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671" r:id="rId4"/>
  </p:sldMasterIdLst>
  <p:notesMasterIdLst>
    <p:notesMasterId r:id="rId34"/>
  </p:notesMasterIdLst>
  <p:handoutMasterIdLst>
    <p:handoutMasterId r:id="rId35"/>
  </p:handoutMasterIdLst>
  <p:sldIdLst>
    <p:sldId id="4010" r:id="rId5"/>
    <p:sldId id="4020" r:id="rId6"/>
    <p:sldId id="4021" r:id="rId7"/>
    <p:sldId id="4022" r:id="rId8"/>
    <p:sldId id="4023" r:id="rId9"/>
    <p:sldId id="4024" r:id="rId10"/>
    <p:sldId id="4025" r:id="rId11"/>
    <p:sldId id="4026" r:id="rId12"/>
    <p:sldId id="4027" r:id="rId13"/>
    <p:sldId id="4050" r:id="rId14"/>
    <p:sldId id="4029" r:id="rId15"/>
    <p:sldId id="4032" r:id="rId16"/>
    <p:sldId id="4034" r:id="rId17"/>
    <p:sldId id="4035" r:id="rId18"/>
    <p:sldId id="4036" r:id="rId19"/>
    <p:sldId id="4037" r:id="rId20"/>
    <p:sldId id="4038" r:id="rId21"/>
    <p:sldId id="4039" r:id="rId22"/>
    <p:sldId id="4033" r:id="rId23"/>
    <p:sldId id="4031" r:id="rId24"/>
    <p:sldId id="4040" r:id="rId25"/>
    <p:sldId id="4041" r:id="rId26"/>
    <p:sldId id="4042" r:id="rId27"/>
    <p:sldId id="4043" r:id="rId28"/>
    <p:sldId id="4044" r:id="rId29"/>
    <p:sldId id="4045" r:id="rId30"/>
    <p:sldId id="4046" r:id="rId31"/>
    <p:sldId id="4047" r:id="rId32"/>
    <p:sldId id="4048" r:id="rId33"/>
  </p:sldIdLst>
  <p:sldSz cx="18288000" cy="10288588"/>
  <p:notesSz cx="6797675" cy="9926638"/>
  <p:embeddedFontLst>
    <p:embeddedFont>
      <p:font typeface="Bebas" panose="020B0604020202020204" charset="0"/>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Montserrat" panose="00000500000000000000" pitchFamily="2" charset="0"/>
      <p:regular r:id="rId43"/>
      <p:bold r:id="rId44"/>
      <p:italic r:id="rId45"/>
      <p:boldItalic r:id="rId46"/>
    </p:embeddedFont>
    <p:embeddedFont>
      <p:font typeface="Montserrat Black" panose="00000A00000000000000" pitchFamily="2" charset="0"/>
      <p:bold r:id="rId47"/>
      <p:boldItalic r:id="rId48"/>
    </p:embeddedFont>
    <p:embeddedFont>
      <p:font typeface="Montserrat Black" panose="00000A00000000000000" pitchFamily="2" charset="0"/>
      <p:bold r:id="rId47"/>
      <p:boldItalic r:id="rId48"/>
    </p:embeddedFont>
    <p:embeddedFont>
      <p:font typeface="Montserrat Black" panose="00000A00000000000000" pitchFamily="2" charset="0"/>
      <p:bold r:id="rId47"/>
      <p:boldItalic r:id="rId48"/>
    </p:embeddedFont>
    <p:embeddedFont>
      <p:font typeface="Montserrat Bold" panose="00000800000000000000" pitchFamily="2" charset="0"/>
      <p:bold r:id="rId49"/>
    </p:embeddedFont>
    <p:embeddedFont>
      <p:font typeface="Montserrat Bold" panose="00000800000000000000" pitchFamily="2" charset="0"/>
      <p:bold r:id="rId49"/>
    </p:embeddedFont>
    <p:embeddedFont>
      <p:font typeface="Montserrat Medium" panose="00000600000000000000" pitchFamily="2" charset="0"/>
      <p:regular r:id="rId50"/>
      <p:italic r:id="rId51"/>
    </p:embeddedFont>
    <p:embeddedFont>
      <p:font typeface="Open Sans" panose="020B0606030504020204" pitchFamily="34" charset="0"/>
      <p:regular r:id="rId52"/>
      <p:bold r:id="rId53"/>
      <p:italic r:id="rId54"/>
      <p:boldItalic r:id="rId55"/>
    </p:embeddedFont>
    <p:embeddedFont>
      <p:font typeface="Open Sans Light" panose="020B0306030504020204" pitchFamily="34" charset="0"/>
      <p:regular r:id="rId56"/>
      <p:italic r:id="rId57"/>
    </p:embeddedFont>
    <p:embeddedFont>
      <p:font typeface="Verdana" panose="020B0604030504040204" pitchFamily="34" charset="0"/>
      <p:regular r:id="rId58"/>
      <p:bold r:id="rId59"/>
      <p:italic r:id="rId60"/>
      <p:boldItalic r:id="rId6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per Guhle" initials="JG" lastIdx="1" clrIdx="0">
    <p:extLst>
      <p:ext uri="{19B8F6BF-5375-455C-9EA6-DF929625EA0E}">
        <p15:presenceInfo xmlns:p15="http://schemas.microsoft.com/office/powerpoint/2012/main" userId="S::jeguh@rodekors.dk::c4eeef05-5b40-4cf2-929e-a5e0a64d3c1b" providerId="AD"/>
      </p:ext>
    </p:extLst>
  </p:cmAuthor>
  <p:cmAuthor id="2" name="Greisy Massiel" initials="GM" lastIdx="4" clrIdx="1">
    <p:extLst>
      <p:ext uri="{19B8F6BF-5375-455C-9EA6-DF929625EA0E}">
        <p15:presenceInfo xmlns:p15="http://schemas.microsoft.com/office/powerpoint/2012/main" userId="Greisy Mass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FFFFCC"/>
    <a:srgbClr val="18355E"/>
    <a:srgbClr val="FFFF00"/>
    <a:srgbClr val="99CCFF"/>
    <a:srgbClr val="99FF99"/>
    <a:srgbClr val="FFCC66"/>
    <a:srgbClr val="011E41"/>
    <a:srgbClr val="323232"/>
    <a:srgbClr val="CF1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6C504-A28E-4C8A-AFD2-8CCB81A19D0D}" v="337" dt="2021-08-04T14:45:55.888"/>
  </p1510:revLst>
</p1510:revInfo>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282" autoAdjust="0"/>
  </p:normalViewPr>
  <p:slideViewPr>
    <p:cSldViewPr snapToGrid="0">
      <p:cViewPr varScale="1">
        <p:scale>
          <a:sx n="42" d="100"/>
          <a:sy n="42" d="100"/>
        </p:scale>
        <p:origin x="4008" y="84"/>
      </p:cViewPr>
      <p:guideLst>
        <p:guide orient="horz" pos="3240"/>
        <p:guide pos="576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2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4.fnt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8-02T16:00:54.146" idx="1">
    <p:pos x="10" y="10"/>
    <p:text>Ya revise la parte de la slide falta traducir todos los pie de notas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8-02T16:06:11.842" idx="2">
    <p:pos x="5184" y="1692"/>
    <p:text>he cambiado vacilación por indesición que es un verbo más usado en LA</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19.08.2021</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8/19/2021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GB" sz="1000" b="1" kern="1200" dirty="0">
                <a:solidFill>
                  <a:schemeClr val="tx1"/>
                </a:solidFill>
                <a:latin typeface="Open Sans"/>
                <a:ea typeface="Open Sans"/>
                <a:cs typeface="Open Sans"/>
              </a:rPr>
              <a:t>[</a:t>
            </a:r>
            <a:r>
              <a:rPr lang="en-GB" sz="1800" b="1" dirty="0" err="1"/>
              <a:t>Preséntese</a:t>
            </a:r>
            <a:r>
              <a:rPr lang="en-GB" sz="1800" b="1" dirty="0"/>
              <a:t> a </a:t>
            </a:r>
            <a:r>
              <a:rPr lang="en-GB" sz="1800" b="1" dirty="0" err="1"/>
              <a:t>sí</a:t>
            </a:r>
            <a:r>
              <a:rPr lang="en-GB" sz="1800" b="1" dirty="0"/>
              <a:t> </a:t>
            </a:r>
            <a:r>
              <a:rPr lang="en-GB" sz="1800" b="1" dirty="0" err="1"/>
              <a:t>mismo</a:t>
            </a:r>
            <a:r>
              <a:rPr lang="en-GB" sz="1800" b="1" kern="1200" baseline="0" dirty="0"/>
              <a:t>, </a:t>
            </a:r>
            <a:r>
              <a:rPr lang="en-GB" sz="1800" b="1" dirty="0"/>
              <a:t>a </a:t>
            </a:r>
            <a:r>
              <a:rPr lang="en-GB" sz="1800" b="1" dirty="0" err="1"/>
              <a:t>su</a:t>
            </a:r>
            <a:r>
              <a:rPr lang="en-GB" sz="1800" b="1" dirty="0"/>
              <a:t> </a:t>
            </a:r>
            <a:r>
              <a:rPr lang="en-GB" sz="1800" b="1" dirty="0" err="1"/>
              <a:t>organización</a:t>
            </a:r>
            <a:r>
              <a:rPr lang="en-GB" sz="1800" b="1" dirty="0"/>
              <a:t> y a </a:t>
            </a:r>
            <a:r>
              <a:rPr lang="en-GB" sz="1800" b="1" dirty="0" err="1"/>
              <a:t>su</a:t>
            </a:r>
            <a:r>
              <a:rPr lang="en-GB" sz="1800" b="1" dirty="0"/>
              <a:t> </a:t>
            </a:r>
            <a:r>
              <a:rPr lang="en-GB" sz="1800" b="1" dirty="0" err="1"/>
              <a:t>función</a:t>
            </a:r>
            <a:r>
              <a:rPr lang="en-GB" sz="1800" b="1" kern="1200" baseline="0" dirty="0"/>
              <a:t>. </a:t>
            </a:r>
            <a:r>
              <a:rPr lang="en-GB" sz="1800" b="1" dirty="0"/>
              <a:t>Vea </a:t>
            </a:r>
            <a:r>
              <a:rPr lang="en-GB" sz="1800" b="1" dirty="0" err="1"/>
              <a:t>el</a:t>
            </a:r>
            <a:r>
              <a:rPr lang="en-GB" sz="1800" b="1" dirty="0"/>
              <a:t> </a:t>
            </a:r>
            <a:r>
              <a:rPr lang="en-GB" sz="1800" b="1" dirty="0" err="1"/>
              <a:t>ejemplo</a:t>
            </a:r>
            <a:r>
              <a:rPr lang="en-GB" sz="1800" b="1" dirty="0"/>
              <a:t> </a:t>
            </a:r>
            <a:r>
              <a:rPr lang="en-GB" sz="1800" b="1" dirty="0" err="1"/>
              <a:t>siguiente</a:t>
            </a:r>
            <a:r>
              <a:rPr lang="en-GB" sz="1800" b="1" kern="1200" baseline="0" dirty="0"/>
              <a:t>. </a:t>
            </a:r>
            <a:r>
              <a:rPr lang="en-GB" sz="1800" b="1" dirty="0" err="1"/>
              <a:t>Adáptelo</a:t>
            </a:r>
            <a:r>
              <a:rPr lang="en-GB" sz="1800" b="1" dirty="0"/>
              <a:t> a los </a:t>
            </a:r>
            <a:r>
              <a:rPr lang="en-GB" sz="1800" b="1" dirty="0" err="1"/>
              <a:t>detalles</a:t>
            </a:r>
            <a:r>
              <a:rPr lang="en-GB" sz="1800" b="1" dirty="0"/>
              <a:t> del </a:t>
            </a:r>
            <a:r>
              <a:rPr lang="en-GB" sz="1800" b="1" dirty="0" err="1"/>
              <a:t>facilitador</a:t>
            </a:r>
            <a:r>
              <a:rPr lang="en-GB" sz="1000" b="1" kern="1200" baseline="0" dirty="0">
                <a:solidFill>
                  <a:schemeClr val="tx1"/>
                </a:solidFill>
                <a:latin typeface="Open Sans"/>
                <a:ea typeface="Open Sans"/>
                <a:cs typeface="Open Sans"/>
              </a:rPr>
              <a:t>.]</a:t>
            </a:r>
          </a:p>
          <a:p>
            <a:pPr>
              <a:spcBef>
                <a:spcPts val="0"/>
              </a:spcBef>
              <a:spcAft>
                <a:spcPts val="0"/>
              </a:spcAft>
            </a:pPr>
            <a:endParaRPr lang="en-GB" sz="1000" b="1" dirty="0">
              <a:latin typeface="Open Sans"/>
              <a:ea typeface="Open Sans"/>
              <a:cs typeface="Open Sans"/>
            </a:endParaRPr>
          </a:p>
          <a:p>
            <a:r>
              <a:rPr lang="en-GB" sz="1800" dirty="0"/>
              <a:t>Hola</a:t>
            </a:r>
            <a:r>
              <a:rPr lang="en-GB" sz="1800" i="0" kern="1200" dirty="0"/>
              <a:t>, </a:t>
            </a:r>
            <a:r>
              <a:rPr lang="en-GB" sz="1800" dirty="0"/>
              <a:t>me </a:t>
            </a:r>
            <a:r>
              <a:rPr lang="en-GB" sz="1800" dirty="0" err="1"/>
              <a:t>llamo</a:t>
            </a:r>
            <a:r>
              <a:rPr lang="en-GB" sz="1800" dirty="0"/>
              <a:t> </a:t>
            </a:r>
            <a:r>
              <a:rPr lang="en-GB" sz="1800" kern="1200" dirty="0"/>
              <a:t>XXXXXX.</a:t>
            </a:r>
            <a:r>
              <a:rPr lang="en-GB" sz="1800" i="0" kern="1200" dirty="0"/>
              <a:t> </a:t>
            </a:r>
            <a:r>
              <a:rPr lang="en-GB" sz="1800" i="1" dirty="0"/>
              <a:t>Soy  de la </a:t>
            </a:r>
            <a:r>
              <a:rPr lang="en-GB" sz="1800" i="1" dirty="0" err="1"/>
              <a:t>equipo</a:t>
            </a:r>
            <a:r>
              <a:rPr lang="en-GB" sz="1800" i="1" dirty="0"/>
              <a:t> de SMAPS</a:t>
            </a:r>
            <a:r>
              <a:rPr lang="en-GB" sz="1800" i="1" kern="1200" dirty="0"/>
              <a:t> </a:t>
            </a:r>
            <a:r>
              <a:rPr lang="en-GB" sz="1800" i="1" dirty="0"/>
              <a:t>y </a:t>
            </a:r>
            <a:r>
              <a:rPr lang="en-GB" sz="1800" i="1" dirty="0" err="1"/>
              <a:t>formador</a:t>
            </a:r>
            <a:r>
              <a:rPr lang="en-GB" sz="1800" i="1" dirty="0"/>
              <a:t> de la Sociedad Nacional XXXX</a:t>
            </a:r>
            <a:endParaRPr lang="en-GB" sz="1800" i="1" dirty="0">
              <a:cs typeface="Calibri"/>
            </a:endParaRPr>
          </a:p>
          <a:p>
            <a:endParaRPr lang="en-GB" sz="1800" i="1" dirty="0"/>
          </a:p>
          <a:p>
            <a:r>
              <a:rPr lang="en-GB" sz="1800" dirty="0"/>
              <a:t>Bienvenido a </a:t>
            </a:r>
            <a:r>
              <a:rPr lang="en-GB" sz="1800" dirty="0" err="1"/>
              <a:t>este</a:t>
            </a:r>
            <a:r>
              <a:rPr lang="en-GB" sz="1800" dirty="0"/>
              <a:t> breve </a:t>
            </a:r>
            <a:r>
              <a:rPr lang="en-GB" sz="1800" dirty="0" err="1"/>
              <a:t>módulo</a:t>
            </a:r>
            <a:r>
              <a:rPr lang="en-GB" sz="1800" dirty="0"/>
              <a:t> de </a:t>
            </a:r>
            <a:r>
              <a:rPr lang="en-GB" sz="1800" dirty="0" err="1"/>
              <a:t>formación</a:t>
            </a:r>
            <a:r>
              <a:rPr lang="en-GB" sz="1800" dirty="0"/>
              <a:t> </a:t>
            </a:r>
            <a:r>
              <a:rPr lang="en-GB" sz="1800" dirty="0" err="1"/>
              <a:t>sobre</a:t>
            </a:r>
            <a:r>
              <a:rPr lang="en-GB" sz="1800" dirty="0"/>
              <a:t> los </a:t>
            </a:r>
            <a:r>
              <a:rPr lang="en-GB" sz="1800" dirty="0" err="1"/>
              <a:t>primeros</a:t>
            </a:r>
            <a:r>
              <a:rPr lang="en-GB" sz="1800" dirty="0"/>
              <a:t> </a:t>
            </a:r>
            <a:r>
              <a:rPr lang="en-GB" sz="1800" dirty="0" err="1"/>
              <a:t>auxilios</a:t>
            </a:r>
            <a:r>
              <a:rPr lang="en-GB" sz="1800" dirty="0"/>
              <a:t> </a:t>
            </a:r>
            <a:r>
              <a:rPr lang="en-GB" sz="1800" dirty="0" err="1"/>
              <a:t>psicológicos</a:t>
            </a:r>
            <a:r>
              <a:rPr lang="en-GB" sz="1800" dirty="0"/>
              <a:t> </a:t>
            </a:r>
            <a:r>
              <a:rPr lang="en-GB" sz="1800" dirty="0" err="1"/>
              <a:t>en</a:t>
            </a:r>
            <a:r>
              <a:rPr lang="en-GB" sz="1800" dirty="0"/>
              <a:t> la </a:t>
            </a:r>
            <a:r>
              <a:rPr lang="en-GB" sz="1800" dirty="0" err="1"/>
              <a:t>respuesta</a:t>
            </a:r>
            <a:r>
              <a:rPr lang="en-GB" sz="1800" dirty="0"/>
              <a:t> al </a:t>
            </a:r>
            <a:r>
              <a:rPr lang="en-GB" sz="1800" dirty="0" err="1"/>
              <a:t>brote</a:t>
            </a:r>
            <a:r>
              <a:rPr lang="en-GB" sz="1800" dirty="0"/>
              <a:t> de </a:t>
            </a:r>
            <a:r>
              <a:rPr lang="en-GB" sz="1800" i="0" kern="1200" baseline="0" dirty="0"/>
              <a:t>COVID-19. </a:t>
            </a:r>
            <a:r>
              <a:rPr lang="en-GB" sz="1800" dirty="0"/>
              <a:t>Este es un </a:t>
            </a:r>
            <a:r>
              <a:rPr lang="en-GB" sz="1800" dirty="0" err="1"/>
              <a:t>módulo</a:t>
            </a:r>
            <a:r>
              <a:rPr lang="en-GB" sz="1800" dirty="0"/>
              <a:t> </a:t>
            </a:r>
            <a:r>
              <a:rPr lang="en-GB" sz="1800" dirty="0" err="1"/>
              <a:t>adicional</a:t>
            </a:r>
            <a:r>
              <a:rPr lang="en-GB" sz="1800" dirty="0"/>
              <a:t> a la </a:t>
            </a:r>
            <a:r>
              <a:rPr lang="en-GB" sz="1800" dirty="0" err="1"/>
              <a:t>formación</a:t>
            </a:r>
            <a:r>
              <a:rPr lang="en-GB" sz="1800" dirty="0"/>
              <a:t> </a:t>
            </a:r>
            <a:r>
              <a:rPr lang="en-GB" sz="1800" dirty="0" err="1"/>
              <a:t>básica</a:t>
            </a:r>
            <a:r>
              <a:rPr lang="en-GB" sz="1800" dirty="0"/>
              <a:t> </a:t>
            </a:r>
            <a:r>
              <a:rPr lang="en-GB" sz="1800" dirty="0" err="1"/>
              <a:t>sobre</a:t>
            </a:r>
            <a:r>
              <a:rPr lang="en-GB" sz="1800" dirty="0"/>
              <a:t> </a:t>
            </a:r>
            <a:r>
              <a:rPr lang="en-GB" sz="1800" dirty="0" err="1"/>
              <a:t>primeros</a:t>
            </a:r>
            <a:r>
              <a:rPr lang="en-GB" sz="1800" dirty="0"/>
              <a:t> </a:t>
            </a:r>
            <a:r>
              <a:rPr lang="en-GB" sz="1800" dirty="0" err="1"/>
              <a:t>auxilios</a:t>
            </a:r>
            <a:r>
              <a:rPr lang="en-GB" sz="1800" dirty="0"/>
              <a:t> </a:t>
            </a:r>
            <a:r>
              <a:rPr lang="en-GB" sz="1800" dirty="0" err="1"/>
              <a:t>psicológicos</a:t>
            </a:r>
            <a:r>
              <a:rPr lang="en-GB" sz="1800" dirty="0"/>
              <a:t> </a:t>
            </a:r>
            <a:r>
              <a:rPr lang="en-GB" sz="1800" dirty="0" err="1"/>
              <a:t>en</a:t>
            </a:r>
            <a:r>
              <a:rPr lang="en-GB" sz="1800" dirty="0"/>
              <a:t> la </a:t>
            </a:r>
            <a:r>
              <a:rPr lang="en-GB" sz="1800" dirty="0" err="1"/>
              <a:t>respuesta</a:t>
            </a:r>
            <a:r>
              <a:rPr lang="en-GB" sz="1800" dirty="0"/>
              <a:t> al </a:t>
            </a:r>
            <a:r>
              <a:rPr lang="en-GB" sz="1800" dirty="0" err="1"/>
              <a:t>brote</a:t>
            </a:r>
            <a:r>
              <a:rPr lang="en-GB" sz="1800" dirty="0"/>
              <a:t> de </a:t>
            </a:r>
            <a:r>
              <a:rPr lang="en-GB" sz="1800" i="0" kern="1200" baseline="0" dirty="0"/>
              <a:t>COVID-19 </a:t>
            </a:r>
            <a:r>
              <a:rPr lang="en-GB" sz="1800" dirty="0"/>
              <a:t>para </a:t>
            </a:r>
            <a:r>
              <a:rPr lang="en-GB" sz="1800" dirty="0" err="1"/>
              <a:t>el</a:t>
            </a:r>
            <a:r>
              <a:rPr lang="en-GB" sz="1800" dirty="0"/>
              <a:t> personal y los </a:t>
            </a:r>
            <a:r>
              <a:rPr lang="en-GB" sz="1800" dirty="0" err="1"/>
              <a:t>voluntarios</a:t>
            </a:r>
            <a:r>
              <a:rPr lang="en-GB" sz="1800" dirty="0"/>
              <a:t> de las Sociedades Nacionales de la Cruz Roja y la Media Luna Roja</a:t>
            </a:r>
            <a:r>
              <a:rPr lang="en-GB" sz="1800" i="0" kern="1200" baseline="0" dirty="0"/>
              <a:t>. </a:t>
            </a:r>
            <a:r>
              <a:rPr lang="en-GB" sz="1800" dirty="0"/>
              <a:t>Se ha </a:t>
            </a:r>
            <a:r>
              <a:rPr lang="en-GB" sz="1800" dirty="0" err="1"/>
              <a:t>desarrollado</a:t>
            </a:r>
            <a:r>
              <a:rPr lang="en-GB" sz="1800" dirty="0"/>
              <a:t> para personas que </a:t>
            </a:r>
            <a:r>
              <a:rPr lang="en-GB" sz="1800" dirty="0" err="1"/>
              <a:t>han</a:t>
            </a:r>
            <a:r>
              <a:rPr lang="en-GB" sz="1800" dirty="0"/>
              <a:t> </a:t>
            </a:r>
            <a:r>
              <a:rPr lang="en-GB" sz="1800" dirty="0" err="1"/>
              <a:t>participado</a:t>
            </a:r>
            <a:r>
              <a:rPr lang="en-GB" sz="1800" dirty="0"/>
              <a:t> en la </a:t>
            </a:r>
            <a:r>
              <a:rPr lang="en-GB" sz="1800" dirty="0" err="1"/>
              <a:t>formación</a:t>
            </a:r>
            <a:r>
              <a:rPr lang="en-GB" sz="1800" dirty="0"/>
              <a:t> </a:t>
            </a:r>
            <a:r>
              <a:rPr lang="en-GB" sz="1800" dirty="0" err="1"/>
              <a:t>básica</a:t>
            </a:r>
            <a:r>
              <a:rPr lang="en-GB" sz="1800" dirty="0"/>
              <a:t> y </a:t>
            </a:r>
            <a:r>
              <a:rPr lang="en-GB" sz="1800" dirty="0" err="1"/>
              <a:t>tienen</a:t>
            </a:r>
            <a:r>
              <a:rPr lang="en-GB" sz="1800" dirty="0"/>
              <a:t> </a:t>
            </a:r>
            <a:r>
              <a:rPr lang="en-GB" sz="1800" dirty="0" err="1"/>
              <a:t>conocimientos</a:t>
            </a:r>
            <a:r>
              <a:rPr lang="en-GB" sz="1800" dirty="0"/>
              <a:t> </a:t>
            </a:r>
            <a:r>
              <a:rPr lang="en-GB" sz="1800" dirty="0" err="1"/>
              <a:t>básicos</a:t>
            </a:r>
            <a:r>
              <a:rPr lang="en-GB" sz="1800" dirty="0"/>
              <a:t> </a:t>
            </a:r>
            <a:r>
              <a:rPr lang="en-GB" sz="1800" dirty="0" err="1"/>
              <a:t>sobre</a:t>
            </a:r>
            <a:r>
              <a:rPr lang="en-GB" sz="1800" dirty="0"/>
              <a:t>  PAP y </a:t>
            </a:r>
            <a:r>
              <a:rPr lang="en-GB" sz="1800" dirty="0" err="1"/>
              <a:t>cómo</a:t>
            </a:r>
            <a:r>
              <a:rPr lang="en-GB" sz="1800" dirty="0"/>
              <a:t> se </a:t>
            </a:r>
            <a:r>
              <a:rPr lang="en-GB" sz="1800" dirty="0" err="1"/>
              <a:t>puede</a:t>
            </a:r>
            <a:r>
              <a:rPr lang="en-GB" sz="1800" dirty="0"/>
              <a:t> </a:t>
            </a:r>
            <a:r>
              <a:rPr lang="en-GB" sz="1800" dirty="0" err="1"/>
              <a:t>aplicar</a:t>
            </a:r>
            <a:r>
              <a:rPr lang="en-GB" sz="1800" dirty="0"/>
              <a:t> en la respuesta a la crisis del </a:t>
            </a:r>
            <a:r>
              <a:rPr lang="en-GB" sz="1800" i="0" kern="1200" baseline="0" dirty="0"/>
              <a:t>COVID-19.</a:t>
            </a:r>
            <a:r>
              <a:rPr lang="en-GB" sz="1800" dirty="0"/>
              <a:t> </a:t>
            </a:r>
          </a:p>
          <a:p>
            <a:endParaRPr lang="en-GB" sz="1800" dirty="0">
              <a:cs typeface="Calibri"/>
            </a:endParaRPr>
          </a:p>
          <a:p>
            <a:pPr defTabSz="457200">
              <a:defRPr/>
            </a:pPr>
            <a:r>
              <a:rPr lang="en-US" sz="1800" kern="1200" baseline="0" dirty="0"/>
              <a:t>[</a:t>
            </a:r>
            <a:r>
              <a:rPr lang="en-US" sz="1800" dirty="0" err="1"/>
              <a:t>Proporcionar</a:t>
            </a:r>
            <a:r>
              <a:rPr lang="en-US" sz="1800" dirty="0"/>
              <a:t> </a:t>
            </a:r>
            <a:r>
              <a:rPr lang="en-US" sz="1800" dirty="0" err="1"/>
              <a:t>información</a:t>
            </a:r>
            <a:r>
              <a:rPr lang="en-US" sz="1800" dirty="0"/>
              <a:t> </a:t>
            </a:r>
            <a:r>
              <a:rPr lang="en-US" sz="1800" dirty="0" err="1"/>
              <a:t>técnica</a:t>
            </a:r>
            <a:r>
              <a:rPr lang="en-US" sz="1800" dirty="0"/>
              <a:t> </a:t>
            </a:r>
            <a:r>
              <a:rPr lang="en-US" sz="1800" dirty="0" err="1"/>
              <a:t>sobre</a:t>
            </a:r>
            <a:r>
              <a:rPr lang="en-US" sz="1800" dirty="0"/>
              <a:t> </a:t>
            </a:r>
            <a:r>
              <a:rPr lang="en-US" sz="1800" dirty="0" err="1"/>
              <a:t>el</a:t>
            </a:r>
            <a:r>
              <a:rPr lang="en-US" sz="1800" dirty="0"/>
              <a:t> </a:t>
            </a:r>
            <a:r>
              <a:rPr lang="en-US" sz="1800" dirty="0" err="1"/>
              <a:t>funcionamiento</a:t>
            </a:r>
            <a:r>
              <a:rPr lang="en-US" sz="1800" dirty="0"/>
              <a:t> de la </a:t>
            </a:r>
            <a:r>
              <a:rPr lang="en-US" sz="1800" dirty="0" err="1"/>
              <a:t>formación</a:t>
            </a:r>
            <a:r>
              <a:rPr lang="en-US" sz="1800" kern="1200" baseline="0" dirty="0"/>
              <a:t>. </a:t>
            </a:r>
            <a:r>
              <a:rPr lang="en-US" sz="1800" dirty="0"/>
              <a:t>Para </a:t>
            </a:r>
            <a:r>
              <a:rPr lang="en-US" sz="1800" dirty="0" err="1"/>
              <a:t>más</a:t>
            </a:r>
            <a:r>
              <a:rPr lang="en-US" sz="1800" dirty="0"/>
              <a:t> </a:t>
            </a:r>
            <a:r>
              <a:rPr lang="en-US" sz="1800" dirty="0" err="1"/>
              <a:t>información</a:t>
            </a:r>
            <a:r>
              <a:rPr lang="en-US" sz="1800" dirty="0"/>
              <a:t>, </a:t>
            </a:r>
            <a:r>
              <a:rPr lang="en-US" sz="1800" dirty="0" err="1"/>
              <a:t>véase</a:t>
            </a:r>
            <a:r>
              <a:rPr lang="en-US" sz="1800" dirty="0"/>
              <a:t> la </a:t>
            </a:r>
            <a:r>
              <a:rPr lang="en-US" sz="1800" dirty="0" err="1"/>
              <a:t>sección</a:t>
            </a:r>
            <a:r>
              <a:rPr lang="en-US" sz="1800" dirty="0"/>
              <a:t> </a:t>
            </a:r>
            <a:r>
              <a:rPr lang="en-US" sz="1800" dirty="0" err="1"/>
              <a:t>sobre</a:t>
            </a:r>
            <a:r>
              <a:rPr lang="en-US" sz="1800" dirty="0"/>
              <a:t> </a:t>
            </a:r>
            <a:r>
              <a:rPr lang="en-US" sz="1800" dirty="0" err="1"/>
              <a:t>facilitación</a:t>
            </a:r>
            <a:r>
              <a:rPr lang="en-US" sz="1800" dirty="0"/>
              <a:t> </a:t>
            </a:r>
            <a:r>
              <a:rPr lang="en-US" sz="1800" dirty="0" err="1"/>
              <a:t>en</a:t>
            </a:r>
            <a:r>
              <a:rPr lang="en-US" sz="1800" dirty="0"/>
              <a:t> </a:t>
            </a:r>
            <a:r>
              <a:rPr lang="en-US" sz="1800" dirty="0" err="1"/>
              <a:t>línea</a:t>
            </a:r>
            <a:r>
              <a:rPr lang="en-US" sz="1800" dirty="0"/>
              <a:t> </a:t>
            </a:r>
            <a:r>
              <a:rPr lang="en-US" sz="1800" dirty="0" err="1"/>
              <a:t>en</a:t>
            </a:r>
            <a:r>
              <a:rPr lang="en-US" sz="1800" dirty="0"/>
              <a:t> </a:t>
            </a:r>
            <a:r>
              <a:rPr lang="en-US" sz="1800" dirty="0" err="1"/>
              <a:t>materia</a:t>
            </a:r>
            <a:r>
              <a:rPr lang="en-US" sz="1800" dirty="0"/>
              <a:t> de </a:t>
            </a:r>
            <a:r>
              <a:rPr lang="en-US" sz="1800" dirty="0" err="1"/>
              <a:t>salud</a:t>
            </a:r>
            <a:r>
              <a:rPr lang="en-US" sz="1800" dirty="0"/>
              <a:t> mental y </a:t>
            </a:r>
            <a:r>
              <a:rPr lang="en-US" sz="1800" dirty="0" err="1"/>
              <a:t>apoyo</a:t>
            </a:r>
            <a:r>
              <a:rPr lang="en-US" sz="1800" dirty="0"/>
              <a:t> </a:t>
            </a:r>
            <a:r>
              <a:rPr lang="en-US" sz="1800" dirty="0" err="1"/>
              <a:t>psicosocial</a:t>
            </a:r>
            <a:r>
              <a:rPr lang="en-US" sz="1800" i="0" dirty="0">
                <a:effectLst/>
              </a:rPr>
              <a:t>:</a:t>
            </a:r>
            <a:endParaRPr lang="en-US" dirty="0">
              <a:solidFill>
                <a:srgbClr val="000000"/>
              </a:solidFill>
              <a:latin typeface="Calibri"/>
              <a:ea typeface="Open Sans"/>
              <a:cs typeface="Calibri"/>
            </a:endParaRPr>
          </a:p>
          <a:p>
            <a:pPr defTabSz="457200">
              <a:defRPr/>
            </a:pPr>
            <a:r>
              <a:rPr lang="en-US" sz="1000" b="1" dirty="0">
                <a:solidFill>
                  <a:srgbClr val="FFFFFF"/>
                </a:solidFill>
                <a:latin typeface="Open Sans"/>
                <a:ea typeface="Open Sans"/>
                <a:cs typeface="Open Sans"/>
              </a:rPr>
              <a:t> </a:t>
            </a:r>
            <a:r>
              <a:rPr lang="en-US" sz="1000" b="1" i="0" dirty="0">
                <a:solidFill>
                  <a:srgbClr val="FFFFFF"/>
                </a:solidFill>
                <a:effectLst/>
                <a:latin typeface="Open Sans"/>
                <a:ea typeface="Open Sans"/>
                <a:cs typeface="Open Sans"/>
              </a:rPr>
              <a:t>https://pscentre.org/on-line-facilitation-in-mental-health-and-psychosocial-support/</a:t>
            </a:r>
            <a:r>
              <a:rPr lang="en-US" sz="1000" b="1" dirty="0">
                <a:solidFill>
                  <a:srgbClr val="FFFFFF"/>
                </a:solidFill>
                <a:latin typeface="Open Sans"/>
                <a:ea typeface="Open Sans"/>
                <a:cs typeface="Open Sans"/>
              </a:rPr>
              <a:t> </a:t>
            </a:r>
            <a:endParaRPr lang="en-US" sz="1800" dirty="0">
              <a:cs typeface="Calibri"/>
            </a:endParaRPr>
          </a:p>
          <a:p>
            <a:endParaRPr lang="en-GB"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800" b="1" dirty="0"/>
              <a:t>Por </a:t>
            </a:r>
            <a:r>
              <a:rPr lang="en-GB" sz="1800" b="1" dirty="0" err="1"/>
              <a:t>ejemplo</a:t>
            </a:r>
            <a:r>
              <a:rPr lang="en-GB" sz="1800" b="1" i="0" kern="1200" baseline="0" dirty="0"/>
              <a:t>, </a:t>
            </a:r>
            <a:r>
              <a:rPr lang="en-GB" sz="1800" b="1" dirty="0" err="1"/>
              <a:t>si</a:t>
            </a:r>
            <a:r>
              <a:rPr lang="en-GB" sz="1800" b="1" dirty="0"/>
              <a:t> se </a:t>
            </a:r>
            <a:r>
              <a:rPr lang="en-GB" sz="1800" b="1" dirty="0" err="1"/>
              <a:t>utiliza</a:t>
            </a:r>
            <a:r>
              <a:rPr lang="en-GB" sz="1800" b="1" dirty="0"/>
              <a:t> </a:t>
            </a:r>
            <a:r>
              <a:rPr lang="en-GB" sz="1800" b="1" i="0" kern="1200" baseline="0" dirty="0"/>
              <a:t>ZOOM </a:t>
            </a:r>
            <a:r>
              <a:rPr lang="en-GB" sz="1800" b="1" dirty="0" err="1"/>
              <a:t>aquí</a:t>
            </a:r>
            <a:r>
              <a:rPr lang="en-GB" sz="1800" b="1" dirty="0"/>
              <a:t> hay </a:t>
            </a:r>
            <a:r>
              <a:rPr lang="en-GB" sz="1800" b="1" dirty="0" err="1"/>
              <a:t>algunas</a:t>
            </a:r>
            <a:r>
              <a:rPr lang="en-GB" sz="1800" b="1" dirty="0"/>
              <a:t> </a:t>
            </a:r>
            <a:r>
              <a:rPr lang="en-GB" sz="1800" b="1" dirty="0" err="1"/>
              <a:t>cosas</a:t>
            </a:r>
            <a:r>
              <a:rPr lang="en-GB" sz="1800" b="1" dirty="0"/>
              <a:t> que </a:t>
            </a:r>
            <a:r>
              <a:rPr lang="en-GB" sz="1800" b="1" dirty="0" err="1"/>
              <a:t>explicar</a:t>
            </a:r>
            <a:r>
              <a:rPr lang="en-GB" sz="1800" b="1" i="0" kern="1200" baseline="0" dirty="0"/>
              <a:t>:</a:t>
            </a:r>
            <a:endParaRPr lang="en-GB" sz="1800" b="1" dirty="0">
              <a:cs typeface="Calibri"/>
            </a:endParaRPr>
          </a:p>
          <a:p>
            <a:endParaRPr lang="en-GB" sz="1000" b="1" i="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800" b="1" dirty="0"/>
              <a:t>Salas de </a:t>
            </a:r>
            <a:r>
              <a:rPr lang="en-GB" sz="1800" b="1" dirty="0" err="1"/>
              <a:t>descanso</a:t>
            </a:r>
            <a:r>
              <a:rPr lang="en-GB" sz="1800" b="1" dirty="0"/>
              <a:t>.</a:t>
            </a:r>
            <a:endParaRPr lang="en-GB" sz="1800" b="1" dirty="0" err="1">
              <a:cs typeface="Calibri"/>
            </a:endParaRPr>
          </a:p>
          <a:p>
            <a:r>
              <a:rPr lang="en-GB" sz="1800" b="1" dirty="0"/>
              <a:t>Silencio </a:t>
            </a:r>
            <a:r>
              <a:rPr lang="en-GB" sz="1800" b="1" dirty="0" err="1"/>
              <a:t>cuando</a:t>
            </a:r>
            <a:r>
              <a:rPr lang="en-GB" sz="1800" b="1" dirty="0"/>
              <a:t> no se </a:t>
            </a:r>
            <a:r>
              <a:rPr lang="en-GB" sz="1800" b="1" dirty="0" err="1"/>
              <a:t>habla</a:t>
            </a:r>
            <a:r>
              <a:rPr lang="en-GB" sz="1800" b="1" dirty="0"/>
              <a:t>.</a:t>
            </a:r>
            <a:endParaRPr lang="en-GB" sz="1800" b="1" dirty="0" err="1">
              <a:cs typeface="Calibri"/>
            </a:endParaRPr>
          </a:p>
          <a:p>
            <a:r>
              <a:rPr lang="en-GB" sz="1800" b="1" dirty="0"/>
              <a:t>Levante la mano </a:t>
            </a:r>
            <a:r>
              <a:rPr lang="en-GB" sz="1800" b="1" dirty="0" err="1"/>
              <a:t>electrónicamente</a:t>
            </a:r>
            <a:r>
              <a:rPr lang="en-GB" sz="1800" b="1" dirty="0"/>
              <a:t> </a:t>
            </a:r>
            <a:r>
              <a:rPr lang="en-GB" sz="1800" b="1" dirty="0" err="1"/>
              <a:t>si</a:t>
            </a:r>
            <a:r>
              <a:rPr lang="en-GB" sz="1800" b="1" dirty="0"/>
              <a:t> </a:t>
            </a:r>
            <a:r>
              <a:rPr lang="en-GB" sz="1800" b="1" dirty="0" err="1"/>
              <a:t>quiere</a:t>
            </a:r>
            <a:r>
              <a:rPr lang="en-GB" sz="1800" b="1" dirty="0"/>
              <a:t> </a:t>
            </a:r>
            <a:r>
              <a:rPr lang="en-GB" sz="1800" b="1" dirty="0" err="1"/>
              <a:t>hablar</a:t>
            </a:r>
            <a:r>
              <a:rPr lang="en-GB" sz="1800" b="1" dirty="0"/>
              <a:t>.</a:t>
            </a:r>
            <a:endParaRPr lang="en-GB" sz="1800" b="1" dirty="0" err="1">
              <a:cs typeface="Calibri"/>
            </a:endParaRPr>
          </a:p>
          <a:p>
            <a:r>
              <a:rPr lang="en-GB" sz="1800" b="1" dirty="0"/>
              <a:t>Escriba </a:t>
            </a:r>
            <a:r>
              <a:rPr lang="en-GB" sz="1800" b="1" dirty="0" err="1"/>
              <a:t>comentarios</a:t>
            </a:r>
            <a:r>
              <a:rPr lang="en-GB" sz="1800" b="1" dirty="0"/>
              <a:t> breves </a:t>
            </a:r>
            <a:r>
              <a:rPr lang="en-GB" sz="1800" b="1" dirty="0" err="1"/>
              <a:t>en</a:t>
            </a:r>
            <a:r>
              <a:rPr lang="en-GB" sz="1800" b="1" dirty="0"/>
              <a:t> la </a:t>
            </a:r>
            <a:r>
              <a:rPr lang="en-GB" sz="1800" b="1" dirty="0" err="1"/>
              <a:t>caja</a:t>
            </a:r>
            <a:r>
              <a:rPr lang="en-GB" sz="1800" b="1" dirty="0"/>
              <a:t> del </a:t>
            </a:r>
            <a:r>
              <a:rPr lang="en-GB" sz="1800" b="1" i="0" kern="1200" baseline="0" dirty="0"/>
              <a:t>chat</a:t>
            </a:r>
            <a:r>
              <a:rPr lang="en-GB" sz="1800" b="1" dirty="0"/>
              <a:t>.</a:t>
            </a:r>
            <a:endParaRPr lang="en-GB" sz="1800" b="1" dirty="0">
              <a:cs typeface="Calibri"/>
            </a:endParaRPr>
          </a:p>
          <a:p>
            <a:endParaRPr lang="en-GB" sz="1800" dirty="0">
              <a:solidFill>
                <a:srgbClr val="000000"/>
              </a:solidFill>
              <a:latin typeface="Calibri"/>
              <a:ea typeface="Open Sans" panose="020B0606030504020204" pitchFamily="34" charset="0"/>
              <a:cs typeface="Calibri"/>
            </a:endParaRPr>
          </a:p>
          <a:p>
            <a:r>
              <a:rPr lang="en-GB" sz="1800" b="1" dirty="0"/>
              <a:t>Una </a:t>
            </a:r>
            <a:r>
              <a:rPr lang="en-GB" sz="1800" b="1" dirty="0" err="1"/>
              <a:t>buena</a:t>
            </a:r>
            <a:r>
              <a:rPr lang="en-GB" sz="1800" b="1" dirty="0"/>
              <a:t> </a:t>
            </a:r>
            <a:r>
              <a:rPr lang="en-GB" sz="1800" b="1" dirty="0" err="1"/>
              <a:t>práctica</a:t>
            </a:r>
            <a:r>
              <a:rPr lang="en-GB" sz="1800" b="1" dirty="0"/>
              <a:t> </a:t>
            </a:r>
            <a:r>
              <a:rPr lang="en-GB" sz="1800" b="1" dirty="0" err="1"/>
              <a:t>en</a:t>
            </a:r>
            <a:r>
              <a:rPr lang="en-GB" sz="1800" b="1" dirty="0"/>
              <a:t> las </a:t>
            </a:r>
            <a:r>
              <a:rPr lang="en-GB" sz="1800" b="1" dirty="0" err="1"/>
              <a:t>formaciones</a:t>
            </a:r>
            <a:r>
              <a:rPr lang="en-GB" sz="1800" b="1" dirty="0"/>
              <a:t> </a:t>
            </a:r>
            <a:r>
              <a:rPr lang="en-GB" sz="1800" b="1" dirty="0" err="1"/>
              <a:t>en</a:t>
            </a:r>
            <a:r>
              <a:rPr lang="en-GB" sz="1800" b="1" dirty="0"/>
              <a:t> </a:t>
            </a:r>
            <a:r>
              <a:rPr lang="en-GB" sz="1800" b="1" dirty="0" err="1"/>
              <a:t>línea</a:t>
            </a:r>
            <a:r>
              <a:rPr lang="en-GB" sz="1800" b="1" dirty="0"/>
              <a:t> es </a:t>
            </a:r>
            <a:r>
              <a:rPr lang="en-GB" sz="1800" b="1" dirty="0" err="1"/>
              <a:t>gestionar</a:t>
            </a:r>
            <a:r>
              <a:rPr lang="en-GB" sz="1800" b="1" dirty="0"/>
              <a:t> los </a:t>
            </a:r>
            <a:r>
              <a:rPr lang="en-GB" sz="1800" b="1" dirty="0" err="1"/>
              <a:t>comentarios</a:t>
            </a:r>
            <a:r>
              <a:rPr lang="en-GB" sz="1800" b="1" dirty="0"/>
              <a:t> y </a:t>
            </a:r>
            <a:r>
              <a:rPr lang="en-GB" sz="1800" b="1" dirty="0" err="1"/>
              <a:t>elegir</a:t>
            </a:r>
            <a:r>
              <a:rPr lang="en-GB" sz="1800" b="1" dirty="0"/>
              <a:t> a personas al azar para que </a:t>
            </a:r>
            <a:r>
              <a:rPr lang="en-GB" sz="1800" b="1" dirty="0" err="1"/>
              <a:t>contribuyan</a:t>
            </a:r>
            <a:r>
              <a:rPr lang="en-GB" sz="1800" b="1" kern="1200" baseline="0" dirty="0"/>
              <a:t>. </a:t>
            </a:r>
            <a:r>
              <a:rPr lang="en-GB" sz="1800" b="1" dirty="0"/>
              <a:t>Vea a </a:t>
            </a:r>
            <a:r>
              <a:rPr lang="en-GB" sz="1800" b="1" dirty="0" err="1"/>
              <a:t>continuación</a:t>
            </a:r>
            <a:r>
              <a:rPr lang="en-GB" sz="1800" b="1" dirty="0"/>
              <a:t> un </a:t>
            </a:r>
            <a:r>
              <a:rPr lang="en-GB" sz="1800" b="1" dirty="0" err="1"/>
              <a:t>ejemplo</a:t>
            </a:r>
            <a:r>
              <a:rPr lang="en-GB" sz="1800" b="1" dirty="0"/>
              <a:t> de lo que </a:t>
            </a:r>
            <a:r>
              <a:rPr lang="en-GB" sz="1800" b="1" dirty="0" err="1"/>
              <a:t>puede</a:t>
            </a:r>
            <a:r>
              <a:rPr lang="en-GB" sz="1800" b="1" dirty="0"/>
              <a:t> </a:t>
            </a:r>
            <a:r>
              <a:rPr lang="en-GB" sz="1800" b="1" dirty="0" err="1"/>
              <a:t>decir</a:t>
            </a:r>
            <a:r>
              <a:rPr lang="en-GB" sz="1800" b="1" kern="1200" baseline="0" dirty="0"/>
              <a:t>:</a:t>
            </a:r>
            <a:endParaRPr lang="en-GB" sz="1800" b="1" dirty="0">
              <a:cs typeface="Calibri"/>
            </a:endParaRPr>
          </a:p>
          <a:p>
            <a:endPar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r>
              <a:rPr lang="en-GB" sz="1800" dirty="0"/>
              <a:t>"Durante la </a:t>
            </a:r>
            <a:r>
              <a:rPr lang="en-GB" sz="1800" dirty="0" err="1"/>
              <a:t>formación</a:t>
            </a:r>
            <a:r>
              <a:rPr lang="en-GB" sz="1800" dirty="0"/>
              <a:t>, </a:t>
            </a:r>
            <a:r>
              <a:rPr lang="en-GB" sz="1800" dirty="0" err="1"/>
              <a:t>cuando</a:t>
            </a:r>
            <a:r>
              <a:rPr lang="en-GB" sz="1800" dirty="0"/>
              <a:t> </a:t>
            </a:r>
            <a:r>
              <a:rPr lang="en-GB" sz="1800" dirty="0" err="1"/>
              <a:t>tengamos</a:t>
            </a:r>
            <a:r>
              <a:rPr lang="en-GB" sz="1800" dirty="0"/>
              <a:t> </a:t>
            </a:r>
            <a:r>
              <a:rPr lang="en-GB" sz="1800" dirty="0" err="1"/>
              <a:t>sesiones</a:t>
            </a:r>
            <a:r>
              <a:rPr lang="en-GB" sz="1800" dirty="0"/>
              <a:t> de </a:t>
            </a:r>
            <a:r>
              <a:rPr lang="en-GB" sz="1800" i="0" kern="1200" baseline="0" dirty="0"/>
              <a:t>feedback, </a:t>
            </a:r>
            <a:r>
              <a:rPr lang="en-GB" sz="1800" dirty="0" err="1"/>
              <a:t>os</a:t>
            </a:r>
            <a:r>
              <a:rPr lang="en-GB" sz="1800" dirty="0"/>
              <a:t> </a:t>
            </a:r>
            <a:r>
              <a:rPr lang="en-GB" sz="1800" dirty="0" err="1"/>
              <a:t>elegiré</a:t>
            </a:r>
            <a:r>
              <a:rPr lang="en-GB" sz="1800" dirty="0"/>
              <a:t> al azar y </a:t>
            </a:r>
            <a:r>
              <a:rPr lang="en-GB" sz="1800" dirty="0" err="1"/>
              <a:t>os</a:t>
            </a:r>
            <a:r>
              <a:rPr lang="en-GB" sz="1800" dirty="0"/>
              <a:t> </a:t>
            </a:r>
            <a:r>
              <a:rPr lang="en-GB" sz="1800" dirty="0" err="1"/>
              <a:t>pediré</a:t>
            </a:r>
            <a:r>
              <a:rPr lang="en-GB" sz="1800" dirty="0"/>
              <a:t> </a:t>
            </a:r>
            <a:r>
              <a:rPr lang="en-GB" sz="1800" dirty="0" err="1"/>
              <a:t>vuestra</a:t>
            </a:r>
            <a:r>
              <a:rPr lang="en-GB" sz="1800" dirty="0"/>
              <a:t> </a:t>
            </a:r>
            <a:r>
              <a:rPr lang="en-GB" sz="1800" dirty="0" err="1"/>
              <a:t>aportación</a:t>
            </a:r>
            <a:r>
              <a:rPr lang="en-GB" sz="1800" i="0" kern="1200" baseline="0" dirty="0"/>
              <a:t>, </a:t>
            </a:r>
            <a:r>
              <a:rPr lang="en-GB" sz="1800" dirty="0"/>
              <a:t>para </a:t>
            </a:r>
            <a:r>
              <a:rPr lang="en-GB" sz="1800" dirty="0" err="1"/>
              <a:t>asegurarme</a:t>
            </a:r>
            <a:r>
              <a:rPr lang="en-GB" sz="1800" dirty="0"/>
              <a:t> de que </a:t>
            </a:r>
            <a:r>
              <a:rPr lang="en-GB" sz="1800" dirty="0" err="1"/>
              <a:t>todo</a:t>
            </a:r>
            <a:r>
              <a:rPr lang="en-GB" sz="1800" dirty="0"/>
              <a:t> </a:t>
            </a:r>
            <a:r>
              <a:rPr lang="en-GB" sz="1800" dirty="0" err="1"/>
              <a:t>el</a:t>
            </a:r>
            <a:r>
              <a:rPr lang="en-GB" sz="1800" dirty="0"/>
              <a:t> </a:t>
            </a:r>
            <a:r>
              <a:rPr lang="en-GB" sz="1800" dirty="0" err="1"/>
              <a:t>mundo</a:t>
            </a:r>
            <a:r>
              <a:rPr lang="en-GB" sz="1800" dirty="0"/>
              <a:t> </a:t>
            </a:r>
            <a:r>
              <a:rPr lang="en-GB" sz="1800" dirty="0" err="1"/>
              <a:t>tiene</a:t>
            </a:r>
            <a:r>
              <a:rPr lang="en-GB" sz="1800" dirty="0"/>
              <a:t> la </a:t>
            </a:r>
            <a:r>
              <a:rPr lang="en-GB" sz="1800" dirty="0" err="1"/>
              <a:t>oportunidad</a:t>
            </a:r>
            <a:r>
              <a:rPr lang="en-GB" sz="1800" dirty="0"/>
              <a:t> de </a:t>
            </a:r>
            <a:r>
              <a:rPr lang="en-GB" sz="1800" dirty="0" err="1"/>
              <a:t>contribuir</a:t>
            </a:r>
            <a:r>
              <a:rPr lang="en-GB" sz="1800" i="0" kern="1200" baseline="0" dirty="0"/>
              <a:t>. </a:t>
            </a:r>
            <a:r>
              <a:rPr lang="en-GB" sz="1800" dirty="0"/>
              <a:t>Si </a:t>
            </a:r>
            <a:r>
              <a:rPr lang="en-GB" sz="1800" dirty="0" err="1"/>
              <a:t>tienes</a:t>
            </a:r>
            <a:r>
              <a:rPr lang="en-GB" sz="1800" dirty="0"/>
              <a:t> algo </a:t>
            </a:r>
            <a:r>
              <a:rPr lang="en-GB" sz="1800" dirty="0" err="1"/>
              <a:t>muy</a:t>
            </a:r>
            <a:r>
              <a:rPr lang="en-GB" sz="1800" dirty="0"/>
              <a:t> </a:t>
            </a:r>
            <a:r>
              <a:rPr lang="en-GB" sz="1800" dirty="0" err="1"/>
              <a:t>importante</a:t>
            </a:r>
            <a:r>
              <a:rPr lang="en-GB" sz="1800" dirty="0"/>
              <a:t> que </a:t>
            </a:r>
            <a:r>
              <a:rPr lang="en-GB" sz="1800" dirty="0" err="1"/>
              <a:t>quieras</a:t>
            </a:r>
            <a:r>
              <a:rPr lang="en-GB" sz="1800" dirty="0"/>
              <a:t> </a:t>
            </a:r>
            <a:r>
              <a:rPr lang="en-GB" sz="1800" dirty="0" err="1"/>
              <a:t>añadir</a:t>
            </a:r>
            <a:r>
              <a:rPr lang="en-GB" sz="1800" dirty="0"/>
              <a:t> </a:t>
            </a:r>
            <a:r>
              <a:rPr lang="en-GB" sz="1800" dirty="0" err="1"/>
              <a:t>después</a:t>
            </a:r>
            <a:r>
              <a:rPr lang="en-GB" sz="1800" dirty="0"/>
              <a:t> de que </a:t>
            </a:r>
            <a:r>
              <a:rPr lang="en-GB" sz="1800" dirty="0" err="1"/>
              <a:t>tus</a:t>
            </a:r>
            <a:r>
              <a:rPr lang="en-GB" sz="1800" dirty="0"/>
              <a:t> </a:t>
            </a:r>
            <a:r>
              <a:rPr lang="en-GB" sz="1800" dirty="0" err="1"/>
              <a:t>compañeros</a:t>
            </a:r>
            <a:r>
              <a:rPr lang="en-GB" sz="1800" dirty="0"/>
              <a:t> </a:t>
            </a:r>
            <a:r>
              <a:rPr lang="en-GB" sz="1800" dirty="0" err="1"/>
              <a:t>hayan</a:t>
            </a:r>
            <a:r>
              <a:rPr lang="en-GB" sz="1800" dirty="0"/>
              <a:t> </a:t>
            </a:r>
            <a:r>
              <a:rPr lang="en-GB" sz="1800" dirty="0" err="1"/>
              <a:t>compartido</a:t>
            </a:r>
            <a:r>
              <a:rPr lang="en-GB" sz="1800" i="0" kern="1200" baseline="0" dirty="0"/>
              <a:t>, </a:t>
            </a:r>
            <a:r>
              <a:rPr lang="en-GB" sz="1800" dirty="0" err="1"/>
              <a:t>levanta</a:t>
            </a:r>
            <a:r>
              <a:rPr lang="en-GB" sz="1800" dirty="0"/>
              <a:t> la mano y </a:t>
            </a:r>
            <a:r>
              <a:rPr lang="en-GB" sz="1800" dirty="0" err="1"/>
              <a:t>veremos</a:t>
            </a:r>
            <a:r>
              <a:rPr lang="en-GB" sz="1800" dirty="0"/>
              <a:t> </a:t>
            </a:r>
            <a:r>
              <a:rPr lang="en-GB" sz="1800" dirty="0" err="1"/>
              <a:t>si</a:t>
            </a:r>
            <a:r>
              <a:rPr lang="en-GB" sz="1800" dirty="0"/>
              <a:t> </a:t>
            </a:r>
            <a:r>
              <a:rPr lang="en-GB" sz="1800" dirty="0" err="1"/>
              <a:t>tenemos</a:t>
            </a:r>
            <a:r>
              <a:rPr lang="en-GB" sz="1800" dirty="0"/>
              <a:t> </a:t>
            </a:r>
            <a:r>
              <a:rPr lang="en-GB" sz="1800" dirty="0" err="1"/>
              <a:t>tiempo</a:t>
            </a:r>
            <a:r>
              <a:rPr lang="en-GB" sz="1800" dirty="0"/>
              <a:t> para </a:t>
            </a:r>
            <a:r>
              <a:rPr lang="en-GB" sz="1800" dirty="0" err="1"/>
              <a:t>más</a:t>
            </a:r>
            <a:r>
              <a:rPr lang="en-GB" sz="1800" dirty="0"/>
              <a:t> </a:t>
            </a:r>
            <a:r>
              <a:rPr lang="en-GB" sz="1800" dirty="0" err="1"/>
              <a:t>aportaciones</a:t>
            </a:r>
            <a:r>
              <a:rPr lang="en-GB" sz="1800" dirty="0"/>
              <a:t>". </a:t>
            </a:r>
            <a:endParaRPr lang="en-GB" sz="1800" dirty="0">
              <a:cs typeface="Calibri"/>
            </a:endParaRPr>
          </a:p>
          <a:p>
            <a:endParaRPr lang="en-GB" sz="1800" dirty="0">
              <a:cs typeface="Calibri"/>
            </a:endParaRPr>
          </a:p>
          <a:p>
            <a:pPr defTabSz="457200">
              <a:spcBef>
                <a:spcPts val="0"/>
              </a:spcBef>
              <a:spcAft>
                <a:spcPts val="0"/>
              </a:spcAft>
              <a:defRPr/>
            </a:pPr>
            <a:r>
              <a:rPr lang="en-GB" sz="1800" dirty="0" err="1"/>
              <a:t>Ahora</a:t>
            </a:r>
            <a:r>
              <a:rPr lang="en-GB" sz="1800" dirty="0"/>
              <a:t> me </a:t>
            </a:r>
            <a:r>
              <a:rPr lang="en-GB" sz="1800" dirty="0" err="1"/>
              <a:t>gustaría</a:t>
            </a:r>
            <a:r>
              <a:rPr lang="en-GB" sz="1800" dirty="0"/>
              <a:t> </a:t>
            </a:r>
            <a:r>
              <a:rPr lang="en-GB" sz="1800" dirty="0" err="1"/>
              <a:t>darles</a:t>
            </a:r>
            <a:r>
              <a:rPr lang="en-GB" sz="1800" dirty="0"/>
              <a:t> a </a:t>
            </a:r>
            <a:r>
              <a:rPr lang="en-GB" sz="1800" dirty="0" err="1"/>
              <a:t>cada</a:t>
            </a:r>
            <a:r>
              <a:rPr lang="en-GB" sz="1800" dirty="0"/>
              <a:t> uno de </a:t>
            </a:r>
            <a:r>
              <a:rPr lang="en-GB" sz="1800" dirty="0" err="1"/>
              <a:t>ustedes</a:t>
            </a:r>
            <a:r>
              <a:rPr lang="en-GB" sz="1800" dirty="0"/>
              <a:t> </a:t>
            </a:r>
            <a:r>
              <a:rPr lang="en-GB" sz="1800" dirty="0" err="1"/>
              <a:t>unos</a:t>
            </a:r>
            <a:r>
              <a:rPr lang="en-GB" sz="1800" dirty="0"/>
              <a:t> </a:t>
            </a:r>
            <a:r>
              <a:rPr lang="en-GB" sz="1800" i="0" kern="1200" baseline="0" dirty="0"/>
              <a:t>30 </a:t>
            </a:r>
            <a:r>
              <a:rPr lang="en-GB" sz="1800" dirty="0" err="1"/>
              <a:t>segundos</a:t>
            </a:r>
            <a:r>
              <a:rPr lang="en-GB" sz="1800" dirty="0"/>
              <a:t> para que se </a:t>
            </a:r>
            <a:r>
              <a:rPr lang="en-GB" sz="1800" dirty="0" err="1"/>
              <a:t>presenten</a:t>
            </a:r>
            <a:r>
              <a:rPr lang="en-GB" sz="1800" b="1" dirty="0"/>
              <a:t> </a:t>
            </a:r>
            <a:r>
              <a:rPr lang="en-GB" sz="1800" b="1" i="0" kern="1200" baseline="0" dirty="0"/>
              <a:t>[</a:t>
            </a:r>
            <a:r>
              <a:rPr lang="en-GB" sz="1800" b="1" dirty="0"/>
              <a:t>Elija una </a:t>
            </a:r>
            <a:r>
              <a:rPr lang="en-GB" sz="1800" b="1" dirty="0" err="1"/>
              <a:t>duración</a:t>
            </a:r>
            <a:r>
              <a:rPr lang="en-GB" sz="1800" b="1" dirty="0"/>
              <a:t> </a:t>
            </a:r>
            <a:r>
              <a:rPr lang="en-GB" sz="1800" b="1" dirty="0" err="1"/>
              <a:t>adecuada</a:t>
            </a:r>
            <a:r>
              <a:rPr lang="en-GB" sz="1800" b="1" dirty="0"/>
              <a:t> para </a:t>
            </a:r>
            <a:r>
              <a:rPr lang="en-GB" sz="1800" b="1" dirty="0" err="1"/>
              <a:t>cada</a:t>
            </a:r>
            <a:r>
              <a:rPr lang="en-GB" sz="1800" b="1" dirty="0"/>
              <a:t> </a:t>
            </a:r>
            <a:r>
              <a:rPr lang="en-GB" sz="1800" b="1" dirty="0" err="1"/>
              <a:t>participante</a:t>
            </a:r>
            <a:r>
              <a:rPr lang="en-GB" sz="1800" b="1" dirty="0"/>
              <a:t> </a:t>
            </a:r>
            <a:r>
              <a:rPr lang="en-GB" sz="1800" b="1" dirty="0" err="1"/>
              <a:t>en</a:t>
            </a:r>
            <a:r>
              <a:rPr lang="en-GB" sz="1800" b="1" dirty="0"/>
              <a:t> </a:t>
            </a:r>
            <a:r>
              <a:rPr lang="en-GB" sz="1800" b="1" dirty="0" err="1"/>
              <a:t>función</a:t>
            </a:r>
            <a:r>
              <a:rPr lang="en-GB" sz="1800" b="1" dirty="0"/>
              <a:t> del </a:t>
            </a:r>
            <a:r>
              <a:rPr lang="en-GB" sz="1800" b="1" dirty="0" err="1"/>
              <a:t>número</a:t>
            </a:r>
            <a:r>
              <a:rPr lang="en-GB" sz="1800" b="1" dirty="0"/>
              <a:t> de personas que</a:t>
            </a:r>
            <a:r>
              <a:rPr lang="en-GB" sz="1800" dirty="0"/>
              <a:t> </a:t>
            </a:r>
            <a:r>
              <a:rPr lang="en-GB" sz="1800" dirty="0" err="1"/>
              <a:t>participen</a:t>
            </a:r>
            <a:r>
              <a:rPr lang="en-GB" sz="1800" i="0" kern="1200" baseline="0" dirty="0"/>
              <a:t>. </a:t>
            </a:r>
            <a:r>
              <a:rPr lang="en-GB" sz="1800" dirty="0"/>
              <a:t>No </a:t>
            </a:r>
            <a:r>
              <a:rPr lang="en-GB" sz="1800" dirty="0" err="1"/>
              <a:t>dediquen</a:t>
            </a:r>
            <a:r>
              <a:rPr lang="en-GB" sz="1800" dirty="0"/>
              <a:t> </a:t>
            </a:r>
            <a:r>
              <a:rPr lang="en-GB" sz="1800" dirty="0" err="1"/>
              <a:t>más</a:t>
            </a:r>
            <a:r>
              <a:rPr lang="en-GB" sz="1800" dirty="0"/>
              <a:t> de </a:t>
            </a:r>
            <a:r>
              <a:rPr lang="en-GB" sz="1800" i="0" kern="1200" baseline="0" dirty="0"/>
              <a:t>5 </a:t>
            </a:r>
            <a:r>
              <a:rPr lang="en-GB" sz="1800" dirty="0" err="1"/>
              <a:t>minutos</a:t>
            </a:r>
            <a:r>
              <a:rPr lang="en-GB" sz="1800" dirty="0"/>
              <a:t> a </a:t>
            </a:r>
            <a:r>
              <a:rPr lang="en-GB" sz="1800" dirty="0" err="1"/>
              <a:t>esto</a:t>
            </a:r>
            <a:r>
              <a:rPr lang="en-GB" sz="1800" dirty="0"/>
              <a:t>]. Por </a:t>
            </a:r>
            <a:r>
              <a:rPr lang="en-GB" sz="1800" dirty="0" err="1"/>
              <a:t>favor</a:t>
            </a:r>
            <a:r>
              <a:rPr lang="en-GB" sz="1800" dirty="0"/>
              <a:t>, </a:t>
            </a:r>
            <a:r>
              <a:rPr lang="en-GB" sz="1800" dirty="0" err="1"/>
              <a:t>digan</a:t>
            </a:r>
            <a:r>
              <a:rPr lang="en-GB" sz="1800" dirty="0"/>
              <a:t> </a:t>
            </a:r>
            <a:r>
              <a:rPr lang="en-GB" sz="1800" dirty="0" err="1"/>
              <a:t>su</a:t>
            </a:r>
            <a:r>
              <a:rPr lang="en-GB" sz="1800" dirty="0"/>
              <a:t> </a:t>
            </a:r>
            <a:r>
              <a:rPr lang="en-GB" sz="1800" dirty="0" err="1"/>
              <a:t>nombre</a:t>
            </a:r>
            <a:r>
              <a:rPr lang="en-GB" sz="1800" i="0" kern="1200" baseline="0" dirty="0"/>
              <a:t>, </a:t>
            </a:r>
            <a:r>
              <a:rPr lang="en-GB" sz="1800" dirty="0" err="1"/>
              <a:t>dónde</a:t>
            </a:r>
            <a:r>
              <a:rPr lang="en-GB" sz="1800" dirty="0"/>
              <a:t> </a:t>
            </a:r>
            <a:r>
              <a:rPr lang="en-GB" sz="1800" dirty="0" err="1"/>
              <a:t>trabajan</a:t>
            </a:r>
            <a:r>
              <a:rPr lang="en-GB" sz="1800" dirty="0"/>
              <a:t> y un </a:t>
            </a:r>
            <a:r>
              <a:rPr lang="en-GB" sz="1800" dirty="0" err="1"/>
              <a:t>mito</a:t>
            </a:r>
            <a:r>
              <a:rPr lang="en-GB" sz="1800" dirty="0"/>
              <a:t> o </a:t>
            </a:r>
            <a:r>
              <a:rPr lang="en-GB" sz="1800" dirty="0" err="1"/>
              <a:t>cosa</a:t>
            </a:r>
            <a:r>
              <a:rPr lang="en-GB" sz="1800" dirty="0"/>
              <a:t> </a:t>
            </a:r>
            <a:r>
              <a:rPr lang="en-GB" sz="1800" dirty="0" err="1"/>
              <a:t>negativa</a:t>
            </a:r>
            <a:r>
              <a:rPr lang="en-GB" sz="1800" dirty="0"/>
              <a:t> que </a:t>
            </a:r>
            <a:r>
              <a:rPr lang="en-GB" sz="1800" dirty="0" err="1"/>
              <a:t>hayan</a:t>
            </a:r>
            <a:r>
              <a:rPr lang="en-GB" sz="1800" dirty="0"/>
              <a:t> </a:t>
            </a:r>
            <a:r>
              <a:rPr lang="en-GB" sz="1800" dirty="0" err="1"/>
              <a:t>oído</a:t>
            </a:r>
            <a:r>
              <a:rPr lang="en-GB" sz="1800" dirty="0"/>
              <a:t> </a:t>
            </a:r>
            <a:r>
              <a:rPr lang="en-GB" sz="1800" dirty="0" err="1"/>
              <a:t>sobre</a:t>
            </a:r>
            <a:r>
              <a:rPr lang="en-GB" sz="1800" dirty="0"/>
              <a:t> la </a:t>
            </a:r>
            <a:r>
              <a:rPr lang="en-GB" sz="1800" dirty="0" err="1"/>
              <a:t>vacuna</a:t>
            </a:r>
            <a:r>
              <a:rPr lang="en-GB" sz="1800" dirty="0"/>
              <a:t> </a:t>
            </a:r>
            <a:r>
              <a:rPr lang="en-GB" sz="1800" i="0" kern="1200" baseline="0" dirty="0"/>
              <a:t>COVID. </a:t>
            </a:r>
            <a:r>
              <a:rPr lang="en-GB" sz="1800" dirty="0"/>
              <a:t>No </a:t>
            </a:r>
            <a:r>
              <a:rPr lang="en-GB" sz="1800" dirty="0" err="1"/>
              <a:t>tiene</a:t>
            </a:r>
            <a:r>
              <a:rPr lang="en-GB" sz="1800" dirty="0"/>
              <a:t> que ser algo con lo que </a:t>
            </a:r>
            <a:r>
              <a:rPr lang="en-GB" sz="1800" dirty="0" err="1"/>
              <a:t>estés</a:t>
            </a:r>
            <a:r>
              <a:rPr lang="en-GB" sz="1800" dirty="0"/>
              <a:t> de </a:t>
            </a:r>
            <a:r>
              <a:rPr lang="en-GB" sz="1800" dirty="0" err="1"/>
              <a:t>acuerdo</a:t>
            </a:r>
            <a:r>
              <a:rPr lang="en-GB" sz="1800" i="0" kern="1200" baseline="0" dirty="0"/>
              <a:t>, </a:t>
            </a:r>
            <a:r>
              <a:rPr lang="en-GB" sz="1800" dirty="0" err="1"/>
              <a:t>sólo</a:t>
            </a:r>
            <a:r>
              <a:rPr lang="en-GB" sz="1800" dirty="0"/>
              <a:t> algo que </a:t>
            </a:r>
            <a:r>
              <a:rPr lang="en-GB" sz="1800" dirty="0" err="1"/>
              <a:t>hayas</a:t>
            </a:r>
            <a:r>
              <a:rPr lang="en-GB" sz="1800" dirty="0"/>
              <a:t> </a:t>
            </a:r>
            <a:r>
              <a:rPr lang="en-GB" sz="1800" dirty="0" err="1"/>
              <a:t>oído</a:t>
            </a:r>
            <a:r>
              <a:rPr lang="en-GB" sz="1800" dirty="0"/>
              <a:t> o visto</a:t>
            </a:r>
            <a:r>
              <a:rPr lang="en-GB" sz="1800" i="0" kern="1200" baseline="0" dirty="0"/>
              <a:t>.</a:t>
            </a:r>
            <a:r>
              <a:rPr lang="en-GB" sz="1800" dirty="0"/>
              <a:t> </a:t>
            </a:r>
            <a:endParaRPr lang="en-GB" sz="1800" dirty="0">
              <a:cs typeface="Calibri"/>
            </a:endParaRPr>
          </a:p>
          <a:p>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b="1" kern="1200" baseline="0" dirty="0">
                <a:solidFill>
                  <a:srgbClr val="FF0000"/>
                </a:solidFill>
                <a:latin typeface="Open Sans"/>
                <a:ea typeface="Open Sans"/>
                <a:cs typeface="Open Sans"/>
              </a:rPr>
              <a:t>[</a:t>
            </a:r>
            <a:r>
              <a:rPr lang="en-GB" sz="1000" b="1" dirty="0">
                <a:solidFill>
                  <a:srgbClr val="FF0000"/>
                </a:solidFill>
                <a:latin typeface="Open Sans"/>
                <a:ea typeface="Open Sans"/>
                <a:cs typeface="Open Sans"/>
              </a:rPr>
              <a:t> </a:t>
            </a:r>
            <a:r>
              <a:rPr lang="en-GB" sz="1000" b="1" kern="1200" baseline="0" dirty="0">
                <a:solidFill>
                  <a:srgbClr val="FF0000"/>
                </a:solidFill>
                <a:latin typeface="Open Sans"/>
                <a:ea typeface="Open Sans"/>
                <a:cs typeface="Open Sans"/>
              </a:rPr>
              <a:t> ]</a:t>
            </a:r>
            <a:endParaRPr lang="en-US" sz="1000" dirty="0">
              <a:latin typeface="Open Sans"/>
              <a:ea typeface="Open Sans"/>
              <a:cs typeface="Open Sans"/>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sz="10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a:t>
            </a:fld>
            <a:endParaRPr lang="en-US" altLang="ru-RU"/>
          </a:p>
        </p:txBody>
      </p:sp>
    </p:spTree>
    <p:extLst>
      <p:ext uri="{BB962C8B-B14F-4D97-AF65-F5344CB8AC3E}">
        <p14:creationId xmlns:p14="http://schemas.microsoft.com/office/powerpoint/2010/main" val="133340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GB" sz="1000" b="1" kern="1200" baseline="0" dirty="0">
                <a:solidFill>
                  <a:srgbClr val="FF0000"/>
                </a:solidFill>
                <a:latin typeface="Open Sans"/>
                <a:ea typeface="Open Sans"/>
                <a:cs typeface="Open Sans"/>
              </a:rPr>
              <a:t>[</a:t>
            </a:r>
            <a:r>
              <a:rPr lang="en-GB" sz="1800" b="1" dirty="0" err="1"/>
              <a:t>Después</a:t>
            </a:r>
            <a:r>
              <a:rPr lang="en-GB" sz="1800" b="1" dirty="0"/>
              <a:t> de </a:t>
            </a:r>
            <a:r>
              <a:rPr lang="en-GB" sz="1800" b="1" dirty="0" err="1"/>
              <a:t>cada</a:t>
            </a:r>
            <a:r>
              <a:rPr lang="en-GB" sz="1800" b="1" dirty="0"/>
              <a:t> </a:t>
            </a:r>
            <a:r>
              <a:rPr lang="en-GB" sz="1800" b="1" dirty="0" err="1"/>
              <a:t>afirmación</a:t>
            </a:r>
            <a:r>
              <a:rPr lang="en-GB" sz="1800" b="1" dirty="0"/>
              <a:t>, </a:t>
            </a:r>
            <a:r>
              <a:rPr lang="en-GB" sz="1800" b="1" dirty="0" err="1"/>
              <a:t>indique</a:t>
            </a:r>
            <a:r>
              <a:rPr lang="en-GB" sz="1800" b="1" dirty="0"/>
              <a:t> </a:t>
            </a:r>
            <a:r>
              <a:rPr lang="en-GB" sz="1800" b="1" dirty="0" err="1"/>
              <a:t>brevemente</a:t>
            </a:r>
            <a:r>
              <a:rPr lang="en-GB" sz="1800" b="1" dirty="0"/>
              <a:t> por </a:t>
            </a:r>
            <a:r>
              <a:rPr lang="en-GB" sz="1800" b="1" dirty="0" err="1"/>
              <a:t>qué</a:t>
            </a:r>
            <a:r>
              <a:rPr lang="en-GB" sz="1800" b="1" dirty="0"/>
              <a:t> es un "</a:t>
            </a:r>
            <a:r>
              <a:rPr lang="en-GB" sz="1800" b="1" dirty="0" err="1"/>
              <a:t>sí</a:t>
            </a:r>
            <a:r>
              <a:rPr lang="en-GB" sz="1800" b="1" dirty="0"/>
              <a:t>" o un "no". </a:t>
            </a:r>
            <a:r>
              <a:rPr lang="en-GB" sz="1800" b="1" dirty="0" err="1"/>
              <a:t>Utilice</a:t>
            </a:r>
            <a:r>
              <a:rPr lang="en-GB" sz="1800" b="1" dirty="0"/>
              <a:t> o </a:t>
            </a:r>
            <a:r>
              <a:rPr lang="en-GB" sz="1800" b="1" dirty="0" err="1"/>
              <a:t>adapte</a:t>
            </a:r>
            <a:r>
              <a:rPr lang="en-GB" sz="1800" b="1" dirty="0"/>
              <a:t> </a:t>
            </a:r>
            <a:r>
              <a:rPr lang="en-GB" sz="1800" b="1" dirty="0" err="1"/>
              <a:t>el</a:t>
            </a:r>
            <a:r>
              <a:rPr lang="en-GB" sz="1800" b="1" dirty="0"/>
              <a:t> </a:t>
            </a:r>
            <a:r>
              <a:rPr lang="en-GB" sz="1800" b="1" dirty="0" err="1"/>
              <a:t>siguiente</a:t>
            </a:r>
            <a:r>
              <a:rPr lang="en-GB" sz="1800" b="1" dirty="0"/>
              <a:t> </a:t>
            </a:r>
            <a:r>
              <a:rPr lang="en-GB" sz="1800" b="1" dirty="0" err="1"/>
              <a:t>texto</a:t>
            </a:r>
            <a:r>
              <a:rPr lang="en-AU" sz="1000" b="1" dirty="0">
                <a:latin typeface="Open Sans"/>
                <a:ea typeface="Open Sans"/>
                <a:cs typeface="Open Sans"/>
              </a:rPr>
              <a:t>.</a:t>
            </a:r>
            <a:r>
              <a:rPr lang="en-GB" sz="1000" b="1" kern="1200" baseline="0" dirty="0">
                <a:solidFill>
                  <a:srgbClr val="FF0000"/>
                </a:solidFill>
                <a:latin typeface="Open Sans"/>
                <a:ea typeface="Open Sans"/>
                <a:cs typeface="Open Sans"/>
              </a:rPr>
              <a:t> ]</a:t>
            </a:r>
            <a:endParaRPr lang="en-AU" sz="1000" b="1" dirty="0">
              <a:latin typeface="Open Sans"/>
              <a:ea typeface="Open Sans"/>
              <a:cs typeface="Open Sans"/>
            </a:endParaRPr>
          </a:p>
          <a:p>
            <a:endParaRPr lang="en-AU" sz="1000" dirty="0">
              <a:latin typeface="Open Sans" panose="020B0606030504020204" pitchFamily="34" charset="0"/>
              <a:ea typeface="Open Sans" panose="020B0606030504020204" pitchFamily="34" charset="0"/>
              <a:cs typeface="Open Sans" panose="020B0606030504020204" pitchFamily="34" charset="0"/>
            </a:endParaRPr>
          </a:p>
          <a:p>
            <a:r>
              <a:rPr lang="en-AU" dirty="0" err="1"/>
              <a:t>Encontrar</a:t>
            </a:r>
            <a:r>
              <a:rPr lang="en-AU" dirty="0"/>
              <a:t> un punto en  </a:t>
            </a:r>
            <a:r>
              <a:rPr lang="en-AU" dirty="0" err="1"/>
              <a:t>común</a:t>
            </a:r>
            <a:r>
              <a:rPr lang="en-AU" dirty="0"/>
              <a:t> </a:t>
            </a:r>
            <a:r>
              <a:rPr lang="en-AU" kern="1200" dirty="0">
                <a:effectLst/>
              </a:rPr>
              <a:t>/ </a:t>
            </a:r>
            <a:r>
              <a:rPr lang="en-AU" dirty="0" err="1"/>
              <a:t>Destacar</a:t>
            </a:r>
            <a:r>
              <a:rPr lang="en-AU" dirty="0"/>
              <a:t> las </a:t>
            </a:r>
            <a:r>
              <a:rPr lang="en-AU" dirty="0" err="1"/>
              <a:t>diferencias</a:t>
            </a:r>
            <a:r>
              <a:rPr lang="en-AU" dirty="0"/>
              <a:t> de puntos de vista</a:t>
            </a:r>
            <a:endParaRPr lang="da-DK" dirty="0"/>
          </a:p>
          <a:p>
            <a:pPr marL="171450" indent="-171450">
              <a:buFont typeface="Arial" panose="020B0604020202020204" pitchFamily="34" charset="0"/>
              <a:buChar char="•"/>
            </a:pPr>
            <a:r>
              <a:rPr lang="en-AU" dirty="0" err="1"/>
              <a:t>Cualquiera</a:t>
            </a:r>
            <a:r>
              <a:rPr lang="en-AU" dirty="0"/>
              <a:t> </a:t>
            </a:r>
            <a:r>
              <a:rPr lang="en-AU" dirty="0" err="1"/>
              <a:t>puede</a:t>
            </a:r>
            <a:r>
              <a:rPr lang="en-AU" dirty="0"/>
              <a:t> </a:t>
            </a:r>
            <a:r>
              <a:rPr lang="en-AU" dirty="0" err="1"/>
              <a:t>sentir</a:t>
            </a:r>
            <a:r>
              <a:rPr lang="en-AU" dirty="0"/>
              <a:t> </a:t>
            </a:r>
            <a:r>
              <a:rPr lang="en-AU" dirty="0" err="1"/>
              <a:t>dudas</a:t>
            </a:r>
            <a:r>
              <a:rPr lang="en-AU" dirty="0"/>
              <a:t> </a:t>
            </a:r>
            <a:r>
              <a:rPr lang="en-AU" dirty="0" err="1"/>
              <a:t>sobre</a:t>
            </a:r>
            <a:r>
              <a:rPr lang="en-AU" dirty="0"/>
              <a:t> la </a:t>
            </a:r>
            <a:r>
              <a:rPr lang="en-AU" dirty="0" err="1"/>
              <a:t>vacuna</a:t>
            </a:r>
            <a:r>
              <a:rPr lang="en-AU" dirty="0"/>
              <a:t> </a:t>
            </a:r>
            <a:r>
              <a:rPr lang="en-AU" kern="1200" dirty="0">
                <a:effectLst/>
              </a:rPr>
              <a:t>COVID-19. </a:t>
            </a:r>
            <a:r>
              <a:rPr lang="en-AU" dirty="0"/>
              <a:t>Es </a:t>
            </a:r>
            <a:r>
              <a:rPr lang="en-AU" kern="1200" dirty="0">
                <a:effectLst/>
              </a:rPr>
              <a:t>normal </a:t>
            </a:r>
            <a:r>
              <a:rPr lang="en-AU" dirty="0"/>
              <a:t>y </a:t>
            </a:r>
            <a:r>
              <a:rPr lang="en-AU" kern="1200" dirty="0">
                <a:effectLst/>
              </a:rPr>
              <a:t>natural </a:t>
            </a:r>
            <a:r>
              <a:rPr lang="en-AU" dirty="0" err="1"/>
              <a:t>tener</a:t>
            </a:r>
            <a:r>
              <a:rPr lang="en-AU" dirty="0"/>
              <a:t> un </a:t>
            </a:r>
            <a:r>
              <a:rPr lang="en-AU" dirty="0" err="1"/>
              <a:t>enfoque</a:t>
            </a:r>
            <a:r>
              <a:rPr lang="en-AU" dirty="0"/>
              <a:t> </a:t>
            </a:r>
            <a:r>
              <a:rPr lang="en-AU" dirty="0" err="1"/>
              <a:t>cauteloso</a:t>
            </a:r>
            <a:r>
              <a:rPr lang="en-AU" dirty="0"/>
              <a:t> ante las </a:t>
            </a:r>
            <a:r>
              <a:rPr lang="en-AU" dirty="0" err="1"/>
              <a:t>cosas</a:t>
            </a:r>
            <a:r>
              <a:rPr lang="en-AU" dirty="0"/>
              <a:t> </a:t>
            </a:r>
            <a:r>
              <a:rPr lang="en-AU" dirty="0" err="1"/>
              <a:t>nuevas</a:t>
            </a:r>
            <a:r>
              <a:rPr lang="en-AU" kern="1200" dirty="0">
                <a:effectLst/>
              </a:rPr>
              <a:t>.</a:t>
            </a:r>
          </a:p>
          <a:p>
            <a:pPr marL="171450" indent="-171450">
              <a:buFont typeface="Arial" panose="020B0604020202020204" pitchFamily="34" charset="0"/>
              <a:buChar char="•"/>
            </a:pPr>
            <a:r>
              <a:rPr lang="en-AU" dirty="0" err="1"/>
              <a:t>Cuando</a:t>
            </a:r>
            <a:r>
              <a:rPr lang="en-AU" dirty="0"/>
              <a:t> </a:t>
            </a:r>
            <a:r>
              <a:rPr lang="en-AU" dirty="0" err="1"/>
              <a:t>encontramos</a:t>
            </a:r>
            <a:r>
              <a:rPr lang="en-AU" dirty="0"/>
              <a:t> un punto en </a:t>
            </a:r>
            <a:r>
              <a:rPr lang="en-AU" dirty="0" err="1"/>
              <a:t>común</a:t>
            </a:r>
            <a:r>
              <a:rPr lang="en-AU" dirty="0"/>
              <a:t> con los </a:t>
            </a:r>
            <a:r>
              <a:rPr lang="en-AU" dirty="0" err="1"/>
              <a:t>demás</a:t>
            </a:r>
            <a:r>
              <a:rPr lang="en-AU" dirty="0"/>
              <a:t>, </a:t>
            </a:r>
            <a:r>
              <a:rPr lang="en-AU" dirty="0" err="1"/>
              <a:t>están</a:t>
            </a:r>
            <a:r>
              <a:rPr lang="en-AU" dirty="0"/>
              <a:t> </a:t>
            </a:r>
            <a:r>
              <a:rPr lang="en-AU" dirty="0" err="1"/>
              <a:t>más</a:t>
            </a:r>
            <a:r>
              <a:rPr lang="en-AU" dirty="0"/>
              <a:t> </a:t>
            </a:r>
            <a:r>
              <a:rPr lang="en-AU" dirty="0" err="1"/>
              <a:t>abiertos</a:t>
            </a:r>
            <a:r>
              <a:rPr lang="en-AU" dirty="0"/>
              <a:t> a </a:t>
            </a:r>
            <a:r>
              <a:rPr lang="en-AU" dirty="0" err="1"/>
              <a:t>escuchar</a:t>
            </a:r>
            <a:r>
              <a:rPr lang="en-AU" dirty="0"/>
              <a:t> </a:t>
            </a:r>
            <a:r>
              <a:rPr lang="en-AU" dirty="0" err="1"/>
              <a:t>nuestra</a:t>
            </a:r>
            <a:r>
              <a:rPr lang="en-AU" dirty="0"/>
              <a:t> </a:t>
            </a:r>
            <a:r>
              <a:rPr lang="en-AU" dirty="0" err="1"/>
              <a:t>perspectiva</a:t>
            </a:r>
            <a:r>
              <a:rPr lang="en-AU" dirty="0"/>
              <a:t>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sz="1000" kern="1200" dirty="0">
                <a:solidFill>
                  <a:schemeClr val="tx1"/>
                </a:solidFill>
                <a:effectLst/>
                <a:latin typeface="Open Sans"/>
                <a:ea typeface="Open Sans"/>
                <a:cs typeface="Open Sans"/>
              </a:rPr>
              <a:t> </a:t>
            </a:r>
          </a:p>
          <a:p>
            <a:r>
              <a:rPr lang="en-AU" dirty="0" err="1"/>
              <a:t>Tómese</a:t>
            </a:r>
            <a:r>
              <a:rPr lang="en-AU" dirty="0"/>
              <a:t> </a:t>
            </a:r>
            <a:r>
              <a:rPr lang="en-AU" dirty="0" err="1"/>
              <a:t>el</a:t>
            </a:r>
            <a:r>
              <a:rPr lang="en-AU" dirty="0"/>
              <a:t> </a:t>
            </a:r>
            <a:r>
              <a:rPr lang="en-AU" dirty="0" err="1"/>
              <a:t>tiempo</a:t>
            </a:r>
            <a:r>
              <a:rPr lang="en-AU" dirty="0"/>
              <a:t> </a:t>
            </a:r>
            <a:r>
              <a:rPr lang="en-AU" dirty="0" err="1"/>
              <a:t>necesario</a:t>
            </a:r>
            <a:r>
              <a:rPr lang="en-AU" dirty="0"/>
              <a:t> para </a:t>
            </a:r>
            <a:r>
              <a:rPr lang="en-AU" dirty="0" err="1"/>
              <a:t>comprender</a:t>
            </a:r>
            <a:r>
              <a:rPr lang="en-AU" dirty="0"/>
              <a:t> lo que </a:t>
            </a:r>
            <a:r>
              <a:rPr lang="en-AU" dirty="0" err="1"/>
              <a:t>piensan</a:t>
            </a:r>
            <a:r>
              <a:rPr lang="en-AU" dirty="0"/>
              <a:t> los </a:t>
            </a:r>
            <a:r>
              <a:rPr lang="en-AU" dirty="0" err="1"/>
              <a:t>demás</a:t>
            </a:r>
            <a:r>
              <a:rPr lang="en-AU" dirty="0"/>
              <a:t> y por </a:t>
            </a:r>
            <a:r>
              <a:rPr lang="en-AU" dirty="0" err="1"/>
              <a:t>qué</a:t>
            </a:r>
            <a:r>
              <a:rPr lang="en-AU" dirty="0"/>
              <a:t> </a:t>
            </a:r>
            <a:r>
              <a:rPr lang="en-AU" kern="1200" dirty="0">
                <a:effectLst/>
              </a:rPr>
              <a:t>/ </a:t>
            </a:r>
            <a:r>
              <a:rPr lang="en-AU" dirty="0" err="1"/>
              <a:t>Asuma</a:t>
            </a:r>
            <a:r>
              <a:rPr lang="en-AU" dirty="0"/>
              <a:t> que sabe por </a:t>
            </a:r>
            <a:r>
              <a:rPr lang="en-AU" dirty="0" err="1"/>
              <a:t>qué</a:t>
            </a:r>
            <a:r>
              <a:rPr lang="en-AU" dirty="0"/>
              <a:t> </a:t>
            </a:r>
            <a:r>
              <a:rPr lang="en-AU" dirty="0" err="1"/>
              <a:t>dudan</a:t>
            </a:r>
            <a:r>
              <a:rPr lang="en-AU" dirty="0"/>
              <a:t> de la </a:t>
            </a:r>
            <a:r>
              <a:rPr lang="en-AU" dirty="0" err="1"/>
              <a:t>vacuna</a:t>
            </a:r>
            <a:endParaRPr lang="da-DK" dirty="0"/>
          </a:p>
          <a:p>
            <a:pPr marL="171450" indent="-171450">
              <a:buFont typeface="Arial" panose="020B0604020202020204" pitchFamily="34" charset="0"/>
              <a:buChar char="•"/>
            </a:pPr>
            <a:r>
              <a:rPr lang="en-GB" dirty="0"/>
              <a:t>Las personas son </a:t>
            </a:r>
            <a:r>
              <a:rPr lang="en-GB" dirty="0" err="1"/>
              <a:t>complicadas</a:t>
            </a:r>
            <a:r>
              <a:rPr lang="en-GB" dirty="0"/>
              <a:t> y hay </a:t>
            </a:r>
            <a:r>
              <a:rPr lang="en-GB" dirty="0" err="1"/>
              <a:t>muchas</a:t>
            </a:r>
            <a:r>
              <a:rPr lang="en-GB" dirty="0"/>
              <a:t> </a:t>
            </a:r>
            <a:r>
              <a:rPr lang="en-GB" dirty="0" err="1"/>
              <a:t>razones</a:t>
            </a:r>
            <a:r>
              <a:rPr lang="en-GB" dirty="0"/>
              <a:t> por las que </a:t>
            </a:r>
            <a:r>
              <a:rPr lang="en-GB" dirty="0" err="1"/>
              <a:t>pueden</a:t>
            </a:r>
            <a:r>
              <a:rPr lang="en-GB" dirty="0"/>
              <a:t> </a:t>
            </a:r>
            <a:r>
              <a:rPr lang="en-GB" dirty="0" err="1"/>
              <a:t>dudar</a:t>
            </a:r>
            <a:r>
              <a:rPr lang="en-GB" dirty="0"/>
              <a:t> de la </a:t>
            </a:r>
            <a:r>
              <a:rPr lang="en-GB" dirty="0" err="1"/>
              <a:t>vacuna</a:t>
            </a:r>
            <a:r>
              <a:rPr lang="en-GB" kern="1200" dirty="0">
                <a:effectLst/>
              </a:rPr>
              <a:t>. </a:t>
            </a:r>
            <a:r>
              <a:rPr lang="en-GB" dirty="0" err="1"/>
              <a:t>Ya</a:t>
            </a:r>
            <a:r>
              <a:rPr lang="en-GB" dirty="0"/>
              <a:t> </a:t>
            </a:r>
            <a:r>
              <a:rPr lang="en-GB" dirty="0" err="1"/>
              <a:t>hemos</a:t>
            </a:r>
            <a:r>
              <a:rPr lang="en-GB" dirty="0"/>
              <a:t> </a:t>
            </a:r>
            <a:r>
              <a:rPr lang="en-GB" dirty="0" err="1"/>
              <a:t>hablado</a:t>
            </a:r>
            <a:r>
              <a:rPr lang="en-GB" dirty="0"/>
              <a:t> de </a:t>
            </a:r>
            <a:r>
              <a:rPr lang="en-GB" dirty="0" err="1"/>
              <a:t>algunas</a:t>
            </a:r>
            <a:r>
              <a:rPr lang="en-GB" dirty="0"/>
              <a:t> al </a:t>
            </a:r>
            <a:r>
              <a:rPr lang="en-GB" dirty="0" err="1"/>
              <a:t>repasar</a:t>
            </a:r>
            <a:r>
              <a:rPr lang="en-GB" dirty="0"/>
              <a:t> </a:t>
            </a:r>
            <a:r>
              <a:rPr lang="en-GB" dirty="0" err="1"/>
              <a:t>el</a:t>
            </a:r>
            <a:r>
              <a:rPr lang="en-GB" dirty="0"/>
              <a:t> </a:t>
            </a:r>
            <a:r>
              <a:rPr lang="en-GB" dirty="0" err="1"/>
              <a:t>modelo</a:t>
            </a:r>
            <a:r>
              <a:rPr lang="en-GB" dirty="0"/>
              <a:t> </a:t>
            </a:r>
            <a:r>
              <a:rPr lang="en-GB" kern="1200" dirty="0" err="1">
                <a:effectLst/>
              </a:rPr>
              <a:t>BeSD</a:t>
            </a:r>
            <a:r>
              <a:rPr lang="en-GB" kern="1200" dirty="0">
                <a:effectLst/>
              </a:rPr>
              <a:t>. </a:t>
            </a:r>
            <a:endParaRPr lang="da-DK" kern="1200" dirty="0">
              <a:effectLst/>
            </a:endParaRPr>
          </a:p>
          <a:p>
            <a:pPr marL="171450" indent="-171450">
              <a:buFont typeface="Arial" panose="020B0604020202020204" pitchFamily="34" charset="0"/>
              <a:buChar char="•"/>
            </a:pPr>
            <a:r>
              <a:rPr lang="en-AU" dirty="0" err="1"/>
              <a:t>Sólo</a:t>
            </a:r>
            <a:r>
              <a:rPr lang="en-AU" dirty="0"/>
              <a:t> una </a:t>
            </a:r>
            <a:r>
              <a:rPr lang="en-AU" dirty="0" err="1"/>
              <a:t>vez</a:t>
            </a:r>
            <a:r>
              <a:rPr lang="en-AU" dirty="0"/>
              <a:t> que </a:t>
            </a:r>
            <a:r>
              <a:rPr lang="en-AU" dirty="0" err="1"/>
              <a:t>conozcas</a:t>
            </a:r>
            <a:r>
              <a:rPr lang="en-AU" dirty="0"/>
              <a:t> y </a:t>
            </a:r>
            <a:r>
              <a:rPr lang="en-AU" dirty="0" err="1"/>
              <a:t>entiendas</a:t>
            </a:r>
            <a:r>
              <a:rPr lang="en-AU" dirty="0"/>
              <a:t> los </a:t>
            </a:r>
            <a:r>
              <a:rPr lang="en-AU" dirty="0" err="1"/>
              <a:t>motivos</a:t>
            </a:r>
            <a:r>
              <a:rPr lang="en-AU" dirty="0"/>
              <a:t> de la persona</a:t>
            </a:r>
            <a:r>
              <a:rPr lang="en-AU" kern="1200" dirty="0">
                <a:effectLst/>
              </a:rPr>
              <a:t>, </a:t>
            </a:r>
            <a:r>
              <a:rPr lang="en-AU" dirty="0" err="1"/>
              <a:t>podrás</a:t>
            </a:r>
            <a:r>
              <a:rPr lang="en-AU" dirty="0"/>
              <a:t> </a:t>
            </a:r>
            <a:r>
              <a:rPr lang="en-AU" dirty="0" err="1"/>
              <a:t>trabajar</a:t>
            </a:r>
            <a:r>
              <a:rPr lang="en-AU" dirty="0"/>
              <a:t> para </a:t>
            </a:r>
            <a:r>
              <a:rPr lang="en-AU" dirty="0" err="1"/>
              <a:t>proporcionarle</a:t>
            </a:r>
            <a:r>
              <a:rPr lang="en-AU" dirty="0"/>
              <a:t> </a:t>
            </a:r>
            <a:r>
              <a:rPr lang="en-AU" dirty="0" err="1"/>
              <a:t>apoyo</a:t>
            </a:r>
            <a:r>
              <a:rPr lang="en-AU" dirty="0"/>
              <a:t> e información </a:t>
            </a:r>
            <a:r>
              <a:rPr lang="en-AU" dirty="0" err="1"/>
              <a:t>útiles</a:t>
            </a:r>
            <a:r>
              <a:rPr lang="en-AU" kern="1200" dirty="0">
                <a:effectLst/>
              </a:rPr>
              <a:t>. </a:t>
            </a:r>
            <a:endParaRPr lang="da-DK" kern="1200" dirty="0">
              <a:effectLst/>
            </a:endParaRPr>
          </a:p>
          <a:p>
            <a:pPr marL="171450" indent="-171450">
              <a:buFont typeface="Arial" panose="020B0604020202020204" pitchFamily="34" charset="0"/>
              <a:buChar char="•"/>
            </a:pPr>
            <a:r>
              <a:rPr lang="da-DK" dirty="0"/>
              <a:t>La resistencia  a la vacuna </a:t>
            </a:r>
            <a:r>
              <a:rPr lang="da-DK" kern="1200" dirty="0">
                <a:effectLst/>
              </a:rPr>
              <a:t>COVID-19 </a:t>
            </a:r>
            <a:r>
              <a:rPr lang="da-DK" dirty="0"/>
              <a:t>es una parte </a:t>
            </a:r>
            <a:r>
              <a:rPr lang="da-DK" kern="1200" dirty="0">
                <a:effectLst/>
              </a:rPr>
              <a:t>inevitable </a:t>
            </a:r>
            <a:r>
              <a:rPr lang="da-DK" dirty="0"/>
              <a:t>del proceso de discusión de las vacunas con alguien que tiene dudas sobre las mismas</a:t>
            </a:r>
            <a:r>
              <a:rPr lang="da-DK" kern="1200" dirty="0">
                <a:effectLst/>
              </a:rPr>
              <a:t>. </a:t>
            </a:r>
            <a:r>
              <a:rPr lang="da-DK" dirty="0"/>
              <a:t>No te desanimes</a:t>
            </a:r>
            <a:r>
              <a:rPr lang="da-DK" kern="1200" dirty="0">
                <a:effectLst/>
              </a:rPr>
              <a:t>. </a:t>
            </a:r>
            <a:r>
              <a:rPr lang="da-DK" dirty="0"/>
              <a:t>Dale tiempo</a:t>
            </a:r>
            <a:r>
              <a:rPr lang="da-DK" kern="1200" dirty="0">
                <a:effectLst/>
              </a:rPr>
              <a:t>. </a:t>
            </a:r>
            <a:r>
              <a:rPr lang="da-DK" dirty="0"/>
              <a:t>Tenga paciencia</a:t>
            </a:r>
            <a:r>
              <a:rPr lang="da-DK" kern="1200" dirty="0">
                <a:effectLst/>
              </a:rPr>
              <a:t>. </a:t>
            </a:r>
          </a:p>
          <a:p>
            <a:pPr marL="171450" indent="-171450">
              <a:buFont typeface="Arial" panose="020B0604020202020204" pitchFamily="34" charset="0"/>
              <a:buChar char="•"/>
            </a:pPr>
            <a:r>
              <a:rPr lang="en-AU" dirty="0"/>
              <a:t>Ser </a:t>
            </a:r>
            <a:r>
              <a:rPr lang="en-AU" dirty="0" err="1"/>
              <a:t>respetuoso</a:t>
            </a:r>
            <a:r>
              <a:rPr lang="en-AU" kern="1200" dirty="0">
                <a:effectLst/>
              </a:rPr>
              <a:t>, </a:t>
            </a:r>
            <a:r>
              <a:rPr lang="en-AU" dirty="0" err="1"/>
              <a:t>honesto</a:t>
            </a:r>
            <a:r>
              <a:rPr lang="en-AU" kern="1200" dirty="0">
                <a:effectLst/>
              </a:rPr>
              <a:t>, </a:t>
            </a:r>
            <a:r>
              <a:rPr lang="en-AU" dirty="0" err="1"/>
              <a:t>abierto</a:t>
            </a:r>
            <a:r>
              <a:rPr lang="en-AU" dirty="0"/>
              <a:t> y </a:t>
            </a:r>
            <a:r>
              <a:rPr lang="en-AU" dirty="0" err="1"/>
              <a:t>educado</a:t>
            </a:r>
            <a:r>
              <a:rPr lang="en-AU" dirty="0"/>
              <a:t> </a:t>
            </a:r>
            <a:r>
              <a:rPr lang="en-AU" dirty="0" err="1"/>
              <a:t>permitirá</a:t>
            </a:r>
            <a:r>
              <a:rPr lang="en-AU" dirty="0"/>
              <a:t> que la persona se involucre </a:t>
            </a:r>
            <a:r>
              <a:rPr lang="en-AU" dirty="0" err="1"/>
              <a:t>más</a:t>
            </a:r>
            <a:r>
              <a:rPr lang="en-AU" dirty="0"/>
              <a:t> en lo que </a:t>
            </a:r>
            <a:r>
              <a:rPr lang="en-AU" dirty="0" err="1"/>
              <a:t>tienes</a:t>
            </a:r>
            <a:r>
              <a:rPr lang="en-AU" dirty="0"/>
              <a:t> que </a:t>
            </a:r>
            <a:r>
              <a:rPr lang="en-AU" dirty="0" err="1"/>
              <a:t>decir</a:t>
            </a:r>
            <a:r>
              <a:rPr lang="en-AU" kern="1200" dirty="0">
                <a:effectLst/>
              </a:rPr>
              <a:t>. </a:t>
            </a:r>
            <a:r>
              <a:rPr lang="en-AU" dirty="0" err="1"/>
              <a:t>También</a:t>
            </a:r>
            <a:r>
              <a:rPr lang="en-AU" dirty="0"/>
              <a:t> le </a:t>
            </a:r>
            <a:r>
              <a:rPr lang="en-AU" dirty="0" err="1"/>
              <a:t>ayudará</a:t>
            </a:r>
            <a:r>
              <a:rPr lang="en-AU" dirty="0"/>
              <a:t> a </a:t>
            </a:r>
            <a:r>
              <a:rPr lang="en-AU" dirty="0" err="1"/>
              <a:t>sentirse</a:t>
            </a:r>
            <a:r>
              <a:rPr lang="en-AU" dirty="0"/>
              <a:t> </a:t>
            </a:r>
            <a:r>
              <a:rPr lang="en-AU" dirty="0" err="1"/>
              <a:t>más</a:t>
            </a:r>
            <a:r>
              <a:rPr lang="en-AU" dirty="0"/>
              <a:t> </a:t>
            </a:r>
            <a:r>
              <a:rPr lang="en-AU" dirty="0" err="1"/>
              <a:t>tranquilo</a:t>
            </a:r>
            <a:r>
              <a:rPr lang="en-AU" dirty="0"/>
              <a:t> y </a:t>
            </a:r>
            <a:r>
              <a:rPr lang="en-AU" dirty="0" err="1"/>
              <a:t>capaz</a:t>
            </a:r>
            <a:r>
              <a:rPr lang="en-AU" dirty="0"/>
              <a:t> de </a:t>
            </a:r>
            <a:r>
              <a:rPr lang="en-AU" dirty="0" err="1"/>
              <a:t>asimilar</a:t>
            </a:r>
            <a:r>
              <a:rPr lang="en-AU" dirty="0"/>
              <a:t> la </a:t>
            </a:r>
            <a:r>
              <a:rPr lang="en-AU" dirty="0" err="1"/>
              <a:t>nueva</a:t>
            </a:r>
            <a:r>
              <a:rPr lang="en-AU" dirty="0"/>
              <a:t> información y </a:t>
            </a:r>
            <a:r>
              <a:rPr lang="en-AU" dirty="0" err="1"/>
              <a:t>tomar</a:t>
            </a:r>
            <a:r>
              <a:rPr lang="en-AU" dirty="0"/>
              <a:t> </a:t>
            </a:r>
            <a:r>
              <a:rPr lang="en-AU" dirty="0" err="1"/>
              <a:t>su</a:t>
            </a:r>
            <a:r>
              <a:rPr lang="en-AU" dirty="0"/>
              <a:t> </a:t>
            </a:r>
            <a:r>
              <a:rPr lang="en-AU" dirty="0" err="1"/>
              <a:t>propia</a:t>
            </a:r>
            <a:r>
              <a:rPr lang="en-AU" dirty="0"/>
              <a:t> </a:t>
            </a:r>
            <a:r>
              <a:rPr lang="en-AU" dirty="0" err="1"/>
              <a:t>decisión</a:t>
            </a:r>
            <a:r>
              <a:rPr lang="en-AU" kern="1200" dirty="0">
                <a:effectLst/>
              </a:rPr>
              <a:t>. </a:t>
            </a:r>
            <a:endParaRPr lang="da-DK" kern="1200" dirty="0">
              <a:effectLst/>
            </a:endParaRPr>
          </a:p>
          <a:p>
            <a:r>
              <a:rPr lang="en-AU" sz="1000" kern="1200" dirty="0">
                <a:solidFill>
                  <a:schemeClr val="tx1"/>
                </a:solidFill>
                <a:effectLst/>
                <a:latin typeface="Open Sans"/>
                <a:ea typeface="Open Sans"/>
                <a:cs typeface="Open Sans"/>
              </a:rPr>
              <a:t> </a:t>
            </a:r>
            <a:endParaRPr lang="en-AU" sz="1000" dirty="0">
              <a:latin typeface="Open Sans"/>
              <a:ea typeface="Open Sans"/>
              <a:cs typeface="Open Sans"/>
            </a:endParaRPr>
          </a:p>
          <a:p>
            <a:r>
              <a:rPr lang="en-AU" dirty="0"/>
              <a:t>Ser </a:t>
            </a:r>
            <a:r>
              <a:rPr lang="en-AU" dirty="0" err="1"/>
              <a:t>abierto</a:t>
            </a:r>
            <a:r>
              <a:rPr lang="en-AU" kern="1200" dirty="0">
                <a:effectLst/>
              </a:rPr>
              <a:t>, </a:t>
            </a:r>
            <a:r>
              <a:rPr lang="en-AU" dirty="0" err="1"/>
              <a:t>educado</a:t>
            </a:r>
            <a:r>
              <a:rPr lang="en-AU" dirty="0"/>
              <a:t> y </a:t>
            </a:r>
            <a:r>
              <a:rPr lang="en-AU" dirty="0" err="1"/>
              <a:t>respetuoso</a:t>
            </a:r>
            <a:r>
              <a:rPr lang="en-AU" dirty="0"/>
              <a:t> </a:t>
            </a:r>
            <a:r>
              <a:rPr lang="en-AU" kern="1200" dirty="0">
                <a:effectLst/>
              </a:rPr>
              <a:t>/ </a:t>
            </a:r>
            <a:r>
              <a:rPr lang="en-AU" dirty="0" err="1"/>
              <a:t>atacar</a:t>
            </a:r>
            <a:r>
              <a:rPr lang="en-AU" dirty="0"/>
              <a:t> </a:t>
            </a:r>
            <a:r>
              <a:rPr lang="en-AU" dirty="0" err="1"/>
              <a:t>el</a:t>
            </a:r>
            <a:r>
              <a:rPr lang="en-AU" dirty="0"/>
              <a:t> </a:t>
            </a:r>
            <a:r>
              <a:rPr lang="en-AU" dirty="0" err="1"/>
              <a:t>comportamiento</a:t>
            </a:r>
            <a:r>
              <a:rPr lang="en-AU" dirty="0"/>
              <a:t> o las </a:t>
            </a:r>
            <a:r>
              <a:rPr lang="en-AU" dirty="0" err="1"/>
              <a:t>opiniones</a:t>
            </a:r>
            <a:r>
              <a:rPr lang="en-AU" dirty="0"/>
              <a:t> de </a:t>
            </a:r>
            <a:r>
              <a:rPr lang="en-AU" dirty="0" err="1"/>
              <a:t>alguien</a:t>
            </a:r>
            <a:endParaRPr lang="da-DK" dirty="0"/>
          </a:p>
          <a:p>
            <a:pPr>
              <a:buFont typeface="Arial" panose="020B0604020202020204" pitchFamily="34" charset="0"/>
              <a:buChar char="•"/>
            </a:pPr>
            <a:r>
              <a:rPr lang="en-AU" dirty="0"/>
              <a:t>La </a:t>
            </a:r>
            <a:r>
              <a:rPr lang="en-AU" dirty="0" err="1"/>
              <a:t>gente</a:t>
            </a:r>
            <a:r>
              <a:rPr lang="en-AU" dirty="0"/>
              <a:t> se </a:t>
            </a:r>
            <a:r>
              <a:rPr lang="en-AU" dirty="0" err="1"/>
              <a:t>retrae</a:t>
            </a:r>
            <a:r>
              <a:rPr lang="en-AU" dirty="0"/>
              <a:t> y es </a:t>
            </a:r>
            <a:r>
              <a:rPr lang="en-AU" dirty="0" err="1"/>
              <a:t>menos</a:t>
            </a:r>
            <a:r>
              <a:rPr lang="en-AU" dirty="0"/>
              <a:t> probable que </a:t>
            </a:r>
            <a:r>
              <a:rPr lang="en-AU" dirty="0" err="1"/>
              <a:t>escuche</a:t>
            </a:r>
            <a:r>
              <a:rPr lang="en-AU" dirty="0"/>
              <a:t> o </a:t>
            </a:r>
            <a:r>
              <a:rPr lang="en-AU" dirty="0" err="1"/>
              <a:t>participe</a:t>
            </a:r>
            <a:r>
              <a:rPr lang="en-AU" dirty="0"/>
              <a:t> en una </a:t>
            </a:r>
            <a:r>
              <a:rPr lang="en-AU" dirty="0" err="1"/>
              <a:t>conversación</a:t>
            </a:r>
            <a:r>
              <a:rPr lang="en-AU" dirty="0"/>
              <a:t> </a:t>
            </a:r>
            <a:r>
              <a:rPr lang="en-AU" dirty="0" err="1"/>
              <a:t>cuando</a:t>
            </a:r>
            <a:r>
              <a:rPr lang="en-AU" dirty="0"/>
              <a:t> se </a:t>
            </a:r>
            <a:r>
              <a:rPr lang="en-AU" dirty="0" err="1"/>
              <a:t>siente</a:t>
            </a:r>
            <a:r>
              <a:rPr lang="en-AU" dirty="0"/>
              <a:t> </a:t>
            </a:r>
            <a:r>
              <a:rPr lang="en-AU" dirty="0" err="1"/>
              <a:t>atacada</a:t>
            </a:r>
            <a:endParaRPr lang="da-DK" sz="1000" dirty="0">
              <a:latin typeface="Open Sans"/>
              <a:ea typeface="Open Sans"/>
              <a:cs typeface="Open Sans"/>
            </a:endParaRPr>
          </a:p>
          <a:p>
            <a:pPr>
              <a:buFont typeface="Arial" panose="020B0604020202020204" pitchFamily="34" charset="0"/>
            </a:pPr>
            <a:endParaRPr lang="en-AU" sz="1000" dirty="0">
              <a:latin typeface="Open Sans" panose="020B0606030504020204" pitchFamily="34" charset="0"/>
              <a:ea typeface="Open Sans" panose="020B0606030504020204" pitchFamily="34" charset="0"/>
              <a:cs typeface="Open Sans" panose="020B0606030504020204" pitchFamily="34" charset="0"/>
            </a:endParaRPr>
          </a:p>
          <a:p>
            <a:r>
              <a:rPr lang="en-AU" dirty="0" err="1"/>
              <a:t>Centrarse</a:t>
            </a:r>
            <a:r>
              <a:rPr lang="en-AU" dirty="0"/>
              <a:t> en los </a:t>
            </a:r>
            <a:r>
              <a:rPr lang="en-AU" dirty="0" err="1"/>
              <a:t>hechos</a:t>
            </a:r>
            <a:r>
              <a:rPr lang="en-AU" dirty="0"/>
              <a:t> / </a:t>
            </a:r>
            <a:r>
              <a:rPr lang="en-AU" dirty="0" err="1"/>
              <a:t>centrarse</a:t>
            </a:r>
            <a:r>
              <a:rPr lang="en-AU" dirty="0"/>
              <a:t> en </a:t>
            </a:r>
            <a:r>
              <a:rPr lang="en-AU" dirty="0" err="1"/>
              <a:t>el</a:t>
            </a:r>
            <a:r>
              <a:rPr lang="en-AU" dirty="0"/>
              <a:t> </a:t>
            </a:r>
            <a:r>
              <a:rPr lang="en-AU" dirty="0" err="1"/>
              <a:t>mito</a:t>
            </a:r>
            <a:endParaRPr lang="en-AU" dirty="0"/>
          </a:p>
          <a:p>
            <a:pPr marL="171450" indent="-171450">
              <a:buFont typeface="Arial" panose="020B0604020202020204" pitchFamily="34" charset="0"/>
              <a:buChar char="•"/>
            </a:pPr>
            <a:r>
              <a:rPr lang="en-AU" dirty="0"/>
              <a:t>La </a:t>
            </a:r>
            <a:r>
              <a:rPr lang="en-AU" dirty="0" err="1"/>
              <a:t>gente</a:t>
            </a:r>
            <a:r>
              <a:rPr lang="en-AU" dirty="0"/>
              <a:t> </a:t>
            </a:r>
            <a:r>
              <a:rPr lang="en-AU" dirty="0" err="1"/>
              <a:t>tiende</a:t>
            </a:r>
            <a:r>
              <a:rPr lang="en-AU" dirty="0"/>
              <a:t> a </a:t>
            </a:r>
            <a:r>
              <a:rPr lang="en-AU" dirty="0" err="1"/>
              <a:t>recordar</a:t>
            </a:r>
            <a:r>
              <a:rPr lang="en-AU" dirty="0"/>
              <a:t> lo que se </a:t>
            </a:r>
            <a:r>
              <a:rPr lang="en-AU" dirty="0" err="1"/>
              <a:t>enfoca</a:t>
            </a:r>
            <a:r>
              <a:rPr lang="en-AU" dirty="0"/>
              <a:t>. </a:t>
            </a:r>
            <a:r>
              <a:rPr lang="en-AU" dirty="0" err="1"/>
              <a:t>Centrarse</a:t>
            </a:r>
            <a:r>
              <a:rPr lang="en-AU" dirty="0"/>
              <a:t> en </a:t>
            </a:r>
            <a:r>
              <a:rPr lang="en-AU" dirty="0" err="1"/>
              <a:t>el</a:t>
            </a:r>
            <a:r>
              <a:rPr lang="en-AU" dirty="0"/>
              <a:t> </a:t>
            </a:r>
            <a:r>
              <a:rPr lang="en-AU" dirty="0" err="1"/>
              <a:t>mito</a:t>
            </a:r>
            <a:r>
              <a:rPr lang="en-AU" dirty="0"/>
              <a:t> es probable que lo </a:t>
            </a:r>
            <a:r>
              <a:rPr lang="en-AU" dirty="0" err="1"/>
              <a:t>haga</a:t>
            </a:r>
            <a:r>
              <a:rPr lang="en-AU" dirty="0"/>
              <a:t> </a:t>
            </a:r>
            <a:r>
              <a:rPr lang="en-AU" dirty="0" err="1"/>
              <a:t>aún</a:t>
            </a:r>
            <a:r>
              <a:rPr lang="en-AU" dirty="0"/>
              <a:t> </a:t>
            </a:r>
            <a:r>
              <a:rPr lang="en-AU" dirty="0" err="1"/>
              <a:t>más</a:t>
            </a:r>
            <a:r>
              <a:rPr lang="en-AU" dirty="0"/>
              <a:t> </a:t>
            </a:r>
            <a:r>
              <a:rPr lang="en-AU" dirty="0" err="1"/>
              <a:t>fuerte</a:t>
            </a:r>
            <a:r>
              <a:rPr lang="en-AU" dirty="0"/>
              <a:t>. No </a:t>
            </a:r>
            <a:r>
              <a:rPr lang="en-AU" dirty="0" err="1"/>
              <a:t>debemos</a:t>
            </a:r>
            <a:r>
              <a:rPr lang="en-AU" dirty="0"/>
              <a:t> evitar </a:t>
            </a:r>
            <a:r>
              <a:rPr lang="en-AU" dirty="0" err="1"/>
              <a:t>hablar</a:t>
            </a:r>
            <a:r>
              <a:rPr lang="en-AU" dirty="0"/>
              <a:t> del </a:t>
            </a:r>
            <a:r>
              <a:rPr lang="en-AU" dirty="0" err="1"/>
              <a:t>mito</a:t>
            </a:r>
            <a:r>
              <a:rPr lang="en-AU" dirty="0"/>
              <a:t>, </a:t>
            </a:r>
            <a:r>
              <a:rPr lang="en-AU" dirty="0" err="1"/>
              <a:t>pero</a:t>
            </a:r>
            <a:r>
              <a:rPr lang="en-AU" dirty="0"/>
              <a:t> no debe ser </a:t>
            </a:r>
            <a:r>
              <a:rPr lang="en-AU" dirty="0" err="1"/>
              <a:t>el</a:t>
            </a:r>
            <a:r>
              <a:rPr lang="en-AU" dirty="0"/>
              <a:t> </a:t>
            </a:r>
            <a:r>
              <a:rPr lang="en-AU" dirty="0" err="1"/>
              <a:t>centro</a:t>
            </a:r>
            <a:r>
              <a:rPr lang="en-AU" dirty="0"/>
              <a:t> de la </a:t>
            </a:r>
            <a:r>
              <a:rPr lang="en-AU" dirty="0" err="1"/>
              <a:t>conversación</a:t>
            </a:r>
            <a:r>
              <a:rPr lang="en-AU" dirty="0"/>
              <a:t>. Los </a:t>
            </a:r>
            <a:r>
              <a:rPr lang="en-AU" dirty="0" err="1"/>
              <a:t>hechos</a:t>
            </a:r>
            <a:r>
              <a:rPr lang="en-AU" dirty="0"/>
              <a:t> </a:t>
            </a:r>
            <a:r>
              <a:rPr lang="en-AU" dirty="0" err="1"/>
              <a:t>deben</a:t>
            </a:r>
            <a:r>
              <a:rPr lang="en-AU" dirty="0"/>
              <a:t> ser </a:t>
            </a:r>
            <a:r>
              <a:rPr lang="en-AU" dirty="0" err="1"/>
              <a:t>el</a:t>
            </a:r>
            <a:r>
              <a:rPr lang="en-AU" dirty="0"/>
              <a:t> </a:t>
            </a:r>
            <a:r>
              <a:rPr lang="en-AU" dirty="0" err="1"/>
              <a:t>centro</a:t>
            </a:r>
            <a:r>
              <a:rPr lang="en-AU" dirty="0"/>
              <a:t> de la </a:t>
            </a:r>
            <a:r>
              <a:rPr lang="en-AU" dirty="0" err="1"/>
              <a:t>conversación</a:t>
            </a:r>
            <a:r>
              <a:rPr lang="en-AU" dirty="0"/>
              <a:t>. </a:t>
            </a:r>
            <a:r>
              <a:rPr lang="en-AU" dirty="0" err="1"/>
              <a:t>Cualquier</a:t>
            </a:r>
            <a:r>
              <a:rPr lang="en-AU" dirty="0"/>
              <a:t> </a:t>
            </a:r>
            <a:r>
              <a:rPr lang="en-AU" dirty="0" err="1"/>
              <a:t>mención</a:t>
            </a:r>
            <a:r>
              <a:rPr lang="en-AU" dirty="0"/>
              <a:t> del </a:t>
            </a:r>
            <a:r>
              <a:rPr lang="en-AU" dirty="0" err="1"/>
              <a:t>mito</a:t>
            </a:r>
            <a:r>
              <a:rPr lang="en-AU" dirty="0"/>
              <a:t> debe </a:t>
            </a:r>
            <a:r>
              <a:rPr lang="en-AU" dirty="0" err="1"/>
              <a:t>ir</a:t>
            </a:r>
            <a:r>
              <a:rPr lang="en-AU" dirty="0"/>
              <a:t> </a:t>
            </a:r>
            <a:r>
              <a:rPr lang="en-AU" dirty="0" err="1"/>
              <a:t>precedida</a:t>
            </a:r>
            <a:r>
              <a:rPr lang="en-AU" dirty="0"/>
              <a:t> de una </a:t>
            </a:r>
            <a:r>
              <a:rPr lang="en-AU" dirty="0" err="1"/>
              <a:t>advertencia</a:t>
            </a:r>
            <a:r>
              <a:rPr lang="en-AU" dirty="0"/>
              <a:t> </a:t>
            </a:r>
            <a:r>
              <a:rPr lang="en-AU" dirty="0" err="1"/>
              <a:t>explícita</a:t>
            </a:r>
            <a:r>
              <a:rPr lang="en-AU" dirty="0"/>
              <a:t> de que la información que se </a:t>
            </a:r>
            <a:r>
              <a:rPr lang="en-AU" dirty="0" err="1"/>
              <a:t>va</a:t>
            </a:r>
            <a:r>
              <a:rPr lang="en-AU" dirty="0"/>
              <a:t> a </a:t>
            </a:r>
            <a:r>
              <a:rPr lang="en-AU" dirty="0" err="1"/>
              <a:t>dar</a:t>
            </a:r>
            <a:r>
              <a:rPr lang="en-AU" dirty="0"/>
              <a:t> es un </a:t>
            </a:r>
            <a:r>
              <a:rPr lang="en-AU" dirty="0" err="1"/>
              <a:t>mito</a:t>
            </a:r>
            <a:r>
              <a:rPr lang="en-AU" dirty="0"/>
              <a:t>. Por </a:t>
            </a:r>
            <a:r>
              <a:rPr lang="en-AU" dirty="0" err="1"/>
              <a:t>ejemplo</a:t>
            </a:r>
            <a:r>
              <a:rPr lang="en-AU" dirty="0"/>
              <a:t>: "Un </a:t>
            </a:r>
            <a:r>
              <a:rPr lang="en-AU" dirty="0" err="1"/>
              <a:t>mito</a:t>
            </a:r>
            <a:r>
              <a:rPr lang="en-AU" dirty="0"/>
              <a:t> </a:t>
            </a:r>
            <a:r>
              <a:rPr lang="en-AU" dirty="0" err="1"/>
              <a:t>común</a:t>
            </a:r>
            <a:r>
              <a:rPr lang="en-AU" dirty="0"/>
              <a:t> es que las </a:t>
            </a:r>
            <a:r>
              <a:rPr lang="en-AU" dirty="0" err="1"/>
              <a:t>vacunas</a:t>
            </a:r>
            <a:r>
              <a:rPr lang="en-AU" dirty="0"/>
              <a:t> se </a:t>
            </a:r>
            <a:r>
              <a:rPr lang="en-AU" dirty="0" err="1"/>
              <a:t>desarrollaron</a:t>
            </a:r>
            <a:r>
              <a:rPr lang="en-AU" dirty="0"/>
              <a:t> </a:t>
            </a:r>
            <a:r>
              <a:rPr lang="en-AU" dirty="0" err="1"/>
              <a:t>demasiado</a:t>
            </a:r>
            <a:r>
              <a:rPr lang="en-AU" dirty="0"/>
              <a:t> </a:t>
            </a:r>
            <a:r>
              <a:rPr lang="en-AU" dirty="0" err="1"/>
              <a:t>rápido</a:t>
            </a:r>
            <a:r>
              <a:rPr lang="en-AU" dirty="0"/>
              <a:t> para ser </a:t>
            </a:r>
            <a:r>
              <a:rPr lang="en-AU" dirty="0" err="1"/>
              <a:t>seguras</a:t>
            </a:r>
            <a:r>
              <a:rPr lang="en-AU" dirty="0"/>
              <a:t>. Sin embargo, la información </a:t>
            </a:r>
            <a:r>
              <a:rPr lang="en-AU" dirty="0" err="1"/>
              <a:t>correcta</a:t>
            </a:r>
            <a:r>
              <a:rPr lang="en-AU" dirty="0"/>
              <a:t> es que las </a:t>
            </a:r>
            <a:r>
              <a:rPr lang="en-AU" dirty="0" err="1"/>
              <a:t>vacunas</a:t>
            </a:r>
            <a:r>
              <a:rPr lang="en-AU" dirty="0"/>
              <a:t> son </a:t>
            </a:r>
            <a:r>
              <a:rPr lang="en-AU" dirty="0" err="1"/>
              <a:t>seguras</a:t>
            </a:r>
            <a:r>
              <a:rPr lang="en-AU" dirty="0"/>
              <a:t>. Se </a:t>
            </a:r>
            <a:r>
              <a:rPr lang="en-AU" dirty="0" err="1"/>
              <a:t>desarrollaron</a:t>
            </a:r>
            <a:r>
              <a:rPr lang="en-AU" dirty="0"/>
              <a:t> de forma </a:t>
            </a:r>
            <a:r>
              <a:rPr lang="en-AU" dirty="0" err="1"/>
              <a:t>segura</a:t>
            </a:r>
            <a:r>
              <a:rPr lang="en-AU" dirty="0"/>
              <a:t> en un </a:t>
            </a:r>
            <a:r>
              <a:rPr lang="en-AU" dirty="0" err="1"/>
              <a:t>corto</a:t>
            </a:r>
            <a:r>
              <a:rPr lang="en-AU" dirty="0"/>
              <a:t> </a:t>
            </a:r>
            <a:r>
              <a:rPr lang="en-AU" dirty="0" err="1"/>
              <a:t>periodo</a:t>
            </a:r>
            <a:r>
              <a:rPr lang="en-AU" dirty="0"/>
              <a:t> de </a:t>
            </a:r>
            <a:r>
              <a:rPr lang="en-AU" dirty="0" err="1"/>
              <a:t>tiempo</a:t>
            </a:r>
            <a:r>
              <a:rPr lang="en-AU" dirty="0"/>
              <a:t> </a:t>
            </a:r>
            <a:r>
              <a:rPr lang="en-AU" dirty="0" err="1"/>
              <a:t>ya</a:t>
            </a:r>
            <a:r>
              <a:rPr lang="en-AU" dirty="0"/>
              <a:t> que... </a:t>
            </a:r>
            <a:r>
              <a:rPr lang="en-AU" dirty="0" err="1"/>
              <a:t>Esto</a:t>
            </a:r>
            <a:r>
              <a:rPr lang="en-AU" dirty="0"/>
              <a:t> </a:t>
            </a:r>
            <a:r>
              <a:rPr lang="en-AU" dirty="0" err="1"/>
              <a:t>significa</a:t>
            </a:r>
            <a:r>
              <a:rPr lang="en-AU" dirty="0"/>
              <a:t> que las </a:t>
            </a:r>
            <a:r>
              <a:rPr lang="en-AU" dirty="0" err="1"/>
              <a:t>vacunas</a:t>
            </a:r>
            <a:r>
              <a:rPr lang="en-AU" dirty="0"/>
              <a:t> son </a:t>
            </a:r>
            <a:r>
              <a:rPr lang="en-AU" dirty="0" err="1"/>
              <a:t>seguras</a:t>
            </a:r>
            <a:r>
              <a:rPr lang="en-AU" dirty="0"/>
              <a:t>". </a:t>
            </a:r>
          </a:p>
          <a:p>
            <a:pPr marL="171450" indent="-171450">
              <a:buFont typeface="Arial" panose="020B0604020202020204" pitchFamily="34" charset="0"/>
              <a:buChar char="•"/>
            </a:pPr>
            <a:endParaRPr lang="en-AU" sz="1000" dirty="0">
              <a:latin typeface="Open Sans" panose="020B0606030504020204" pitchFamily="34" charset="0"/>
              <a:ea typeface="Open Sans" panose="020B0606030504020204" pitchFamily="34" charset="0"/>
              <a:cs typeface="Open Sans" panose="020B0606030504020204" pitchFamily="34" charset="0"/>
            </a:endParaRPr>
          </a:p>
          <a:p>
            <a:r>
              <a:rPr lang="en-AU" dirty="0"/>
              <a:t>Validar las </a:t>
            </a:r>
            <a:r>
              <a:rPr lang="en-AU" dirty="0" err="1"/>
              <a:t>preocupaciones</a:t>
            </a:r>
            <a:r>
              <a:rPr lang="en-AU" dirty="0"/>
              <a:t> </a:t>
            </a:r>
            <a:r>
              <a:rPr lang="en-AU" dirty="0" err="1"/>
              <a:t>genuinas</a:t>
            </a:r>
            <a:r>
              <a:rPr lang="en-AU" dirty="0"/>
              <a:t> </a:t>
            </a:r>
            <a:r>
              <a:rPr lang="en-AU" kern="1200" dirty="0">
                <a:effectLst/>
              </a:rPr>
              <a:t>/ </a:t>
            </a:r>
            <a:r>
              <a:rPr lang="en-AU" dirty="0" err="1"/>
              <a:t>Desestimar</a:t>
            </a:r>
            <a:r>
              <a:rPr lang="en-AU" dirty="0"/>
              <a:t> las </a:t>
            </a:r>
            <a:r>
              <a:rPr lang="en-AU" dirty="0" err="1"/>
              <a:t>preocupaciones</a:t>
            </a:r>
            <a:r>
              <a:rPr lang="en-AU" dirty="0"/>
              <a:t> </a:t>
            </a:r>
            <a:r>
              <a:rPr lang="en-AU" dirty="0" err="1"/>
              <a:t>genuinas</a:t>
            </a:r>
            <a:endParaRPr lang="da-DK" dirty="0"/>
          </a:p>
          <a:p>
            <a:pPr marL="171450" indent="-171450">
              <a:buFont typeface="Arial" panose="020B0604020202020204" pitchFamily="34" charset="0"/>
              <a:buChar char="•"/>
            </a:pPr>
            <a:r>
              <a:rPr lang="en-AU" dirty="0" err="1"/>
              <a:t>Parte</a:t>
            </a:r>
            <a:r>
              <a:rPr lang="en-AU" dirty="0"/>
              <a:t> de ser </a:t>
            </a:r>
            <a:r>
              <a:rPr lang="en-AU" dirty="0" err="1"/>
              <a:t>abierto</a:t>
            </a:r>
            <a:r>
              <a:rPr lang="en-AU" kern="1200" dirty="0">
                <a:effectLst/>
              </a:rPr>
              <a:t>, </a:t>
            </a:r>
            <a:r>
              <a:rPr lang="en-AU" dirty="0" err="1"/>
              <a:t>educado</a:t>
            </a:r>
            <a:r>
              <a:rPr lang="en-AU" dirty="0"/>
              <a:t> y </a:t>
            </a:r>
            <a:r>
              <a:rPr lang="en-AU" dirty="0" err="1"/>
              <a:t>respetuoso</a:t>
            </a:r>
            <a:r>
              <a:rPr lang="en-AU" dirty="0"/>
              <a:t> es </a:t>
            </a:r>
            <a:r>
              <a:rPr lang="en-AU" dirty="0" err="1"/>
              <a:t>validar</a:t>
            </a:r>
            <a:r>
              <a:rPr lang="en-AU" dirty="0"/>
              <a:t> las </a:t>
            </a:r>
            <a:r>
              <a:rPr lang="en-AU" dirty="0" err="1"/>
              <a:t>preocupaciones</a:t>
            </a:r>
            <a:r>
              <a:rPr lang="en-AU" dirty="0"/>
              <a:t> </a:t>
            </a:r>
            <a:r>
              <a:rPr lang="en-AU" dirty="0" err="1"/>
              <a:t>genuinas</a:t>
            </a:r>
            <a:r>
              <a:rPr lang="en-AU" kern="1200" dirty="0">
                <a:effectLst/>
              </a:rPr>
              <a:t>. </a:t>
            </a:r>
            <a:r>
              <a:rPr lang="en-AU" dirty="0"/>
              <a:t>Las personas se </a:t>
            </a:r>
            <a:r>
              <a:rPr lang="en-AU" dirty="0" err="1"/>
              <a:t>sienten</a:t>
            </a:r>
            <a:r>
              <a:rPr lang="en-AU" dirty="0"/>
              <a:t> </a:t>
            </a:r>
            <a:r>
              <a:rPr lang="en-AU" dirty="0" err="1"/>
              <a:t>más</a:t>
            </a:r>
            <a:r>
              <a:rPr lang="en-AU" dirty="0"/>
              <a:t> </a:t>
            </a:r>
            <a:r>
              <a:rPr lang="en-AU" dirty="0" err="1"/>
              <a:t>tranquilas</a:t>
            </a:r>
            <a:r>
              <a:rPr lang="en-AU" dirty="0"/>
              <a:t> </a:t>
            </a:r>
            <a:r>
              <a:rPr lang="en-AU" dirty="0" err="1"/>
              <a:t>cuando</a:t>
            </a:r>
            <a:r>
              <a:rPr lang="en-AU" dirty="0"/>
              <a:t> las </a:t>
            </a:r>
            <a:r>
              <a:rPr lang="en-AU" dirty="0" err="1"/>
              <a:t>preocupaciones</a:t>
            </a:r>
            <a:r>
              <a:rPr lang="en-AU" dirty="0"/>
              <a:t> </a:t>
            </a:r>
            <a:r>
              <a:rPr lang="en-AU" dirty="0" err="1"/>
              <a:t>genuinas</a:t>
            </a:r>
            <a:r>
              <a:rPr lang="en-AU" dirty="0"/>
              <a:t> se </a:t>
            </a:r>
            <a:r>
              <a:rPr lang="en-AU" dirty="0" err="1"/>
              <a:t>tratan</a:t>
            </a:r>
            <a:r>
              <a:rPr lang="en-AU" dirty="0"/>
              <a:t> con </a:t>
            </a:r>
            <a:r>
              <a:rPr lang="en-AU" dirty="0" err="1"/>
              <a:t>respeto</a:t>
            </a:r>
            <a:r>
              <a:rPr lang="en-AU" dirty="0"/>
              <a:t> y </a:t>
            </a:r>
            <a:r>
              <a:rPr lang="en-AU" dirty="0" err="1"/>
              <a:t>están</a:t>
            </a:r>
            <a:r>
              <a:rPr lang="en-AU" dirty="0"/>
              <a:t> </a:t>
            </a:r>
            <a:r>
              <a:rPr lang="en-AU" dirty="0" err="1"/>
              <a:t>más</a:t>
            </a:r>
            <a:r>
              <a:rPr lang="en-AU" dirty="0"/>
              <a:t> </a:t>
            </a:r>
            <a:r>
              <a:rPr lang="en-AU" dirty="0" err="1"/>
              <a:t>abiertas</a:t>
            </a:r>
            <a:r>
              <a:rPr lang="en-AU" dirty="0"/>
              <a:t> a </a:t>
            </a:r>
            <a:r>
              <a:rPr lang="en-AU" dirty="0" err="1"/>
              <a:t>escuchar</a:t>
            </a:r>
            <a:r>
              <a:rPr lang="en-AU" dirty="0"/>
              <a:t> </a:t>
            </a:r>
            <a:r>
              <a:rPr lang="en-AU" dirty="0" err="1"/>
              <a:t>otra</a:t>
            </a:r>
            <a:r>
              <a:rPr lang="en-AU" dirty="0"/>
              <a:t> información que </a:t>
            </a:r>
            <a:r>
              <a:rPr lang="en-AU" dirty="0" err="1"/>
              <a:t>usted</a:t>
            </a:r>
            <a:r>
              <a:rPr lang="en-AU" dirty="0"/>
              <a:t> </a:t>
            </a:r>
            <a:r>
              <a:rPr lang="en-AU" dirty="0" err="1"/>
              <a:t>pueda</a:t>
            </a:r>
            <a:r>
              <a:rPr lang="en-AU" dirty="0"/>
              <a:t> </a:t>
            </a:r>
            <a:r>
              <a:rPr lang="en-AU" dirty="0" err="1"/>
              <a:t>presentar</a:t>
            </a:r>
            <a:r>
              <a:rPr lang="en-AU" kern="1200" dirty="0">
                <a:effectLst/>
              </a:rPr>
              <a:t>.</a:t>
            </a:r>
            <a:endParaRPr lang="da-DK" kern="1200" dirty="0">
              <a:effectLst/>
            </a:endParaRPr>
          </a:p>
          <a:p>
            <a:endPar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dirty="0" err="1"/>
              <a:t>Identificar</a:t>
            </a:r>
            <a:r>
              <a:rPr lang="en-AU" dirty="0"/>
              <a:t> la información </a:t>
            </a:r>
            <a:r>
              <a:rPr lang="en-AU" dirty="0" err="1"/>
              <a:t>errónea</a:t>
            </a:r>
            <a:r>
              <a:rPr lang="en-AU" dirty="0"/>
              <a:t> sin </a:t>
            </a:r>
            <a:r>
              <a:rPr lang="en-AU" dirty="0" err="1"/>
              <a:t>juzgarla</a:t>
            </a:r>
            <a:r>
              <a:rPr lang="en-AU" dirty="0"/>
              <a:t> y </a:t>
            </a:r>
            <a:r>
              <a:rPr lang="en-AU" dirty="0" err="1"/>
              <a:t>suministrar</a:t>
            </a:r>
            <a:r>
              <a:rPr lang="en-AU" dirty="0"/>
              <a:t> información </a:t>
            </a:r>
            <a:r>
              <a:rPr lang="en-AU" dirty="0" err="1"/>
              <a:t>útil</a:t>
            </a:r>
            <a:r>
              <a:rPr lang="en-AU" dirty="0"/>
              <a:t> </a:t>
            </a:r>
            <a:r>
              <a:rPr lang="en-AU" kern="1200" dirty="0">
                <a:effectLst/>
              </a:rPr>
              <a:t>/ </a:t>
            </a:r>
            <a:r>
              <a:rPr lang="en-AU" dirty="0" err="1"/>
              <a:t>Identificar</a:t>
            </a:r>
            <a:r>
              <a:rPr lang="en-AU" dirty="0"/>
              <a:t> las </a:t>
            </a:r>
            <a:r>
              <a:rPr lang="en-AU" dirty="0" err="1"/>
              <a:t>conclusiones</a:t>
            </a:r>
            <a:r>
              <a:rPr lang="en-AU" dirty="0"/>
              <a:t> </a:t>
            </a:r>
            <a:r>
              <a:rPr lang="en-AU" dirty="0" err="1"/>
              <a:t>erróneas</a:t>
            </a:r>
            <a:r>
              <a:rPr lang="en-AU" dirty="0"/>
              <a:t> de forma </a:t>
            </a:r>
            <a:r>
              <a:rPr lang="en-AU" dirty="0" err="1"/>
              <a:t>sentenciosa</a:t>
            </a:r>
            <a:r>
              <a:rPr lang="en-AU" dirty="0"/>
              <a:t> o </a:t>
            </a:r>
            <a:r>
              <a:rPr lang="en-AU" dirty="0" err="1"/>
              <a:t>condensada</a:t>
            </a:r>
            <a:endParaRPr lang="da-DK" dirty="0"/>
          </a:p>
          <a:p>
            <a:pPr marL="171450" indent="-171450">
              <a:buFont typeface="Arial" panose="020B0604020202020204" pitchFamily="34" charset="0"/>
              <a:buChar char="•"/>
            </a:pPr>
            <a:r>
              <a:rPr lang="en-AU" dirty="0" err="1"/>
              <a:t>Comunicar</a:t>
            </a:r>
            <a:r>
              <a:rPr lang="en-AU" dirty="0"/>
              <a:t> información </a:t>
            </a:r>
            <a:r>
              <a:rPr lang="en-AU" dirty="0" err="1"/>
              <a:t>útil</a:t>
            </a:r>
            <a:r>
              <a:rPr lang="en-AU" dirty="0"/>
              <a:t>, </a:t>
            </a:r>
            <a:r>
              <a:rPr lang="en-AU" dirty="0" err="1"/>
              <a:t>objetiva</a:t>
            </a:r>
            <a:r>
              <a:rPr lang="en-AU" dirty="0"/>
              <a:t> y </a:t>
            </a:r>
            <a:r>
              <a:rPr lang="en-AU" dirty="0" err="1"/>
              <a:t>lógica</a:t>
            </a:r>
            <a:r>
              <a:rPr lang="en-AU" dirty="0"/>
              <a:t>, de forma </a:t>
            </a:r>
            <a:r>
              <a:rPr lang="en-AU" dirty="0" err="1"/>
              <a:t>educada</a:t>
            </a:r>
            <a:r>
              <a:rPr lang="en-AU" dirty="0"/>
              <a:t> y </a:t>
            </a:r>
            <a:r>
              <a:rPr lang="en-AU" dirty="0" err="1"/>
              <a:t>respetuosa</a:t>
            </a:r>
            <a:r>
              <a:rPr lang="en-AU" kern="1200" dirty="0">
                <a:effectLst/>
              </a:rPr>
              <a:t>. </a:t>
            </a:r>
            <a:r>
              <a:rPr lang="en-AU" dirty="0"/>
              <a:t>Es </a:t>
            </a:r>
            <a:r>
              <a:rPr lang="en-AU" dirty="0" err="1"/>
              <a:t>útil</a:t>
            </a:r>
            <a:r>
              <a:rPr lang="en-AU" dirty="0"/>
              <a:t> </a:t>
            </a:r>
            <a:r>
              <a:rPr lang="en-AU" dirty="0" err="1"/>
              <a:t>señalar</a:t>
            </a:r>
            <a:r>
              <a:rPr lang="en-AU" dirty="0"/>
              <a:t> los "</a:t>
            </a:r>
            <a:r>
              <a:rPr lang="en-AU" dirty="0" err="1"/>
              <a:t>errores</a:t>
            </a:r>
            <a:r>
              <a:rPr lang="en-AU" dirty="0"/>
              <a:t>", y debe </a:t>
            </a:r>
            <a:r>
              <a:rPr lang="en-AU" dirty="0" err="1"/>
              <a:t>hacerse</a:t>
            </a:r>
            <a:r>
              <a:rPr lang="en-AU" dirty="0"/>
              <a:t> con </a:t>
            </a:r>
            <a:r>
              <a:rPr lang="en-AU" dirty="0" err="1"/>
              <a:t>educación</a:t>
            </a:r>
            <a:r>
              <a:rPr lang="en-AU" kern="1200" dirty="0">
                <a:effectLst/>
              </a:rPr>
              <a:t>.</a:t>
            </a:r>
            <a:endParaRPr lang="da-DK" kern="1200" dirty="0">
              <a:effectLst/>
            </a:endParaRPr>
          </a:p>
          <a:p>
            <a:pPr marL="171450" indent="-171450">
              <a:buFont typeface="Arial" panose="020B0604020202020204" pitchFamily="34" charset="0"/>
              <a:buChar char="•"/>
            </a:pPr>
            <a:r>
              <a:rPr lang="en-AU" dirty="0"/>
              <a:t>La </a:t>
            </a:r>
            <a:r>
              <a:rPr lang="en-AU" dirty="0" err="1"/>
              <a:t>refutación</a:t>
            </a:r>
            <a:r>
              <a:rPr lang="en-AU" dirty="0"/>
              <a:t> debe </a:t>
            </a:r>
            <a:r>
              <a:rPr lang="en-AU" dirty="0" err="1"/>
              <a:t>incluir</a:t>
            </a:r>
            <a:r>
              <a:rPr lang="en-AU" dirty="0"/>
              <a:t> una </a:t>
            </a:r>
            <a:r>
              <a:rPr lang="en-AU" dirty="0" err="1"/>
              <a:t>explicación</a:t>
            </a:r>
            <a:r>
              <a:rPr lang="en-AU" dirty="0"/>
              <a:t> </a:t>
            </a:r>
            <a:r>
              <a:rPr lang="en-AU" dirty="0" err="1"/>
              <a:t>alternativa</a:t>
            </a:r>
            <a:r>
              <a:rPr lang="en-AU" dirty="0"/>
              <a:t> que </a:t>
            </a:r>
            <a:r>
              <a:rPr lang="en-AU" dirty="0" err="1"/>
              <a:t>dé</a:t>
            </a:r>
            <a:r>
              <a:rPr lang="en-AU" dirty="0"/>
              <a:t> </a:t>
            </a:r>
            <a:r>
              <a:rPr lang="en-AU" dirty="0" err="1"/>
              <a:t>cuenta</a:t>
            </a:r>
            <a:r>
              <a:rPr lang="en-AU" dirty="0"/>
              <a:t> de las </a:t>
            </a:r>
            <a:r>
              <a:rPr lang="en-AU" dirty="0" err="1"/>
              <a:t>cualidades</a:t>
            </a:r>
            <a:r>
              <a:rPr lang="en-AU" dirty="0"/>
              <a:t> </a:t>
            </a:r>
            <a:r>
              <a:rPr lang="en-AU" dirty="0" err="1"/>
              <a:t>importantes</a:t>
            </a:r>
            <a:r>
              <a:rPr lang="en-AU" dirty="0"/>
              <a:t> del </a:t>
            </a:r>
            <a:r>
              <a:rPr lang="en-AU" dirty="0" err="1"/>
              <a:t>mito</a:t>
            </a:r>
            <a:r>
              <a:rPr lang="en-AU" dirty="0"/>
              <a:t> o la información </a:t>
            </a:r>
            <a:r>
              <a:rPr lang="en-AU" dirty="0" err="1"/>
              <a:t>errónea</a:t>
            </a:r>
            <a:r>
              <a:rPr lang="en-AU" dirty="0"/>
              <a:t> </a:t>
            </a:r>
            <a:r>
              <a:rPr lang="en-AU" kern="1200" dirty="0">
                <a:effectLst/>
              </a:rPr>
              <a:t>original.</a:t>
            </a:r>
            <a:endParaRPr lang="da-DK" kern="1200" dirty="0">
              <a:effectLst/>
            </a:endParaRPr>
          </a:p>
          <a:p>
            <a:pPr marL="171450" indent="-171450">
              <a:buFont typeface="Arial" panose="020B0604020202020204" pitchFamily="34" charset="0"/>
              <a:buChar char="•"/>
            </a:pPr>
            <a:r>
              <a:rPr lang="en-AU" dirty="0"/>
              <a:t>La "información </a:t>
            </a:r>
            <a:r>
              <a:rPr lang="en-AU" dirty="0" err="1"/>
              <a:t>útil</a:t>
            </a:r>
            <a:r>
              <a:rPr lang="en-AU" dirty="0"/>
              <a:t>" es la que </a:t>
            </a:r>
            <a:r>
              <a:rPr lang="en-AU" dirty="0" err="1"/>
              <a:t>falta</a:t>
            </a:r>
            <a:r>
              <a:rPr lang="en-AU" dirty="0"/>
              <a:t> a </a:t>
            </a:r>
            <a:r>
              <a:rPr lang="en-AU" dirty="0" err="1"/>
              <a:t>alguien</a:t>
            </a:r>
            <a:r>
              <a:rPr lang="en-AU" kern="1200" dirty="0">
                <a:effectLst/>
              </a:rPr>
              <a:t>, </a:t>
            </a:r>
            <a:r>
              <a:rPr lang="en-AU" dirty="0"/>
              <a:t>la que </a:t>
            </a:r>
            <a:r>
              <a:rPr lang="en-AU" dirty="0" err="1"/>
              <a:t>ofrece</a:t>
            </a:r>
            <a:r>
              <a:rPr lang="en-AU" dirty="0"/>
              <a:t> una </a:t>
            </a:r>
            <a:r>
              <a:rPr lang="en-AU" dirty="0" err="1"/>
              <a:t>perspectiva</a:t>
            </a:r>
            <a:r>
              <a:rPr lang="en-AU" kern="1200" dirty="0">
                <a:effectLst/>
              </a:rPr>
              <a:t>, </a:t>
            </a:r>
            <a:r>
              <a:rPr lang="en-AU" dirty="0"/>
              <a:t>la que </a:t>
            </a:r>
            <a:r>
              <a:rPr lang="en-AU" dirty="0" err="1"/>
              <a:t>identifica</a:t>
            </a:r>
            <a:r>
              <a:rPr lang="en-AU" dirty="0"/>
              <a:t> </a:t>
            </a:r>
            <a:r>
              <a:rPr lang="en-AU" dirty="0" err="1"/>
              <a:t>errores</a:t>
            </a:r>
            <a:r>
              <a:rPr lang="en-AU" dirty="0"/>
              <a:t> </a:t>
            </a:r>
            <a:r>
              <a:rPr lang="en-AU" kern="1200" dirty="0">
                <a:effectLst/>
              </a:rPr>
              <a:t>(</a:t>
            </a:r>
            <a:r>
              <a:rPr lang="en-AU" dirty="0"/>
              <a:t>sin </a:t>
            </a:r>
            <a:r>
              <a:rPr lang="en-AU" dirty="0" err="1"/>
              <a:t>juzgarlos</a:t>
            </a:r>
            <a:r>
              <a:rPr lang="en-AU" kern="1200" dirty="0">
                <a:effectLst/>
              </a:rPr>
              <a:t>), </a:t>
            </a:r>
            <a:r>
              <a:rPr lang="en-AU" dirty="0"/>
              <a:t>la que </a:t>
            </a:r>
            <a:r>
              <a:rPr lang="en-AU" dirty="0" err="1"/>
              <a:t>ofrece</a:t>
            </a:r>
            <a:r>
              <a:rPr lang="en-AU" dirty="0"/>
              <a:t> una </a:t>
            </a:r>
            <a:r>
              <a:rPr lang="en-AU" dirty="0" err="1"/>
              <a:t>explicación</a:t>
            </a:r>
            <a:r>
              <a:rPr lang="en-AU" dirty="0"/>
              <a:t> </a:t>
            </a:r>
            <a:r>
              <a:rPr lang="en-AU" dirty="0" err="1"/>
              <a:t>alternativa</a:t>
            </a:r>
            <a:r>
              <a:rPr lang="en-AU" dirty="0"/>
              <a:t> de la información que es un "</a:t>
            </a:r>
            <a:r>
              <a:rPr lang="en-AU" kern="1200" dirty="0">
                <a:effectLst/>
              </a:rPr>
              <a:t>error</a:t>
            </a:r>
            <a:r>
              <a:rPr lang="en-AU" dirty="0"/>
              <a:t>" y la que </a:t>
            </a:r>
            <a:r>
              <a:rPr lang="en-AU" dirty="0" err="1"/>
              <a:t>ofrece</a:t>
            </a:r>
            <a:r>
              <a:rPr lang="en-AU" dirty="0"/>
              <a:t> </a:t>
            </a:r>
            <a:r>
              <a:rPr lang="en-AU" dirty="0" err="1"/>
              <a:t>fuentes</a:t>
            </a:r>
            <a:r>
              <a:rPr lang="en-AU" dirty="0"/>
              <a:t> de información </a:t>
            </a:r>
            <a:r>
              <a:rPr lang="en-AU" dirty="0" err="1"/>
              <a:t>acreditadas</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da-DK" sz="1000" dirty="0">
              <a:latin typeface="Open Sans" panose="020B0606030504020204" pitchFamily="34" charset="0"/>
              <a:ea typeface="Open Sans" panose="020B0606030504020204" pitchFamily="34" charset="0"/>
              <a:cs typeface="Open Sans" panose="020B0606030504020204" pitchFamily="34" charset="0"/>
            </a:endParaRPr>
          </a:p>
          <a:p>
            <a:r>
              <a:rPr lang="en-AU" dirty="0" err="1"/>
              <a:t>Permitir</a:t>
            </a:r>
            <a:r>
              <a:rPr lang="en-AU" dirty="0"/>
              <a:t> a la </a:t>
            </a:r>
            <a:r>
              <a:rPr lang="en-AU" dirty="0" err="1"/>
              <a:t>gente</a:t>
            </a:r>
            <a:r>
              <a:rPr lang="en-AU" dirty="0"/>
              <a:t> una "</a:t>
            </a:r>
            <a:r>
              <a:rPr lang="en-AU" dirty="0" err="1"/>
              <a:t>salida</a:t>
            </a:r>
            <a:r>
              <a:rPr lang="en-AU" dirty="0"/>
              <a:t>" que no </a:t>
            </a:r>
            <a:r>
              <a:rPr lang="en-AU" kern="1200" dirty="0">
                <a:effectLst/>
              </a:rPr>
              <a:t>cause </a:t>
            </a:r>
            <a:r>
              <a:rPr lang="en-AU" dirty="0" err="1"/>
              <a:t>vergüenza</a:t>
            </a:r>
            <a:r>
              <a:rPr lang="en-AU" dirty="0"/>
              <a:t> </a:t>
            </a:r>
            <a:r>
              <a:rPr lang="en-AU" kern="1200" dirty="0">
                <a:effectLst/>
              </a:rPr>
              <a:t>/ </a:t>
            </a:r>
            <a:r>
              <a:rPr lang="en-AU" dirty="0" err="1"/>
              <a:t>Preparar</a:t>
            </a:r>
            <a:r>
              <a:rPr lang="en-AU" dirty="0"/>
              <a:t> a la </a:t>
            </a:r>
            <a:r>
              <a:rPr lang="en-AU" dirty="0" err="1"/>
              <a:t>gente</a:t>
            </a:r>
            <a:r>
              <a:rPr lang="en-AU" dirty="0"/>
              <a:t> para la </a:t>
            </a:r>
            <a:r>
              <a:rPr lang="en-AU" dirty="0" err="1"/>
              <a:t>vergüenza</a:t>
            </a:r>
            <a:r>
              <a:rPr lang="en-AU" dirty="0"/>
              <a:t> </a:t>
            </a:r>
            <a:r>
              <a:rPr lang="en-AU" dirty="0" err="1"/>
              <a:t>si</a:t>
            </a:r>
            <a:r>
              <a:rPr lang="en-AU" dirty="0"/>
              <a:t> </a:t>
            </a:r>
            <a:r>
              <a:rPr lang="en-AU" dirty="0" err="1"/>
              <a:t>cambian</a:t>
            </a:r>
            <a:r>
              <a:rPr lang="en-AU" dirty="0"/>
              <a:t> de </a:t>
            </a:r>
            <a:r>
              <a:rPr lang="en-AU" dirty="0" err="1"/>
              <a:t>opinión</a:t>
            </a:r>
            <a:endParaRPr lang="da-DK" dirty="0"/>
          </a:p>
          <a:p>
            <a:pPr marL="171450" indent="-171450">
              <a:buFont typeface="Arial" panose="020B0604020202020204" pitchFamily="34" charset="0"/>
              <a:buChar char="•"/>
            </a:pPr>
            <a:r>
              <a:rPr lang="en-AU" dirty="0" err="1"/>
              <a:t>Algunas</a:t>
            </a:r>
            <a:r>
              <a:rPr lang="en-AU" dirty="0"/>
              <a:t> personas </a:t>
            </a:r>
            <a:r>
              <a:rPr lang="en-AU" dirty="0" err="1"/>
              <a:t>han</a:t>
            </a:r>
            <a:r>
              <a:rPr lang="en-AU" dirty="0"/>
              <a:t> </a:t>
            </a:r>
            <a:r>
              <a:rPr lang="en-AU" dirty="0" err="1"/>
              <a:t>invertido</a:t>
            </a:r>
            <a:r>
              <a:rPr lang="en-AU" dirty="0"/>
              <a:t> </a:t>
            </a:r>
            <a:r>
              <a:rPr lang="en-AU" dirty="0" err="1"/>
              <a:t>mucho</a:t>
            </a:r>
            <a:r>
              <a:rPr lang="en-AU" dirty="0"/>
              <a:t> en sus </a:t>
            </a:r>
            <a:r>
              <a:rPr lang="en-AU" dirty="0" err="1"/>
              <a:t>opiniones</a:t>
            </a:r>
            <a:r>
              <a:rPr lang="en-AU" dirty="0"/>
              <a:t> </a:t>
            </a:r>
            <a:r>
              <a:rPr lang="en-AU" dirty="0" err="1"/>
              <a:t>reticentes</a:t>
            </a:r>
            <a:r>
              <a:rPr lang="en-AU" dirty="0"/>
              <a:t> </a:t>
            </a:r>
            <a:r>
              <a:rPr lang="en-AU" kern="1200" dirty="0">
                <a:effectLst/>
              </a:rPr>
              <a:t>a </a:t>
            </a:r>
            <a:r>
              <a:rPr lang="en-AU" dirty="0"/>
              <a:t>las </a:t>
            </a:r>
            <a:r>
              <a:rPr lang="en-AU" dirty="0" err="1"/>
              <a:t>vacunas</a:t>
            </a:r>
            <a:r>
              <a:rPr lang="en-AU" dirty="0"/>
              <a:t> </a:t>
            </a:r>
            <a:r>
              <a:rPr lang="en-AU" kern="1200" dirty="0">
                <a:effectLst/>
              </a:rPr>
              <a:t>(</a:t>
            </a:r>
            <a:r>
              <a:rPr lang="en-AU" dirty="0" err="1"/>
              <a:t>tiempo</a:t>
            </a:r>
            <a:r>
              <a:rPr lang="en-AU" dirty="0"/>
              <a:t> de </a:t>
            </a:r>
            <a:r>
              <a:rPr lang="en-AU" dirty="0" err="1"/>
              <a:t>investigación</a:t>
            </a:r>
            <a:r>
              <a:rPr lang="en-AU" dirty="0"/>
              <a:t> y</a:t>
            </a:r>
            <a:r>
              <a:rPr lang="en-AU" kern="1200" dirty="0">
                <a:effectLst/>
              </a:rPr>
              <a:t>/</a:t>
            </a:r>
            <a:r>
              <a:rPr lang="en-AU" dirty="0"/>
              <a:t>o </a:t>
            </a:r>
            <a:r>
              <a:rPr lang="en-AU" dirty="0" err="1"/>
              <a:t>relaciones</a:t>
            </a:r>
            <a:r>
              <a:rPr lang="en-AU" dirty="0"/>
              <a:t> </a:t>
            </a:r>
            <a:r>
              <a:rPr lang="en-AU" dirty="0" err="1"/>
              <a:t>tensas</a:t>
            </a:r>
            <a:r>
              <a:rPr lang="en-AU" dirty="0"/>
              <a:t> con personas </a:t>
            </a:r>
            <a:r>
              <a:rPr lang="en-AU" dirty="0" err="1"/>
              <a:t>reticentes</a:t>
            </a:r>
            <a:r>
              <a:rPr lang="en-AU" dirty="0"/>
              <a:t> a las </a:t>
            </a:r>
            <a:r>
              <a:rPr lang="en-AU" dirty="0" err="1"/>
              <a:t>vacunas</a:t>
            </a:r>
            <a:r>
              <a:rPr lang="en-AU" kern="1200" dirty="0">
                <a:effectLst/>
              </a:rPr>
              <a:t>). </a:t>
            </a:r>
            <a:r>
              <a:rPr lang="en-AU" dirty="0"/>
              <a:t>Dar </a:t>
            </a:r>
            <a:r>
              <a:rPr lang="en-AU" kern="1200" dirty="0">
                <a:effectLst/>
              </a:rPr>
              <a:t>a </a:t>
            </a:r>
            <a:r>
              <a:rPr lang="en-AU" dirty="0" err="1"/>
              <a:t>alguien</a:t>
            </a:r>
            <a:r>
              <a:rPr lang="en-AU" dirty="0"/>
              <a:t> un poco de información </a:t>
            </a:r>
            <a:r>
              <a:rPr lang="en-AU" dirty="0" err="1"/>
              <a:t>útil</a:t>
            </a:r>
            <a:r>
              <a:rPr lang="en-AU" dirty="0"/>
              <a:t> y un </a:t>
            </a:r>
            <a:r>
              <a:rPr lang="en-AU" dirty="0" err="1"/>
              <a:t>espacio</a:t>
            </a:r>
            <a:r>
              <a:rPr lang="en-AU" dirty="0"/>
              <a:t> </a:t>
            </a:r>
            <a:r>
              <a:rPr lang="en-AU" dirty="0" err="1"/>
              <a:t>respetuoso</a:t>
            </a:r>
            <a:r>
              <a:rPr lang="en-AU" dirty="0"/>
              <a:t> para </a:t>
            </a:r>
            <a:r>
              <a:rPr lang="en-AU" dirty="0" err="1"/>
              <a:t>cuestionar</a:t>
            </a:r>
            <a:r>
              <a:rPr lang="en-AU" dirty="0"/>
              <a:t> sus </a:t>
            </a:r>
            <a:r>
              <a:rPr lang="en-AU" dirty="0" err="1"/>
              <a:t>creencias</a:t>
            </a:r>
            <a:r>
              <a:rPr lang="en-AU" dirty="0"/>
              <a:t> y </a:t>
            </a:r>
            <a:r>
              <a:rPr lang="en-AU" dirty="0" err="1"/>
              <a:t>cambiar</a:t>
            </a:r>
            <a:r>
              <a:rPr lang="en-AU" dirty="0"/>
              <a:t> de </a:t>
            </a:r>
            <a:r>
              <a:rPr lang="en-AU" dirty="0" err="1"/>
              <a:t>opinión</a:t>
            </a:r>
            <a:r>
              <a:rPr lang="en-AU" dirty="0"/>
              <a:t> </a:t>
            </a:r>
            <a:r>
              <a:rPr lang="en-AU" dirty="0" err="1"/>
              <a:t>promueve</a:t>
            </a:r>
            <a:r>
              <a:rPr lang="en-AU" dirty="0"/>
              <a:t> una </a:t>
            </a:r>
            <a:r>
              <a:rPr lang="en-AU" dirty="0" err="1"/>
              <a:t>postura</a:t>
            </a:r>
            <a:r>
              <a:rPr lang="en-AU" dirty="0"/>
              <a:t> </a:t>
            </a:r>
            <a:r>
              <a:rPr lang="en-AU" dirty="0" err="1"/>
              <a:t>más</a:t>
            </a:r>
            <a:r>
              <a:rPr lang="en-AU" dirty="0"/>
              <a:t> </a:t>
            </a:r>
            <a:r>
              <a:rPr lang="en-AU" dirty="0" err="1"/>
              <a:t>abierta</a:t>
            </a:r>
            <a:r>
              <a:rPr lang="en-AU" dirty="0"/>
              <a:t> </a:t>
            </a:r>
            <a:r>
              <a:rPr lang="en-AU" kern="1200" dirty="0">
                <a:effectLst/>
              </a:rPr>
              <a:t>a </a:t>
            </a:r>
            <a:r>
              <a:rPr lang="en-AU" dirty="0"/>
              <a:t>la </a:t>
            </a:r>
            <a:r>
              <a:rPr lang="en-AU" dirty="0" err="1"/>
              <a:t>nueva</a:t>
            </a:r>
            <a:r>
              <a:rPr lang="en-AU" dirty="0"/>
              <a:t> información y una mayor </a:t>
            </a:r>
            <a:r>
              <a:rPr lang="en-AU" dirty="0" err="1"/>
              <a:t>probabilidad</a:t>
            </a:r>
            <a:r>
              <a:rPr lang="en-AU" dirty="0"/>
              <a:t> de </a:t>
            </a:r>
            <a:r>
              <a:rPr lang="en-AU" dirty="0" err="1"/>
              <a:t>cambio</a:t>
            </a:r>
            <a:r>
              <a:rPr lang="en-AU" dirty="0"/>
              <a:t> de </a:t>
            </a:r>
            <a:r>
              <a:rPr lang="en-AU" dirty="0" err="1"/>
              <a:t>perspectiva</a:t>
            </a:r>
            <a:r>
              <a:rPr lang="en-AU" kern="1200" dirty="0">
                <a:effectLst/>
              </a:rPr>
              <a:t>. </a:t>
            </a:r>
            <a:endParaRPr lang="da-DK" kern="1200" dirty="0">
              <a:effectLst/>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10</a:t>
            </a:fld>
            <a:endParaRPr lang="en-US" altLang="ru-RU"/>
          </a:p>
        </p:txBody>
      </p:sp>
    </p:spTree>
    <p:extLst>
      <p:ext uri="{BB962C8B-B14F-4D97-AF65-F5344CB8AC3E}">
        <p14:creationId xmlns:p14="http://schemas.microsoft.com/office/powerpoint/2010/main" val="133360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Apoyar</a:t>
            </a:r>
            <a:r>
              <a:rPr lang="en-US" dirty="0"/>
              <a:t> a las personas que </a:t>
            </a:r>
            <a:r>
              <a:rPr lang="en-US" dirty="0" err="1"/>
              <a:t>dudan</a:t>
            </a:r>
            <a:r>
              <a:rPr lang="en-US" dirty="0"/>
              <a:t> de la </a:t>
            </a:r>
            <a:r>
              <a:rPr lang="en-US" dirty="0" err="1"/>
              <a:t>vacuna</a:t>
            </a:r>
            <a:r>
              <a:rPr lang="en-US" dirty="0"/>
              <a:t> </a:t>
            </a:r>
            <a:r>
              <a:rPr lang="en-US" dirty="0" err="1"/>
              <a:t>implica</a:t>
            </a:r>
            <a:r>
              <a:rPr lang="en-US" dirty="0"/>
              <a:t> los </a:t>
            </a:r>
            <a:r>
              <a:rPr lang="en-US" dirty="0" err="1"/>
              <a:t>mismos</a:t>
            </a:r>
            <a:r>
              <a:rPr lang="en-US" dirty="0"/>
              <a:t> </a:t>
            </a:r>
            <a:r>
              <a:rPr lang="en-US" dirty="0" err="1"/>
              <a:t>tres</a:t>
            </a:r>
            <a:r>
              <a:rPr lang="en-US" dirty="0"/>
              <a:t> </a:t>
            </a:r>
            <a:r>
              <a:rPr lang="en-US" dirty="0" err="1"/>
              <a:t>principios</a:t>
            </a:r>
            <a:r>
              <a:rPr lang="en-US" dirty="0"/>
              <a:t> de </a:t>
            </a:r>
            <a:r>
              <a:rPr lang="en-US" dirty="0" err="1"/>
              <a:t>acción</a:t>
            </a:r>
            <a:r>
              <a:rPr lang="en-US" dirty="0"/>
              <a:t> que </a:t>
            </a:r>
            <a:r>
              <a:rPr lang="en-US" dirty="0" err="1"/>
              <a:t>sustentan</a:t>
            </a:r>
            <a:r>
              <a:rPr lang="en-US" dirty="0"/>
              <a:t> </a:t>
            </a:r>
            <a:r>
              <a:rPr lang="en-US" dirty="0" err="1"/>
              <a:t>todos</a:t>
            </a:r>
            <a:r>
              <a:rPr lang="en-US" dirty="0"/>
              <a:t> los </a:t>
            </a:r>
            <a:r>
              <a:rPr lang="en-US" dirty="0" err="1"/>
              <a:t>enfoques</a:t>
            </a:r>
            <a:r>
              <a:rPr lang="en-US" dirty="0"/>
              <a:t> de los PAP : </a:t>
            </a:r>
            <a:r>
              <a:rPr lang="en-US" dirty="0" err="1"/>
              <a:t>Mirar</a:t>
            </a:r>
            <a:r>
              <a:rPr lang="en-US" dirty="0"/>
              <a:t>, </a:t>
            </a:r>
            <a:r>
              <a:rPr lang="en-US" dirty="0" err="1"/>
              <a:t>Escuchar</a:t>
            </a:r>
            <a:r>
              <a:rPr lang="en-US" dirty="0"/>
              <a:t> y </a:t>
            </a:r>
            <a:r>
              <a:rPr lang="en-US" dirty="0" err="1"/>
              <a:t>Vincular</a:t>
            </a:r>
            <a:r>
              <a:rPr lang="en-US" dirty="0"/>
              <a:t>. Sin embargo, hay </a:t>
            </a:r>
            <a:r>
              <a:rPr lang="en-US" dirty="0" err="1"/>
              <a:t>algunos</a:t>
            </a:r>
            <a:r>
              <a:rPr lang="en-US" dirty="0"/>
              <a:t> </a:t>
            </a:r>
            <a:r>
              <a:rPr lang="en-US" dirty="0" err="1"/>
              <a:t>aspectos</a:t>
            </a:r>
            <a:r>
              <a:rPr lang="en-US" dirty="0"/>
              <a:t> a los que </a:t>
            </a:r>
            <a:r>
              <a:rPr lang="en-US" dirty="0" err="1"/>
              <a:t>debemos</a:t>
            </a:r>
            <a:r>
              <a:rPr lang="en-US" dirty="0"/>
              <a:t> </a:t>
            </a:r>
            <a:r>
              <a:rPr lang="en-US" dirty="0" err="1"/>
              <a:t>prestar</a:t>
            </a:r>
            <a:r>
              <a:rPr lang="en-US" dirty="0"/>
              <a:t> </a:t>
            </a:r>
            <a:r>
              <a:rPr lang="en-US" dirty="0" err="1"/>
              <a:t>más</a:t>
            </a:r>
            <a:r>
              <a:rPr lang="en-US" dirty="0"/>
              <a:t> </a:t>
            </a:r>
            <a:r>
              <a:rPr lang="en-US" dirty="0" err="1"/>
              <a:t>atención</a:t>
            </a:r>
            <a:r>
              <a:rPr lang="en-US" dirty="0"/>
              <a:t> </a:t>
            </a:r>
            <a:r>
              <a:rPr lang="en-US" dirty="0" err="1"/>
              <a:t>cuando</a:t>
            </a:r>
            <a:r>
              <a:rPr lang="en-US" dirty="0"/>
              <a:t> </a:t>
            </a:r>
            <a:r>
              <a:rPr lang="en-US" dirty="0" err="1"/>
              <a:t>trabajamos</a:t>
            </a:r>
            <a:r>
              <a:rPr lang="en-US" dirty="0"/>
              <a:t> con personas </a:t>
            </a:r>
            <a:r>
              <a:rPr lang="en-US" dirty="0" err="1"/>
              <a:t>reticentes</a:t>
            </a:r>
            <a:r>
              <a:rPr lang="en-US" dirty="0"/>
              <a:t> a las </a:t>
            </a:r>
            <a:r>
              <a:rPr lang="en-US" dirty="0" err="1"/>
              <a:t>vacunas</a:t>
            </a:r>
            <a:r>
              <a:rPr lang="en-US" dirty="0"/>
              <a:t>. </a:t>
            </a:r>
          </a:p>
          <a:p>
            <a:r>
              <a:rPr lang="en-US" sz="1800" dirty="0"/>
              <a:t> </a:t>
            </a:r>
            <a:endParaRPr lang="en-US" sz="1800" dirty="0">
              <a:cs typeface="Calibri"/>
            </a:endParaRPr>
          </a:p>
          <a:p>
            <a:r>
              <a:rPr lang="en-US" dirty="0"/>
              <a:t>A </a:t>
            </a:r>
            <a:r>
              <a:rPr lang="en-US" dirty="0" err="1"/>
              <a:t>continuación</a:t>
            </a:r>
            <a:r>
              <a:rPr lang="en-US" dirty="0"/>
              <a:t> </a:t>
            </a:r>
            <a:r>
              <a:rPr lang="en-US" dirty="0" err="1"/>
              <a:t>vamos</a:t>
            </a:r>
            <a:r>
              <a:rPr lang="en-US" dirty="0"/>
              <a:t> a </a:t>
            </a:r>
            <a:r>
              <a:rPr lang="en-US" dirty="0" err="1"/>
              <a:t>repasar</a:t>
            </a:r>
            <a:r>
              <a:rPr lang="en-US" dirty="0"/>
              <a:t> uno por uno los </a:t>
            </a:r>
            <a:r>
              <a:rPr lang="en-US" dirty="0" err="1"/>
              <a:t>tres</a:t>
            </a:r>
            <a:r>
              <a:rPr lang="en-US" dirty="0"/>
              <a:t> </a:t>
            </a:r>
            <a:r>
              <a:rPr lang="en-US" dirty="0" err="1"/>
              <a:t>principios</a:t>
            </a:r>
            <a:r>
              <a:rPr lang="en-US" dirty="0"/>
              <a:t> de </a:t>
            </a:r>
            <a:r>
              <a:rPr lang="en-US" dirty="0" err="1"/>
              <a:t>acción</a:t>
            </a:r>
            <a:r>
              <a:rPr lang="en-US" dirty="0"/>
              <a:t>, </a:t>
            </a:r>
            <a:r>
              <a:rPr lang="en-US" dirty="0" err="1"/>
              <a:t>ya</a:t>
            </a:r>
            <a:r>
              <a:rPr lang="en-US" dirty="0"/>
              <a:t> que </a:t>
            </a:r>
            <a:r>
              <a:rPr lang="en-US" dirty="0" err="1"/>
              <a:t>están</a:t>
            </a:r>
            <a:r>
              <a:rPr lang="en-US" dirty="0"/>
              <a:t> </a:t>
            </a:r>
            <a:r>
              <a:rPr lang="en-US" dirty="0" err="1"/>
              <a:t>relacionados</a:t>
            </a:r>
            <a:r>
              <a:rPr lang="en-US" dirty="0"/>
              <a:t> </a:t>
            </a:r>
            <a:r>
              <a:rPr lang="en-US" dirty="0" err="1"/>
              <a:t>específicamente</a:t>
            </a:r>
            <a:r>
              <a:rPr lang="en-US" dirty="0"/>
              <a:t> con </a:t>
            </a:r>
            <a:r>
              <a:rPr lang="en-US" dirty="0" err="1"/>
              <a:t>el</a:t>
            </a:r>
            <a:r>
              <a:rPr lang="en-US" dirty="0"/>
              <a:t> </a:t>
            </a:r>
            <a:r>
              <a:rPr lang="en-US" dirty="0" err="1"/>
              <a:t>apoyo</a:t>
            </a:r>
            <a:r>
              <a:rPr lang="en-US" dirty="0"/>
              <a:t> a las personas </a:t>
            </a:r>
            <a:r>
              <a:rPr lang="en-US" dirty="0" err="1"/>
              <a:t>reticentes</a:t>
            </a:r>
            <a:r>
              <a:rPr lang="en-US" dirty="0"/>
              <a:t> a las </a:t>
            </a:r>
            <a:r>
              <a:rPr lang="en-US" dirty="0" err="1"/>
              <a:t>vacunas</a:t>
            </a:r>
            <a:r>
              <a:rPr lang="en-US" dirty="0"/>
              <a:t>. </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11</a:t>
            </a:fld>
            <a:endParaRPr lang="en-US" altLang="ru-RU"/>
          </a:p>
        </p:txBody>
      </p:sp>
    </p:spTree>
    <p:extLst>
      <p:ext uri="{BB962C8B-B14F-4D97-AF65-F5344CB8AC3E}">
        <p14:creationId xmlns:p14="http://schemas.microsoft.com/office/powerpoint/2010/main" val="221340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GB" sz="1000" b="1" kern="1200" baseline="0">
                <a:solidFill>
                  <a:srgbClr val="FF0000"/>
                </a:solidFill>
                <a:latin typeface="Open Sans Light"/>
                <a:ea typeface="Open Sans Light"/>
                <a:cs typeface="Open Sans Light"/>
              </a:rPr>
              <a:t>[</a:t>
            </a:r>
            <a:r>
              <a:rPr lang="en-GB" sz="1800" b="1"/>
              <a:t>Esta diapositiva tiene dos clics para su presentación</a:t>
            </a:r>
            <a:r>
              <a:rPr lang="en-GB" sz="1800" b="1" kern="1200">
                <a:effectLst/>
              </a:rPr>
              <a:t>. </a:t>
            </a:r>
            <a:r>
              <a:rPr lang="en-GB" sz="1800" b="1"/>
              <a:t>En el primer clic, sólo aparecerá el título "Busca". A continuación</a:t>
            </a:r>
            <a:r>
              <a:rPr lang="en-GB" sz="1800" b="1" kern="1200">
                <a:effectLst/>
              </a:rPr>
              <a:t>, </a:t>
            </a:r>
            <a:r>
              <a:rPr lang="en-GB" sz="1800" b="1"/>
              <a:t>realice la actividad descrita a continuación</a:t>
            </a:r>
            <a:r>
              <a:rPr lang="en-GB" sz="1800" b="1" kern="1200">
                <a:effectLst/>
              </a:rPr>
              <a:t>. </a:t>
            </a:r>
            <a:r>
              <a:rPr lang="en-GB" sz="1800" b="1"/>
              <a:t>Después de la actividad</a:t>
            </a:r>
            <a:r>
              <a:rPr lang="en-GB" sz="1800" b="1" kern="1200">
                <a:effectLst/>
              </a:rPr>
              <a:t>, </a:t>
            </a:r>
            <a:r>
              <a:rPr lang="en-GB" sz="1800" b="1"/>
              <a:t>haga clic de nuevo para revelar las respuestas de los presentadores</a:t>
            </a:r>
            <a:r>
              <a:rPr lang="en-AU" sz="1000" b="1" kern="1200">
                <a:solidFill>
                  <a:schemeClr val="tx1"/>
                </a:solidFill>
                <a:effectLst/>
                <a:latin typeface="Open Sans Light"/>
                <a:ea typeface="Open Sans Light"/>
                <a:cs typeface="Open Sans Light"/>
              </a:rPr>
              <a:t>.</a:t>
            </a:r>
            <a:r>
              <a:rPr lang="en-GB" sz="1000" b="1" kern="1200" baseline="0">
                <a:solidFill>
                  <a:srgbClr val="FF0000"/>
                </a:solidFill>
                <a:latin typeface="Open Sans Light"/>
                <a:ea typeface="Open Sans Light"/>
                <a:cs typeface="Open Sans Light"/>
              </a:rPr>
              <a:t>]</a:t>
            </a:r>
            <a:endParaRPr lang="en-AU" sz="1000" b="1" kern="1200">
              <a:solidFill>
                <a:schemeClr val="tx1"/>
              </a:solidFill>
              <a:effectLst/>
              <a:latin typeface="Open Sans Light"/>
              <a:ea typeface="Open Sans Light"/>
              <a:cs typeface="Open Sans Light"/>
            </a:endParaRPr>
          </a:p>
          <a:p>
            <a:endParaRPr lang="en-AU" sz="1000" b="1"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defTabSz="457200">
              <a:defRPr/>
            </a:pPr>
            <a:r>
              <a:rPr lang="en-US"/>
              <a:t>Las acciones de MIRAR al proporcionar PAP a personas que dudan de la vacuna son similares a las acciones de Look en otras circunstancias. </a:t>
            </a:r>
          </a:p>
          <a:p>
            <a:pPr defTabSz="457200">
              <a:defRPr/>
            </a:pPr>
            <a:r>
              <a:rPr lang="en-US" sz="1800" dirty="0"/>
              <a:t> </a:t>
            </a:r>
            <a:endParaRPr lang="en-US" sz="1800" dirty="0">
              <a:cs typeface="Calibri"/>
            </a:endParaRPr>
          </a:p>
          <a:p>
            <a:pPr defTabSz="457200">
              <a:defRPr/>
            </a:pPr>
            <a:r>
              <a:rPr lang="en-US" sz="1800" dirty="0"/>
              <a:t> </a:t>
            </a:r>
            <a:endParaRPr lang="en-US" sz="1800" dirty="0">
              <a:cs typeface="Calibri"/>
            </a:endParaRPr>
          </a:p>
          <a:p>
            <a:pPr defTabSz="457200">
              <a:defRPr/>
            </a:pPr>
            <a:r>
              <a:rPr lang="en-US"/>
              <a:t>Por favor, escriba en el chat lo que debemos buscar durante este principio de acción al ofrecer PAP</a:t>
            </a:r>
            <a:r>
              <a:rPr lang="en-US" kern="1200">
                <a:effectLst/>
              </a:rPr>
              <a:t>.</a:t>
            </a:r>
            <a:endParaRPr lang="en-US"/>
          </a:p>
          <a:p>
            <a:pPr defTabSz="457200">
              <a:defRPr/>
            </a:pPr>
            <a:r>
              <a:rPr lang="en-US" sz="1800" dirty="0"/>
              <a:t> </a:t>
            </a:r>
            <a:endParaRPr lang="en-AU" sz="1800" dirty="0"/>
          </a:p>
          <a:p>
            <a:pPr marL="0" marR="0" lvl="0" indent="0" algn="l" defTabSz="457200">
              <a:lnSpc>
                <a:spcPct val="100000"/>
              </a:lnSpc>
              <a:buClrTx/>
              <a:buSzTx/>
              <a:buFontTx/>
              <a:buNone/>
              <a:tabLst/>
              <a:defRPr/>
            </a:pPr>
            <a:endParaRPr lang="en-AU" sz="100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r>
              <a:rPr lang="en-GB" sz="1000" b="1" kern="1200" baseline="0">
                <a:solidFill>
                  <a:srgbClr val="FF0000"/>
                </a:solidFill>
                <a:latin typeface="Open Sans Light"/>
                <a:ea typeface="Open Sans Light"/>
                <a:cs typeface="Open Sans Light"/>
              </a:rPr>
              <a:t>[</a:t>
            </a:r>
            <a:r>
              <a:rPr lang="en-GB" sz="1800" b="1"/>
              <a:t>Recapitule algunas de las respuestas y luego haga clic por segunda vez en la diapositiva</a:t>
            </a:r>
            <a:r>
              <a:rPr lang="en-US" sz="1000" b="1">
                <a:latin typeface="Open Sans Light"/>
                <a:ea typeface="Open Sans Light"/>
                <a:cs typeface="Open Sans Light"/>
              </a:rPr>
              <a:t>.</a:t>
            </a:r>
            <a:r>
              <a:rPr lang="en-GB" sz="1000" b="1" kern="1200" baseline="0">
                <a:solidFill>
                  <a:srgbClr val="FF0000"/>
                </a:solidFill>
                <a:latin typeface="Open Sans Light"/>
                <a:ea typeface="Open Sans Light"/>
                <a:cs typeface="Open Sans Light"/>
              </a:rPr>
              <a:t>] </a:t>
            </a:r>
            <a:r>
              <a:rPr lang="en-GB"/>
              <a:t>En la diapositiva hay algunas cosas en las que he pensado que deberíamos tener en cuenta a la hora de proporcionar PAP</a:t>
            </a:r>
            <a:r>
              <a:rPr lang="en-GB" b="0" kern="1200" baseline="0"/>
              <a:t>.</a:t>
            </a:r>
            <a:r>
              <a:rPr lang="en-GB"/>
              <a:t> </a:t>
            </a:r>
            <a:endParaRPr lang="en-AU" sz="1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1800" dirty="0"/>
              <a:t> </a:t>
            </a:r>
            <a:endParaRPr lang="en-GB" sz="1800" dirty="0">
              <a:cs typeface="Calibri"/>
            </a:endParaRPr>
          </a:p>
          <a:p>
            <a:r>
              <a:rPr lang="en-GB" sz="1800" dirty="0"/>
              <a:t> </a:t>
            </a:r>
            <a:endParaRPr lang="en-AU" sz="1800" dirty="0"/>
          </a:p>
          <a:p>
            <a:r>
              <a:rPr lang="en-GB" sz="1800" dirty="0"/>
              <a:t> </a:t>
            </a:r>
            <a:endParaRPr lang="en-AU" sz="1800" dirty="0"/>
          </a:p>
          <a:p>
            <a:pPr marR="0" lvl="0" algn="l" defTabSz="457200">
              <a:lnSpc>
                <a:spcPct val="100000"/>
              </a:lnSpc>
              <a:buClrTx/>
              <a:buSzTx/>
              <a:tabLst/>
              <a:defRPr/>
            </a:pPr>
            <a:endParaRPr lang="en-GB" sz="1000" b="1" dirty="0">
              <a:solidFill>
                <a:srgbClr val="FF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a-DK" sz="1000">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12</a:t>
            </a:fld>
            <a:endParaRPr lang="en-US" altLang="ru-RU"/>
          </a:p>
        </p:txBody>
      </p:sp>
    </p:spTree>
    <p:extLst>
      <p:ext uri="{BB962C8B-B14F-4D97-AF65-F5344CB8AC3E}">
        <p14:creationId xmlns:p14="http://schemas.microsoft.com/office/powerpoint/2010/main" val="375501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Otros</a:t>
            </a:r>
            <a:r>
              <a:rPr lang="en-US" dirty="0"/>
              <a:t> </a:t>
            </a:r>
            <a:r>
              <a:rPr lang="en-US" dirty="0" err="1"/>
              <a:t>tres</a:t>
            </a:r>
            <a:r>
              <a:rPr lang="en-US" dirty="0"/>
              <a:t> </a:t>
            </a:r>
            <a:r>
              <a:rPr lang="en-US" dirty="0" err="1"/>
              <a:t>factores</a:t>
            </a:r>
            <a:r>
              <a:rPr lang="en-US" dirty="0"/>
              <a:t> que hay que </a:t>
            </a:r>
            <a:r>
              <a:rPr lang="en-US" dirty="0" err="1"/>
              <a:t>tener</a:t>
            </a:r>
            <a:r>
              <a:rPr lang="en-US" dirty="0"/>
              <a:t> en </a:t>
            </a:r>
            <a:r>
              <a:rPr lang="en-US" dirty="0" err="1"/>
              <a:t>cuenta</a:t>
            </a:r>
            <a:r>
              <a:rPr lang="en-US" dirty="0"/>
              <a:t> </a:t>
            </a:r>
            <a:r>
              <a:rPr lang="en-US" dirty="0" err="1"/>
              <a:t>cuando</a:t>
            </a:r>
            <a:r>
              <a:rPr lang="en-US" dirty="0"/>
              <a:t> se </a:t>
            </a:r>
            <a:r>
              <a:rPr lang="en-US" dirty="0" err="1"/>
              <a:t>trabaja</a:t>
            </a:r>
            <a:r>
              <a:rPr lang="en-US" dirty="0"/>
              <a:t> con personas que </a:t>
            </a:r>
            <a:r>
              <a:rPr lang="en-US" dirty="0" err="1"/>
              <a:t>dudan</a:t>
            </a:r>
            <a:r>
              <a:rPr lang="en-US" dirty="0"/>
              <a:t> de las </a:t>
            </a:r>
            <a:r>
              <a:rPr lang="en-US" dirty="0" err="1"/>
              <a:t>vacunas</a:t>
            </a:r>
            <a:r>
              <a:rPr lang="en-US" dirty="0"/>
              <a:t> son</a:t>
            </a:r>
            <a:r>
              <a:rPr lang="en-US" sz="1000" dirty="0">
                <a:latin typeface="Open Sans Light"/>
                <a:ea typeface="Open Sans Light"/>
                <a:cs typeface="Open Sans Light"/>
              </a:rPr>
              <a:t>: </a:t>
            </a:r>
            <a:endParaRPr lang="en-US" dirty="0"/>
          </a:p>
          <a:p>
            <a:pPr marL="171450" indent="-171450">
              <a:buFont typeface="Arial" panose="020B0604020202020204" pitchFamily="34" charset="0"/>
              <a:buChar char="•"/>
            </a:pPr>
            <a:r>
              <a:rPr lang="en-US" sz="1800" dirty="0" err="1"/>
              <a:t>Centrarse</a:t>
            </a:r>
            <a:r>
              <a:rPr lang="en-US" sz="1800" dirty="0"/>
              <a:t> en sus </a:t>
            </a:r>
            <a:r>
              <a:rPr lang="en-US" sz="1800" dirty="0" err="1"/>
              <a:t>propios</a:t>
            </a:r>
            <a:r>
              <a:rPr lang="en-US" sz="1800" dirty="0"/>
              <a:t> </a:t>
            </a:r>
            <a:r>
              <a:rPr lang="en-US" sz="1800" dirty="0" err="1"/>
              <a:t>prejuicios</a:t>
            </a:r>
            <a:r>
              <a:rPr lang="en-US" sz="1800" dirty="0"/>
              <a:t> o puntos de vista y </a:t>
            </a:r>
            <a:r>
              <a:rPr lang="en-US" sz="1800" dirty="0" err="1"/>
              <a:t>gestionarlos</a:t>
            </a:r>
            <a:r>
              <a:rPr lang="en-US" sz="1800" dirty="0"/>
              <a:t>, </a:t>
            </a:r>
            <a:r>
              <a:rPr lang="en-US" sz="1800" dirty="0" err="1"/>
              <a:t>ya</a:t>
            </a:r>
            <a:r>
              <a:rPr lang="en-US" sz="1800" dirty="0"/>
              <a:t> que </a:t>
            </a:r>
            <a:r>
              <a:rPr lang="en-US" sz="1800" dirty="0" err="1"/>
              <a:t>pueden</a:t>
            </a:r>
            <a:r>
              <a:rPr lang="en-US" sz="1800" dirty="0"/>
              <a:t> </a:t>
            </a:r>
            <a:r>
              <a:rPr lang="en-US" sz="1800" dirty="0" err="1"/>
              <a:t>interferir</a:t>
            </a:r>
            <a:r>
              <a:rPr lang="en-US" sz="1800" dirty="0"/>
              <a:t> en </a:t>
            </a:r>
            <a:r>
              <a:rPr lang="en-US" sz="1800" dirty="0" err="1"/>
              <a:t>su</a:t>
            </a:r>
            <a:r>
              <a:rPr lang="en-US" sz="1800" dirty="0"/>
              <a:t> </a:t>
            </a:r>
            <a:r>
              <a:rPr lang="en-US" sz="1800" dirty="0" err="1"/>
              <a:t>capacidad</a:t>
            </a:r>
            <a:r>
              <a:rPr lang="en-US" sz="1800" dirty="0"/>
              <a:t> para </a:t>
            </a:r>
            <a:r>
              <a:rPr lang="en-US" sz="1800" dirty="0" err="1"/>
              <a:t>proporcionar</a:t>
            </a:r>
            <a:r>
              <a:rPr lang="en-US" sz="1800" dirty="0"/>
              <a:t> </a:t>
            </a:r>
            <a:r>
              <a:rPr lang="en-US" sz="1800" dirty="0" err="1"/>
              <a:t>unos</a:t>
            </a:r>
            <a:r>
              <a:rPr lang="en-US" sz="1800" dirty="0"/>
              <a:t> PAP de </a:t>
            </a:r>
            <a:r>
              <a:rPr lang="en-US" sz="1800" dirty="0" err="1"/>
              <a:t>apoyo</a:t>
            </a:r>
            <a:r>
              <a:rPr lang="en-US" sz="1800" dirty="0"/>
              <a:t>. </a:t>
            </a:r>
            <a:endParaRPr lang="en-US" sz="1800" dirty="0">
              <a:cs typeface="Calibri"/>
            </a:endParaRPr>
          </a:p>
          <a:p>
            <a:pPr marL="171450" indent="-171450" defTabSz="457200" eaLnBrk="1" fontAlgn="auto" hangingPunct="1">
              <a:spcBef>
                <a:spcPts val="0"/>
              </a:spcBef>
              <a:spcAft>
                <a:spcPts val="0"/>
              </a:spcAft>
              <a:buFont typeface="Arial" panose="020B0604020202020204" pitchFamily="34" charset="0"/>
              <a:buChar char="•"/>
              <a:defRPr/>
            </a:pPr>
            <a:r>
              <a:rPr lang="en-AU" dirty="0" err="1"/>
              <a:t>Estar</a:t>
            </a:r>
            <a:r>
              <a:rPr lang="en-AU" dirty="0"/>
              <a:t> </a:t>
            </a:r>
            <a:r>
              <a:rPr lang="en-AU" dirty="0" err="1"/>
              <a:t>preparado</a:t>
            </a:r>
            <a:r>
              <a:rPr lang="en-AU" dirty="0"/>
              <a:t> para </a:t>
            </a:r>
            <a:r>
              <a:rPr lang="en-AU" dirty="0" err="1"/>
              <a:t>posibles</a:t>
            </a:r>
            <a:r>
              <a:rPr lang="en-AU" dirty="0"/>
              <a:t> </a:t>
            </a:r>
            <a:r>
              <a:rPr lang="en-AU" dirty="0" err="1"/>
              <a:t>reacciones</a:t>
            </a:r>
            <a:r>
              <a:rPr lang="en-AU" dirty="0"/>
              <a:t> </a:t>
            </a:r>
            <a:r>
              <a:rPr lang="en-AU" dirty="0" err="1"/>
              <a:t>fuertes</a:t>
            </a:r>
            <a:r>
              <a:rPr lang="en-AU" dirty="0"/>
              <a:t> de las personas</a:t>
            </a:r>
            <a:r>
              <a:rPr lang="en-AU" dirty="0">
                <a:effectLst/>
              </a:rPr>
              <a:t> </a:t>
            </a:r>
            <a:r>
              <a:rPr lang="en-AU" dirty="0" err="1"/>
              <a:t>Algunas</a:t>
            </a:r>
            <a:r>
              <a:rPr lang="en-AU" dirty="0"/>
              <a:t> personas </a:t>
            </a:r>
            <a:r>
              <a:rPr lang="en-AU" dirty="0" err="1"/>
              <a:t>han</a:t>
            </a:r>
            <a:r>
              <a:rPr lang="en-AU" dirty="0"/>
              <a:t> </a:t>
            </a:r>
            <a:r>
              <a:rPr lang="en-AU" dirty="0" err="1"/>
              <a:t>invertido</a:t>
            </a:r>
            <a:r>
              <a:rPr lang="en-AU" dirty="0"/>
              <a:t> </a:t>
            </a:r>
            <a:r>
              <a:rPr lang="en-AU" dirty="0" err="1"/>
              <a:t>mucho</a:t>
            </a:r>
            <a:r>
              <a:rPr lang="en-AU" dirty="0"/>
              <a:t> o </a:t>
            </a:r>
            <a:r>
              <a:rPr lang="en-AU" dirty="0" err="1"/>
              <a:t>pueden</a:t>
            </a:r>
            <a:r>
              <a:rPr lang="en-AU" dirty="0"/>
              <a:t> </a:t>
            </a:r>
            <a:r>
              <a:rPr lang="en-AU" dirty="0" err="1"/>
              <a:t>haber</a:t>
            </a:r>
            <a:r>
              <a:rPr lang="en-AU" dirty="0"/>
              <a:t> </a:t>
            </a:r>
            <a:r>
              <a:rPr lang="en-AU" dirty="0" err="1"/>
              <a:t>recibido</a:t>
            </a:r>
            <a:r>
              <a:rPr lang="en-AU" dirty="0"/>
              <a:t> </a:t>
            </a:r>
            <a:r>
              <a:rPr lang="en-AU" dirty="0" err="1"/>
              <a:t>muchos</a:t>
            </a:r>
            <a:r>
              <a:rPr lang="en-AU" dirty="0"/>
              <a:t> </a:t>
            </a:r>
            <a:r>
              <a:rPr lang="en-AU" dirty="0" err="1"/>
              <a:t>juicios</a:t>
            </a:r>
            <a:r>
              <a:rPr lang="en-AU" dirty="0"/>
              <a:t> de </a:t>
            </a:r>
            <a:r>
              <a:rPr lang="en-AU" dirty="0" err="1"/>
              <a:t>otros</a:t>
            </a:r>
            <a:r>
              <a:rPr lang="en-AU" dirty="0"/>
              <a:t> </a:t>
            </a:r>
            <a:r>
              <a:rPr lang="en-AU" dirty="0" err="1"/>
              <a:t>sobre</a:t>
            </a:r>
            <a:r>
              <a:rPr lang="en-AU" dirty="0"/>
              <a:t> sus puntos de vista </a:t>
            </a:r>
            <a:r>
              <a:rPr lang="en-AU" dirty="0" err="1"/>
              <a:t>reacios</a:t>
            </a:r>
            <a:r>
              <a:rPr lang="en-AU" dirty="0"/>
              <a:t> </a:t>
            </a:r>
            <a:r>
              <a:rPr lang="en-AU" dirty="0">
                <a:effectLst/>
              </a:rPr>
              <a:t>a </a:t>
            </a:r>
            <a:r>
              <a:rPr lang="en-AU" dirty="0"/>
              <a:t>las </a:t>
            </a:r>
            <a:r>
              <a:rPr lang="en-AU" dirty="0" err="1"/>
              <a:t>vacunas</a:t>
            </a:r>
            <a:r>
              <a:rPr lang="en-AU" dirty="0">
                <a:effectLst/>
              </a:rPr>
              <a:t>. </a:t>
            </a:r>
            <a:r>
              <a:rPr lang="en-AU" dirty="0" err="1"/>
              <a:t>Pueden</a:t>
            </a:r>
            <a:r>
              <a:rPr lang="en-AU" dirty="0"/>
              <a:t> </a:t>
            </a:r>
            <a:r>
              <a:rPr lang="en-AU" dirty="0" err="1"/>
              <a:t>estar</a:t>
            </a:r>
            <a:r>
              <a:rPr lang="en-AU" dirty="0"/>
              <a:t> </a:t>
            </a:r>
            <a:r>
              <a:rPr lang="en-AU" dirty="0" err="1"/>
              <a:t>preparadas</a:t>
            </a:r>
            <a:r>
              <a:rPr lang="en-AU" dirty="0"/>
              <a:t> para </a:t>
            </a:r>
            <a:r>
              <a:rPr lang="en-AU" dirty="0" err="1"/>
              <a:t>reaccionar</a:t>
            </a:r>
            <a:r>
              <a:rPr lang="en-AU" dirty="0"/>
              <a:t> </a:t>
            </a:r>
            <a:r>
              <a:rPr lang="en-AU" dirty="0" err="1"/>
              <a:t>fuertemente</a:t>
            </a:r>
            <a:r>
              <a:rPr lang="en-AU" dirty="0"/>
              <a:t>  en las </a:t>
            </a:r>
            <a:r>
              <a:rPr lang="en-AU" dirty="0" err="1"/>
              <a:t>conversaciones</a:t>
            </a:r>
            <a:r>
              <a:rPr lang="en-AU" dirty="0"/>
              <a:t> </a:t>
            </a:r>
            <a:r>
              <a:rPr lang="en-AU" dirty="0" err="1"/>
              <a:t>sobre</a:t>
            </a:r>
            <a:r>
              <a:rPr lang="en-AU" dirty="0"/>
              <a:t> las </a:t>
            </a:r>
            <a:r>
              <a:rPr lang="en-AU" dirty="0" err="1"/>
              <a:t>vacunas</a:t>
            </a:r>
            <a:r>
              <a:rPr lang="en-AU" dirty="0"/>
              <a:t> y las </a:t>
            </a:r>
            <a:r>
              <a:rPr lang="en-AU" dirty="0" err="1"/>
              <a:t>dudas</a:t>
            </a:r>
            <a:r>
              <a:rPr lang="en-AU" dirty="0"/>
              <a:t> </a:t>
            </a:r>
            <a:r>
              <a:rPr lang="en-AU" dirty="0" err="1"/>
              <a:t>sobre</a:t>
            </a:r>
            <a:r>
              <a:rPr lang="en-AU" dirty="0"/>
              <a:t> las </a:t>
            </a:r>
            <a:r>
              <a:rPr lang="en-AU" dirty="0" err="1"/>
              <a:t>mismas</a:t>
            </a:r>
            <a:r>
              <a:rPr lang="en-AU" dirty="0">
                <a:effectLst/>
              </a:rPr>
              <a:t>.</a:t>
            </a:r>
          </a:p>
          <a:p>
            <a:pPr marL="171450" indent="-171450" defTabSz="457200" eaLnBrk="1" fontAlgn="auto" hangingPunct="1">
              <a:spcBef>
                <a:spcPts val="0"/>
              </a:spcBef>
              <a:spcAft>
                <a:spcPts val="0"/>
              </a:spcAft>
              <a:buFont typeface="Arial" panose="020B0604020202020204" pitchFamily="34" charset="0"/>
              <a:buChar char="•"/>
              <a:defRPr/>
            </a:pPr>
            <a:r>
              <a:rPr lang="en-AU" dirty="0" err="1"/>
              <a:t>Busque</a:t>
            </a:r>
            <a:r>
              <a:rPr lang="en-AU" dirty="0"/>
              <a:t> </a:t>
            </a:r>
            <a:r>
              <a:rPr lang="en-AU" dirty="0">
                <a:effectLst/>
              </a:rPr>
              <a:t>(</a:t>
            </a:r>
            <a:r>
              <a:rPr lang="en-AU" dirty="0"/>
              <a:t>y </a:t>
            </a:r>
            <a:r>
              <a:rPr lang="en-AU" dirty="0" err="1"/>
              <a:t>prepárese</a:t>
            </a:r>
            <a:r>
              <a:rPr lang="en-AU" dirty="0"/>
              <a:t> de </a:t>
            </a:r>
            <a:r>
              <a:rPr lang="en-AU" dirty="0" err="1"/>
              <a:t>antemano</a:t>
            </a:r>
            <a:r>
              <a:rPr lang="en-AU" dirty="0"/>
              <a:t> para </a:t>
            </a:r>
            <a:r>
              <a:rPr lang="en-AU" dirty="0" err="1"/>
              <a:t>poder</a:t>
            </a:r>
            <a:r>
              <a:rPr lang="en-AU" dirty="0"/>
              <a:t> responder de forma </a:t>
            </a:r>
            <a:r>
              <a:rPr lang="en-AU" dirty="0" err="1"/>
              <a:t>útil</a:t>
            </a:r>
            <a:r>
              <a:rPr lang="en-AU" dirty="0"/>
              <a:t> y </a:t>
            </a:r>
            <a:r>
              <a:rPr lang="en-AU" dirty="0" err="1"/>
              <a:t>respetuosa</a:t>
            </a:r>
            <a:r>
              <a:rPr lang="en-AU" dirty="0"/>
              <a:t> a</a:t>
            </a:r>
            <a:r>
              <a:rPr lang="en-AU" dirty="0">
                <a:effectLst/>
              </a:rPr>
              <a:t>) </a:t>
            </a:r>
            <a:r>
              <a:rPr lang="en-AU" dirty="0"/>
              <a:t>los </a:t>
            </a:r>
            <a:r>
              <a:rPr lang="en-AU" dirty="0" err="1"/>
              <a:t>mitos</a:t>
            </a:r>
            <a:r>
              <a:rPr lang="en-AU" dirty="0"/>
              <a:t> o </a:t>
            </a:r>
            <a:r>
              <a:rPr lang="en-AU" dirty="0" err="1"/>
              <a:t>preocupaciones</a:t>
            </a:r>
            <a:r>
              <a:rPr lang="en-AU" dirty="0"/>
              <a:t> </a:t>
            </a:r>
            <a:r>
              <a:rPr lang="en-AU" dirty="0" err="1"/>
              <a:t>sobre</a:t>
            </a:r>
            <a:r>
              <a:rPr lang="en-AU" dirty="0"/>
              <a:t> las </a:t>
            </a:r>
            <a:r>
              <a:rPr lang="en-AU" dirty="0" err="1"/>
              <a:t>dudas</a:t>
            </a:r>
            <a:r>
              <a:rPr lang="en-AU" dirty="0"/>
              <a:t> </a:t>
            </a:r>
            <a:r>
              <a:rPr lang="en-AU" dirty="0" err="1"/>
              <a:t>sobre</a:t>
            </a:r>
            <a:r>
              <a:rPr lang="en-AU" dirty="0"/>
              <a:t> las </a:t>
            </a:r>
            <a:r>
              <a:rPr lang="en-AU" dirty="0" err="1"/>
              <a:t>vacunas</a:t>
            </a:r>
            <a:r>
              <a:rPr lang="en-AU" dirty="0">
                <a:effectLst/>
              </a:rPr>
              <a:t>. </a:t>
            </a:r>
            <a:r>
              <a:rPr lang="en-AU" dirty="0" err="1"/>
              <a:t>Esta</a:t>
            </a:r>
            <a:r>
              <a:rPr lang="en-AU" dirty="0"/>
              <a:t> </a:t>
            </a:r>
            <a:r>
              <a:rPr lang="en-AU" dirty="0" err="1"/>
              <a:t>preparación</a:t>
            </a:r>
            <a:r>
              <a:rPr lang="en-AU" dirty="0"/>
              <a:t> </a:t>
            </a:r>
            <a:r>
              <a:rPr lang="en-AU" dirty="0" err="1"/>
              <a:t>incluye</a:t>
            </a:r>
            <a:r>
              <a:rPr lang="en-AU" dirty="0"/>
              <a:t> </a:t>
            </a:r>
            <a:r>
              <a:rPr lang="en-AU" dirty="0" err="1"/>
              <a:t>saber</a:t>
            </a:r>
            <a:r>
              <a:rPr lang="en-AU" dirty="0"/>
              <a:t> </a:t>
            </a:r>
            <a:r>
              <a:rPr lang="en-AU" dirty="0" err="1"/>
              <a:t>cómo</a:t>
            </a:r>
            <a:r>
              <a:rPr lang="en-AU" dirty="0"/>
              <a:t> promover la </a:t>
            </a:r>
            <a:r>
              <a:rPr lang="en-AU" dirty="0" err="1"/>
              <a:t>sensación</a:t>
            </a:r>
            <a:r>
              <a:rPr lang="en-AU" dirty="0"/>
              <a:t> de </a:t>
            </a:r>
            <a:r>
              <a:rPr lang="en-AU" dirty="0" err="1"/>
              <a:t>seguridad</a:t>
            </a:r>
            <a:r>
              <a:rPr lang="en-AU" dirty="0"/>
              <a:t> y </a:t>
            </a:r>
            <a:r>
              <a:rPr lang="en-AU" dirty="0" err="1"/>
              <a:t>estar</a:t>
            </a:r>
            <a:r>
              <a:rPr lang="en-AU" dirty="0"/>
              <a:t> </a:t>
            </a:r>
            <a:r>
              <a:rPr lang="en-AU" dirty="0" err="1"/>
              <a:t>preparado</a:t>
            </a:r>
            <a:r>
              <a:rPr lang="en-AU" dirty="0"/>
              <a:t> para </a:t>
            </a:r>
            <a:r>
              <a:rPr lang="en-AU" dirty="0" err="1"/>
              <a:t>proporcionar</a:t>
            </a:r>
            <a:r>
              <a:rPr lang="en-AU" dirty="0"/>
              <a:t> información "</a:t>
            </a:r>
            <a:r>
              <a:rPr lang="en-AU" dirty="0" err="1"/>
              <a:t>útil</a:t>
            </a:r>
            <a:r>
              <a:rPr lang="en-AU" dirty="0"/>
              <a:t>". Ambos </a:t>
            </a:r>
            <a:r>
              <a:rPr lang="en-AU" dirty="0" err="1"/>
              <a:t>factores</a:t>
            </a:r>
            <a:r>
              <a:rPr lang="en-AU" dirty="0"/>
              <a:t> los </a:t>
            </a:r>
            <a:r>
              <a:rPr lang="en-AU" dirty="0" err="1"/>
              <a:t>veremos</a:t>
            </a:r>
            <a:r>
              <a:rPr lang="en-AU" dirty="0"/>
              <a:t> con </a:t>
            </a:r>
            <a:r>
              <a:rPr lang="en-AU" dirty="0" err="1"/>
              <a:t>más</a:t>
            </a:r>
            <a:r>
              <a:rPr lang="en-AU" dirty="0"/>
              <a:t> </a:t>
            </a:r>
            <a:r>
              <a:rPr lang="en-AU" dirty="0" err="1"/>
              <a:t>detalle</a:t>
            </a:r>
            <a:r>
              <a:rPr lang="en-AU" dirty="0"/>
              <a:t> </a:t>
            </a:r>
            <a:r>
              <a:rPr lang="en-AU" dirty="0" err="1"/>
              <a:t>más</a:t>
            </a:r>
            <a:r>
              <a:rPr lang="en-AU" dirty="0"/>
              <a:t> </a:t>
            </a:r>
            <a:r>
              <a:rPr lang="en-AU" dirty="0" err="1"/>
              <a:t>adelante</a:t>
            </a:r>
            <a:r>
              <a:rPr lang="en-AU" dirty="0">
                <a:effectLst/>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13</a:t>
            </a:fld>
            <a:endParaRPr lang="en-US" altLang="ru-RU"/>
          </a:p>
        </p:txBody>
      </p:sp>
    </p:spTree>
    <p:extLst>
      <p:ext uri="{BB962C8B-B14F-4D97-AF65-F5344CB8AC3E}">
        <p14:creationId xmlns:p14="http://schemas.microsoft.com/office/powerpoint/2010/main" val="3793023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En primer lugar</a:t>
            </a:r>
            <a:r>
              <a:rPr lang="en-AU" kern="1200">
                <a:effectLst/>
              </a:rPr>
              <a:t>, </a:t>
            </a:r>
            <a:r>
              <a:rPr lang="en-AU"/>
              <a:t>mirémonos a nosotros mismos</a:t>
            </a:r>
            <a:r>
              <a:rPr lang="en-AU" kern="1200">
                <a:effectLst/>
              </a:rPr>
              <a:t>. </a:t>
            </a:r>
            <a:r>
              <a:rPr lang="en-AU"/>
              <a:t>Es importante que te mires a ti mismo y a tus propios puntos de vista o prejuicios</a:t>
            </a:r>
            <a:r>
              <a:rPr lang="en-AU" kern="1200">
                <a:effectLst/>
              </a:rPr>
              <a:t>. </a:t>
            </a:r>
            <a:r>
              <a:rPr lang="en-AU"/>
              <a:t>Es posible que tengas opiniones o sentimientos personales sobre este tema que puedan interferir con tu capacidad de ofrecer un apoyo útil y sin juicios de valor</a:t>
            </a:r>
            <a:r>
              <a:rPr lang="en-AU" kern="1200">
                <a:effectLst/>
              </a:rPr>
              <a:t>. </a:t>
            </a:r>
            <a:endParaRPr lang="en-US"/>
          </a:p>
          <a:p>
            <a:endParaRPr lang="en-AU" sz="1800" dirty="0">
              <a:cs typeface="Calibri"/>
            </a:endParaRPr>
          </a:p>
          <a:p>
            <a:endParaRPr lang="da-DK"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defTabSz="457200">
              <a:spcBef>
                <a:spcPts val="0"/>
              </a:spcBef>
              <a:spcAft>
                <a:spcPts val="0"/>
              </a:spcAft>
              <a:defRPr/>
            </a:pPr>
            <a:r>
              <a:rPr lang="en-AU" sz="1800"/>
              <a:t>Dedica unos minutos </a:t>
            </a:r>
            <a:r>
              <a:rPr lang="en-AU" sz="1800" kern="1200">
                <a:effectLst/>
              </a:rPr>
              <a:t>a </a:t>
            </a:r>
            <a:r>
              <a:rPr lang="en-AU" sz="1800"/>
              <a:t>escribir tus propias opiniones y sentimientos personales hacia las personas que no se vacunan contra la </a:t>
            </a:r>
            <a:r>
              <a:rPr lang="en-AU" sz="1800" kern="1200">
                <a:effectLst/>
              </a:rPr>
              <a:t>COVID-19. </a:t>
            </a:r>
            <a:r>
              <a:rPr lang="en-AU" sz="1800"/>
              <a:t>Algunas pueden ser positivas y otras negativas</a:t>
            </a:r>
            <a:r>
              <a:rPr lang="en-AU" sz="1800" kern="1200">
                <a:effectLst/>
              </a:rPr>
              <a:t>. </a:t>
            </a:r>
            <a:r>
              <a:rPr lang="en-AU" sz="1800"/>
              <a:t>Dentro de unos minutos debatiremos sin prejuicios las opiniones negativas, así que asegúrate de escribirlas también</a:t>
            </a:r>
            <a:r>
              <a:rPr lang="en-AU" sz="1800" kern="1200">
                <a:effectLst/>
              </a:rPr>
              <a:t>.</a:t>
            </a:r>
            <a:r>
              <a:rPr lang="en-AU" sz="1000" dirty="0">
                <a:latin typeface="Open Sans"/>
                <a:ea typeface="Open Sans"/>
                <a:cs typeface="Open Sans"/>
              </a:rPr>
              <a:t> </a:t>
            </a:r>
            <a:r>
              <a:rPr lang="en-GB" sz="1000" b="1" kern="1200" baseline="0">
                <a:solidFill>
                  <a:srgbClr val="FF0000"/>
                </a:solidFill>
                <a:latin typeface="Open Sans"/>
                <a:ea typeface="Open Sans"/>
                <a:cs typeface="Open Sans"/>
              </a:rPr>
              <a:t>[</a:t>
            </a:r>
            <a:r>
              <a:rPr lang="da-DK" sz="1800" b="1"/>
              <a:t>Deje 2 ó 3 minutos para ello y luego pida a los participantes que compartan con el grupo sus sentimientos (tanto positivos como negativos) con el fin de normalizar los sentimientos negativos. Dependiendo de la cultura, puede ser apropiado hacer esto abiertamente en la caja de chat, o alternativamente puede ser más apropiado hacerlo anónimamente, por ejemplo usando mentimeter.com o programas similares. También puede ser útil que el facilitador vaya primero y exponga algunos sentimientos negativos para normalizar el tener sentimientos negativos</a:t>
            </a:r>
            <a:r>
              <a:rPr lang="da-DK" sz="1800" dirty="0"/>
              <a:t>].</a:t>
            </a:r>
            <a:endParaRPr lang="da-DK" sz="1800">
              <a:cs typeface="Calibri"/>
            </a:endParaRPr>
          </a:p>
          <a:p>
            <a:r>
              <a:rPr lang="da-DK" sz="1800" dirty="0"/>
              <a:t> </a:t>
            </a:r>
            <a:endParaRPr lang="da-DK" sz="1800" dirty="0">
              <a:cs typeface="Calibri"/>
            </a:endParaRPr>
          </a:p>
          <a:p>
            <a:endParaRPr lang="da-DK" sz="100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14</a:t>
            </a:fld>
            <a:endParaRPr lang="en-US" altLang="ru-RU"/>
          </a:p>
        </p:txBody>
      </p:sp>
    </p:spTree>
    <p:extLst>
      <p:ext uri="{BB962C8B-B14F-4D97-AF65-F5344CB8AC3E}">
        <p14:creationId xmlns:p14="http://schemas.microsoft.com/office/powerpoint/2010/main" val="46101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Te voy </a:t>
            </a:r>
            <a:r>
              <a:rPr lang="da-DK" dirty="0">
                <a:effectLst/>
              </a:rPr>
              <a:t>a </a:t>
            </a:r>
            <a:r>
              <a:rPr lang="da-DK" dirty="0"/>
              <a:t>pedir que escuches un breve estudio de caso sobre </a:t>
            </a:r>
            <a:r>
              <a:rPr lang="da-DK" b="0" i="0" dirty="0">
                <a:effectLst/>
              </a:rPr>
              <a:t>Matías</a:t>
            </a:r>
            <a:r>
              <a:rPr lang="da-DK" dirty="0"/>
              <a:t>, que se está preparando para ser ayudante de</a:t>
            </a:r>
            <a:r>
              <a:rPr lang="da-DK" b="0" i="0" dirty="0">
                <a:effectLst/>
              </a:rPr>
              <a:t> PAP </a:t>
            </a:r>
            <a:r>
              <a:rPr lang="da-DK" dirty="0"/>
              <a:t>en el puesto de información sobre la vacuna </a:t>
            </a:r>
            <a:r>
              <a:rPr lang="da-DK" b="0" i="0" dirty="0">
                <a:effectLst/>
              </a:rPr>
              <a:t>COVID-19 </a:t>
            </a:r>
            <a:r>
              <a:rPr lang="da-DK" dirty="0"/>
              <a:t>de la Cruz Roja local</a:t>
            </a:r>
            <a:r>
              <a:rPr lang="da-DK" b="0" i="0" dirty="0">
                <a:effectLst/>
              </a:rPr>
              <a:t>. </a:t>
            </a:r>
            <a:r>
              <a:rPr lang="da-DK" dirty="0"/>
              <a:t>Escuche su autoconversación y reflexione sobre si parece tener algún punto de vista que no sea útil para él mismo o para otras personas que pueda encontrar</a:t>
            </a:r>
            <a:r>
              <a:rPr lang="da-DK" b="0" i="0" dirty="0">
                <a:effectLst/>
              </a:rPr>
              <a:t>. </a:t>
            </a:r>
            <a:endParaRPr lang="en-US" dirty="0"/>
          </a:p>
          <a:p>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defTabSz="457200" eaLnBrk="1" fontAlgn="auto" hangingPunct="1">
              <a:spcBef>
                <a:spcPts val="0"/>
              </a:spcBef>
              <a:spcAft>
                <a:spcPts val="0"/>
              </a:spcAft>
              <a:defRPr/>
            </a:pPr>
            <a:r>
              <a:rPr lang="en-GB" sz="1000" b="1" kern="1200" baseline="0" dirty="0">
                <a:solidFill>
                  <a:srgbClr val="FF0000"/>
                </a:solidFill>
                <a:latin typeface="Open Sans"/>
                <a:ea typeface="Open Sans"/>
                <a:cs typeface="Open Sans"/>
              </a:rPr>
              <a:t>[</a:t>
            </a:r>
            <a:r>
              <a:rPr lang="en-GB" sz="1800" b="1" dirty="0"/>
              <a:t>Lea </a:t>
            </a:r>
            <a:r>
              <a:rPr lang="en-GB" sz="1800" b="1" dirty="0" err="1"/>
              <a:t>el</a:t>
            </a:r>
            <a:r>
              <a:rPr lang="en-GB" sz="1800" b="1" dirty="0"/>
              <a:t> </a:t>
            </a:r>
            <a:r>
              <a:rPr lang="en-GB" sz="1800" b="1" dirty="0" err="1"/>
              <a:t>siguiente</a:t>
            </a:r>
            <a:r>
              <a:rPr lang="en-GB" sz="1800" b="1" dirty="0"/>
              <a:t> </a:t>
            </a:r>
            <a:r>
              <a:rPr lang="en-GB" sz="1800" b="1" dirty="0" err="1"/>
              <a:t>texto</a:t>
            </a:r>
            <a:r>
              <a:rPr lang="en-GB" sz="1800" b="1" dirty="0"/>
              <a:t> al </a:t>
            </a:r>
            <a:r>
              <a:rPr lang="en-GB" sz="1800" b="1" dirty="0" err="1"/>
              <a:t>grupo</a:t>
            </a:r>
            <a:r>
              <a:rPr lang="en-GB" sz="1800" b="1" i="0" dirty="0">
                <a:effectLst/>
              </a:rPr>
              <a:t>, </a:t>
            </a:r>
            <a:r>
              <a:rPr lang="en-GB" sz="1800" b="1" dirty="0" err="1"/>
              <a:t>pida</a:t>
            </a:r>
            <a:r>
              <a:rPr lang="en-GB" sz="1800" b="1" dirty="0"/>
              <a:t> a un </a:t>
            </a:r>
            <a:r>
              <a:rPr lang="en-GB" sz="1800" b="1" dirty="0" err="1"/>
              <a:t>participante</a:t>
            </a:r>
            <a:r>
              <a:rPr lang="en-GB" sz="1800" b="1" dirty="0"/>
              <a:t> que lo lea en </a:t>
            </a:r>
            <a:r>
              <a:rPr lang="en-GB" sz="1800" b="1" dirty="0" err="1"/>
              <a:t>voz</a:t>
            </a:r>
            <a:r>
              <a:rPr lang="en-GB" sz="1800" b="1" dirty="0"/>
              <a:t> </a:t>
            </a:r>
            <a:r>
              <a:rPr lang="en-GB" sz="1800" b="1" dirty="0" err="1"/>
              <a:t>alta</a:t>
            </a:r>
            <a:r>
              <a:rPr lang="en-GB" sz="1800" b="1" dirty="0"/>
              <a:t> o </a:t>
            </a:r>
            <a:r>
              <a:rPr lang="en-GB" sz="1800" b="1" dirty="0" err="1"/>
              <a:t>pida</a:t>
            </a:r>
            <a:r>
              <a:rPr lang="en-GB" sz="1800" b="1" dirty="0"/>
              <a:t> </a:t>
            </a:r>
            <a:r>
              <a:rPr lang="en-GB" sz="1800" b="1" i="0" dirty="0">
                <a:effectLst/>
              </a:rPr>
              <a:t>a </a:t>
            </a:r>
            <a:r>
              <a:rPr lang="en-GB" sz="1800" b="1" dirty="0"/>
              <a:t>los </a:t>
            </a:r>
            <a:r>
              <a:rPr lang="en-GB" sz="1800" b="1" dirty="0" err="1"/>
              <a:t>participantes</a:t>
            </a:r>
            <a:r>
              <a:rPr lang="en-GB" sz="1800" b="1" dirty="0"/>
              <a:t> que </a:t>
            </a:r>
            <a:r>
              <a:rPr lang="en-GB" sz="1800" b="1" dirty="0" err="1"/>
              <a:t>escuchen</a:t>
            </a:r>
            <a:r>
              <a:rPr lang="en-GB" sz="1800" b="1" dirty="0"/>
              <a:t> una </a:t>
            </a:r>
            <a:r>
              <a:rPr lang="en-GB" sz="1800" b="1" dirty="0" err="1"/>
              <a:t>grabación</a:t>
            </a:r>
            <a:r>
              <a:rPr lang="en-GB" sz="1800" b="1" dirty="0"/>
              <a:t> de </a:t>
            </a:r>
            <a:r>
              <a:rPr lang="en-GB" sz="1800" b="1" i="0" dirty="0">
                <a:effectLst/>
              </a:rPr>
              <a:t>audio </a:t>
            </a:r>
            <a:r>
              <a:rPr lang="en-GB" sz="1800" b="1" dirty="0"/>
              <a:t>del </a:t>
            </a:r>
            <a:r>
              <a:rPr lang="en-GB" sz="1800" b="1" dirty="0" err="1"/>
              <a:t>texto</a:t>
            </a:r>
            <a:r>
              <a:rPr lang="en-GB" sz="1000" b="1" kern="1200" baseline="0" dirty="0">
                <a:solidFill>
                  <a:srgbClr val="FF0000"/>
                </a:solidFill>
                <a:latin typeface="Open Sans"/>
                <a:ea typeface="Open Sans"/>
                <a:cs typeface="Open Sans"/>
              </a:rPr>
              <a:t>]</a:t>
            </a:r>
            <a:r>
              <a:rPr lang="da-DK" sz="1000" b="1" dirty="0">
                <a:solidFill>
                  <a:srgbClr val="202124"/>
                </a:solidFill>
                <a:latin typeface="Open Sans"/>
                <a:ea typeface="Open Sans"/>
                <a:cs typeface="Open Sans"/>
              </a:rPr>
              <a:t> </a:t>
            </a: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r>
              <a:rPr lang="da-DK" sz="1800" i="1" dirty="0"/>
              <a:t>"Mañana será mi primer día en el puesto de información de la </a:t>
            </a:r>
            <a:r>
              <a:rPr lang="da-DK" sz="1800" b="0" i="1" dirty="0">
                <a:effectLst/>
              </a:rPr>
              <a:t>PAP </a:t>
            </a:r>
            <a:r>
              <a:rPr lang="da-DK" sz="1800" i="1" dirty="0"/>
              <a:t>sobre el </a:t>
            </a:r>
            <a:r>
              <a:rPr lang="da-DK" sz="1800" b="0" i="1" dirty="0">
                <a:effectLst/>
              </a:rPr>
              <a:t>COVID-19. </a:t>
            </a:r>
            <a:r>
              <a:rPr lang="da-DK" sz="1800" i="1" dirty="0"/>
              <a:t>Estoy muy emocionada por tener la oportunidad de ponerme el uniforme de la Cruz Roja y decirle a todo el mundo lo buena que es esta vacuna y que todo el mundo tiene que ponersela para que todos podamos estar protegidos contra el </a:t>
            </a:r>
            <a:r>
              <a:rPr lang="da-DK" sz="1800" b="0" i="1" dirty="0">
                <a:effectLst/>
              </a:rPr>
              <a:t>COVID-19. </a:t>
            </a:r>
            <a:r>
              <a:rPr lang="da-DK" sz="1800" i="1" dirty="0"/>
              <a:t>Creo que si me encuentro con alguien que tiene dudas sobre la vacuna</a:t>
            </a:r>
            <a:r>
              <a:rPr lang="da-DK" sz="1800" b="0" i="1" dirty="0">
                <a:effectLst/>
              </a:rPr>
              <a:t>, </a:t>
            </a:r>
            <a:r>
              <a:rPr lang="da-DK" sz="1800" i="1" dirty="0"/>
              <a:t>podré hacerle cambiar de opinión rápidamente</a:t>
            </a:r>
            <a:r>
              <a:rPr lang="da-DK" sz="1800" b="0" i="1" dirty="0">
                <a:effectLst/>
              </a:rPr>
              <a:t>. </a:t>
            </a:r>
            <a:r>
              <a:rPr lang="da-DK" sz="1800" i="1" dirty="0"/>
              <a:t>Son tan ignorantes y están tan mal informados y yo me he informado con mucha información sobre cómo se desarrolló la vacuna y lo segura que es</a:t>
            </a:r>
            <a:r>
              <a:rPr lang="da-DK" sz="1800" b="0" i="1" dirty="0">
                <a:effectLst/>
              </a:rPr>
              <a:t>. </a:t>
            </a:r>
            <a:r>
              <a:rPr lang="da-DK" sz="1800" i="1" dirty="0"/>
              <a:t>Los antivacunas siempre desconfían mucho del gobierno y como yo estoy con el Movimiento, que es </a:t>
            </a:r>
            <a:r>
              <a:rPr lang="da-DK" sz="1800" b="0" i="1" dirty="0">
                <a:effectLst/>
              </a:rPr>
              <a:t>neutral </a:t>
            </a:r>
            <a:r>
              <a:rPr lang="da-DK" sz="1800" i="1" dirty="0"/>
              <a:t>e imparcial</a:t>
            </a:r>
            <a:r>
              <a:rPr lang="da-DK" sz="1800" b="0" i="1" dirty="0">
                <a:effectLst/>
              </a:rPr>
              <a:t>, </a:t>
            </a:r>
            <a:r>
              <a:rPr lang="da-DK" sz="1800" i="1" dirty="0"/>
              <a:t>aceptarán mi información enseguida". </a:t>
            </a:r>
            <a:endParaRPr lang="da-DK" sz="1800" i="1" dirty="0">
              <a:cs typeface="Calibri"/>
            </a:endParaRPr>
          </a:p>
          <a:p>
            <a:endParaRPr lang="da-DK" sz="1000" b="0" i="1"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r>
              <a:rPr lang="da-DK" dirty="0"/>
              <a:t>¿Qué puntos de vista o actitudes parece tener </a:t>
            </a:r>
            <a:r>
              <a:rPr lang="da-DK" b="0" i="0" dirty="0">
                <a:effectLst/>
              </a:rPr>
              <a:t>Matías </a:t>
            </a:r>
            <a:r>
              <a:rPr lang="da-DK" dirty="0"/>
              <a:t>que podrían ser poco útiles para él o para cualquier persona con la que se relacione que tenga dudas sobre la vacuna</a:t>
            </a:r>
            <a:r>
              <a:rPr lang="da-DK" b="0" i="0" dirty="0">
                <a:effectLst/>
              </a:rPr>
              <a:t>? </a:t>
            </a:r>
            <a:endParaRPr lang="da-DK" dirty="0"/>
          </a:p>
          <a:p>
            <a:pPr defTabSz="457200" eaLnBrk="1" fontAlgn="auto" hangingPunct="1">
              <a:spcBef>
                <a:spcPts val="0"/>
              </a:spcBef>
              <a:spcAft>
                <a:spcPts val="0"/>
              </a:spcAft>
              <a:defRPr/>
            </a:pPr>
            <a:r>
              <a:rPr lang="en-GB" sz="1000" b="1" kern="1200" baseline="0" dirty="0">
                <a:solidFill>
                  <a:srgbClr val="FF0000"/>
                </a:solidFill>
                <a:latin typeface="Open Sans"/>
                <a:ea typeface="Open Sans"/>
                <a:cs typeface="Open Sans"/>
              </a:rPr>
              <a:t>[</a:t>
            </a:r>
            <a:r>
              <a:rPr lang="en-GB" sz="1800" b="1" kern="1200" dirty="0">
                <a:effectLst/>
              </a:rPr>
              <a:t>Invite </a:t>
            </a:r>
            <a:r>
              <a:rPr lang="en-GB" sz="1800" b="1" dirty="0"/>
              <a:t>a uno o dos </a:t>
            </a:r>
            <a:r>
              <a:rPr lang="en-GB" sz="1800" b="1" dirty="0" err="1"/>
              <a:t>participantes</a:t>
            </a:r>
            <a:r>
              <a:rPr lang="en-GB" sz="1800" b="1" dirty="0"/>
              <a:t> por </a:t>
            </a:r>
            <a:r>
              <a:rPr lang="en-GB" sz="1800" b="1" dirty="0" err="1"/>
              <a:t>su</a:t>
            </a:r>
            <a:r>
              <a:rPr lang="en-GB" sz="1800" b="1" dirty="0"/>
              <a:t> </a:t>
            </a:r>
            <a:r>
              <a:rPr lang="en-GB" sz="1800" b="1" dirty="0" err="1"/>
              <a:t>nombre</a:t>
            </a:r>
            <a:r>
              <a:rPr lang="en-GB" sz="1800" b="1" dirty="0"/>
              <a:t> a responder a </a:t>
            </a:r>
            <a:r>
              <a:rPr lang="en-GB" sz="1800" b="1" dirty="0" err="1"/>
              <a:t>esta</a:t>
            </a:r>
            <a:r>
              <a:rPr lang="en-GB" sz="1800" b="1" dirty="0"/>
              <a:t> </a:t>
            </a:r>
            <a:r>
              <a:rPr lang="en-GB" sz="1800" b="1" dirty="0" err="1"/>
              <a:t>pregunta</a:t>
            </a:r>
            <a:r>
              <a:rPr lang="en-GB" sz="1800" b="1" kern="1200" dirty="0">
                <a:effectLst/>
              </a:rPr>
              <a:t>. </a:t>
            </a:r>
            <a:r>
              <a:rPr lang="en-GB" sz="1800" b="1" dirty="0"/>
              <a:t>Si no la </a:t>
            </a:r>
            <a:r>
              <a:rPr lang="en-GB" sz="1800" b="1" dirty="0" err="1"/>
              <a:t>plantean</a:t>
            </a:r>
            <a:r>
              <a:rPr lang="en-GB" sz="1800" b="1" i="0" dirty="0">
                <a:effectLst/>
              </a:rPr>
              <a:t>, </a:t>
            </a:r>
            <a:r>
              <a:rPr lang="en-GB" sz="1800" b="1" dirty="0" err="1"/>
              <a:t>el</a:t>
            </a:r>
            <a:r>
              <a:rPr lang="en-GB" sz="1800" b="1" dirty="0"/>
              <a:t> </a:t>
            </a:r>
            <a:r>
              <a:rPr lang="en-GB" sz="1800" b="1" dirty="0" err="1"/>
              <a:t>animador</a:t>
            </a:r>
            <a:r>
              <a:rPr lang="en-GB" sz="1800" b="1" dirty="0"/>
              <a:t> debe </a:t>
            </a:r>
            <a:r>
              <a:rPr lang="en-GB" sz="1800" b="1" dirty="0" err="1"/>
              <a:t>destacar</a:t>
            </a:r>
            <a:r>
              <a:rPr lang="en-GB" sz="1800" b="1" dirty="0"/>
              <a:t> que es probable que no se </a:t>
            </a:r>
            <a:r>
              <a:rPr lang="en-GB" sz="1800" b="1" dirty="0" err="1"/>
              <a:t>cumplan</a:t>
            </a:r>
            <a:r>
              <a:rPr lang="en-GB" sz="1800" b="1" dirty="0"/>
              <a:t> sus </a:t>
            </a:r>
            <a:r>
              <a:rPr lang="en-GB" sz="1800" b="1" dirty="0" err="1"/>
              <a:t>elevadas</a:t>
            </a:r>
            <a:r>
              <a:rPr lang="en-GB" sz="1800" b="1" dirty="0"/>
              <a:t> </a:t>
            </a:r>
            <a:r>
              <a:rPr lang="en-GB" sz="1800" b="1" dirty="0" err="1"/>
              <a:t>expectativas</a:t>
            </a:r>
            <a:r>
              <a:rPr lang="en-GB" sz="1800" b="1" dirty="0"/>
              <a:t> y que </a:t>
            </a:r>
            <a:r>
              <a:rPr lang="en-GB" sz="1800" b="1" dirty="0" err="1"/>
              <a:t>tiene</a:t>
            </a:r>
            <a:r>
              <a:rPr lang="en-GB" sz="1800" b="1" dirty="0"/>
              <a:t> </a:t>
            </a:r>
            <a:r>
              <a:rPr lang="en-GB" sz="1800" b="1" dirty="0" err="1"/>
              <a:t>fuertes</a:t>
            </a:r>
            <a:r>
              <a:rPr lang="en-GB" sz="1800" b="1" dirty="0"/>
              <a:t> </a:t>
            </a:r>
            <a:r>
              <a:rPr lang="en-GB" sz="1800" b="1" dirty="0" err="1"/>
              <a:t>opiniones</a:t>
            </a:r>
            <a:r>
              <a:rPr lang="en-GB" sz="1800" b="1" dirty="0"/>
              <a:t> y </a:t>
            </a:r>
            <a:r>
              <a:rPr lang="en-GB" sz="1800" b="1" dirty="0" err="1"/>
              <a:t>sentimientos</a:t>
            </a:r>
            <a:r>
              <a:rPr lang="en-GB" sz="1800" b="1" dirty="0"/>
              <a:t> </a:t>
            </a:r>
            <a:r>
              <a:rPr lang="en-GB" sz="1800" b="1" dirty="0" err="1"/>
              <a:t>negativos</a:t>
            </a:r>
            <a:r>
              <a:rPr lang="en-GB" sz="1800" b="1" i="0" dirty="0">
                <a:effectLst/>
              </a:rPr>
              <a:t>, </a:t>
            </a:r>
            <a:r>
              <a:rPr lang="en-GB" sz="1800" b="1" dirty="0"/>
              <a:t>por lo que debe </a:t>
            </a:r>
            <a:r>
              <a:rPr lang="en-GB" sz="1800" b="1" dirty="0" err="1"/>
              <a:t>tomar</a:t>
            </a:r>
            <a:r>
              <a:rPr lang="en-GB" sz="1800" b="1" dirty="0"/>
              <a:t> la </a:t>
            </a:r>
            <a:r>
              <a:rPr lang="en-GB" sz="1800" b="1" dirty="0" err="1"/>
              <a:t>decisión</a:t>
            </a:r>
            <a:r>
              <a:rPr lang="en-GB" sz="1800" b="1" dirty="0"/>
              <a:t> de</a:t>
            </a:r>
            <a:r>
              <a:rPr lang="en-GB" sz="1800" b="1" i="0" dirty="0">
                <a:effectLst/>
              </a:rPr>
              <a:t>: </a:t>
            </a:r>
            <a:r>
              <a:rPr lang="en-GB" sz="1800" b="1" i="0" dirty="0" err="1">
                <a:effectLst/>
              </a:rPr>
              <a:t>i</a:t>
            </a:r>
            <a:r>
              <a:rPr lang="en-GB" sz="1800" b="1" i="0" dirty="0">
                <a:effectLst/>
              </a:rPr>
              <a:t>) </a:t>
            </a:r>
            <a:r>
              <a:rPr lang="en-GB" sz="1800" b="1" dirty="0"/>
              <a:t>no </a:t>
            </a:r>
            <a:r>
              <a:rPr lang="en-GB" sz="1800" b="1" dirty="0" err="1"/>
              <a:t>ofrecerse</a:t>
            </a:r>
            <a:r>
              <a:rPr lang="en-GB" sz="1800" b="1" dirty="0"/>
              <a:t> </a:t>
            </a:r>
            <a:r>
              <a:rPr lang="en-GB" sz="1800" b="1" dirty="0" err="1"/>
              <a:t>como</a:t>
            </a:r>
            <a:r>
              <a:rPr lang="en-GB" sz="1800" b="1" dirty="0"/>
              <a:t> </a:t>
            </a:r>
            <a:r>
              <a:rPr lang="en-GB" sz="1800" b="1" dirty="0" err="1"/>
              <a:t>voluntario</a:t>
            </a:r>
            <a:r>
              <a:rPr lang="en-GB" sz="1800" b="1" dirty="0"/>
              <a:t> para </a:t>
            </a:r>
            <a:r>
              <a:rPr lang="en-GB" sz="1800" b="1" dirty="0" err="1"/>
              <a:t>ayudar</a:t>
            </a:r>
            <a:r>
              <a:rPr lang="en-GB" sz="1800" b="1" dirty="0"/>
              <a:t> en la </a:t>
            </a:r>
            <a:r>
              <a:rPr lang="en-GB" sz="1800" b="1" dirty="0" err="1"/>
              <a:t>situación</a:t>
            </a:r>
            <a:r>
              <a:rPr lang="en-GB" sz="1800" b="1" i="0" dirty="0">
                <a:effectLst/>
              </a:rPr>
              <a:t>, </a:t>
            </a:r>
            <a:r>
              <a:rPr lang="en-GB" sz="1800" b="1" dirty="0"/>
              <a:t>o </a:t>
            </a:r>
            <a:r>
              <a:rPr lang="en-GB" sz="1800" b="1" i="0" dirty="0">
                <a:effectLst/>
              </a:rPr>
              <a:t>ii) </a:t>
            </a:r>
            <a:r>
              <a:rPr lang="en-GB" sz="1800" b="1" dirty="0"/>
              <a:t>debe </a:t>
            </a:r>
            <a:r>
              <a:rPr lang="en-GB" sz="1800" b="1" dirty="0" err="1"/>
              <a:t>gestionar</a:t>
            </a:r>
            <a:r>
              <a:rPr lang="en-GB" sz="1800" b="1" dirty="0"/>
              <a:t> </a:t>
            </a:r>
            <a:r>
              <a:rPr lang="en-GB" sz="1800" b="1" dirty="0" err="1"/>
              <a:t>esos</a:t>
            </a:r>
            <a:r>
              <a:rPr lang="en-GB" sz="1800" b="1" dirty="0"/>
              <a:t> </a:t>
            </a:r>
            <a:r>
              <a:rPr lang="en-GB" sz="1800" b="1" dirty="0" err="1"/>
              <a:t>sentimientos</a:t>
            </a:r>
            <a:r>
              <a:rPr lang="da-DK" sz="1000" b="1" dirty="0">
                <a:solidFill>
                  <a:srgbClr val="202124"/>
                </a:solidFill>
                <a:latin typeface="Open Sans"/>
                <a:ea typeface="Open Sans"/>
                <a:cs typeface="Open Sans"/>
              </a:rPr>
              <a:t>.</a:t>
            </a:r>
            <a:r>
              <a:rPr lang="en-GB" sz="1000" b="1" kern="1200" baseline="0" dirty="0">
                <a:solidFill>
                  <a:srgbClr val="FF0000"/>
                </a:solidFill>
                <a:latin typeface="Open Sans"/>
                <a:ea typeface="Open Sans"/>
                <a:cs typeface="Open Sans"/>
              </a:rPr>
              <a:t>]</a:t>
            </a:r>
            <a:endParaRPr lang="en-US" sz="1000" b="1" dirty="0">
              <a:latin typeface="Open Sans"/>
              <a:ea typeface="Open Sans"/>
              <a:cs typeface="Open Sans"/>
            </a:endParaRPr>
          </a:p>
          <a:p>
            <a:pPr marL="0" indent="0">
              <a:buFont typeface="Arial" panose="020B0604020202020204" pitchFamily="34" charset="0"/>
              <a:buNone/>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r>
              <a:rPr lang="da-DK" b="0" i="0" dirty="0">
                <a:effectLst/>
              </a:rPr>
              <a:t>Matías </a:t>
            </a:r>
            <a:r>
              <a:rPr lang="da-DK" dirty="0"/>
              <a:t>ha identificado que tiene fuertes opiniones y sentimientos negativos sobre las personas que dudan de la vacuna</a:t>
            </a:r>
            <a:r>
              <a:rPr lang="da-DK" b="0" i="0" dirty="0">
                <a:effectLst/>
              </a:rPr>
              <a:t>. </a:t>
            </a:r>
            <a:r>
              <a:rPr lang="da-DK" dirty="0"/>
              <a:t>Sabe que es </a:t>
            </a:r>
            <a:r>
              <a:rPr lang="da-DK" b="0" i="0" dirty="0">
                <a:effectLst/>
              </a:rPr>
              <a:t>normal </a:t>
            </a:r>
            <a:r>
              <a:rPr lang="da-DK" dirty="0"/>
              <a:t>tener estos sentimientos</a:t>
            </a:r>
            <a:r>
              <a:rPr lang="da-DK" b="0" i="0" dirty="0">
                <a:effectLst/>
              </a:rPr>
              <a:t>, </a:t>
            </a:r>
            <a:r>
              <a:rPr lang="da-DK" dirty="0"/>
              <a:t>pero sigue sin estar seguro de si debe proporcionar PAP en esta situación</a:t>
            </a:r>
            <a:r>
              <a:rPr lang="da-DK" b="0" i="0" dirty="0">
                <a:effectLst/>
              </a:rPr>
              <a:t>. </a:t>
            </a:r>
            <a:r>
              <a:rPr lang="da-DK" dirty="0"/>
              <a:t>Ha decidido hablar con su </a:t>
            </a:r>
            <a:r>
              <a:rPr lang="da-DK" b="0" i="0" dirty="0">
                <a:effectLst/>
              </a:rPr>
              <a:t>supervisor </a:t>
            </a:r>
            <a:r>
              <a:rPr lang="da-DK" dirty="0"/>
              <a:t>sobre sus sentimientos para ver qué debe hacer</a:t>
            </a:r>
            <a:r>
              <a:rPr lang="da-DK" b="0" i="0" dirty="0">
                <a:effectLst/>
              </a:rPr>
              <a:t>. </a:t>
            </a:r>
            <a:r>
              <a:rPr lang="da-DK" dirty="0"/>
              <a:t>También va a practicar algunas técnicas de autocontrol que puede utilizar en caso de que se sienta provocado durante la ayuda</a:t>
            </a:r>
            <a:r>
              <a:rPr lang="da-DK" b="0" i="0" dirty="0">
                <a:effectLst/>
              </a:rPr>
              <a:t>. </a:t>
            </a:r>
            <a:endParaRPr lang="da-DK" dirty="0"/>
          </a:p>
          <a:p>
            <a:pPr marL="0" indent="0">
              <a:buFont typeface="Arial" panose="020B0604020202020204" pitchFamily="34" charset="0"/>
              <a:buNone/>
            </a:pPr>
            <a:endParaRPr lang="da-DK" sz="1000" b="0"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r>
              <a:rPr lang="da-DK" dirty="0"/>
              <a:t>Estas son sólo algunas de las cosas que podría hacer. ¿Qué cosas puede hacer usted personalmente para gestionar cualquier opinión o sentimiento negativo que pueda tener y asegurarse de que está apoyando lo mejor posible </a:t>
            </a:r>
            <a:r>
              <a:rPr lang="da-DK" b="0" i="0" dirty="0">
                <a:effectLst/>
              </a:rPr>
              <a:t>a </a:t>
            </a:r>
            <a:r>
              <a:rPr lang="da-DK" dirty="0"/>
              <a:t>la persona que tiene delante</a:t>
            </a:r>
            <a:r>
              <a:rPr lang="da-DK" b="0" i="0" dirty="0">
                <a:effectLst/>
              </a:rPr>
              <a:t>? </a:t>
            </a:r>
            <a:endParaRPr lang="da-DK" dirty="0"/>
          </a:p>
          <a:p>
            <a:pPr defTabSz="457200">
              <a:defRPr/>
            </a:pPr>
            <a:endParaRPr lang="da-DK" sz="1800" dirty="0">
              <a:solidFill>
                <a:srgbClr val="000000"/>
              </a:solidFill>
              <a:latin typeface="Calibri"/>
              <a:ea typeface="Open Sans" panose="020B0606030504020204" pitchFamily="34" charset="0"/>
              <a:cs typeface="Calibri"/>
            </a:endParaRPr>
          </a:p>
          <a:p>
            <a:pPr defTabSz="457200" eaLnBrk="1" fontAlgn="auto" hangingPunct="1">
              <a:spcBef>
                <a:spcPts val="0"/>
              </a:spcBef>
              <a:spcAft>
                <a:spcPts val="0"/>
              </a:spcAft>
              <a:defRPr/>
            </a:pPr>
            <a:r>
              <a:rPr lang="en-GB" sz="1000" b="1" kern="1200" baseline="0" dirty="0">
                <a:solidFill>
                  <a:srgbClr val="FF0000"/>
                </a:solidFill>
                <a:latin typeface="Open Sans"/>
                <a:ea typeface="Open Sans"/>
                <a:cs typeface="Open Sans"/>
              </a:rPr>
              <a:t>[</a:t>
            </a:r>
            <a:r>
              <a:rPr lang="en-GB" sz="1800" b="1" dirty="0" err="1"/>
              <a:t>Pida</a:t>
            </a:r>
            <a:r>
              <a:rPr lang="en-GB" sz="1800" b="1" dirty="0"/>
              <a:t> </a:t>
            </a:r>
            <a:r>
              <a:rPr lang="en-GB" sz="1800" b="1" i="0" dirty="0">
                <a:effectLst/>
              </a:rPr>
              <a:t>a </a:t>
            </a:r>
            <a:r>
              <a:rPr lang="en-GB" sz="1800" b="1" dirty="0"/>
              <a:t>los </a:t>
            </a:r>
            <a:r>
              <a:rPr lang="en-GB" sz="1800" b="1" dirty="0" err="1"/>
              <a:t>participantes</a:t>
            </a:r>
            <a:r>
              <a:rPr lang="en-GB" sz="1800" b="1" dirty="0"/>
              <a:t> que </a:t>
            </a:r>
            <a:r>
              <a:rPr lang="en-GB" sz="1800" b="1" dirty="0" err="1"/>
              <a:t>hagan</a:t>
            </a:r>
            <a:r>
              <a:rPr lang="en-GB" sz="1800" b="1" dirty="0"/>
              <a:t> un </a:t>
            </a:r>
            <a:r>
              <a:rPr lang="en-GB" sz="1800" b="1" dirty="0" err="1"/>
              <a:t>dibujo</a:t>
            </a:r>
            <a:r>
              <a:rPr lang="en-GB" sz="1800" b="1" dirty="0"/>
              <a:t> de lo que </a:t>
            </a:r>
            <a:r>
              <a:rPr lang="en-GB" sz="1800" b="1" dirty="0" err="1"/>
              <a:t>ellos</a:t>
            </a:r>
            <a:r>
              <a:rPr lang="en-GB" sz="1800" b="1" dirty="0"/>
              <a:t> </a:t>
            </a:r>
            <a:r>
              <a:rPr lang="en-GB" sz="1800" b="1" dirty="0" err="1"/>
              <a:t>mismos</a:t>
            </a:r>
            <a:r>
              <a:rPr lang="en-GB" sz="1800" b="1" dirty="0"/>
              <a:t> </a:t>
            </a:r>
            <a:r>
              <a:rPr lang="en-GB" sz="1800" b="1" dirty="0" err="1"/>
              <a:t>harían</a:t>
            </a:r>
            <a:r>
              <a:rPr lang="en-GB" sz="1800" b="1" dirty="0"/>
              <a:t> para </a:t>
            </a:r>
            <a:r>
              <a:rPr lang="en-GB" sz="1800" b="1" dirty="0" err="1"/>
              <a:t>gestionar</a:t>
            </a:r>
            <a:r>
              <a:rPr lang="en-GB" sz="1800" b="1" dirty="0"/>
              <a:t> </a:t>
            </a:r>
            <a:r>
              <a:rPr lang="en-GB" sz="1800" b="1" dirty="0" err="1"/>
              <a:t>cualquier</a:t>
            </a:r>
            <a:r>
              <a:rPr lang="en-GB" sz="1800" b="1" dirty="0"/>
              <a:t> </a:t>
            </a:r>
            <a:r>
              <a:rPr lang="en-GB" sz="1800" b="1" dirty="0" err="1"/>
              <a:t>visión</a:t>
            </a:r>
            <a:r>
              <a:rPr lang="en-GB" sz="1800" b="1" dirty="0"/>
              <a:t> </a:t>
            </a:r>
            <a:r>
              <a:rPr lang="en-GB" sz="1800" b="1" dirty="0" err="1"/>
              <a:t>negativa</a:t>
            </a:r>
            <a:r>
              <a:rPr lang="en-GB" sz="1800" b="1" dirty="0"/>
              <a:t> de los </a:t>
            </a:r>
            <a:r>
              <a:rPr lang="en-GB" sz="1800" b="1" dirty="0" err="1"/>
              <a:t>sentimientos</a:t>
            </a:r>
            <a:r>
              <a:rPr lang="en-GB" sz="1800" b="1" i="0" dirty="0">
                <a:effectLst/>
              </a:rPr>
              <a:t>. </a:t>
            </a:r>
            <a:r>
              <a:rPr lang="en-GB" sz="1800" b="1" dirty="0" err="1"/>
              <a:t>Tras</a:t>
            </a:r>
            <a:r>
              <a:rPr lang="en-GB" sz="1800" b="1" dirty="0"/>
              <a:t> </a:t>
            </a:r>
            <a:r>
              <a:rPr lang="en-GB" sz="1800" b="1" dirty="0" err="1"/>
              <a:t>unos</a:t>
            </a:r>
            <a:r>
              <a:rPr lang="en-GB" sz="1800" b="1" dirty="0"/>
              <a:t> </a:t>
            </a:r>
            <a:r>
              <a:rPr lang="en-GB" sz="1800" b="1" dirty="0" err="1"/>
              <a:t>minutos</a:t>
            </a:r>
            <a:r>
              <a:rPr lang="en-GB" sz="1800" b="1" dirty="0"/>
              <a:t>, </a:t>
            </a:r>
            <a:r>
              <a:rPr lang="en-GB" sz="1800" b="1" dirty="0" err="1"/>
              <a:t>pídeles</a:t>
            </a:r>
            <a:r>
              <a:rPr lang="en-GB" sz="1800" b="1" dirty="0"/>
              <a:t> que </a:t>
            </a:r>
            <a:r>
              <a:rPr lang="en-GB" sz="1800" b="1" dirty="0" err="1"/>
              <a:t>muestren</a:t>
            </a:r>
            <a:r>
              <a:rPr lang="en-GB" sz="1800" b="1" dirty="0"/>
              <a:t> </a:t>
            </a:r>
            <a:r>
              <a:rPr lang="en-GB" sz="1800" b="1" dirty="0" err="1"/>
              <a:t>el</a:t>
            </a:r>
            <a:r>
              <a:rPr lang="en-GB" sz="1800" b="1" dirty="0"/>
              <a:t> </a:t>
            </a:r>
            <a:r>
              <a:rPr lang="en-GB" sz="1800" b="1" dirty="0" err="1"/>
              <a:t>dibujo</a:t>
            </a:r>
            <a:r>
              <a:rPr lang="en-GB" sz="1800" b="1" dirty="0"/>
              <a:t> </a:t>
            </a:r>
            <a:r>
              <a:rPr lang="en-GB" sz="1800" b="1" i="0" dirty="0">
                <a:effectLst/>
              </a:rPr>
              <a:t>a </a:t>
            </a:r>
            <a:r>
              <a:rPr lang="en-GB" sz="1800" b="1" dirty="0"/>
              <a:t>la </a:t>
            </a:r>
            <a:r>
              <a:rPr lang="en-GB" sz="1800" b="1" dirty="0" err="1"/>
              <a:t>cámara</a:t>
            </a:r>
            <a:r>
              <a:rPr lang="en-GB" sz="1800" b="1" i="0" dirty="0">
                <a:effectLst/>
              </a:rPr>
              <a:t>.</a:t>
            </a:r>
            <a:endParaRPr lang="en-GB" sz="1800" b="1" i="0" dirty="0">
              <a:effectLst/>
              <a:cs typeface="Calibri"/>
            </a:endParaRPr>
          </a:p>
          <a:p>
            <a:pPr marL="0" indent="0">
              <a:buFont typeface="Arial" panose="020B0604020202020204" pitchFamily="34" charset="0"/>
              <a:buNone/>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r>
              <a:rPr lang="da-DK" sz="1800" b="1" dirty="0"/>
              <a:t>El formador puede invitar a uno o dos participantes por su nombre a que describan algunos de los aspectos de su dibujo</a:t>
            </a:r>
            <a:r>
              <a:rPr lang="da-DK" sz="1800" b="1" i="0" dirty="0">
                <a:effectLst/>
              </a:rPr>
              <a:t>. </a:t>
            </a:r>
            <a:r>
              <a:rPr lang="da-DK" sz="1800" b="1" dirty="0"/>
              <a:t>También puede pedir a los participantes que escriban en el </a:t>
            </a:r>
            <a:r>
              <a:rPr lang="da-DK" sz="1800" b="1" i="0" dirty="0">
                <a:effectLst/>
              </a:rPr>
              <a:t>chat, </a:t>
            </a:r>
            <a:r>
              <a:rPr lang="da-DK" sz="1800" b="1" dirty="0"/>
              <a:t>o utilizar un programa como </a:t>
            </a:r>
            <a:r>
              <a:rPr lang="da-DK" sz="1800" b="1" i="0" dirty="0">
                <a:effectLst/>
              </a:rPr>
              <a:t>Mentimeter </a:t>
            </a:r>
            <a:r>
              <a:rPr lang="da-DK" sz="1800" b="1" dirty="0"/>
              <a:t>o </a:t>
            </a:r>
            <a:r>
              <a:rPr lang="da-DK" sz="1800" b="1" i="0" dirty="0">
                <a:effectLst/>
              </a:rPr>
              <a:t>similar </a:t>
            </a:r>
            <a:r>
              <a:rPr lang="da-DK" sz="1800" b="1" dirty="0"/>
              <a:t>para hacer una nube de palabras de lo que harían</a:t>
            </a:r>
            <a:r>
              <a:rPr lang="da-DK" sz="1800" b="1" i="0" dirty="0">
                <a:effectLst/>
              </a:rPr>
              <a:t>.</a:t>
            </a:r>
            <a:endParaRPr lang="da-DK" sz="1800" b="1" dirty="0">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defTabSz="457200">
              <a:spcBef>
                <a:spcPts val="0"/>
              </a:spcBef>
              <a:spcAft>
                <a:spcPts val="0"/>
              </a:spcAft>
              <a:defRPr/>
            </a:pPr>
            <a:r>
              <a:rPr lang="da-DK" sz="1800" b="1" dirty="0"/>
              <a:t>El facilitador también debe reflexionar sobre las estrategias planteadas</a:t>
            </a:r>
            <a:r>
              <a:rPr lang="da-DK" sz="1800" b="1" i="0" dirty="0">
                <a:effectLst/>
              </a:rPr>
              <a:t>, </a:t>
            </a:r>
            <a:r>
              <a:rPr lang="da-DK" sz="1800" b="1" dirty="0"/>
              <a:t>destacando que podemos hacer cosas para gestionar nuestros sentimientos antes</a:t>
            </a:r>
            <a:r>
              <a:rPr lang="da-DK" sz="1800" b="1" i="0" dirty="0">
                <a:effectLst/>
              </a:rPr>
              <a:t>, </a:t>
            </a:r>
            <a:r>
              <a:rPr lang="da-DK" sz="1800" b="1" dirty="0"/>
              <a:t>durante y después de proporcionar ayuda para gestionar nuestros sentimientos</a:t>
            </a:r>
            <a:r>
              <a:rPr lang="da-DK" sz="1000" b="1" i="0" dirty="0">
                <a:solidFill>
                  <a:srgbClr val="202124"/>
                </a:solidFill>
                <a:effectLst/>
                <a:latin typeface="Open Sans"/>
                <a:ea typeface="Open Sans"/>
                <a:cs typeface="Open Sans"/>
              </a:rPr>
              <a:t>.</a:t>
            </a:r>
            <a:r>
              <a:rPr lang="en-GB" sz="1000" b="1" kern="1200" baseline="0" dirty="0">
                <a:solidFill>
                  <a:srgbClr val="FF0000"/>
                </a:solidFill>
                <a:latin typeface="Open Sans"/>
                <a:ea typeface="Open Sans"/>
                <a:cs typeface="Open Sans"/>
              </a:rPr>
              <a:t>]</a:t>
            </a:r>
            <a:endParaRPr lang="en-US" sz="1000" b="1" dirty="0">
              <a:latin typeface="Open Sans"/>
              <a:ea typeface="Open Sans"/>
              <a:cs typeface="Open San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defTabSz="457200" eaLnBrk="1" fontAlgn="auto" hangingPunct="1">
              <a:spcBef>
                <a:spcPts val="0"/>
              </a:spcBef>
              <a:spcAft>
                <a:spcPts val="0"/>
              </a:spcAft>
              <a:defRPr/>
            </a:pPr>
            <a:r>
              <a:rPr lang="en-GB" sz="1000" b="1" kern="1200" baseline="0" dirty="0">
                <a:solidFill>
                  <a:srgbClr val="FF0000"/>
                </a:solidFill>
                <a:latin typeface="Open Sans"/>
                <a:ea typeface="Open Sans"/>
                <a:cs typeface="Open Sans"/>
              </a:rPr>
              <a:t>[</a:t>
            </a:r>
            <a:r>
              <a:rPr lang="en-GB" sz="1800" b="1" dirty="0"/>
              <a:t>Si es </a:t>
            </a:r>
            <a:r>
              <a:rPr lang="en-GB" sz="1800" b="1" dirty="0" err="1"/>
              <a:t>pertinente</a:t>
            </a:r>
            <a:r>
              <a:rPr lang="en-GB" sz="1800" b="1" i="0" dirty="0">
                <a:effectLst/>
              </a:rPr>
              <a:t>, </a:t>
            </a:r>
            <a:r>
              <a:rPr lang="en-GB" sz="1800" b="1" dirty="0" err="1"/>
              <a:t>diga</a:t>
            </a:r>
            <a:r>
              <a:rPr lang="da-DK" sz="1000" b="1" i="0" dirty="0">
                <a:solidFill>
                  <a:srgbClr val="202124"/>
                </a:solidFill>
                <a:effectLst/>
                <a:latin typeface="Open Sans"/>
                <a:ea typeface="Open Sans"/>
                <a:cs typeface="Open Sans"/>
              </a:rPr>
              <a:t>:</a:t>
            </a:r>
            <a:r>
              <a:rPr lang="da-DK" dirty="0"/>
              <a:t>Es</a:t>
            </a:r>
            <a:r>
              <a:rPr lang="da-DK" b="0" i="0" dirty="0">
                <a:effectLst/>
              </a:rPr>
              <a:t> normal </a:t>
            </a:r>
            <a:r>
              <a:rPr lang="da-DK" dirty="0"/>
              <a:t>tener opiniones fuertes sobre diversos temas</a:t>
            </a:r>
            <a:r>
              <a:rPr lang="da-DK" b="0" i="0" dirty="0">
                <a:effectLst/>
              </a:rPr>
              <a:t>. </a:t>
            </a:r>
            <a:r>
              <a:rPr lang="da-DK" dirty="0"/>
              <a:t>Es posible que tengas la opción de elegir si trabajas con personas específicamente con las que tienen dudas sobre la vacuna</a:t>
            </a:r>
            <a:r>
              <a:rPr lang="da-DK" b="0" dirty="0"/>
              <a:t>. </a:t>
            </a:r>
            <a:r>
              <a:rPr lang="da-DK" dirty="0"/>
              <a:t>Si este es el caso y ha identificado que tiene opiniones o sentimientos fuertes sobre este tema</a:t>
            </a:r>
            <a:r>
              <a:rPr lang="da-DK" b="0" dirty="0"/>
              <a:t>, </a:t>
            </a:r>
            <a:r>
              <a:rPr lang="da-DK" dirty="0"/>
              <a:t>entonces es importante que se tome un tiempo </a:t>
            </a:r>
            <a:r>
              <a:rPr lang="da-DK" b="0" dirty="0"/>
              <a:t>extra </a:t>
            </a:r>
            <a:r>
              <a:rPr lang="da-DK" dirty="0"/>
              <a:t>para considerar cuidadosamente si su apoyo será beneficioso para usted y para las personas con las que trabajará</a:t>
            </a:r>
            <a:r>
              <a:rPr lang="da-DK" b="0" dirty="0"/>
              <a:t>.</a:t>
            </a:r>
          </a:p>
          <a:p>
            <a:pPr marL="0" indent="0">
              <a:buFont typeface="Arial" panose="020B0604020202020204" pitchFamily="34" charset="0"/>
              <a:buNone/>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da-DK" sz="10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endParaRPr>
          </a:p>
          <a:p>
            <a:endParaRPr lang="da-DK"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15</a:t>
            </a:fld>
            <a:endParaRPr lang="en-US" altLang="ru-RU"/>
          </a:p>
        </p:txBody>
      </p:sp>
    </p:spTree>
    <p:extLst>
      <p:ext uri="{BB962C8B-B14F-4D97-AF65-F5344CB8AC3E}">
        <p14:creationId xmlns:p14="http://schemas.microsoft.com/office/powerpoint/2010/main" val="2049984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Ya hemos hablado de los factores que impulsan la indecisión ante las vacunas</a:t>
            </a:r>
            <a:r>
              <a:rPr lang="en-AU">
                <a:effectLst/>
              </a:rPr>
              <a:t>, </a:t>
            </a:r>
            <a:r>
              <a:rPr lang="en-AU"/>
              <a:t>pero ¿qué más podemos ver al observar</a:t>
            </a:r>
            <a:r>
              <a:rPr lang="en-AU">
                <a:effectLst/>
              </a:rPr>
              <a:t>? </a:t>
            </a:r>
            <a:r>
              <a:rPr lang="en-AU"/>
              <a:t>A veces, con solo mirar la cara o el lenguaje corporal de una persona</a:t>
            </a:r>
            <a:r>
              <a:rPr lang="en-AU">
                <a:effectLst/>
              </a:rPr>
              <a:t>, </a:t>
            </a:r>
            <a:r>
              <a:rPr lang="en-AU"/>
              <a:t>podemos saber si tiene dudas sobre las vacunas</a:t>
            </a:r>
            <a:r>
              <a:rPr lang="en-AU">
                <a:effectLst/>
              </a:rPr>
              <a:t>. </a:t>
            </a:r>
            <a:endParaRPr lang="en-US"/>
          </a:p>
          <a:p>
            <a:pPr>
              <a:lnSpc>
                <a:spcPct val="107000"/>
              </a:lnSpc>
              <a:buFont typeface="Symbol" panose="05050102010706020507" pitchFamily="18" charset="2"/>
            </a:pPr>
            <a:endParaRPr lang="en-AU" sz="1000">
              <a:latin typeface="Open Sans" panose="020B0606030504020204" pitchFamily="34" charset="0"/>
              <a:ea typeface="Open Sans" panose="020B0606030504020204" pitchFamily="34" charset="0"/>
              <a:cs typeface="Open Sans" panose="020B0606030504020204" pitchFamily="34" charset="0"/>
            </a:endParaRPr>
          </a:p>
          <a:p>
            <a:pPr defTabSz="457200">
              <a:lnSpc>
                <a:spcPct val="107000"/>
              </a:lnSpc>
              <a:spcBef>
                <a:spcPts val="0"/>
              </a:spcBef>
              <a:spcAft>
                <a:spcPts val="0"/>
              </a:spcAft>
              <a:defRPr/>
            </a:pPr>
            <a:r>
              <a:rPr lang="en-AU"/>
              <a:t>En unos instantes voy </a:t>
            </a:r>
            <a:r>
              <a:rPr lang="en-AU">
                <a:effectLst/>
              </a:rPr>
              <a:t>a </a:t>
            </a:r>
            <a:r>
              <a:rPr lang="en-AU"/>
              <a:t>pedirte que hagas una </a:t>
            </a:r>
            <a:r>
              <a:rPr lang="en-AU">
                <a:effectLst/>
              </a:rPr>
              <a:t>pose </a:t>
            </a:r>
            <a:r>
              <a:rPr lang="en-AU"/>
              <a:t>ante la cámara del lenguaje corporal y la expresión </a:t>
            </a:r>
            <a:r>
              <a:rPr lang="en-AU">
                <a:effectLst/>
              </a:rPr>
              <a:t>facial </a:t>
            </a:r>
            <a:r>
              <a:rPr lang="en-AU"/>
              <a:t>de alguien que está dudando de la vacuna</a:t>
            </a:r>
            <a:r>
              <a:rPr lang="en-AU">
                <a:effectLst/>
              </a:rPr>
              <a:t>.</a:t>
            </a:r>
            <a:endParaRPr lang="en-AU"/>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AU" sz="100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000" b="1" kern="1200" baseline="0">
                <a:solidFill>
                  <a:srgbClr val="FF0000"/>
                </a:solidFill>
                <a:latin typeface="Open Sans"/>
                <a:ea typeface="Open Sans"/>
                <a:cs typeface="Open Sans"/>
              </a:rPr>
              <a:t>[</a:t>
            </a:r>
            <a:r>
              <a:rPr lang="en-GB" sz="1800" b="1"/>
              <a:t>Instrucciones</a:t>
            </a:r>
            <a:r>
              <a:rPr lang="en-GB" sz="1800" b="1" kern="1200" baseline="0"/>
              <a:t>.</a:t>
            </a:r>
            <a:endParaRPr lang="en-GB" sz="1800" b="1" kern="1200" baseline="0">
              <a:cs typeface="Calibri"/>
            </a:endParaRPr>
          </a:p>
          <a:p>
            <a:pPr marL="171450" indent="-171450" defTabSz="457200" eaLnBrk="1" fontAlgn="auto" hangingPunct="1">
              <a:lnSpc>
                <a:spcPct val="107000"/>
              </a:lnSpc>
              <a:spcBef>
                <a:spcPts val="0"/>
              </a:spcBef>
              <a:spcAft>
                <a:spcPts val="0"/>
              </a:spcAft>
              <a:buFont typeface="Arial" panose="020B0604020202020204" pitchFamily="34" charset="0"/>
              <a:buChar char="•"/>
              <a:defRPr/>
            </a:pPr>
            <a:r>
              <a:rPr lang="en-GB"/>
              <a:t>Con el consentimiento</a:t>
            </a:r>
            <a:r>
              <a:rPr lang="en-GB" kern="1200" baseline="0"/>
              <a:t>, </a:t>
            </a:r>
            <a:r>
              <a:rPr lang="en-GB"/>
              <a:t>el formador también podría hacer una captura de pantalla de todos haciendo la </a:t>
            </a:r>
            <a:r>
              <a:rPr lang="en-GB" kern="1200" baseline="0"/>
              <a:t>pose </a:t>
            </a:r>
            <a:r>
              <a:rPr lang="en-GB"/>
              <a:t>al mismo tiempo</a:t>
            </a:r>
            <a:r>
              <a:rPr lang="en-GB" kern="1200" baseline="0"/>
              <a:t>. </a:t>
            </a:r>
            <a:r>
              <a:rPr lang="en-GB" sz="1000" b="1" dirty="0">
                <a:solidFill>
                  <a:srgbClr val="FF0000"/>
                </a:solidFill>
                <a:latin typeface="Open Sans"/>
                <a:ea typeface="Open Sans"/>
                <a:cs typeface="Open Sans"/>
              </a:rPr>
              <a:t> </a:t>
            </a:r>
            <a:endParaRPr lang="en-GB" sz="1000" b="1" kern="1200" baseline="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171450" indent="-171450" defTabSz="457200" eaLnBrk="1" fontAlgn="auto" hangingPunct="1">
              <a:lnSpc>
                <a:spcPct val="107000"/>
              </a:lnSpc>
              <a:spcBef>
                <a:spcPts val="0"/>
              </a:spcBef>
              <a:spcAft>
                <a:spcPts val="0"/>
              </a:spcAft>
              <a:buFont typeface="Arial" panose="020B0604020202020204" pitchFamily="34" charset="0"/>
              <a:buChar char="•"/>
              <a:defRPr/>
            </a:pPr>
            <a:r>
              <a:rPr lang="en-GB" sz="1800" b="1"/>
              <a:t>Si no tiene una cámara</a:t>
            </a:r>
            <a:r>
              <a:rPr lang="en-GB" sz="1800" b="1">
                <a:effectLst/>
              </a:rPr>
              <a:t>, </a:t>
            </a:r>
            <a:r>
              <a:rPr lang="en-GB" sz="1800" b="1"/>
              <a:t>pida </a:t>
            </a:r>
            <a:r>
              <a:rPr lang="en-GB" sz="1800" b="1">
                <a:effectLst/>
              </a:rPr>
              <a:t>a </a:t>
            </a:r>
            <a:r>
              <a:rPr lang="en-GB" sz="1800" b="1"/>
              <a:t>los participantes que describan en pocas palabras en la charla la expresión </a:t>
            </a:r>
            <a:r>
              <a:rPr lang="en-GB" sz="1800" b="1">
                <a:effectLst/>
              </a:rPr>
              <a:t>facial </a:t>
            </a:r>
            <a:r>
              <a:rPr lang="en-GB" sz="1800" b="1"/>
              <a:t>o el lenguaje corporal que podrían esperar cuando se habla de vacunas de alguien que tiene dudas</a:t>
            </a:r>
            <a:r>
              <a:rPr lang="en-GB" sz="1800" b="1">
                <a:effectLst/>
              </a:rPr>
              <a:t>.</a:t>
            </a:r>
            <a:r>
              <a:rPr lang="en-GB" sz="1800" b="1"/>
              <a:t> </a:t>
            </a:r>
            <a:endParaRPr lang="en-GB" sz="1800" b="1" kern="1200" baseline="0">
              <a:effectLst/>
              <a:cs typeface="Calibri"/>
            </a:endParaRPr>
          </a:p>
          <a:p>
            <a:pPr marL="171450" indent="-171450" defTabSz="457200" eaLnBrk="1" fontAlgn="auto" hangingPunct="1">
              <a:lnSpc>
                <a:spcPct val="107000"/>
              </a:lnSpc>
              <a:spcBef>
                <a:spcPts val="0"/>
              </a:spcBef>
              <a:spcAft>
                <a:spcPts val="0"/>
              </a:spcAft>
              <a:buFont typeface="Arial" panose="020B0604020202020204" pitchFamily="34" charset="0"/>
              <a:buChar char="•"/>
              <a:defRPr/>
            </a:pPr>
            <a:r>
              <a:rPr lang="en-AU" sz="1800" b="1"/>
              <a:t>En aras del tiempo, el facilitador debe llamar a dos o tres participantes sólo por su nombre para que describan su postura y las fuertes emociones que representa. Pregunte también a estos participantes cuáles pueden ser las necesidades de alguien con vacilación vacunal a la hora de hablar con un ayudante del PFA. Intente seleccionar poses que representen diferentes formas de expresar las emociones, incluyendo algunas que sean negativas y otras que parezcan más neutrales o inciertas</a:t>
            </a:r>
            <a:r>
              <a:rPr lang="en-AU" sz="1000" b="1">
                <a:latin typeface="Open Sans"/>
                <a:ea typeface="Open Sans"/>
                <a:cs typeface="Open Sans"/>
              </a:rPr>
              <a:t>.</a:t>
            </a:r>
            <a:r>
              <a:rPr lang="en-GB" sz="1000" b="1" kern="1200" baseline="0">
                <a:solidFill>
                  <a:srgbClr val="FF0000"/>
                </a:solidFill>
                <a:latin typeface="Open Sans"/>
                <a:ea typeface="Open Sans"/>
                <a:cs typeface="Open Sans"/>
              </a:rPr>
              <a:t>]</a:t>
            </a:r>
            <a:endParaRPr lang="en-US" sz="1000" b="1">
              <a:latin typeface="Open Sans"/>
              <a:ea typeface="Open Sans"/>
              <a:cs typeface="Open Sans"/>
            </a:endParaRPr>
          </a:p>
          <a:p>
            <a:endParaRPr lang="en-AU" sz="1000" b="1">
              <a:latin typeface="Open Sans" panose="020B0606030504020204" pitchFamily="34" charset="0"/>
              <a:ea typeface="Open Sans" panose="020B0606030504020204" pitchFamily="34" charset="0"/>
              <a:cs typeface="Open Sans" panose="020B0606030504020204" pitchFamily="34" charset="0"/>
            </a:endParaRPr>
          </a:p>
          <a:p>
            <a:pPr defTabSz="457200">
              <a:defRPr/>
            </a:pPr>
            <a:r>
              <a:rPr lang="en-US"/>
              <a:t>Como podemos ver, no hay una expresión que nos diga con certeza si alguien está dudando de la vacuna y no es raro que las personas oculten inicialmente que están dudando de la vacuna. Sin embargo, la observación de las expresiones faciales y corporales puede darnos pistas orientativas sobre la mejor manera de acercarnos y responder a la persona que tenemos delante de forma segura y útil. </a:t>
            </a:r>
          </a:p>
          <a:p>
            <a:pPr defTabSz="457200">
              <a:defRPr/>
            </a:pPr>
            <a:r>
              <a:rPr lang="en-US" sz="1800" dirty="0"/>
              <a:t> </a:t>
            </a:r>
            <a:endParaRPr lang="en-US" sz="1800" dirty="0">
              <a:cs typeface="Calibri"/>
            </a:endParaRPr>
          </a:p>
          <a:p>
            <a:pPr marL="0" marR="0" lvl="0" indent="0" algn="l" defTabSz="457200" eaLnBrk="1" fontAlgn="auto" hangingPunct="1">
              <a:lnSpc>
                <a:spcPct val="100000"/>
              </a:lnSpc>
              <a:spcBef>
                <a:spcPts val="0"/>
              </a:spcBef>
              <a:spcAft>
                <a:spcPts val="0"/>
              </a:spcAft>
              <a:buClrTx/>
              <a:buSzTx/>
              <a:buFontTx/>
              <a:buNone/>
              <a:tabLst/>
              <a:defRPr/>
            </a:pPr>
            <a:endParaRPr lang="en-US" sz="100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latinLnBrk="0">
              <a:lnSpc>
                <a:spcPct val="100000"/>
              </a:lnSpc>
              <a:buClrTx/>
              <a:buSzTx/>
              <a:buFontTx/>
              <a:buNone/>
              <a:tabLst/>
              <a:defRPr/>
            </a:pPr>
            <a:endParaRPr lang="da-DK" sz="1000" b="1">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16</a:t>
            </a:fld>
            <a:endParaRPr lang="en-US" altLang="ru-RU"/>
          </a:p>
        </p:txBody>
      </p:sp>
    </p:spTree>
    <p:extLst>
      <p:ext uri="{BB962C8B-B14F-4D97-AF65-F5344CB8AC3E}">
        <p14:creationId xmlns:p14="http://schemas.microsoft.com/office/powerpoint/2010/main" val="3024919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spcBef>
                <a:spcPts val="0"/>
              </a:spcBef>
              <a:spcAft>
                <a:spcPts val="0"/>
              </a:spcAft>
              <a:defRPr/>
            </a:pPr>
            <a:r>
              <a:rPr lang="en-AU" dirty="0"/>
              <a:t>Una </a:t>
            </a:r>
            <a:r>
              <a:rPr lang="en-AU" dirty="0" err="1"/>
              <a:t>consideración</a:t>
            </a:r>
            <a:r>
              <a:rPr lang="en-AU" dirty="0"/>
              <a:t> </a:t>
            </a:r>
            <a:r>
              <a:rPr lang="en-AU" dirty="0" err="1"/>
              <a:t>adicional</a:t>
            </a:r>
            <a:r>
              <a:rPr lang="en-AU" dirty="0"/>
              <a:t> que hay que </a:t>
            </a:r>
            <a:r>
              <a:rPr lang="en-AU" dirty="0" err="1"/>
              <a:t>tener</a:t>
            </a:r>
            <a:r>
              <a:rPr lang="en-AU" dirty="0"/>
              <a:t> en </a:t>
            </a:r>
            <a:r>
              <a:rPr lang="en-AU" dirty="0" err="1"/>
              <a:t>cuenta</a:t>
            </a:r>
            <a:r>
              <a:rPr lang="en-AU" dirty="0"/>
              <a:t> con las </a:t>
            </a:r>
            <a:r>
              <a:rPr lang="en-AU" dirty="0" err="1"/>
              <a:t>dudas</a:t>
            </a:r>
            <a:r>
              <a:rPr lang="en-AU" dirty="0"/>
              <a:t> </a:t>
            </a:r>
            <a:r>
              <a:rPr lang="en-AU" dirty="0" err="1"/>
              <a:t>sobre</a:t>
            </a:r>
            <a:r>
              <a:rPr lang="en-AU" dirty="0"/>
              <a:t> las </a:t>
            </a:r>
            <a:r>
              <a:rPr lang="en-AU" dirty="0" err="1"/>
              <a:t>vacunas</a:t>
            </a:r>
            <a:r>
              <a:rPr lang="en-AU" dirty="0"/>
              <a:t> es </a:t>
            </a:r>
            <a:r>
              <a:rPr lang="en-AU" dirty="0" err="1"/>
              <a:t>estar</a:t>
            </a:r>
            <a:r>
              <a:rPr lang="en-AU" dirty="0"/>
              <a:t> </a:t>
            </a:r>
            <a:r>
              <a:rPr lang="en-AU" dirty="0" err="1"/>
              <a:t>atentos</a:t>
            </a:r>
            <a:r>
              <a:rPr lang="en-AU" dirty="0"/>
              <a:t> a las </a:t>
            </a:r>
            <a:r>
              <a:rPr lang="en-AU" dirty="0" err="1"/>
              <a:t>fuertes</a:t>
            </a:r>
            <a:r>
              <a:rPr lang="en-AU" dirty="0"/>
              <a:t> </a:t>
            </a:r>
            <a:r>
              <a:rPr lang="en-AU" dirty="0" err="1"/>
              <a:t>reacciones</a:t>
            </a:r>
            <a:r>
              <a:rPr lang="en-AU" dirty="0"/>
              <a:t> </a:t>
            </a:r>
            <a:r>
              <a:rPr lang="en-AU" dirty="0" err="1"/>
              <a:t>negativas</a:t>
            </a:r>
            <a:r>
              <a:rPr lang="en-AU" dirty="0"/>
              <a:t> de las personas con las que </a:t>
            </a:r>
            <a:r>
              <a:rPr lang="en-AU" dirty="0" err="1"/>
              <a:t>trabajamos</a:t>
            </a:r>
            <a:r>
              <a:rPr lang="en-AU" dirty="0"/>
              <a:t>. </a:t>
            </a:r>
            <a:r>
              <a:rPr lang="en-AU" dirty="0" err="1"/>
              <a:t>Algunas</a:t>
            </a:r>
            <a:r>
              <a:rPr lang="en-AU" dirty="0"/>
              <a:t> personas </a:t>
            </a:r>
            <a:r>
              <a:rPr lang="en-AU" dirty="0" err="1"/>
              <a:t>han</a:t>
            </a:r>
            <a:r>
              <a:rPr lang="en-AU" dirty="0"/>
              <a:t> </a:t>
            </a:r>
            <a:r>
              <a:rPr lang="en-AU" dirty="0" err="1"/>
              <a:t>invertido</a:t>
            </a:r>
            <a:r>
              <a:rPr lang="en-AU" dirty="0"/>
              <a:t> </a:t>
            </a:r>
            <a:r>
              <a:rPr lang="en-AU" dirty="0" err="1"/>
              <a:t>mucho</a:t>
            </a:r>
            <a:r>
              <a:rPr lang="en-AU" dirty="0"/>
              <a:t> </a:t>
            </a:r>
            <a:r>
              <a:rPr lang="en-AU" dirty="0" err="1"/>
              <a:t>tiempo</a:t>
            </a:r>
            <a:r>
              <a:rPr lang="en-AU" dirty="0"/>
              <a:t> en </a:t>
            </a:r>
            <a:r>
              <a:rPr lang="en-AU" dirty="0" err="1"/>
              <a:t>investigar</a:t>
            </a:r>
            <a:r>
              <a:rPr lang="en-AU" dirty="0"/>
              <a:t> sus </a:t>
            </a:r>
            <a:r>
              <a:rPr lang="en-AU" dirty="0" err="1"/>
              <a:t>creencias</a:t>
            </a:r>
            <a:r>
              <a:rPr lang="en-AU" dirty="0"/>
              <a:t> </a:t>
            </a:r>
            <a:r>
              <a:rPr lang="en-AU" dirty="0" err="1"/>
              <a:t>sobre</a:t>
            </a:r>
            <a:r>
              <a:rPr lang="en-AU" dirty="0"/>
              <a:t> las </a:t>
            </a:r>
            <a:r>
              <a:rPr lang="en-AU" dirty="0" err="1"/>
              <a:t>vacunas</a:t>
            </a:r>
            <a:r>
              <a:rPr lang="en-AU" dirty="0"/>
              <a:t> o </a:t>
            </a:r>
            <a:r>
              <a:rPr lang="en-AU" dirty="0" err="1"/>
              <a:t>pueden</a:t>
            </a:r>
            <a:r>
              <a:rPr lang="en-AU" dirty="0"/>
              <a:t> </a:t>
            </a:r>
            <a:r>
              <a:rPr lang="en-AU" dirty="0" err="1"/>
              <a:t>haber</a:t>
            </a:r>
            <a:r>
              <a:rPr lang="en-AU" dirty="0"/>
              <a:t> </a:t>
            </a:r>
            <a:r>
              <a:rPr lang="en-AU" dirty="0" err="1"/>
              <a:t>invertido</a:t>
            </a:r>
            <a:r>
              <a:rPr lang="en-AU" dirty="0"/>
              <a:t> </a:t>
            </a:r>
            <a:r>
              <a:rPr lang="en-AU" dirty="0" err="1"/>
              <a:t>mucho</a:t>
            </a:r>
            <a:r>
              <a:rPr lang="en-AU" dirty="0"/>
              <a:t> en </a:t>
            </a:r>
            <a:r>
              <a:rPr lang="en-AU" dirty="0" err="1"/>
              <a:t>términos</a:t>
            </a:r>
            <a:r>
              <a:rPr lang="en-AU" dirty="0"/>
              <a:t> de </a:t>
            </a:r>
            <a:r>
              <a:rPr lang="en-AU" dirty="0" err="1"/>
              <a:t>relaciones</a:t>
            </a:r>
            <a:r>
              <a:rPr lang="en-AU" dirty="0"/>
              <a:t> </a:t>
            </a:r>
            <a:r>
              <a:rPr lang="en-AU" dirty="0" err="1"/>
              <a:t>tensas</a:t>
            </a:r>
            <a:r>
              <a:rPr lang="en-AU" dirty="0"/>
              <a:t> o rotas con amigos, </a:t>
            </a:r>
            <a:r>
              <a:rPr lang="en-AU" dirty="0" err="1"/>
              <a:t>familia</a:t>
            </a:r>
            <a:r>
              <a:rPr lang="en-AU" dirty="0"/>
              <a:t> o </a:t>
            </a:r>
            <a:r>
              <a:rPr lang="en-AU" dirty="0" err="1"/>
              <a:t>su</a:t>
            </a:r>
            <a:r>
              <a:rPr lang="en-AU" dirty="0"/>
              <a:t> </a:t>
            </a:r>
            <a:r>
              <a:rPr lang="en-AU" dirty="0" err="1"/>
              <a:t>comunidad</a:t>
            </a:r>
            <a:r>
              <a:rPr lang="en-AU" dirty="0"/>
              <a:t>. </a:t>
            </a:r>
            <a:r>
              <a:rPr lang="en-AU" dirty="0" err="1"/>
              <a:t>Además</a:t>
            </a:r>
            <a:r>
              <a:rPr lang="en-AU" dirty="0"/>
              <a:t>, es </a:t>
            </a:r>
            <a:r>
              <a:rPr lang="en-AU" dirty="0" err="1"/>
              <a:t>posible</a:t>
            </a:r>
            <a:r>
              <a:rPr lang="en-AU" dirty="0"/>
              <a:t> que se </a:t>
            </a:r>
            <a:r>
              <a:rPr lang="en-AU" dirty="0" err="1"/>
              <a:t>hayan</a:t>
            </a:r>
            <a:r>
              <a:rPr lang="en-AU" dirty="0"/>
              <a:t> </a:t>
            </a:r>
            <a:r>
              <a:rPr lang="en-AU" dirty="0" err="1"/>
              <a:t>encontrado</a:t>
            </a:r>
            <a:r>
              <a:rPr lang="en-AU" dirty="0"/>
              <a:t> con </a:t>
            </a:r>
            <a:r>
              <a:rPr lang="en-AU" dirty="0" err="1"/>
              <a:t>muchos</a:t>
            </a:r>
            <a:r>
              <a:rPr lang="en-AU" dirty="0"/>
              <a:t> </a:t>
            </a:r>
            <a:r>
              <a:rPr lang="en-AU" dirty="0" err="1"/>
              <a:t>juicios</a:t>
            </a:r>
            <a:r>
              <a:rPr lang="en-AU" dirty="0"/>
              <a:t> de </a:t>
            </a:r>
            <a:r>
              <a:rPr lang="en-AU" dirty="0" err="1"/>
              <a:t>valor</a:t>
            </a:r>
            <a:r>
              <a:rPr lang="en-AU" dirty="0"/>
              <a:t> por </a:t>
            </a:r>
            <a:r>
              <a:rPr lang="en-AU" dirty="0" err="1"/>
              <a:t>parte</a:t>
            </a:r>
            <a:r>
              <a:rPr lang="en-AU" dirty="0"/>
              <a:t> de </a:t>
            </a:r>
            <a:r>
              <a:rPr lang="en-AU" dirty="0" err="1"/>
              <a:t>otras</a:t>
            </a:r>
            <a:r>
              <a:rPr lang="en-AU" dirty="0"/>
              <a:t> personas que no son </a:t>
            </a:r>
            <a:r>
              <a:rPr lang="en-AU" dirty="0" err="1"/>
              <a:t>reticentes</a:t>
            </a:r>
            <a:r>
              <a:rPr lang="en-AU" dirty="0"/>
              <a:t> a las </a:t>
            </a:r>
            <a:r>
              <a:rPr lang="en-AU" dirty="0" err="1"/>
              <a:t>vacunas</a:t>
            </a:r>
            <a:r>
              <a:rPr lang="en-AU" dirty="0"/>
              <a:t>. </a:t>
            </a:r>
            <a:r>
              <a:rPr lang="en-AU" dirty="0" err="1"/>
              <a:t>Estas</a:t>
            </a:r>
            <a:r>
              <a:rPr lang="en-AU" dirty="0"/>
              <a:t> </a:t>
            </a:r>
            <a:r>
              <a:rPr lang="en-AU" dirty="0" err="1"/>
              <a:t>experiencias</a:t>
            </a:r>
            <a:r>
              <a:rPr lang="en-AU" dirty="0"/>
              <a:t> </a:t>
            </a:r>
            <a:r>
              <a:rPr lang="en-AU" dirty="0" err="1"/>
              <a:t>pueden</a:t>
            </a:r>
            <a:r>
              <a:rPr lang="en-AU" dirty="0"/>
              <a:t> </a:t>
            </a:r>
            <a:r>
              <a:rPr lang="en-AU" dirty="0" err="1"/>
              <a:t>dejar</a:t>
            </a:r>
            <a:r>
              <a:rPr lang="en-AU" dirty="0"/>
              <a:t> a </a:t>
            </a:r>
            <a:r>
              <a:rPr lang="en-AU" dirty="0" err="1"/>
              <a:t>alguien</a:t>
            </a:r>
            <a:r>
              <a:rPr lang="en-AU" dirty="0"/>
              <a:t>  con </a:t>
            </a:r>
            <a:r>
              <a:rPr lang="en-AU" dirty="0" err="1"/>
              <a:t>fuertes</a:t>
            </a:r>
            <a:r>
              <a:rPr lang="en-AU" dirty="0"/>
              <a:t> </a:t>
            </a:r>
            <a:r>
              <a:rPr lang="en-AU" dirty="0" err="1"/>
              <a:t>emociones</a:t>
            </a:r>
            <a:r>
              <a:rPr lang="en-AU" dirty="0"/>
              <a:t> </a:t>
            </a:r>
            <a:r>
              <a:rPr lang="en-AU" dirty="0" err="1"/>
              <a:t>negativas</a:t>
            </a:r>
            <a:r>
              <a:rPr lang="en-AU" dirty="0"/>
              <a:t> - </a:t>
            </a:r>
            <a:r>
              <a:rPr lang="en-AU" dirty="0" err="1"/>
              <a:t>emociones</a:t>
            </a:r>
            <a:r>
              <a:rPr lang="en-AU" dirty="0"/>
              <a:t> que </a:t>
            </a:r>
            <a:r>
              <a:rPr lang="en-AU" dirty="0" err="1"/>
              <a:t>pueden</a:t>
            </a:r>
            <a:r>
              <a:rPr lang="en-AU" dirty="0"/>
              <a:t> </a:t>
            </a:r>
            <a:r>
              <a:rPr lang="en-AU" dirty="0" err="1"/>
              <a:t>suponer</a:t>
            </a:r>
            <a:r>
              <a:rPr lang="en-AU" dirty="0"/>
              <a:t> un </a:t>
            </a:r>
            <a:r>
              <a:rPr lang="en-AU" dirty="0" err="1"/>
              <a:t>riesgo</a:t>
            </a:r>
            <a:r>
              <a:rPr lang="en-AU" dirty="0"/>
              <a:t> para </a:t>
            </a:r>
            <a:r>
              <a:rPr lang="en-AU" dirty="0" err="1"/>
              <a:t>su</a:t>
            </a:r>
            <a:r>
              <a:rPr lang="en-AU" dirty="0"/>
              <a:t> </a:t>
            </a:r>
            <a:r>
              <a:rPr lang="en-AU" dirty="0" err="1"/>
              <a:t>seguridad</a:t>
            </a:r>
            <a:r>
              <a:rPr lang="en-AU" dirty="0"/>
              <a:t>, y </a:t>
            </a:r>
            <a:r>
              <a:rPr lang="en-AU" dirty="0" err="1"/>
              <a:t>emociones</a:t>
            </a:r>
            <a:r>
              <a:rPr lang="en-AU" dirty="0"/>
              <a:t> que </a:t>
            </a:r>
            <a:r>
              <a:rPr lang="en-AU" dirty="0" err="1"/>
              <a:t>podrían</a:t>
            </a:r>
            <a:r>
              <a:rPr lang="en-AU" dirty="0"/>
              <a:t> </a:t>
            </a:r>
            <a:r>
              <a:rPr lang="en-AU" dirty="0" err="1"/>
              <a:t>interponerse</a:t>
            </a:r>
            <a:r>
              <a:rPr lang="en-AU" dirty="0"/>
              <a:t> en </a:t>
            </a:r>
            <a:r>
              <a:rPr lang="en-AU" dirty="0" err="1"/>
              <a:t>el</a:t>
            </a:r>
            <a:r>
              <a:rPr lang="en-AU" dirty="0"/>
              <a:t> </a:t>
            </a:r>
            <a:r>
              <a:rPr lang="en-AU" dirty="0" err="1"/>
              <a:t>camino</a:t>
            </a:r>
            <a:r>
              <a:rPr lang="en-AU" dirty="0"/>
              <a:t> del </a:t>
            </a:r>
            <a:r>
              <a:rPr lang="en-AU" dirty="0" err="1"/>
              <a:t>apoyo</a:t>
            </a:r>
            <a:r>
              <a:rPr lang="en-AU" dirty="0"/>
              <a:t> y la </a:t>
            </a:r>
            <a:r>
              <a:rPr lang="en-AU" dirty="0" err="1"/>
              <a:t>eficacia</a:t>
            </a:r>
            <a:r>
              <a:rPr lang="en-AU" dirty="0"/>
              <a:t> de la PAP. </a:t>
            </a:r>
            <a:endParaRPr lang="en-US" dirty="0"/>
          </a:p>
          <a:p>
            <a:endParaRPr lang="en-AU" sz="1000" b="1" dirty="0">
              <a:latin typeface="Open Sans" panose="020B0606030504020204" pitchFamily="34" charset="0"/>
              <a:ea typeface="Open Sans" panose="020B0606030504020204" pitchFamily="34" charset="0"/>
              <a:cs typeface="Open Sans" panose="020B0606030504020204" pitchFamily="34" charset="0"/>
            </a:endParaRPr>
          </a:p>
          <a:p>
            <a:pPr defTabSz="457200">
              <a:spcBef>
                <a:spcPts val="0"/>
              </a:spcBef>
              <a:spcAft>
                <a:spcPts val="0"/>
              </a:spcAft>
              <a:defRPr/>
            </a:pPr>
            <a:r>
              <a:rPr lang="en-AU" dirty="0"/>
              <a:t>¿</a:t>
            </a:r>
            <a:r>
              <a:rPr lang="en-AU" dirty="0" err="1"/>
              <a:t>Qué</a:t>
            </a:r>
            <a:r>
              <a:rPr lang="en-AU" dirty="0"/>
              <a:t> </a:t>
            </a:r>
            <a:r>
              <a:rPr lang="en-AU" dirty="0" err="1"/>
              <a:t>reacciones</a:t>
            </a:r>
            <a:r>
              <a:rPr lang="en-AU" dirty="0"/>
              <a:t> </a:t>
            </a:r>
            <a:r>
              <a:rPr lang="en-AU" dirty="0" err="1"/>
              <a:t>negativas</a:t>
            </a:r>
            <a:r>
              <a:rPr lang="en-AU" dirty="0"/>
              <a:t> </a:t>
            </a:r>
            <a:r>
              <a:rPr lang="en-AU" dirty="0" err="1"/>
              <a:t>fuertes</a:t>
            </a:r>
            <a:r>
              <a:rPr lang="en-AU" dirty="0"/>
              <a:t> </a:t>
            </a:r>
            <a:r>
              <a:rPr lang="en-AU" dirty="0" err="1"/>
              <a:t>crees</a:t>
            </a:r>
            <a:r>
              <a:rPr lang="en-AU" dirty="0"/>
              <a:t> que </a:t>
            </a:r>
            <a:r>
              <a:rPr lang="en-AU" dirty="0" err="1"/>
              <a:t>podrías</a:t>
            </a:r>
            <a:r>
              <a:rPr lang="en-AU" dirty="0"/>
              <a:t> </a:t>
            </a:r>
            <a:r>
              <a:rPr lang="en-AU" dirty="0" err="1"/>
              <a:t>encontrar</a:t>
            </a:r>
            <a:r>
              <a:rPr lang="en-AU" dirty="0"/>
              <a:t> </a:t>
            </a:r>
            <a:r>
              <a:rPr lang="en-AU" dirty="0">
                <a:effectLst/>
              </a:rPr>
              <a:t>? </a:t>
            </a:r>
            <a:r>
              <a:rPr lang="en-AU" dirty="0"/>
              <a:t>Escribe </a:t>
            </a:r>
            <a:r>
              <a:rPr lang="en-AU" dirty="0" err="1"/>
              <a:t>algunas</a:t>
            </a:r>
            <a:r>
              <a:rPr lang="en-AU" dirty="0"/>
              <a:t> en </a:t>
            </a:r>
            <a:r>
              <a:rPr lang="en-AU" dirty="0" err="1"/>
              <a:t>el</a:t>
            </a:r>
            <a:r>
              <a:rPr lang="en-AU" dirty="0"/>
              <a:t> </a:t>
            </a:r>
            <a:r>
              <a:rPr lang="en-AU" dirty="0">
                <a:effectLst/>
              </a:rPr>
              <a:t>chat </a:t>
            </a:r>
            <a:r>
              <a:rPr lang="en-AU" dirty="0" err="1"/>
              <a:t>ahora</a:t>
            </a:r>
            <a:r>
              <a:rPr lang="en-AU" dirty="0">
                <a:effectLst/>
              </a:rPr>
              <a:t>.</a:t>
            </a:r>
            <a:endParaRPr lang="da-DK"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defTabSz="457200" eaLnBrk="1" fontAlgn="auto" hangingPunct="1">
              <a:spcBef>
                <a:spcPts val="0"/>
              </a:spcBef>
              <a:spcAft>
                <a:spcPts val="0"/>
              </a:spcAft>
              <a:defRPr/>
            </a:pPr>
            <a:r>
              <a:rPr lang="en-GB" sz="1000" b="1" kern="1200" baseline="0" dirty="0">
                <a:solidFill>
                  <a:srgbClr val="FF0000"/>
                </a:solidFill>
                <a:latin typeface="Open Sans"/>
                <a:ea typeface="Open Sans"/>
                <a:cs typeface="Open Sans"/>
              </a:rPr>
              <a:t>[</a:t>
            </a:r>
            <a:r>
              <a:rPr lang="en-GB" sz="1800" b="1" dirty="0"/>
              <a:t>El </a:t>
            </a:r>
            <a:r>
              <a:rPr lang="en-GB" sz="1800" b="1" dirty="0" err="1"/>
              <a:t>facilitador</a:t>
            </a:r>
            <a:r>
              <a:rPr lang="en-GB" sz="1800" b="1" dirty="0"/>
              <a:t> debe </a:t>
            </a:r>
            <a:r>
              <a:rPr lang="en-GB" sz="1800" b="1" dirty="0" err="1"/>
              <a:t>anotar</a:t>
            </a:r>
            <a:r>
              <a:rPr lang="en-GB" sz="1800" b="1" dirty="0"/>
              <a:t> </a:t>
            </a:r>
            <a:r>
              <a:rPr lang="en-GB" sz="1800" b="1" dirty="0" err="1"/>
              <a:t>algunos</a:t>
            </a:r>
            <a:r>
              <a:rPr lang="en-GB" sz="1800" b="1" dirty="0"/>
              <a:t> </a:t>
            </a:r>
            <a:r>
              <a:rPr lang="en-GB" sz="1800" b="1" dirty="0" err="1"/>
              <a:t>ejemplos</a:t>
            </a:r>
            <a:r>
              <a:rPr lang="en-GB" sz="1800" b="1" dirty="0"/>
              <a:t> del chat</a:t>
            </a:r>
            <a:r>
              <a:rPr lang="en-GB" sz="1000" b="1" kern="1200" baseline="0" dirty="0">
                <a:solidFill>
                  <a:srgbClr val="FF0000"/>
                </a:solidFill>
                <a:latin typeface="Open Sans"/>
                <a:ea typeface="Open Sans"/>
                <a:cs typeface="Open Sans"/>
              </a:rPr>
              <a:t>.]</a:t>
            </a:r>
            <a:endParaRPr lang="en-US" sz="1000" dirty="0">
              <a:latin typeface="Open Sans"/>
              <a:ea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da-DK" sz="1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17</a:t>
            </a:fld>
            <a:endParaRPr lang="en-US" altLang="ru-RU"/>
          </a:p>
        </p:txBody>
      </p:sp>
    </p:spTree>
    <p:extLst>
      <p:ext uri="{BB962C8B-B14F-4D97-AF65-F5344CB8AC3E}">
        <p14:creationId xmlns:p14="http://schemas.microsoft.com/office/powerpoint/2010/main" val="3866421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sz="1000" b="1">
                <a:latin typeface="Open Sans"/>
                <a:ea typeface="Open Sans"/>
                <a:cs typeface="Open Sans"/>
              </a:rPr>
              <a:t>[</a:t>
            </a:r>
            <a:r>
              <a:rPr lang="en-US" sz="1800" b="1"/>
              <a:t>Leer/mostrar la lista</a:t>
            </a:r>
            <a:r>
              <a:rPr lang="en-US" sz="1000" b="1">
                <a:latin typeface="Open Sans"/>
                <a:ea typeface="Open Sans"/>
                <a:cs typeface="Open Sans"/>
              </a:rPr>
              <a:t>]</a:t>
            </a:r>
          </a:p>
          <a:p>
            <a:endParaRPr lang="en-US" sz="1000">
              <a:latin typeface="Open Sans" panose="020B0606030504020204" pitchFamily="34" charset="0"/>
              <a:ea typeface="Open Sans" panose="020B0606030504020204" pitchFamily="34" charset="0"/>
              <a:cs typeface="Open Sans" panose="020B0606030504020204" pitchFamily="34" charset="0"/>
            </a:endParaRPr>
          </a:p>
          <a:p>
            <a:r>
              <a:rPr lang="en-US"/>
              <a:t>He aquí algunos ejemplos de reacciones negativas fuertes en las que he pensado. </a:t>
            </a:r>
          </a:p>
          <a:p>
            <a:r>
              <a:rPr lang="en-US" sz="1800" dirty="0"/>
              <a:t> </a:t>
            </a:r>
            <a:endParaRPr lang="en-US" sz="1800" dirty="0">
              <a:cs typeface="Calibri"/>
            </a:endParaRPr>
          </a:p>
          <a:p>
            <a:r>
              <a:rPr lang="en-US"/>
              <a:t>Las personas que dudan de las vacunas no son especialmente conocidas por ser hostiles. Las investigaciones demuestran que es más probable que oculten sus opiniones. Sin embargo, como precaución de seguridad, deberíamos estar preparados para estas y otras reacciones negativas cuando hablemos de las vacunas con personas indecisas. </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18</a:t>
            </a:fld>
            <a:endParaRPr lang="en-US" altLang="ru-RU"/>
          </a:p>
        </p:txBody>
      </p:sp>
    </p:spTree>
    <p:extLst>
      <p:ext uri="{BB962C8B-B14F-4D97-AF65-F5344CB8AC3E}">
        <p14:creationId xmlns:p14="http://schemas.microsoft.com/office/powerpoint/2010/main" val="1388625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a:t>
            </a:r>
            <a:r>
              <a:rPr lang="en-US" dirty="0" err="1"/>
              <a:t>segundo</a:t>
            </a:r>
            <a:r>
              <a:rPr lang="en-US" dirty="0"/>
              <a:t> principio de </a:t>
            </a:r>
            <a:r>
              <a:rPr lang="en-US" dirty="0" err="1"/>
              <a:t>acción</a:t>
            </a:r>
            <a:r>
              <a:rPr lang="en-US" dirty="0"/>
              <a:t> del PAP es ESCUCHAR. </a:t>
            </a:r>
            <a:r>
              <a:rPr lang="en-US" dirty="0" err="1"/>
              <a:t>Además</a:t>
            </a:r>
            <a:r>
              <a:rPr lang="en-US" dirty="0"/>
              <a:t> de los </a:t>
            </a:r>
            <a:r>
              <a:rPr lang="en-US" dirty="0" err="1"/>
              <a:t>principios</a:t>
            </a:r>
            <a:r>
              <a:rPr lang="en-US" dirty="0"/>
              <a:t> y acciones clave de ESCUCHAR que se </a:t>
            </a:r>
            <a:r>
              <a:rPr lang="en-US" dirty="0" err="1"/>
              <a:t>enumeran</a:t>
            </a:r>
            <a:r>
              <a:rPr lang="en-US" dirty="0"/>
              <a:t> en la </a:t>
            </a:r>
            <a:r>
              <a:rPr lang="en-US" dirty="0" err="1"/>
              <a:t>diapositiva</a:t>
            </a:r>
            <a:r>
              <a:rPr lang="en-US" dirty="0"/>
              <a:t>, hay </a:t>
            </a:r>
            <a:r>
              <a:rPr lang="en-US" dirty="0" err="1"/>
              <a:t>cuatro</a:t>
            </a:r>
            <a:r>
              <a:rPr lang="en-US" dirty="0"/>
              <a:t> </a:t>
            </a:r>
            <a:r>
              <a:rPr lang="en-US" dirty="0" err="1"/>
              <a:t>consideraciones</a:t>
            </a:r>
            <a:r>
              <a:rPr lang="en-US" dirty="0"/>
              <a:t> </a:t>
            </a:r>
            <a:r>
              <a:rPr lang="en-US" dirty="0" err="1"/>
              <a:t>adicionales</a:t>
            </a:r>
            <a:r>
              <a:rPr lang="en-US" dirty="0"/>
              <a:t> para la </a:t>
            </a:r>
            <a:r>
              <a:rPr lang="en-US" dirty="0" err="1"/>
              <a:t>duda</a:t>
            </a:r>
            <a:r>
              <a:rPr lang="en-US" dirty="0"/>
              <a:t> </a:t>
            </a:r>
            <a:r>
              <a:rPr lang="en-US" dirty="0" err="1"/>
              <a:t>sobre</a:t>
            </a:r>
            <a:r>
              <a:rPr lang="en-US" dirty="0"/>
              <a:t> las </a:t>
            </a:r>
            <a:r>
              <a:rPr lang="en-US" dirty="0" err="1"/>
              <a:t>vacunas</a:t>
            </a:r>
            <a:r>
              <a:rPr lang="en-US" dirty="0"/>
              <a:t>.</a:t>
            </a:r>
          </a:p>
          <a:p>
            <a:pPr marL="171450" indent="-171450">
              <a:buFont typeface="Arial" panose="020B0604020202020204" pitchFamily="34" charset="0"/>
              <a:buChar char="•"/>
            </a:pPr>
            <a:r>
              <a:rPr lang="en-US" dirty="0" err="1"/>
              <a:t>Escuchar</a:t>
            </a:r>
            <a:r>
              <a:rPr lang="en-US" dirty="0"/>
              <a:t> - </a:t>
            </a:r>
            <a:r>
              <a:rPr lang="en-US" dirty="0" err="1"/>
              <a:t>mucho</a:t>
            </a:r>
            <a:r>
              <a:rPr lang="en-US" dirty="0"/>
              <a:t>, y </a:t>
            </a:r>
            <a:r>
              <a:rPr lang="en-US" dirty="0" err="1"/>
              <a:t>escuchar</a:t>
            </a:r>
            <a:r>
              <a:rPr lang="en-US" dirty="0"/>
              <a:t> </a:t>
            </a:r>
            <a:r>
              <a:rPr lang="en-US" dirty="0" err="1"/>
              <a:t>activamente</a:t>
            </a:r>
            <a:endParaRPr lang="en-US" dirty="0"/>
          </a:p>
          <a:p>
            <a:pPr marL="171450" indent="-171450">
              <a:buFont typeface="Arial" panose="020B0604020202020204" pitchFamily="34" charset="0"/>
              <a:buChar char="•"/>
            </a:pPr>
            <a:r>
              <a:rPr lang="en-US" dirty="0" err="1"/>
              <a:t>Mantener</a:t>
            </a:r>
            <a:r>
              <a:rPr lang="en-US" dirty="0"/>
              <a:t> un </a:t>
            </a:r>
            <a:r>
              <a:rPr lang="en-US" dirty="0" err="1"/>
              <a:t>diálogo</a:t>
            </a:r>
            <a:r>
              <a:rPr lang="en-US" dirty="0"/>
              <a:t> </a:t>
            </a:r>
            <a:r>
              <a:rPr lang="en-US" dirty="0" err="1"/>
              <a:t>eficaz</a:t>
            </a:r>
            <a:endParaRPr lang="en-US" dirty="0"/>
          </a:p>
          <a:p>
            <a:pPr marL="171450" indent="-171450">
              <a:buFont typeface="Arial" panose="020B0604020202020204" pitchFamily="34" charset="0"/>
              <a:buChar char="•"/>
            </a:pPr>
            <a:r>
              <a:rPr lang="en-US" dirty="0" err="1"/>
              <a:t>Proporcionar</a:t>
            </a:r>
            <a:r>
              <a:rPr lang="en-US" dirty="0"/>
              <a:t> información "</a:t>
            </a:r>
            <a:r>
              <a:rPr lang="en-US" dirty="0" err="1"/>
              <a:t>útil</a:t>
            </a:r>
            <a:r>
              <a:rPr lang="en-US" dirty="0"/>
              <a:t>", y</a:t>
            </a:r>
          </a:p>
          <a:p>
            <a:pPr marL="171450" indent="-171450">
              <a:buFont typeface="Arial" panose="020B0604020202020204" pitchFamily="34" charset="0"/>
              <a:buChar char="•"/>
            </a:pPr>
            <a:r>
              <a:rPr lang="en-US" dirty="0" err="1"/>
              <a:t>Ofrecer</a:t>
            </a:r>
            <a:r>
              <a:rPr lang="en-US" dirty="0"/>
              <a:t> una </a:t>
            </a:r>
            <a:r>
              <a:rPr lang="en-US" dirty="0" err="1"/>
              <a:t>perspectiva</a:t>
            </a:r>
            <a:r>
              <a:rPr lang="en-US" dirty="0"/>
              <a:t> y </a:t>
            </a:r>
            <a:r>
              <a:rPr lang="en-US" dirty="0" err="1"/>
              <a:t>animar</a:t>
            </a:r>
            <a:r>
              <a:rPr lang="en-US" dirty="0"/>
              <a:t> a </a:t>
            </a:r>
            <a:r>
              <a:rPr lang="en-US" dirty="0" err="1"/>
              <a:t>tener</a:t>
            </a:r>
            <a:r>
              <a:rPr lang="en-US" dirty="0"/>
              <a:t> una </a:t>
            </a:r>
            <a:r>
              <a:rPr lang="en-US" dirty="0" err="1"/>
              <a:t>mente</a:t>
            </a:r>
            <a:r>
              <a:rPr lang="en-US" dirty="0"/>
              <a:t> </a:t>
            </a:r>
            <a:r>
              <a:rPr lang="en-US" dirty="0" err="1"/>
              <a:t>abierta</a:t>
            </a:r>
            <a:endParaRPr lang="en-US" dirty="0"/>
          </a:p>
          <a:p>
            <a:r>
              <a:rPr lang="en-US" dirty="0" err="1"/>
              <a:t>Ahora</a:t>
            </a:r>
            <a:r>
              <a:rPr lang="en-US" dirty="0"/>
              <a:t> </a:t>
            </a:r>
            <a:r>
              <a:rPr lang="en-US" dirty="0" err="1"/>
              <a:t>repasaremos</a:t>
            </a:r>
            <a:r>
              <a:rPr lang="en-US" dirty="0"/>
              <a:t> </a:t>
            </a:r>
            <a:r>
              <a:rPr lang="en-US" dirty="0" err="1"/>
              <a:t>estos</a:t>
            </a:r>
            <a:r>
              <a:rPr lang="en-US" dirty="0"/>
              <a:t> </a:t>
            </a:r>
            <a:r>
              <a:rPr lang="en-US" dirty="0" err="1"/>
              <a:t>factores</a:t>
            </a:r>
            <a:r>
              <a:rPr lang="en-US" dirty="0"/>
              <a:t> </a:t>
            </a:r>
            <a:r>
              <a:rPr lang="en-US" dirty="0" err="1"/>
              <a:t>adicionales</a:t>
            </a:r>
            <a:r>
              <a:rPr lang="en-US" dirty="0"/>
              <a:t> con </a:t>
            </a:r>
            <a:r>
              <a:rPr lang="en-US" dirty="0" err="1"/>
              <a:t>más</a:t>
            </a:r>
            <a:r>
              <a:rPr lang="en-US" dirty="0"/>
              <a:t> </a:t>
            </a:r>
            <a:r>
              <a:rPr lang="en-US" dirty="0" err="1"/>
              <a:t>detalle</a:t>
            </a:r>
            <a:r>
              <a:rPr lang="en-US" dirty="0"/>
              <a:t>. </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19</a:t>
            </a:fld>
            <a:endParaRPr lang="en-US" altLang="ru-RU"/>
          </a:p>
        </p:txBody>
      </p:sp>
    </p:spTree>
    <p:extLst>
      <p:ext uri="{BB962C8B-B14F-4D97-AF65-F5344CB8AC3E}">
        <p14:creationId xmlns:p14="http://schemas.microsoft.com/office/powerpoint/2010/main" val="179912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El </a:t>
            </a:r>
            <a:r>
              <a:rPr lang="en-US" sz="1800" dirty="0" err="1"/>
              <a:t>objetivo</a:t>
            </a:r>
            <a:r>
              <a:rPr lang="en-US" sz="1800" dirty="0"/>
              <a:t> de </a:t>
            </a:r>
            <a:r>
              <a:rPr lang="en-US" sz="1800" dirty="0" err="1"/>
              <a:t>este</a:t>
            </a:r>
            <a:r>
              <a:rPr lang="en-US" sz="1800" dirty="0"/>
              <a:t> </a:t>
            </a:r>
            <a:r>
              <a:rPr lang="en-US" sz="1800" dirty="0" err="1"/>
              <a:t>módulo</a:t>
            </a:r>
            <a:r>
              <a:rPr lang="en-US" sz="1800" dirty="0"/>
              <a:t> de </a:t>
            </a:r>
            <a:r>
              <a:rPr lang="en-US" sz="1800" dirty="0" err="1"/>
              <a:t>formación</a:t>
            </a:r>
            <a:r>
              <a:rPr lang="en-US" sz="1800" dirty="0"/>
              <a:t> es que los </a:t>
            </a:r>
            <a:r>
              <a:rPr lang="en-US" sz="1800" dirty="0" err="1"/>
              <a:t>participantes</a:t>
            </a:r>
            <a:r>
              <a:rPr lang="en-US" sz="1800" dirty="0"/>
              <a:t> </a:t>
            </a:r>
            <a:r>
              <a:rPr lang="en-US" sz="1800" dirty="0" err="1"/>
              <a:t>aprendan</a:t>
            </a:r>
            <a:r>
              <a:rPr lang="en-US" sz="1800" dirty="0"/>
              <a:t> o </a:t>
            </a:r>
            <a:r>
              <a:rPr lang="en-US" sz="1800" dirty="0" err="1"/>
              <a:t>profundicen</a:t>
            </a:r>
            <a:r>
              <a:rPr lang="en-US" sz="1800" dirty="0"/>
              <a:t> en las </a:t>
            </a:r>
            <a:r>
              <a:rPr lang="en-US" sz="1800" dirty="0" err="1"/>
              <a:t>habilidades</a:t>
            </a:r>
            <a:r>
              <a:rPr lang="en-US" sz="1800" dirty="0"/>
              <a:t> de </a:t>
            </a:r>
            <a:r>
              <a:rPr lang="en-US" sz="1800" dirty="0" err="1"/>
              <a:t>primeros</a:t>
            </a:r>
            <a:r>
              <a:rPr lang="en-US" sz="1800" dirty="0"/>
              <a:t> </a:t>
            </a:r>
            <a:r>
              <a:rPr lang="en-US" sz="1800" dirty="0" err="1"/>
              <a:t>auxilios</a:t>
            </a:r>
            <a:r>
              <a:rPr lang="en-US" sz="1800" dirty="0"/>
              <a:t> </a:t>
            </a:r>
            <a:r>
              <a:rPr lang="en-US" sz="1800" dirty="0" err="1"/>
              <a:t>psicológicos</a:t>
            </a:r>
            <a:r>
              <a:rPr lang="en-US" sz="1800" dirty="0"/>
              <a:t> para responder con </a:t>
            </a:r>
            <a:r>
              <a:rPr lang="en-US" sz="1800" dirty="0" err="1"/>
              <a:t>apoyo</a:t>
            </a:r>
            <a:r>
              <a:rPr lang="en-US" sz="1800" dirty="0"/>
              <a:t> a las personas que </a:t>
            </a:r>
            <a:r>
              <a:rPr lang="en-US" sz="1800" dirty="0" err="1"/>
              <a:t>tienen</a:t>
            </a:r>
            <a:r>
              <a:rPr lang="en-US" sz="1800" dirty="0"/>
              <a:t> </a:t>
            </a:r>
            <a:r>
              <a:rPr lang="en-US" sz="1800" dirty="0" err="1"/>
              <a:t>dudas</a:t>
            </a:r>
            <a:r>
              <a:rPr lang="en-US" sz="1800" dirty="0"/>
              <a:t> </a:t>
            </a:r>
            <a:r>
              <a:rPr lang="en-US" sz="1800" dirty="0" err="1"/>
              <a:t>sobre</a:t>
            </a:r>
            <a:r>
              <a:rPr lang="en-US" sz="1800" dirty="0"/>
              <a:t> la </a:t>
            </a:r>
            <a:r>
              <a:rPr lang="en-US" sz="1800" dirty="0" err="1"/>
              <a:t>vacuna</a:t>
            </a:r>
            <a:r>
              <a:rPr lang="en-US" sz="1800" dirty="0"/>
              <a:t> </a:t>
            </a:r>
            <a:r>
              <a:rPr lang="en-US" sz="1800" i="0" baseline="0" dirty="0"/>
              <a:t>COVID-19.</a:t>
            </a:r>
            <a:r>
              <a:rPr lang="en-US" sz="1800" dirty="0"/>
              <a:t> </a:t>
            </a:r>
            <a:endParaRPr lang="en-US" dirty="0"/>
          </a:p>
          <a:p>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r>
              <a:rPr lang="en-US" sz="1800" dirty="0"/>
              <a:t>El </a:t>
            </a:r>
            <a:r>
              <a:rPr lang="en-US" sz="1800" dirty="0" err="1"/>
              <a:t>módulo</a:t>
            </a:r>
            <a:r>
              <a:rPr lang="en-US" sz="1800" dirty="0"/>
              <a:t> </a:t>
            </a:r>
            <a:r>
              <a:rPr lang="en-US" sz="1800" dirty="0" err="1"/>
              <a:t>también</a:t>
            </a:r>
            <a:r>
              <a:rPr lang="en-US" sz="1800" dirty="0"/>
              <a:t> es </a:t>
            </a:r>
            <a:r>
              <a:rPr lang="en-US" sz="1800" dirty="0" err="1"/>
              <a:t>útil</a:t>
            </a:r>
            <a:r>
              <a:rPr lang="en-US" sz="1800" dirty="0"/>
              <a:t> </a:t>
            </a:r>
            <a:r>
              <a:rPr lang="en-US" sz="1800" dirty="0" err="1"/>
              <a:t>cuando</a:t>
            </a:r>
            <a:r>
              <a:rPr lang="en-US" sz="1800" dirty="0"/>
              <a:t> se </a:t>
            </a:r>
            <a:r>
              <a:rPr lang="en-US" sz="1800" dirty="0" err="1"/>
              <a:t>apoya</a:t>
            </a:r>
            <a:r>
              <a:rPr lang="en-US" sz="1800" dirty="0"/>
              <a:t> a </a:t>
            </a:r>
            <a:r>
              <a:rPr lang="en-US" sz="1800" dirty="0" err="1"/>
              <a:t>alguien</a:t>
            </a:r>
            <a:r>
              <a:rPr lang="en-US" sz="1800" dirty="0"/>
              <a:t> que </a:t>
            </a:r>
            <a:r>
              <a:rPr lang="en-US" sz="1800" dirty="0" err="1"/>
              <a:t>tiene</a:t>
            </a:r>
            <a:r>
              <a:rPr lang="en-US" sz="1800" dirty="0"/>
              <a:t> un punto de vista o </a:t>
            </a:r>
            <a:r>
              <a:rPr lang="en-US" sz="1800" dirty="0" err="1"/>
              <a:t>unos</a:t>
            </a:r>
            <a:r>
              <a:rPr lang="en-US" sz="1800" dirty="0"/>
              <a:t> </a:t>
            </a:r>
            <a:r>
              <a:rPr lang="en-US" sz="1800" dirty="0" err="1"/>
              <a:t>valores</a:t>
            </a:r>
            <a:r>
              <a:rPr lang="en-US" sz="1800" dirty="0"/>
              <a:t> </a:t>
            </a:r>
            <a:r>
              <a:rPr lang="en-US" sz="1800" dirty="0" err="1"/>
              <a:t>diferentes</a:t>
            </a:r>
            <a:r>
              <a:rPr lang="en-US" sz="1800" dirty="0"/>
              <a:t> </a:t>
            </a:r>
            <a:r>
              <a:rPr lang="en-US" sz="1800" i="0" baseline="0" dirty="0"/>
              <a:t>a </a:t>
            </a:r>
            <a:r>
              <a:rPr lang="en-US" sz="1800" dirty="0"/>
              <a:t>los que </a:t>
            </a:r>
            <a:r>
              <a:rPr lang="en-US" sz="1800" dirty="0" err="1"/>
              <a:t>brindan</a:t>
            </a:r>
            <a:r>
              <a:rPr lang="en-US" sz="1800" dirty="0"/>
              <a:t> los PAP</a:t>
            </a:r>
            <a:r>
              <a:rPr lang="en-US" sz="1800" i="0" baseline="0" dirty="0"/>
              <a:t>, </a:t>
            </a:r>
            <a:r>
              <a:rPr lang="en-US" sz="1800" dirty="0" err="1"/>
              <a:t>ya</a:t>
            </a:r>
            <a:r>
              <a:rPr lang="en-US" sz="1800" dirty="0"/>
              <a:t> que la </a:t>
            </a:r>
            <a:r>
              <a:rPr lang="en-US" sz="1800" dirty="0" err="1"/>
              <a:t>formación</a:t>
            </a:r>
            <a:r>
              <a:rPr lang="en-US" sz="1800" dirty="0"/>
              <a:t> </a:t>
            </a:r>
            <a:r>
              <a:rPr lang="en-US" sz="1800" dirty="0" err="1"/>
              <a:t>también</a:t>
            </a:r>
            <a:r>
              <a:rPr lang="en-US" sz="1800" dirty="0"/>
              <a:t> </a:t>
            </a:r>
            <a:r>
              <a:rPr lang="en-US" sz="1800" dirty="0" err="1"/>
              <a:t>desarrolla</a:t>
            </a:r>
            <a:r>
              <a:rPr lang="en-US" sz="1800" dirty="0"/>
              <a:t> o </a:t>
            </a:r>
            <a:r>
              <a:rPr lang="en-US" sz="1800" dirty="0" err="1"/>
              <a:t>profundiza</a:t>
            </a:r>
            <a:r>
              <a:rPr lang="en-US" sz="1800" dirty="0"/>
              <a:t> las </a:t>
            </a:r>
            <a:r>
              <a:rPr lang="en-US" sz="1800" dirty="0" err="1"/>
              <a:t>habilidades</a:t>
            </a:r>
            <a:r>
              <a:rPr lang="en-US" sz="1800" dirty="0"/>
              <a:t> para </a:t>
            </a:r>
            <a:r>
              <a:rPr lang="en-US" sz="1800" dirty="0" err="1"/>
              <a:t>demostrar</a:t>
            </a:r>
            <a:r>
              <a:rPr lang="en-US" sz="1800" dirty="0"/>
              <a:t> </a:t>
            </a:r>
            <a:r>
              <a:rPr lang="en-US" sz="1800" dirty="0" err="1"/>
              <a:t>empatía</a:t>
            </a:r>
            <a:r>
              <a:rPr lang="en-US" sz="1800" dirty="0"/>
              <a:t> y </a:t>
            </a:r>
            <a:r>
              <a:rPr lang="en-US" sz="1800" dirty="0" err="1"/>
              <a:t>comprensión</a:t>
            </a:r>
            <a:r>
              <a:rPr lang="en-US" sz="1800" i="0" baseline="0" dirty="0"/>
              <a:t>.</a:t>
            </a:r>
            <a:r>
              <a:rPr lang="en-US" sz="1800" dirty="0"/>
              <a:t> </a:t>
            </a:r>
            <a:endParaRPr lang="en-US" sz="1800" dirty="0">
              <a:cs typeface="Calibri"/>
            </a:endParaRPr>
          </a:p>
          <a:p>
            <a:endParaRPr lang="en-US" sz="1800" dirty="0">
              <a:cs typeface="Calibri"/>
            </a:endParaRPr>
          </a:p>
          <a:p>
            <a:r>
              <a:rPr lang="en-US" sz="1800" dirty="0"/>
              <a:t>La </a:t>
            </a:r>
            <a:r>
              <a:rPr lang="en-US" sz="1800" dirty="0" err="1"/>
              <a:t>formación</a:t>
            </a:r>
            <a:r>
              <a:rPr lang="en-US" sz="1800" dirty="0"/>
              <a:t> no </a:t>
            </a:r>
            <a:r>
              <a:rPr lang="en-US" sz="1800" dirty="0" err="1"/>
              <a:t>consiste</a:t>
            </a:r>
            <a:r>
              <a:rPr lang="en-US" sz="1800" dirty="0"/>
              <a:t> </a:t>
            </a:r>
            <a:r>
              <a:rPr lang="en-US" sz="1800" dirty="0" err="1"/>
              <a:t>en</a:t>
            </a:r>
            <a:r>
              <a:rPr lang="en-US" sz="1800" dirty="0"/>
              <a:t> </a:t>
            </a:r>
            <a:r>
              <a:rPr lang="en-US" sz="1800" dirty="0" err="1"/>
              <a:t>engañar</a:t>
            </a:r>
            <a:r>
              <a:rPr lang="en-US" sz="1800" dirty="0"/>
              <a:t> </a:t>
            </a:r>
            <a:r>
              <a:rPr lang="en-US" sz="1800" i="0" baseline="0" dirty="0">
                <a:effectLst/>
              </a:rPr>
              <a:t>a </a:t>
            </a:r>
            <a:r>
              <a:rPr lang="en-US" sz="1800" dirty="0" err="1"/>
              <a:t>alguien</a:t>
            </a:r>
            <a:r>
              <a:rPr lang="en-US" sz="1800" dirty="0"/>
              <a:t> para que se </a:t>
            </a:r>
            <a:r>
              <a:rPr lang="en-US" sz="1800" dirty="0" err="1"/>
              <a:t>vacune</a:t>
            </a:r>
            <a:r>
              <a:rPr lang="en-US" sz="1800" dirty="0"/>
              <a:t> contra la </a:t>
            </a:r>
            <a:r>
              <a:rPr lang="en-US" sz="1800" i="0" baseline="0" dirty="0">
                <a:effectLst/>
              </a:rPr>
              <a:t>COVID-19. </a:t>
            </a:r>
            <a:r>
              <a:rPr lang="en-US" sz="1800" dirty="0"/>
              <a:t>Se </a:t>
            </a:r>
            <a:r>
              <a:rPr lang="en-US" sz="1800" dirty="0" err="1"/>
              <a:t>trata</a:t>
            </a:r>
            <a:r>
              <a:rPr lang="en-US" sz="1800" dirty="0"/>
              <a:t> de </a:t>
            </a:r>
            <a:r>
              <a:rPr lang="en-US" sz="1800" dirty="0" err="1"/>
              <a:t>apoyar</a:t>
            </a:r>
            <a:r>
              <a:rPr lang="en-US" sz="1800" dirty="0"/>
              <a:t> a las personas para que se </a:t>
            </a:r>
            <a:r>
              <a:rPr lang="en-US" sz="1800" dirty="0" err="1"/>
              <a:t>sientan</a:t>
            </a:r>
            <a:r>
              <a:rPr lang="en-US" sz="1800" dirty="0"/>
              <a:t> </a:t>
            </a:r>
            <a:r>
              <a:rPr lang="en-US" sz="1800" dirty="0" err="1"/>
              <a:t>tranquilas</a:t>
            </a:r>
            <a:r>
              <a:rPr lang="en-US" sz="1800" i="0" dirty="0">
                <a:effectLst/>
              </a:rPr>
              <a:t>, </a:t>
            </a:r>
            <a:r>
              <a:rPr lang="en-US" sz="1800" dirty="0" err="1"/>
              <a:t>informadas</a:t>
            </a:r>
            <a:r>
              <a:rPr lang="en-US" sz="1800" i="0" dirty="0">
                <a:effectLst/>
              </a:rPr>
              <a:t>, </a:t>
            </a:r>
            <a:r>
              <a:rPr lang="en-US" sz="1800" dirty="0" err="1"/>
              <a:t>apoyadas</a:t>
            </a:r>
            <a:r>
              <a:rPr lang="en-US" sz="1800" dirty="0"/>
              <a:t> y </a:t>
            </a:r>
            <a:r>
              <a:rPr lang="en-US" sz="1800" dirty="0" err="1"/>
              <a:t>en</a:t>
            </a:r>
            <a:r>
              <a:rPr lang="en-US" sz="1800" dirty="0"/>
              <a:t> </a:t>
            </a:r>
            <a:r>
              <a:rPr lang="en-US" sz="1800" i="0" dirty="0">
                <a:effectLst/>
              </a:rPr>
              <a:t>control </a:t>
            </a:r>
            <a:r>
              <a:rPr lang="en-US" sz="1800" dirty="0"/>
              <a:t>de sus </a:t>
            </a:r>
            <a:r>
              <a:rPr lang="en-US" sz="1800" dirty="0" err="1"/>
              <a:t>propias</a:t>
            </a:r>
            <a:r>
              <a:rPr lang="en-US" sz="1800" dirty="0"/>
              <a:t> </a:t>
            </a:r>
            <a:r>
              <a:rPr lang="en-US" sz="1800" dirty="0" err="1"/>
              <a:t>decisiones</a:t>
            </a:r>
            <a:r>
              <a:rPr lang="en-US" sz="1800" dirty="0"/>
              <a:t> </a:t>
            </a:r>
            <a:r>
              <a:rPr lang="en-US" sz="1800" dirty="0" err="1"/>
              <a:t>sobre</a:t>
            </a:r>
            <a:r>
              <a:rPr lang="en-US" sz="1800" dirty="0"/>
              <a:t> la </a:t>
            </a:r>
            <a:r>
              <a:rPr lang="en-US" sz="1800" dirty="0" err="1"/>
              <a:t>vacuna</a:t>
            </a:r>
            <a:r>
              <a:rPr lang="en-US" sz="1800" i="0" dirty="0">
                <a:effectLst/>
              </a:rPr>
              <a:t>.</a:t>
            </a:r>
            <a:r>
              <a:rPr lang="en-US" sz="1800" dirty="0"/>
              <a:t> </a:t>
            </a:r>
            <a:endParaRPr lang="en-US" sz="1800" dirty="0">
              <a:cs typeface="Calibri"/>
            </a:endParaRPr>
          </a:p>
          <a:p>
            <a:endParaRPr lang="en-US" sz="1000"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a:t>
            </a:fld>
            <a:endParaRPr lang="en-US" altLang="ru-RU"/>
          </a:p>
        </p:txBody>
      </p:sp>
    </p:spTree>
    <p:extLst>
      <p:ext uri="{BB962C8B-B14F-4D97-AF65-F5344CB8AC3E}">
        <p14:creationId xmlns:p14="http://schemas.microsoft.com/office/powerpoint/2010/main" val="1095561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 </a:t>
            </a:r>
            <a:r>
              <a:rPr lang="en-US" dirty="0" err="1"/>
              <a:t>cuatro</a:t>
            </a:r>
            <a:r>
              <a:rPr lang="en-US" dirty="0"/>
              <a:t> </a:t>
            </a:r>
            <a:r>
              <a:rPr lang="en-US" dirty="0" err="1"/>
              <a:t>principales</a:t>
            </a:r>
            <a:r>
              <a:rPr lang="en-US" dirty="0"/>
              <a:t> </a:t>
            </a:r>
            <a:r>
              <a:rPr lang="en-US" dirty="0" err="1"/>
              <a:t>áreas</a:t>
            </a:r>
            <a:r>
              <a:rPr lang="en-US" dirty="0"/>
              <a:t> </a:t>
            </a:r>
            <a:r>
              <a:rPr lang="en-US" dirty="0" err="1"/>
              <a:t>adicionales</a:t>
            </a:r>
            <a:r>
              <a:rPr lang="en-US" dirty="0"/>
              <a:t> de ESCUCHAR son</a:t>
            </a:r>
            <a:r>
              <a:rPr lang="en-US" sz="1000" dirty="0">
                <a:effectLst/>
                <a:latin typeface="Open Sans Light"/>
                <a:ea typeface="Open Sans Light"/>
                <a:cs typeface="Open Sans Light"/>
              </a:rPr>
              <a:t>:</a:t>
            </a:r>
            <a:endParaRPr lang="en-US" dirty="0">
              <a:latin typeface="Open Sans Light"/>
              <a:ea typeface="Open Sans Light"/>
              <a:cs typeface="Open Sans Light"/>
            </a:endParaRPr>
          </a:p>
          <a:p>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r>
              <a:rPr lang="en-US" dirty="0" err="1"/>
              <a:t>Mantente</a:t>
            </a:r>
            <a:r>
              <a:rPr lang="en-US" dirty="0"/>
              <a:t> en </a:t>
            </a:r>
            <a:r>
              <a:rPr lang="en-US" dirty="0" err="1"/>
              <a:t>tu</a:t>
            </a:r>
            <a:r>
              <a:rPr lang="en-US" dirty="0"/>
              <a:t> </a:t>
            </a:r>
            <a:r>
              <a:rPr lang="en-US" dirty="0" err="1"/>
              <a:t>papel</a:t>
            </a:r>
            <a:r>
              <a:rPr lang="en-US" dirty="0"/>
              <a:t> de </a:t>
            </a:r>
            <a:r>
              <a:rPr lang="en-US" dirty="0" err="1"/>
              <a:t>oyente</a:t>
            </a:r>
            <a:r>
              <a:rPr lang="en-US" dirty="0"/>
              <a:t> </a:t>
            </a:r>
            <a:r>
              <a:rPr lang="en-US" dirty="0" err="1"/>
              <a:t>solidario</a:t>
            </a:r>
            <a:r>
              <a:rPr lang="en-US" dirty="0"/>
              <a:t> y </a:t>
            </a:r>
            <a:r>
              <a:rPr lang="en-US" dirty="0" err="1"/>
              <a:t>prepárate</a:t>
            </a:r>
            <a:r>
              <a:rPr lang="en-US" dirty="0"/>
              <a:t> para </a:t>
            </a:r>
            <a:r>
              <a:rPr lang="en-US" dirty="0" err="1"/>
              <a:t>escuchar</a:t>
            </a:r>
            <a:r>
              <a:rPr lang="en-US" dirty="0"/>
              <a:t> - </a:t>
            </a:r>
            <a:r>
              <a:rPr lang="en-US" dirty="0" err="1"/>
              <a:t>mucho</a:t>
            </a:r>
            <a:r>
              <a:rPr lang="en-US" dirty="0">
                <a:effectLst/>
              </a:rPr>
              <a:t>.</a:t>
            </a:r>
            <a:endParaRPr lang="en-US" dirty="0"/>
          </a:p>
          <a:p>
            <a:pPr marL="171450" indent="-171450">
              <a:buFont typeface="Arial" panose="020B0604020202020204" pitchFamily="34" charset="0"/>
              <a:buChar char="•"/>
            </a:pPr>
            <a:r>
              <a:rPr lang="en-US" dirty="0"/>
              <a:t>Tu </a:t>
            </a:r>
            <a:r>
              <a:rPr lang="en-US" dirty="0" err="1"/>
              <a:t>papel</a:t>
            </a:r>
            <a:r>
              <a:rPr lang="en-US" dirty="0"/>
              <a:t> es </a:t>
            </a:r>
            <a:r>
              <a:rPr lang="en-US" dirty="0" err="1"/>
              <a:t>dar</a:t>
            </a:r>
            <a:r>
              <a:rPr lang="en-US" dirty="0"/>
              <a:t> </a:t>
            </a:r>
            <a:r>
              <a:rPr lang="en-US" dirty="0" err="1"/>
              <a:t>apoyo</a:t>
            </a:r>
            <a:r>
              <a:rPr lang="en-US" dirty="0"/>
              <a:t> y </a:t>
            </a:r>
            <a:r>
              <a:rPr lang="en-US" dirty="0" err="1"/>
              <a:t>calmar</a:t>
            </a:r>
            <a:r>
              <a:rPr lang="en-US" dirty="0"/>
              <a:t> a la persona</a:t>
            </a:r>
            <a:r>
              <a:rPr lang="en-US" dirty="0">
                <a:effectLst/>
              </a:rPr>
              <a:t>. </a:t>
            </a:r>
            <a:r>
              <a:rPr lang="en-US" dirty="0"/>
              <a:t>No se </a:t>
            </a:r>
            <a:r>
              <a:rPr lang="en-US" dirty="0" err="1"/>
              <a:t>trata</a:t>
            </a:r>
            <a:r>
              <a:rPr lang="en-US" dirty="0"/>
              <a:t> de </a:t>
            </a:r>
            <a:r>
              <a:rPr lang="en-US" dirty="0" err="1"/>
              <a:t>hacer</a:t>
            </a:r>
            <a:r>
              <a:rPr lang="en-US" dirty="0"/>
              <a:t> que </a:t>
            </a:r>
            <a:r>
              <a:rPr lang="en-US" dirty="0" err="1"/>
              <a:t>alguien</a:t>
            </a:r>
            <a:r>
              <a:rPr lang="en-US" dirty="0"/>
              <a:t> </a:t>
            </a:r>
            <a:r>
              <a:rPr lang="en-US" dirty="0" err="1"/>
              <a:t>cambie</a:t>
            </a:r>
            <a:r>
              <a:rPr lang="en-US" dirty="0"/>
              <a:t> de </a:t>
            </a:r>
            <a:r>
              <a:rPr lang="en-US" dirty="0" err="1"/>
              <a:t>opinión</a:t>
            </a:r>
            <a:r>
              <a:rPr lang="en-US" dirty="0"/>
              <a:t> </a:t>
            </a:r>
            <a:r>
              <a:rPr lang="en-US" dirty="0" err="1"/>
              <a:t>sobre</a:t>
            </a:r>
            <a:r>
              <a:rPr lang="en-US" dirty="0"/>
              <a:t> las </a:t>
            </a:r>
            <a:r>
              <a:rPr lang="en-US" dirty="0" err="1"/>
              <a:t>vacunas</a:t>
            </a:r>
            <a:r>
              <a:rPr lang="en-US" dirty="0">
                <a:effectLst/>
              </a:rPr>
              <a:t>. </a:t>
            </a:r>
            <a:r>
              <a:rPr lang="en-US" dirty="0"/>
              <a:t>Por lo tanto, es </a:t>
            </a:r>
            <a:r>
              <a:rPr lang="en-US" dirty="0" err="1"/>
              <a:t>importante</a:t>
            </a:r>
            <a:r>
              <a:rPr lang="en-US" dirty="0"/>
              <a:t> que </a:t>
            </a:r>
            <a:r>
              <a:rPr lang="en-US" dirty="0" err="1"/>
              <a:t>te</a:t>
            </a:r>
            <a:r>
              <a:rPr lang="en-US" dirty="0"/>
              <a:t> </a:t>
            </a:r>
            <a:r>
              <a:rPr lang="en-US" dirty="0" err="1"/>
              <a:t>centres</a:t>
            </a:r>
            <a:r>
              <a:rPr lang="en-US" dirty="0"/>
              <a:t> en </a:t>
            </a:r>
            <a:r>
              <a:rPr lang="en-US" dirty="0" err="1"/>
              <a:t>dar</a:t>
            </a:r>
            <a:r>
              <a:rPr lang="en-US" dirty="0"/>
              <a:t> </a:t>
            </a:r>
            <a:r>
              <a:rPr lang="en-US" dirty="0" err="1"/>
              <a:t>apoyo</a:t>
            </a:r>
            <a:r>
              <a:rPr lang="en-US" dirty="0"/>
              <a:t> </a:t>
            </a:r>
            <a:r>
              <a:rPr lang="en-US" dirty="0">
                <a:effectLst/>
              </a:rPr>
              <a:t>(</a:t>
            </a:r>
            <a:r>
              <a:rPr lang="en-US" dirty="0"/>
              <a:t>no </a:t>
            </a:r>
            <a:r>
              <a:rPr lang="en-US" dirty="0" err="1"/>
              <a:t>juzgar</a:t>
            </a:r>
            <a:r>
              <a:rPr lang="en-US" dirty="0"/>
              <a:t> </a:t>
            </a:r>
            <a:r>
              <a:rPr lang="en-US" dirty="0" err="1"/>
              <a:t>ni</a:t>
            </a:r>
            <a:r>
              <a:rPr lang="en-US" dirty="0"/>
              <a:t> </a:t>
            </a:r>
            <a:r>
              <a:rPr lang="en-US" dirty="0" err="1"/>
              <a:t>combatir</a:t>
            </a:r>
            <a:r>
              <a:rPr lang="en-US" dirty="0">
                <a:effectLst/>
              </a:rPr>
              <a:t>) </a:t>
            </a:r>
            <a:r>
              <a:rPr lang="en-US" dirty="0"/>
              <a:t>y en </a:t>
            </a:r>
            <a:r>
              <a:rPr lang="en-US" dirty="0" err="1"/>
              <a:t>proporcionar</a:t>
            </a:r>
            <a:r>
              <a:rPr lang="en-US" dirty="0"/>
              <a:t> una </a:t>
            </a:r>
            <a:r>
              <a:rPr lang="en-US" dirty="0" err="1"/>
              <a:t>sensación</a:t>
            </a:r>
            <a:r>
              <a:rPr lang="en-US" dirty="0"/>
              <a:t> de </a:t>
            </a:r>
            <a:r>
              <a:rPr lang="en-US" dirty="0" err="1"/>
              <a:t>calma</a:t>
            </a:r>
            <a:r>
              <a:rPr lang="en-US" dirty="0"/>
              <a:t>.</a:t>
            </a:r>
          </a:p>
          <a:p>
            <a:pPr marL="171450" indent="-171450">
              <a:buFont typeface="Arial" panose="020B0604020202020204" pitchFamily="34" charset="0"/>
              <a:buChar char="•"/>
            </a:pPr>
            <a:r>
              <a:rPr lang="en-AU" dirty="0" err="1"/>
              <a:t>También</a:t>
            </a:r>
            <a:r>
              <a:rPr lang="en-AU" dirty="0"/>
              <a:t> es </a:t>
            </a:r>
            <a:r>
              <a:rPr lang="en-AU" dirty="0" err="1"/>
              <a:t>importante</a:t>
            </a:r>
            <a:r>
              <a:rPr lang="en-AU" dirty="0"/>
              <a:t> </a:t>
            </a:r>
            <a:r>
              <a:rPr lang="en-AU" dirty="0" err="1"/>
              <a:t>estar</a:t>
            </a:r>
            <a:r>
              <a:rPr lang="en-AU" dirty="0"/>
              <a:t> </a:t>
            </a:r>
            <a:r>
              <a:rPr lang="en-AU" dirty="0" err="1"/>
              <a:t>dispuesto</a:t>
            </a:r>
            <a:r>
              <a:rPr lang="en-AU" dirty="0"/>
              <a:t> a </a:t>
            </a:r>
            <a:r>
              <a:rPr lang="en-AU" dirty="0" err="1"/>
              <a:t>escuchar</a:t>
            </a:r>
            <a:r>
              <a:rPr lang="en-AU" dirty="0"/>
              <a:t>, y a </a:t>
            </a:r>
            <a:r>
              <a:rPr lang="en-AU" dirty="0" err="1"/>
              <a:t>hacerlo</a:t>
            </a:r>
            <a:r>
              <a:rPr lang="en-AU" dirty="0"/>
              <a:t> de forma </a:t>
            </a:r>
            <a:r>
              <a:rPr lang="en-AU" dirty="0" err="1"/>
              <a:t>abierta</a:t>
            </a:r>
            <a:r>
              <a:rPr lang="en-AU" dirty="0"/>
              <a:t> y </a:t>
            </a:r>
            <a:r>
              <a:rPr lang="en-AU" dirty="0" err="1"/>
              <a:t>activa</a:t>
            </a:r>
            <a:r>
              <a:rPr lang="en-AU" kern="1200" dirty="0">
                <a:effectLst/>
              </a:rPr>
              <a:t>. </a:t>
            </a:r>
            <a:r>
              <a:rPr lang="en-AU" dirty="0"/>
              <a:t>Es </a:t>
            </a:r>
            <a:r>
              <a:rPr lang="en-AU" dirty="0" err="1"/>
              <a:t>posible</a:t>
            </a:r>
            <a:r>
              <a:rPr lang="en-AU" dirty="0"/>
              <a:t> que los amigos</a:t>
            </a:r>
            <a:r>
              <a:rPr lang="en-AU" kern="1200" dirty="0">
                <a:effectLst/>
              </a:rPr>
              <a:t>, </a:t>
            </a:r>
            <a:r>
              <a:rPr lang="en-AU" dirty="0"/>
              <a:t>la </a:t>
            </a:r>
            <a:r>
              <a:rPr lang="en-AU" dirty="0" err="1"/>
              <a:t>familia</a:t>
            </a:r>
            <a:r>
              <a:rPr lang="en-AU" dirty="0"/>
              <a:t> y </a:t>
            </a:r>
            <a:r>
              <a:rPr lang="en-AU" dirty="0" err="1"/>
              <a:t>otros</a:t>
            </a:r>
            <a:r>
              <a:rPr lang="en-AU" dirty="0"/>
              <a:t> </a:t>
            </a:r>
            <a:r>
              <a:rPr lang="en-AU" dirty="0" err="1"/>
              <a:t>apoyos</a:t>
            </a:r>
            <a:r>
              <a:rPr lang="en-AU" dirty="0"/>
              <a:t> se </a:t>
            </a:r>
            <a:r>
              <a:rPr lang="en-AU" dirty="0" err="1"/>
              <a:t>hayan</a:t>
            </a:r>
            <a:r>
              <a:rPr lang="en-AU" dirty="0"/>
              <a:t> </a:t>
            </a:r>
            <a:r>
              <a:rPr lang="en-AU" dirty="0" err="1"/>
              <a:t>cerrado</a:t>
            </a:r>
            <a:r>
              <a:rPr lang="en-AU" dirty="0"/>
              <a:t> a </a:t>
            </a:r>
            <a:r>
              <a:rPr lang="en-AU" dirty="0" err="1"/>
              <a:t>escucharles</a:t>
            </a:r>
            <a:r>
              <a:rPr lang="en-AU" dirty="0"/>
              <a:t> </a:t>
            </a:r>
            <a:r>
              <a:rPr lang="en-AU" dirty="0" err="1"/>
              <a:t>hablar</a:t>
            </a:r>
            <a:r>
              <a:rPr lang="en-AU" dirty="0"/>
              <a:t> de sus </a:t>
            </a:r>
            <a:r>
              <a:rPr lang="en-AU" dirty="0" err="1"/>
              <a:t>dudas</a:t>
            </a:r>
            <a:r>
              <a:rPr lang="en-AU" dirty="0"/>
              <a:t> </a:t>
            </a:r>
            <a:r>
              <a:rPr lang="en-AU" dirty="0" err="1"/>
              <a:t>sobre</a:t>
            </a:r>
            <a:r>
              <a:rPr lang="en-AU" dirty="0"/>
              <a:t> las </a:t>
            </a:r>
            <a:r>
              <a:rPr lang="en-AU" dirty="0" err="1"/>
              <a:t>vacunas</a:t>
            </a:r>
            <a:r>
              <a:rPr lang="en-AU" kern="1200" dirty="0">
                <a:effectLst/>
              </a:rPr>
              <a:t>. </a:t>
            </a:r>
            <a:r>
              <a:rPr lang="en-AU" dirty="0" err="1"/>
              <a:t>También</a:t>
            </a:r>
            <a:r>
              <a:rPr lang="en-AU" dirty="0"/>
              <a:t> es </a:t>
            </a:r>
            <a:r>
              <a:rPr lang="en-AU" dirty="0" err="1"/>
              <a:t>posible</a:t>
            </a:r>
            <a:r>
              <a:rPr lang="en-AU" dirty="0"/>
              <a:t> que la persona </a:t>
            </a:r>
            <a:r>
              <a:rPr lang="en-AU" dirty="0" err="1"/>
              <a:t>haya</a:t>
            </a:r>
            <a:r>
              <a:rPr lang="en-AU" dirty="0"/>
              <a:t> </a:t>
            </a:r>
            <a:r>
              <a:rPr lang="en-AU" dirty="0" err="1"/>
              <a:t>tenido</a:t>
            </a:r>
            <a:r>
              <a:rPr lang="en-AU" dirty="0"/>
              <a:t> </a:t>
            </a:r>
            <a:r>
              <a:rPr lang="en-AU" dirty="0" err="1"/>
              <a:t>miedo</a:t>
            </a:r>
            <a:r>
              <a:rPr lang="en-AU" dirty="0"/>
              <a:t> de </a:t>
            </a:r>
            <a:r>
              <a:rPr lang="en-AU" dirty="0" err="1"/>
              <a:t>revelar</a:t>
            </a:r>
            <a:r>
              <a:rPr lang="en-AU" dirty="0"/>
              <a:t> sus </a:t>
            </a:r>
            <a:r>
              <a:rPr lang="en-AU" dirty="0" err="1"/>
              <a:t>dudas</a:t>
            </a:r>
            <a:r>
              <a:rPr lang="en-AU" dirty="0"/>
              <a:t> </a:t>
            </a:r>
            <a:r>
              <a:rPr lang="en-AU" dirty="0" err="1"/>
              <a:t>sobre</a:t>
            </a:r>
            <a:r>
              <a:rPr lang="en-AU" dirty="0"/>
              <a:t> las </a:t>
            </a:r>
            <a:r>
              <a:rPr lang="en-AU" dirty="0" err="1"/>
              <a:t>vacunas</a:t>
            </a:r>
            <a:r>
              <a:rPr lang="en-AU" dirty="0"/>
              <a:t> a </a:t>
            </a:r>
            <a:r>
              <a:rPr lang="en-AU" dirty="0" err="1"/>
              <a:t>alguien</a:t>
            </a:r>
            <a:r>
              <a:rPr lang="en-AU" dirty="0"/>
              <a:t> antes y que </a:t>
            </a:r>
            <a:r>
              <a:rPr lang="en-AU" dirty="0" err="1"/>
              <a:t>usted</a:t>
            </a:r>
            <a:r>
              <a:rPr lang="en-AU" dirty="0"/>
              <a:t> sea la </a:t>
            </a:r>
            <a:r>
              <a:rPr lang="en-AU" dirty="0" err="1"/>
              <a:t>primera</a:t>
            </a:r>
            <a:r>
              <a:rPr lang="en-AU" dirty="0"/>
              <a:t> persona con la que se </a:t>
            </a:r>
            <a:r>
              <a:rPr lang="en-AU" dirty="0" err="1"/>
              <a:t>abre</a:t>
            </a:r>
            <a:r>
              <a:rPr lang="en-AU" kern="1200" dirty="0">
                <a:effectLst/>
              </a:rPr>
              <a:t>. </a:t>
            </a:r>
            <a:r>
              <a:rPr lang="en-AU" dirty="0" err="1"/>
              <a:t>Escuchar</a:t>
            </a:r>
            <a:r>
              <a:rPr lang="en-AU" kern="1200" dirty="0">
                <a:effectLst/>
              </a:rPr>
              <a:t>, </a:t>
            </a:r>
            <a:r>
              <a:rPr lang="en-AU" dirty="0"/>
              <a:t>y </a:t>
            </a:r>
            <a:r>
              <a:rPr lang="en-AU" dirty="0" err="1"/>
              <a:t>escuchar</a:t>
            </a:r>
            <a:r>
              <a:rPr lang="en-AU" dirty="0"/>
              <a:t> </a:t>
            </a:r>
            <a:r>
              <a:rPr lang="en-AU" dirty="0" err="1"/>
              <a:t>activamente</a:t>
            </a:r>
            <a:r>
              <a:rPr lang="en-AU" kern="1200" dirty="0">
                <a:effectLst/>
              </a:rPr>
              <a:t>, </a:t>
            </a:r>
            <a:r>
              <a:rPr lang="en-AU" dirty="0"/>
              <a:t>es </a:t>
            </a:r>
            <a:r>
              <a:rPr lang="en-AU" dirty="0" err="1"/>
              <a:t>importante</a:t>
            </a:r>
            <a:r>
              <a:rPr lang="en-AU" dirty="0"/>
              <a:t> para </a:t>
            </a:r>
            <a:r>
              <a:rPr lang="en-AU" dirty="0" err="1"/>
              <a:t>construir</a:t>
            </a:r>
            <a:r>
              <a:rPr lang="en-AU" dirty="0"/>
              <a:t> una </a:t>
            </a:r>
            <a:r>
              <a:rPr lang="en-AU" dirty="0" err="1"/>
              <a:t>relación</a:t>
            </a:r>
            <a:r>
              <a:rPr lang="en-AU" dirty="0"/>
              <a:t> </a:t>
            </a:r>
            <a:r>
              <a:rPr lang="en-AU" dirty="0" err="1"/>
              <a:t>respetuosa</a:t>
            </a:r>
            <a:r>
              <a:rPr lang="en-AU" dirty="0"/>
              <a:t> y </a:t>
            </a:r>
            <a:r>
              <a:rPr lang="en-AU" dirty="0" err="1"/>
              <a:t>proporcionar</a:t>
            </a:r>
            <a:r>
              <a:rPr lang="en-AU" dirty="0"/>
              <a:t> PAP </a:t>
            </a:r>
            <a:r>
              <a:rPr lang="en-AU" dirty="0" err="1"/>
              <a:t>eficazmente</a:t>
            </a:r>
            <a:r>
              <a:rPr lang="en-AU" dirty="0"/>
              <a:t>.</a:t>
            </a:r>
            <a:endParaRPr lang="da-DK"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r>
              <a:rPr lang="en-US" dirty="0"/>
              <a:t>Un </a:t>
            </a:r>
            <a:r>
              <a:rPr lang="en-US" dirty="0" err="1"/>
              <a:t>diálogo</a:t>
            </a:r>
            <a:r>
              <a:rPr lang="en-US" dirty="0"/>
              <a:t> de </a:t>
            </a:r>
            <a:r>
              <a:rPr lang="en-US" dirty="0" err="1"/>
              <a:t>apoyo</a:t>
            </a:r>
            <a:r>
              <a:rPr lang="en-US" dirty="0"/>
              <a:t> y </a:t>
            </a:r>
            <a:r>
              <a:rPr lang="en-US" dirty="0" err="1"/>
              <a:t>ayuda</a:t>
            </a:r>
            <a:r>
              <a:rPr lang="en-US" dirty="0"/>
              <a:t> es </a:t>
            </a:r>
            <a:r>
              <a:rPr lang="en-US" dirty="0" err="1"/>
              <a:t>siempre</a:t>
            </a:r>
            <a:r>
              <a:rPr lang="en-US" dirty="0"/>
              <a:t> </a:t>
            </a:r>
            <a:r>
              <a:rPr lang="en-US" dirty="0" err="1"/>
              <a:t>importante</a:t>
            </a:r>
            <a:r>
              <a:rPr lang="en-US" dirty="0"/>
              <a:t> en  PAP, y </a:t>
            </a:r>
            <a:r>
              <a:rPr lang="en-US" dirty="0" err="1"/>
              <a:t>especialmente</a:t>
            </a:r>
            <a:r>
              <a:rPr lang="en-US" dirty="0"/>
              <a:t> en </a:t>
            </a:r>
            <a:r>
              <a:rPr lang="en-US" dirty="0" err="1"/>
              <a:t>el</a:t>
            </a:r>
            <a:r>
              <a:rPr lang="en-US" dirty="0"/>
              <a:t> </a:t>
            </a:r>
            <a:r>
              <a:rPr lang="en-US" dirty="0" err="1"/>
              <a:t>caso</a:t>
            </a:r>
            <a:r>
              <a:rPr lang="en-US" dirty="0"/>
              <a:t> de las </a:t>
            </a:r>
            <a:r>
              <a:rPr lang="en-US" dirty="0" err="1"/>
              <a:t>dudas</a:t>
            </a:r>
            <a:r>
              <a:rPr lang="en-US" dirty="0"/>
              <a:t> </a:t>
            </a:r>
            <a:r>
              <a:rPr lang="en-US" dirty="0" err="1"/>
              <a:t>sobre</a:t>
            </a:r>
            <a:r>
              <a:rPr lang="en-US" dirty="0"/>
              <a:t> las </a:t>
            </a:r>
            <a:r>
              <a:rPr lang="en-US" dirty="0" err="1"/>
              <a:t>vacunas</a:t>
            </a:r>
            <a:r>
              <a:rPr lang="en-US" dirty="0">
                <a:effectLst/>
              </a:rPr>
              <a:t>, </a:t>
            </a:r>
            <a:r>
              <a:rPr lang="en-US" dirty="0" err="1"/>
              <a:t>ya</a:t>
            </a:r>
            <a:r>
              <a:rPr lang="en-US" dirty="0"/>
              <a:t> que las personas </a:t>
            </a:r>
            <a:r>
              <a:rPr lang="en-US" dirty="0" err="1"/>
              <a:t>aportan</a:t>
            </a:r>
            <a:r>
              <a:rPr lang="en-US" dirty="0"/>
              <a:t> </a:t>
            </a:r>
            <a:r>
              <a:rPr lang="en-US" dirty="0" err="1"/>
              <a:t>preocupaciones</a:t>
            </a:r>
            <a:r>
              <a:rPr lang="en-US" dirty="0"/>
              <a:t> que </a:t>
            </a:r>
            <a:r>
              <a:rPr lang="en-US" dirty="0" err="1"/>
              <a:t>pueden</a:t>
            </a:r>
            <a:r>
              <a:rPr lang="en-US" dirty="0"/>
              <a:t> </a:t>
            </a:r>
            <a:r>
              <a:rPr lang="en-US" dirty="0" err="1"/>
              <a:t>ir</a:t>
            </a:r>
            <a:r>
              <a:rPr lang="en-US" dirty="0"/>
              <a:t> en contra del </a:t>
            </a:r>
            <a:r>
              <a:rPr lang="en-US" dirty="0" err="1"/>
              <a:t>pensamiento</a:t>
            </a:r>
            <a:r>
              <a:rPr lang="en-US" dirty="0"/>
              <a:t> </a:t>
            </a:r>
            <a:r>
              <a:rPr lang="en-US" dirty="0" err="1"/>
              <a:t>dominante</a:t>
            </a:r>
            <a:r>
              <a:rPr lang="en-US" dirty="0">
                <a:effectLst/>
              </a:rPr>
              <a:t>. </a:t>
            </a:r>
            <a:r>
              <a:rPr lang="en-US" dirty="0" err="1"/>
              <a:t>Mantener</a:t>
            </a:r>
            <a:r>
              <a:rPr lang="en-US" dirty="0"/>
              <a:t> un </a:t>
            </a:r>
            <a:r>
              <a:rPr lang="en-US" dirty="0" err="1"/>
              <a:t>diálogo</a:t>
            </a:r>
            <a:r>
              <a:rPr lang="en-US" dirty="0"/>
              <a:t> </a:t>
            </a:r>
            <a:r>
              <a:rPr lang="en-US" dirty="0" err="1"/>
              <a:t>eficaz</a:t>
            </a:r>
            <a:r>
              <a:rPr lang="en-US" dirty="0"/>
              <a:t> </a:t>
            </a:r>
            <a:r>
              <a:rPr lang="en-US" dirty="0" err="1"/>
              <a:t>cuando</a:t>
            </a:r>
            <a:r>
              <a:rPr lang="en-US" dirty="0"/>
              <a:t> se </a:t>
            </a:r>
            <a:r>
              <a:rPr lang="en-US" dirty="0" err="1"/>
              <a:t>habla</a:t>
            </a:r>
            <a:r>
              <a:rPr lang="en-US" dirty="0"/>
              <a:t> de las </a:t>
            </a:r>
            <a:r>
              <a:rPr lang="en-US" dirty="0" err="1"/>
              <a:t>dudas</a:t>
            </a:r>
            <a:r>
              <a:rPr lang="en-US" dirty="0"/>
              <a:t> </a:t>
            </a:r>
            <a:r>
              <a:rPr lang="en-US" dirty="0" err="1"/>
              <a:t>sobre</a:t>
            </a:r>
            <a:r>
              <a:rPr lang="en-US" dirty="0"/>
              <a:t> las </a:t>
            </a:r>
            <a:r>
              <a:rPr lang="en-US" dirty="0" err="1"/>
              <a:t>vacunas</a:t>
            </a:r>
            <a:r>
              <a:rPr lang="en-US" dirty="0"/>
              <a:t> se </a:t>
            </a:r>
            <a:r>
              <a:rPr lang="en-US" dirty="0" err="1"/>
              <a:t>basa</a:t>
            </a:r>
            <a:r>
              <a:rPr lang="en-US" dirty="0"/>
              <a:t> en:</a:t>
            </a:r>
          </a:p>
          <a:p>
            <a:pPr marL="171450" indent="-171450">
              <a:buFont typeface="Arial" panose="020B0604020202020204" pitchFamily="34" charset="0"/>
              <a:buChar char="•"/>
            </a:pPr>
            <a:r>
              <a:rPr lang="en-AU" dirty="0" err="1"/>
              <a:t>Construir</a:t>
            </a:r>
            <a:r>
              <a:rPr lang="en-AU" dirty="0"/>
              <a:t> y </a:t>
            </a:r>
            <a:r>
              <a:rPr lang="en-AU" dirty="0" err="1"/>
              <a:t>mantener</a:t>
            </a:r>
            <a:r>
              <a:rPr lang="en-AU" dirty="0"/>
              <a:t> la </a:t>
            </a:r>
            <a:r>
              <a:rPr lang="en-AU" dirty="0" err="1"/>
              <a:t>confianza</a:t>
            </a:r>
            <a:r>
              <a:rPr lang="en-AU" dirty="0">
                <a:effectLst/>
              </a:rPr>
              <a:t>. </a:t>
            </a:r>
            <a:r>
              <a:rPr lang="en-AU" dirty="0" err="1"/>
              <a:t>Esto</a:t>
            </a:r>
            <a:r>
              <a:rPr lang="en-AU" dirty="0"/>
              <a:t> se </a:t>
            </a:r>
            <a:r>
              <a:rPr lang="en-AU" dirty="0" err="1"/>
              <a:t>puede</a:t>
            </a:r>
            <a:r>
              <a:rPr lang="en-AU" dirty="0"/>
              <a:t> promover </a:t>
            </a:r>
            <a:r>
              <a:rPr lang="en-AU" dirty="0" err="1"/>
              <a:t>siendo</a:t>
            </a:r>
            <a:r>
              <a:rPr lang="en-AU" dirty="0"/>
              <a:t> </a:t>
            </a:r>
            <a:r>
              <a:rPr lang="en-AU" dirty="0" err="1"/>
              <a:t>abierto</a:t>
            </a:r>
            <a:r>
              <a:rPr lang="en-AU" b="0" i="0" u="none" strike="noStrike" dirty="0">
                <a:effectLst/>
              </a:rPr>
              <a:t>, </a:t>
            </a:r>
            <a:r>
              <a:rPr lang="en-AU" dirty="0" err="1"/>
              <a:t>honesto</a:t>
            </a:r>
            <a:r>
              <a:rPr lang="en-AU" b="0" i="0" u="none" strike="noStrike" dirty="0">
                <a:effectLst/>
              </a:rPr>
              <a:t>, </a:t>
            </a:r>
            <a:r>
              <a:rPr lang="en-AU" dirty="0" err="1"/>
              <a:t>educado</a:t>
            </a:r>
            <a:r>
              <a:rPr lang="en-AU" dirty="0"/>
              <a:t> y </a:t>
            </a:r>
            <a:r>
              <a:rPr lang="en-AU" dirty="0" err="1"/>
              <a:t>respetuoso</a:t>
            </a:r>
            <a:r>
              <a:rPr lang="en-AU" b="0" i="0" u="none" strike="noStrike" dirty="0">
                <a:effectLst/>
              </a:rPr>
              <a:t>. </a:t>
            </a:r>
            <a:r>
              <a:rPr lang="en-AU" dirty="0" err="1"/>
              <a:t>También</a:t>
            </a:r>
            <a:r>
              <a:rPr lang="en-AU" dirty="0"/>
              <a:t> es </a:t>
            </a:r>
            <a:r>
              <a:rPr lang="en-AU" dirty="0" err="1"/>
              <a:t>importante</a:t>
            </a:r>
            <a:r>
              <a:rPr lang="en-AU" dirty="0"/>
              <a:t> </a:t>
            </a:r>
            <a:r>
              <a:rPr lang="en-AU" dirty="0" err="1"/>
              <a:t>recordar</a:t>
            </a:r>
            <a:r>
              <a:rPr lang="en-AU" dirty="0"/>
              <a:t> que una de las </a:t>
            </a:r>
            <a:r>
              <a:rPr lang="en-AU" dirty="0" err="1"/>
              <a:t>razones</a:t>
            </a:r>
            <a:r>
              <a:rPr lang="en-AU" dirty="0"/>
              <a:t> por las que las personas </a:t>
            </a:r>
            <a:r>
              <a:rPr lang="en-AU" dirty="0" err="1"/>
              <a:t>pueden</a:t>
            </a:r>
            <a:r>
              <a:rPr lang="en-AU" dirty="0"/>
              <a:t> </a:t>
            </a:r>
            <a:r>
              <a:rPr lang="en-AU" dirty="0" err="1"/>
              <a:t>dudar</a:t>
            </a:r>
            <a:r>
              <a:rPr lang="en-AU" dirty="0"/>
              <a:t> de la </a:t>
            </a:r>
            <a:r>
              <a:rPr lang="en-AU" dirty="0" err="1"/>
              <a:t>vacuna</a:t>
            </a:r>
            <a:r>
              <a:rPr lang="en-AU" dirty="0"/>
              <a:t> es la </a:t>
            </a:r>
            <a:r>
              <a:rPr lang="en-AU" dirty="0" err="1"/>
              <a:t>falta</a:t>
            </a:r>
            <a:r>
              <a:rPr lang="en-AU" dirty="0"/>
              <a:t> de </a:t>
            </a:r>
            <a:r>
              <a:rPr lang="en-AU" dirty="0" err="1"/>
              <a:t>confianza</a:t>
            </a:r>
            <a:r>
              <a:rPr lang="en-AU" dirty="0"/>
              <a:t> o la </a:t>
            </a:r>
            <a:r>
              <a:rPr lang="en-AU" dirty="0" err="1"/>
              <a:t>sospecha</a:t>
            </a:r>
            <a:r>
              <a:rPr lang="en-AU" dirty="0"/>
              <a:t> de </a:t>
            </a:r>
            <a:r>
              <a:rPr lang="en-AU" dirty="0" err="1"/>
              <a:t>quienes</a:t>
            </a:r>
            <a:r>
              <a:rPr lang="en-AU" dirty="0"/>
              <a:t> la </a:t>
            </a:r>
            <a:r>
              <a:rPr lang="en-AU" dirty="0" err="1"/>
              <a:t>desarrollan</a:t>
            </a:r>
            <a:r>
              <a:rPr lang="en-AU" dirty="0"/>
              <a:t> o </a:t>
            </a:r>
            <a:r>
              <a:rPr lang="en-AU" dirty="0" err="1"/>
              <a:t>administran</a:t>
            </a:r>
            <a:r>
              <a:rPr lang="en-AU" b="0" i="0" u="none" strike="noStrike" dirty="0">
                <a:effectLst/>
              </a:rPr>
              <a:t>. </a:t>
            </a:r>
            <a:r>
              <a:rPr lang="en-AU" dirty="0"/>
              <a:t>Por lo tanto, es </a:t>
            </a:r>
            <a:r>
              <a:rPr lang="en-AU" dirty="0" err="1"/>
              <a:t>aún</a:t>
            </a:r>
            <a:r>
              <a:rPr lang="en-AU" dirty="0"/>
              <a:t> </a:t>
            </a:r>
            <a:r>
              <a:rPr lang="en-AU" dirty="0" err="1"/>
              <a:t>más</a:t>
            </a:r>
            <a:r>
              <a:rPr lang="en-AU" dirty="0"/>
              <a:t> </a:t>
            </a:r>
            <a:r>
              <a:rPr lang="en-AU" dirty="0" err="1"/>
              <a:t>importante</a:t>
            </a:r>
            <a:r>
              <a:rPr lang="en-AU" dirty="0"/>
              <a:t> </a:t>
            </a:r>
            <a:r>
              <a:rPr lang="en-AU" dirty="0" err="1"/>
              <a:t>crear</a:t>
            </a:r>
            <a:r>
              <a:rPr lang="en-AU" dirty="0"/>
              <a:t> </a:t>
            </a:r>
            <a:r>
              <a:rPr lang="en-AU" dirty="0" err="1"/>
              <a:t>confianza</a:t>
            </a:r>
            <a:r>
              <a:rPr lang="en-AU" dirty="0"/>
              <a:t> en la </a:t>
            </a:r>
            <a:r>
              <a:rPr lang="en-AU" dirty="0" err="1"/>
              <a:t>relación</a:t>
            </a:r>
            <a:r>
              <a:rPr lang="en-AU" dirty="0"/>
              <a:t> con los PAP</a:t>
            </a:r>
            <a:r>
              <a:rPr lang="en-AU" b="0" i="0" u="none" strike="noStrike" dirty="0">
                <a:effectLst/>
              </a:rPr>
              <a:t>, </a:t>
            </a:r>
            <a:r>
              <a:rPr lang="en-AU" dirty="0" err="1"/>
              <a:t>ya</a:t>
            </a:r>
            <a:r>
              <a:rPr lang="en-AU" dirty="0"/>
              <a:t> que </a:t>
            </a:r>
            <a:r>
              <a:rPr lang="en-AU" dirty="0" err="1"/>
              <a:t>puede</a:t>
            </a:r>
            <a:r>
              <a:rPr lang="en-AU" dirty="0"/>
              <a:t> </a:t>
            </a:r>
            <a:r>
              <a:rPr lang="en-AU" dirty="0" err="1"/>
              <a:t>haber</a:t>
            </a:r>
            <a:r>
              <a:rPr lang="en-AU" dirty="0"/>
              <a:t> una </a:t>
            </a:r>
            <a:r>
              <a:rPr lang="en-AU" dirty="0" err="1"/>
              <a:t>desconfianza</a:t>
            </a:r>
            <a:r>
              <a:rPr lang="en-AU" dirty="0"/>
              <a:t> </a:t>
            </a:r>
            <a:r>
              <a:rPr lang="en-AU" dirty="0" err="1"/>
              <a:t>subyacente</a:t>
            </a:r>
            <a:r>
              <a:rPr lang="en-AU" dirty="0"/>
              <a:t> </a:t>
            </a:r>
            <a:r>
              <a:rPr lang="en-AU" dirty="0" err="1"/>
              <a:t>hacia</a:t>
            </a:r>
            <a:r>
              <a:rPr lang="en-AU" dirty="0"/>
              <a:t> la </a:t>
            </a:r>
            <a:r>
              <a:rPr lang="en-AU" dirty="0" err="1"/>
              <a:t>vacuna</a:t>
            </a:r>
            <a:r>
              <a:rPr lang="en-AU" dirty="0"/>
              <a:t> y </a:t>
            </a:r>
            <a:r>
              <a:rPr lang="en-AU" dirty="0" err="1"/>
              <a:t>hacia</a:t>
            </a:r>
            <a:r>
              <a:rPr lang="en-AU" dirty="0"/>
              <a:t> </a:t>
            </a:r>
            <a:r>
              <a:rPr lang="en-AU" dirty="0" err="1"/>
              <a:t>quienes</a:t>
            </a:r>
            <a:r>
              <a:rPr lang="en-AU" dirty="0"/>
              <a:t> la </a:t>
            </a:r>
            <a:r>
              <a:rPr lang="en-AU" dirty="0" err="1"/>
              <a:t>administran</a:t>
            </a:r>
            <a:r>
              <a:rPr lang="en-AU" dirty="0"/>
              <a:t> o </a:t>
            </a:r>
            <a:r>
              <a:rPr lang="en-AU" dirty="0" err="1"/>
              <a:t>apoyan</a:t>
            </a:r>
            <a:r>
              <a:rPr lang="en-AU" b="0" i="0" u="none" strike="noStrike" dirty="0">
                <a:effectLst/>
              </a:rPr>
              <a:t>. </a:t>
            </a:r>
            <a:r>
              <a:rPr lang="en-AU" sz="1000" dirty="0">
                <a:solidFill>
                  <a:srgbClr val="FFFFFF"/>
                </a:solidFill>
                <a:latin typeface="Open Sans Light"/>
                <a:ea typeface="Open Sans Light"/>
                <a:cs typeface="Open Sans Light"/>
              </a:rPr>
              <a:t> </a:t>
            </a:r>
            <a:endParaRPr lang="da-DK" sz="10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spcBef>
                <a:spcPts val="0"/>
              </a:spcBef>
              <a:spcAft>
                <a:spcPts val="0"/>
              </a:spcAft>
              <a:buFont typeface="Arial" panose="020B0604020202020204" pitchFamily="34" charset="0"/>
              <a:buChar char="•"/>
            </a:pPr>
            <a:r>
              <a:rPr lang="en-AU" dirty="0" err="1"/>
              <a:t>Encontrar</a:t>
            </a:r>
            <a:r>
              <a:rPr lang="en-AU" dirty="0"/>
              <a:t> puntos en </a:t>
            </a:r>
            <a:r>
              <a:rPr lang="en-AU" dirty="0" err="1"/>
              <a:t>común</a:t>
            </a:r>
            <a:r>
              <a:rPr lang="en-AU" b="0" i="0" u="none" strike="noStrike" dirty="0">
                <a:effectLst/>
              </a:rPr>
              <a:t>. </a:t>
            </a:r>
            <a:r>
              <a:rPr lang="en-AU" dirty="0"/>
              <a:t>Es </a:t>
            </a:r>
            <a:r>
              <a:rPr lang="en-AU" dirty="0" err="1"/>
              <a:t>más</a:t>
            </a:r>
            <a:r>
              <a:rPr lang="en-AU" dirty="0"/>
              <a:t> </a:t>
            </a:r>
            <a:r>
              <a:rPr lang="en-AU" dirty="0" err="1"/>
              <a:t>fácil</a:t>
            </a:r>
            <a:r>
              <a:rPr lang="en-AU" dirty="0"/>
              <a:t> </a:t>
            </a:r>
            <a:r>
              <a:rPr lang="en-AU" dirty="0" err="1"/>
              <a:t>abrirse</a:t>
            </a:r>
            <a:r>
              <a:rPr lang="en-AU" dirty="0"/>
              <a:t> a </a:t>
            </a:r>
            <a:r>
              <a:rPr lang="en-AU" dirty="0" err="1"/>
              <a:t>alguien</a:t>
            </a:r>
            <a:r>
              <a:rPr lang="en-AU" dirty="0"/>
              <a:t> una </a:t>
            </a:r>
            <a:r>
              <a:rPr lang="en-AU" dirty="0" err="1"/>
              <a:t>vez</a:t>
            </a:r>
            <a:r>
              <a:rPr lang="en-AU" dirty="0"/>
              <a:t> que </a:t>
            </a:r>
            <a:r>
              <a:rPr lang="en-AU" dirty="0" err="1"/>
              <a:t>hemos</a:t>
            </a:r>
            <a:r>
              <a:rPr lang="en-AU" dirty="0"/>
              <a:t> </a:t>
            </a:r>
            <a:r>
              <a:rPr lang="en-AU" dirty="0" err="1"/>
              <a:t>establecido</a:t>
            </a:r>
            <a:r>
              <a:rPr lang="en-AU" dirty="0"/>
              <a:t> que </a:t>
            </a:r>
            <a:r>
              <a:rPr lang="en-AU" dirty="0" err="1"/>
              <a:t>somos</a:t>
            </a:r>
            <a:r>
              <a:rPr lang="en-AU" dirty="0"/>
              <a:t> </a:t>
            </a:r>
            <a:r>
              <a:rPr lang="en-AU" dirty="0" err="1"/>
              <a:t>similares</a:t>
            </a:r>
            <a:r>
              <a:rPr lang="en-AU" dirty="0"/>
              <a:t> de </a:t>
            </a:r>
            <a:r>
              <a:rPr lang="en-AU" dirty="0" err="1"/>
              <a:t>alguna</a:t>
            </a:r>
            <a:r>
              <a:rPr lang="en-AU" dirty="0"/>
              <a:t> </a:t>
            </a:r>
            <a:r>
              <a:rPr lang="en-AU" dirty="0" err="1"/>
              <a:t>manera</a:t>
            </a:r>
            <a:r>
              <a:rPr lang="en-AU" b="0" i="0" u="none" strike="noStrike" dirty="0">
                <a:effectLst/>
              </a:rPr>
              <a:t>. </a:t>
            </a:r>
            <a:r>
              <a:rPr lang="en-AU" dirty="0"/>
              <a:t>La </a:t>
            </a:r>
            <a:r>
              <a:rPr lang="en-AU" dirty="0" err="1"/>
              <a:t>gente</a:t>
            </a:r>
            <a:r>
              <a:rPr lang="en-AU" dirty="0"/>
              <a:t> </a:t>
            </a:r>
            <a:r>
              <a:rPr lang="en-AU" dirty="0" err="1"/>
              <a:t>tendrá</a:t>
            </a:r>
            <a:r>
              <a:rPr lang="en-AU" dirty="0"/>
              <a:t> </a:t>
            </a:r>
            <a:r>
              <a:rPr lang="en-AU" dirty="0" err="1"/>
              <a:t>diferentes</a:t>
            </a:r>
            <a:r>
              <a:rPr lang="en-AU" dirty="0"/>
              <a:t> puntos en </a:t>
            </a:r>
            <a:r>
              <a:rPr lang="en-AU" dirty="0" err="1"/>
              <a:t>común</a:t>
            </a:r>
            <a:r>
              <a:rPr lang="en-AU" b="0" i="0" u="none" strike="noStrike" dirty="0">
                <a:effectLst/>
              </a:rPr>
              <a:t>, </a:t>
            </a:r>
            <a:r>
              <a:rPr lang="en-AU" dirty="0" err="1"/>
              <a:t>pero</a:t>
            </a:r>
            <a:r>
              <a:rPr lang="en-AU" dirty="0"/>
              <a:t> </a:t>
            </a:r>
            <a:r>
              <a:rPr lang="en-AU" dirty="0" err="1"/>
              <a:t>siempre</a:t>
            </a:r>
            <a:r>
              <a:rPr lang="en-AU" dirty="0"/>
              <a:t> los hay</a:t>
            </a:r>
            <a:r>
              <a:rPr lang="en-AU" b="0" i="0" u="none" strike="noStrike" dirty="0">
                <a:effectLst/>
              </a:rPr>
              <a:t>. </a:t>
            </a:r>
            <a:r>
              <a:rPr lang="en-AU" dirty="0"/>
              <a:t>Tal </a:t>
            </a:r>
            <a:r>
              <a:rPr lang="en-AU" dirty="0" err="1"/>
              <a:t>vez</a:t>
            </a:r>
            <a:r>
              <a:rPr lang="en-AU" dirty="0"/>
              <a:t> sea que los dos </a:t>
            </a:r>
            <a:r>
              <a:rPr lang="en-AU" dirty="0" err="1"/>
              <a:t>tengan</a:t>
            </a:r>
            <a:r>
              <a:rPr lang="en-AU" dirty="0"/>
              <a:t> </a:t>
            </a:r>
            <a:r>
              <a:rPr lang="en-AU" dirty="0" err="1"/>
              <a:t>miedo</a:t>
            </a:r>
            <a:r>
              <a:rPr lang="en-AU" dirty="0"/>
              <a:t> de </a:t>
            </a:r>
            <a:r>
              <a:rPr lang="en-AU" b="0" i="0" u="none" strike="noStrike" dirty="0">
                <a:effectLst/>
              </a:rPr>
              <a:t>COVID-19 </a:t>
            </a:r>
            <a:r>
              <a:rPr lang="en-AU" dirty="0"/>
              <a:t>o no les </a:t>
            </a:r>
            <a:r>
              <a:rPr lang="en-AU" dirty="0" err="1"/>
              <a:t>guste</a:t>
            </a:r>
            <a:r>
              <a:rPr lang="en-AU" b="0" i="0" u="none" strike="noStrike" dirty="0">
                <a:effectLst/>
              </a:rPr>
              <a:t>, </a:t>
            </a:r>
            <a:r>
              <a:rPr lang="en-AU" dirty="0"/>
              <a:t>o que los dos </a:t>
            </a:r>
            <a:r>
              <a:rPr lang="en-AU" dirty="0" err="1"/>
              <a:t>sean</a:t>
            </a:r>
            <a:r>
              <a:rPr lang="en-AU" dirty="0"/>
              <a:t> </a:t>
            </a:r>
            <a:r>
              <a:rPr lang="en-AU" dirty="0" err="1"/>
              <a:t>escépticos</a:t>
            </a:r>
            <a:r>
              <a:rPr lang="en-AU" dirty="0"/>
              <a:t> con </a:t>
            </a:r>
            <a:r>
              <a:rPr lang="en-AU" dirty="0" err="1"/>
              <a:t>respecto</a:t>
            </a:r>
            <a:r>
              <a:rPr lang="en-AU" dirty="0"/>
              <a:t> a la </a:t>
            </a:r>
            <a:r>
              <a:rPr lang="en-AU" dirty="0" err="1"/>
              <a:t>vacuna</a:t>
            </a:r>
            <a:r>
              <a:rPr lang="en-AU" dirty="0"/>
              <a:t> </a:t>
            </a:r>
            <a:r>
              <a:rPr lang="en-AU" b="0" i="0" u="none" strike="noStrike" dirty="0">
                <a:effectLst/>
              </a:rPr>
              <a:t>COVID-19 </a:t>
            </a:r>
            <a:r>
              <a:rPr lang="en-AU" dirty="0"/>
              <a:t>al principio</a:t>
            </a:r>
            <a:r>
              <a:rPr lang="en-AU" b="0" i="0" u="none" strike="noStrike" dirty="0">
                <a:effectLst/>
              </a:rPr>
              <a:t>, </a:t>
            </a:r>
            <a:r>
              <a:rPr lang="en-AU" dirty="0"/>
              <a:t>o que los dos </a:t>
            </a:r>
            <a:r>
              <a:rPr lang="en-AU" dirty="0" err="1"/>
              <a:t>tengan</a:t>
            </a:r>
            <a:r>
              <a:rPr lang="en-AU" dirty="0"/>
              <a:t> </a:t>
            </a:r>
            <a:r>
              <a:rPr lang="en-AU" dirty="0" err="1"/>
              <a:t>hijos</a:t>
            </a:r>
            <a:r>
              <a:rPr lang="en-AU" dirty="0"/>
              <a:t> o les </a:t>
            </a:r>
            <a:r>
              <a:rPr lang="en-AU" dirty="0" err="1"/>
              <a:t>gusten</a:t>
            </a:r>
            <a:r>
              <a:rPr lang="en-AU" dirty="0"/>
              <a:t> los </a:t>
            </a:r>
            <a:r>
              <a:rPr lang="en-AU" dirty="0" err="1"/>
              <a:t>gatos</a:t>
            </a:r>
            <a:r>
              <a:rPr lang="en-AU" b="0" i="0" u="none" strike="noStrike" dirty="0">
                <a:effectLst/>
              </a:rPr>
              <a:t>. </a:t>
            </a:r>
            <a:r>
              <a:rPr lang="en-AU" dirty="0" err="1"/>
              <a:t>Encontrar</a:t>
            </a:r>
            <a:r>
              <a:rPr lang="en-AU" dirty="0"/>
              <a:t> un punto de vista </a:t>
            </a:r>
            <a:r>
              <a:rPr lang="en-AU" dirty="0" err="1"/>
              <a:t>común</a:t>
            </a:r>
            <a:r>
              <a:rPr lang="en-AU" dirty="0"/>
              <a:t> </a:t>
            </a:r>
            <a:r>
              <a:rPr lang="en-AU" dirty="0" err="1"/>
              <a:t>crea</a:t>
            </a:r>
            <a:r>
              <a:rPr lang="en-AU" dirty="0"/>
              <a:t> una </a:t>
            </a:r>
            <a:r>
              <a:rPr lang="en-AU" dirty="0" err="1"/>
              <a:t>conexión</a:t>
            </a:r>
            <a:r>
              <a:rPr lang="en-AU" dirty="0"/>
              <a:t> y, la </a:t>
            </a:r>
            <a:r>
              <a:rPr lang="en-AU" dirty="0" err="1"/>
              <a:t>conexión</a:t>
            </a:r>
            <a:r>
              <a:rPr lang="en-AU" dirty="0"/>
              <a:t> es un </a:t>
            </a:r>
            <a:r>
              <a:rPr lang="en-AU" dirty="0" err="1"/>
              <a:t>rasgo</a:t>
            </a:r>
            <a:r>
              <a:rPr lang="en-AU" dirty="0"/>
              <a:t> que </a:t>
            </a:r>
            <a:r>
              <a:rPr lang="en-AU" dirty="0" err="1"/>
              <a:t>todos</a:t>
            </a:r>
            <a:r>
              <a:rPr lang="en-AU" dirty="0"/>
              <a:t> los </a:t>
            </a:r>
            <a:r>
              <a:rPr lang="en-AU" dirty="0" err="1"/>
              <a:t>humanos</a:t>
            </a:r>
            <a:r>
              <a:rPr lang="en-AU" dirty="0"/>
              <a:t> </a:t>
            </a:r>
            <a:r>
              <a:rPr lang="en-AU" dirty="0" err="1"/>
              <a:t>buscan</a:t>
            </a:r>
            <a:r>
              <a:rPr lang="en-AU" b="0" i="0" u="none" strike="noStrike" dirty="0">
                <a:effectLst/>
              </a:rPr>
              <a:t>. </a:t>
            </a:r>
            <a:r>
              <a:rPr lang="en-AU" dirty="0"/>
              <a:t>No es </a:t>
            </a:r>
            <a:r>
              <a:rPr lang="en-AU" dirty="0" err="1"/>
              <a:t>raro</a:t>
            </a:r>
            <a:r>
              <a:rPr lang="en-AU" dirty="0"/>
              <a:t> que las personas que </a:t>
            </a:r>
            <a:r>
              <a:rPr lang="en-AU" dirty="0" err="1"/>
              <a:t>dudan</a:t>
            </a:r>
            <a:r>
              <a:rPr lang="en-AU" dirty="0"/>
              <a:t> de la </a:t>
            </a:r>
            <a:r>
              <a:rPr lang="en-AU" dirty="0" err="1"/>
              <a:t>vacuna</a:t>
            </a:r>
            <a:r>
              <a:rPr lang="en-AU" dirty="0"/>
              <a:t> </a:t>
            </a:r>
            <a:r>
              <a:rPr lang="en-AU" dirty="0" err="1"/>
              <a:t>estén</a:t>
            </a:r>
            <a:r>
              <a:rPr lang="en-AU" dirty="0"/>
              <a:t> </a:t>
            </a:r>
            <a:r>
              <a:rPr lang="en-AU" dirty="0" err="1"/>
              <a:t>aisladas</a:t>
            </a:r>
            <a:r>
              <a:rPr lang="en-AU" b="0" i="0" u="none" strike="noStrike" dirty="0">
                <a:effectLst/>
              </a:rPr>
              <a:t>, </a:t>
            </a:r>
            <a:r>
              <a:rPr lang="en-AU" dirty="0" err="1"/>
              <a:t>así</a:t>
            </a:r>
            <a:r>
              <a:rPr lang="en-AU" dirty="0"/>
              <a:t> que </a:t>
            </a:r>
            <a:r>
              <a:rPr lang="en-AU" dirty="0" err="1"/>
              <a:t>esto</a:t>
            </a:r>
            <a:r>
              <a:rPr lang="en-AU" dirty="0"/>
              <a:t> </a:t>
            </a:r>
            <a:r>
              <a:rPr lang="en-AU" dirty="0" err="1"/>
              <a:t>hace</a:t>
            </a:r>
            <a:r>
              <a:rPr lang="en-AU" dirty="0"/>
              <a:t> que </a:t>
            </a:r>
            <a:r>
              <a:rPr lang="en-AU" dirty="0" err="1"/>
              <a:t>construir</a:t>
            </a:r>
            <a:r>
              <a:rPr lang="en-AU" dirty="0"/>
              <a:t> la </a:t>
            </a:r>
            <a:r>
              <a:rPr lang="en-AU" dirty="0" err="1"/>
              <a:t>conexión</a:t>
            </a:r>
            <a:r>
              <a:rPr lang="en-AU" dirty="0"/>
              <a:t> sea </a:t>
            </a:r>
            <a:r>
              <a:rPr lang="en-AU" dirty="0" err="1"/>
              <a:t>aún</a:t>
            </a:r>
            <a:r>
              <a:rPr lang="en-AU" dirty="0"/>
              <a:t> </a:t>
            </a:r>
            <a:r>
              <a:rPr lang="en-AU" dirty="0" err="1"/>
              <a:t>más</a:t>
            </a:r>
            <a:r>
              <a:rPr lang="en-AU" dirty="0"/>
              <a:t> </a:t>
            </a:r>
            <a:r>
              <a:rPr lang="en-AU" dirty="0" err="1"/>
              <a:t>importante</a:t>
            </a:r>
            <a:r>
              <a:rPr lang="en-AU" b="0" i="0" u="none" strike="noStrike" dirty="0">
                <a:effectLst/>
              </a:rPr>
              <a:t>.</a:t>
            </a:r>
            <a:endParaRPr lang="en-AU" dirty="0"/>
          </a:p>
          <a:p>
            <a:pPr marL="171450" indent="-171450">
              <a:spcBef>
                <a:spcPts val="0"/>
              </a:spcBef>
              <a:spcAft>
                <a:spcPts val="0"/>
              </a:spcAft>
              <a:buFont typeface="Arial" panose="020B0604020202020204" pitchFamily="34" charset="0"/>
              <a:buChar char="•"/>
            </a:pPr>
            <a:r>
              <a:rPr lang="en-AU" sz="1800" dirty="0" err="1"/>
              <a:t>Valide</a:t>
            </a:r>
            <a:r>
              <a:rPr lang="en-AU" sz="1800" dirty="0"/>
              <a:t> sus </a:t>
            </a:r>
            <a:r>
              <a:rPr lang="en-AU" sz="1800" dirty="0" err="1"/>
              <a:t>preocupaciones</a:t>
            </a:r>
            <a:r>
              <a:rPr lang="en-AU" sz="1800" dirty="0"/>
              <a:t> </a:t>
            </a:r>
            <a:r>
              <a:rPr lang="en-AU" sz="1800" dirty="0" err="1"/>
              <a:t>genuinas</a:t>
            </a:r>
            <a:r>
              <a:rPr lang="en-AU" sz="1800" b="0" i="0" u="none" strike="noStrike" dirty="0">
                <a:effectLst/>
              </a:rPr>
              <a:t>. </a:t>
            </a:r>
            <a:r>
              <a:rPr lang="en-AU" sz="1800" dirty="0"/>
              <a:t>Es </a:t>
            </a:r>
            <a:r>
              <a:rPr lang="en-AU" sz="1800" b="0" i="0" u="none" strike="noStrike" dirty="0">
                <a:effectLst/>
              </a:rPr>
              <a:t>normal </a:t>
            </a:r>
            <a:r>
              <a:rPr lang="en-AU" sz="1800" dirty="0"/>
              <a:t>y </a:t>
            </a:r>
            <a:r>
              <a:rPr lang="en-AU" sz="1800" dirty="0" err="1"/>
              <a:t>saludable</a:t>
            </a:r>
            <a:r>
              <a:rPr lang="en-AU" sz="1800" dirty="0"/>
              <a:t> </a:t>
            </a:r>
            <a:r>
              <a:rPr lang="en-AU" sz="1800" dirty="0" err="1"/>
              <a:t>tener</a:t>
            </a:r>
            <a:r>
              <a:rPr lang="en-AU" sz="1800" dirty="0"/>
              <a:t> </a:t>
            </a:r>
            <a:r>
              <a:rPr lang="en-AU" sz="1800" dirty="0" err="1"/>
              <a:t>cierto</a:t>
            </a:r>
            <a:r>
              <a:rPr lang="en-AU" sz="1800" dirty="0"/>
              <a:t> </a:t>
            </a:r>
            <a:r>
              <a:rPr lang="en-AU" sz="1800" dirty="0" err="1"/>
              <a:t>grado</a:t>
            </a:r>
            <a:r>
              <a:rPr lang="en-AU" sz="1800" dirty="0"/>
              <a:t> de </a:t>
            </a:r>
            <a:r>
              <a:rPr lang="en-AU" sz="1800" dirty="0" err="1"/>
              <a:t>escepticismo</a:t>
            </a:r>
            <a:r>
              <a:rPr lang="en-AU" sz="1800" dirty="0"/>
              <a:t> </a:t>
            </a:r>
            <a:r>
              <a:rPr lang="en-AU" sz="1800" dirty="0" err="1"/>
              <a:t>sobre</a:t>
            </a:r>
            <a:r>
              <a:rPr lang="en-AU" sz="1800" dirty="0"/>
              <a:t> las </a:t>
            </a:r>
            <a:r>
              <a:rPr lang="en-AU" sz="1800" dirty="0" err="1"/>
              <a:t>cosas</a:t>
            </a:r>
            <a:r>
              <a:rPr lang="en-AU" sz="1800" dirty="0"/>
              <a:t> </a:t>
            </a:r>
            <a:r>
              <a:rPr lang="en-AU" sz="1800" dirty="0" err="1"/>
              <a:t>nuevas</a:t>
            </a:r>
            <a:r>
              <a:rPr lang="en-AU" sz="1800" b="0" i="0" u="none" strike="noStrike" dirty="0">
                <a:effectLst/>
              </a:rPr>
              <a:t>. </a:t>
            </a:r>
            <a:r>
              <a:rPr lang="en-AU" sz="1800" dirty="0" err="1"/>
              <a:t>También</a:t>
            </a:r>
            <a:r>
              <a:rPr lang="en-AU" sz="1800" dirty="0"/>
              <a:t> hay </a:t>
            </a:r>
            <a:r>
              <a:rPr lang="en-AU" sz="1800" dirty="0" err="1"/>
              <a:t>muchas</a:t>
            </a:r>
            <a:r>
              <a:rPr lang="en-AU" sz="1800" dirty="0"/>
              <a:t> </a:t>
            </a:r>
            <a:r>
              <a:rPr lang="en-AU" sz="1800" dirty="0" err="1"/>
              <a:t>cosas</a:t>
            </a:r>
            <a:r>
              <a:rPr lang="en-AU" sz="1800" dirty="0"/>
              <a:t> que se </a:t>
            </a:r>
            <a:r>
              <a:rPr lang="en-AU" sz="1800" dirty="0" err="1"/>
              <a:t>desconocen</a:t>
            </a:r>
            <a:r>
              <a:rPr lang="en-AU" sz="1800" dirty="0"/>
              <a:t> </a:t>
            </a:r>
            <a:r>
              <a:rPr lang="en-AU" sz="1800" dirty="0" err="1"/>
              <a:t>sobre</a:t>
            </a:r>
            <a:r>
              <a:rPr lang="en-AU" sz="1800" dirty="0"/>
              <a:t> la </a:t>
            </a:r>
            <a:r>
              <a:rPr lang="en-AU" sz="1800" dirty="0" err="1"/>
              <a:t>vacuna</a:t>
            </a:r>
            <a:r>
              <a:rPr lang="en-AU" sz="1800" dirty="0"/>
              <a:t> </a:t>
            </a:r>
            <a:r>
              <a:rPr lang="en-AU" sz="1800" b="0" i="0" u="none" strike="noStrike" dirty="0">
                <a:effectLst/>
              </a:rPr>
              <a:t>COVID-19. </a:t>
            </a:r>
            <a:r>
              <a:rPr lang="en-AU" sz="1800" dirty="0"/>
              <a:t>Un </a:t>
            </a:r>
            <a:r>
              <a:rPr lang="en-AU" sz="1800" dirty="0" err="1"/>
              <a:t>diálogo</a:t>
            </a:r>
            <a:r>
              <a:rPr lang="en-AU" sz="1800" dirty="0"/>
              <a:t> </a:t>
            </a:r>
            <a:r>
              <a:rPr lang="en-AU" sz="1800" dirty="0" err="1"/>
              <a:t>útil</a:t>
            </a:r>
            <a:r>
              <a:rPr lang="en-AU" sz="1800" dirty="0"/>
              <a:t> y </a:t>
            </a:r>
            <a:r>
              <a:rPr lang="en-AU" sz="1800" dirty="0" err="1"/>
              <a:t>respetuoso</a:t>
            </a:r>
            <a:r>
              <a:rPr lang="en-AU" sz="1800" dirty="0"/>
              <a:t> </a:t>
            </a:r>
            <a:r>
              <a:rPr lang="en-AU" sz="1800" dirty="0" err="1"/>
              <a:t>reconoce</a:t>
            </a:r>
            <a:r>
              <a:rPr lang="en-AU" sz="1800" dirty="0"/>
              <a:t> y </a:t>
            </a:r>
            <a:r>
              <a:rPr lang="en-AU" sz="1800" dirty="0" err="1"/>
              <a:t>valida</a:t>
            </a:r>
            <a:r>
              <a:rPr lang="en-AU" sz="1800" dirty="0"/>
              <a:t> las </a:t>
            </a:r>
            <a:r>
              <a:rPr lang="en-AU" sz="1800" dirty="0" err="1"/>
              <a:t>preocupaciones</a:t>
            </a:r>
            <a:r>
              <a:rPr lang="en-AU" sz="1800" dirty="0"/>
              <a:t> </a:t>
            </a:r>
            <a:r>
              <a:rPr lang="en-AU" sz="1800" dirty="0" err="1"/>
              <a:t>genuinas</a:t>
            </a:r>
            <a:r>
              <a:rPr lang="en-AU" sz="1800" dirty="0"/>
              <a:t> de la </a:t>
            </a:r>
            <a:r>
              <a:rPr lang="en-AU" sz="1800" dirty="0" err="1"/>
              <a:t>gente</a:t>
            </a:r>
            <a:r>
              <a:rPr lang="en-AU" sz="1800" dirty="0"/>
              <a:t> </a:t>
            </a:r>
            <a:r>
              <a:rPr lang="en-AU" sz="1800" dirty="0" err="1"/>
              <a:t>sobre</a:t>
            </a:r>
            <a:r>
              <a:rPr lang="en-AU" sz="1800" dirty="0"/>
              <a:t> la </a:t>
            </a:r>
            <a:r>
              <a:rPr lang="en-AU" sz="1800" dirty="0" err="1"/>
              <a:t>vacuna</a:t>
            </a:r>
            <a:r>
              <a:rPr lang="en-AU" sz="1800" b="0" i="0" u="none" strike="noStrike" dirty="0">
                <a:effectLst/>
              </a:rPr>
              <a:t>. </a:t>
            </a:r>
            <a:r>
              <a:rPr lang="en-AU" sz="1800" dirty="0"/>
              <a:t>El </a:t>
            </a:r>
            <a:r>
              <a:rPr lang="en-AU" sz="1800" dirty="0" err="1"/>
              <a:t>reconocimiento</a:t>
            </a:r>
            <a:r>
              <a:rPr lang="en-AU" sz="1800" dirty="0"/>
              <a:t> y la </a:t>
            </a:r>
            <a:r>
              <a:rPr lang="en-AU" sz="1800" dirty="0" err="1"/>
              <a:t>normalización</a:t>
            </a:r>
            <a:r>
              <a:rPr lang="en-AU" sz="1800" dirty="0"/>
              <a:t> de las </a:t>
            </a:r>
            <a:r>
              <a:rPr lang="en-AU" sz="1800" dirty="0" err="1"/>
              <a:t>preocupaciones</a:t>
            </a:r>
            <a:r>
              <a:rPr lang="en-AU" sz="1800" dirty="0"/>
              <a:t> </a:t>
            </a:r>
            <a:r>
              <a:rPr lang="en-AU" sz="1800" dirty="0" err="1"/>
              <a:t>genuinas</a:t>
            </a:r>
            <a:r>
              <a:rPr lang="en-AU" sz="1800" b="0" i="0" u="none" strike="noStrike" dirty="0">
                <a:effectLst/>
              </a:rPr>
              <a:t>, </a:t>
            </a:r>
            <a:r>
              <a:rPr lang="en-AU" sz="1800" dirty="0"/>
              <a:t>bien </a:t>
            </a:r>
            <a:r>
              <a:rPr lang="en-AU" sz="1800" dirty="0" err="1"/>
              <a:t>hechos</a:t>
            </a:r>
            <a:r>
              <a:rPr lang="en-AU" sz="1800" b="0" i="0" u="none" strike="noStrike" dirty="0">
                <a:effectLst/>
              </a:rPr>
              <a:t>, </a:t>
            </a:r>
            <a:r>
              <a:rPr lang="en-AU" sz="1800" dirty="0" err="1"/>
              <a:t>tienen</a:t>
            </a:r>
            <a:r>
              <a:rPr lang="en-AU" sz="1800" dirty="0"/>
              <a:t> un </a:t>
            </a:r>
            <a:r>
              <a:rPr lang="en-AU" sz="1800" dirty="0" err="1"/>
              <a:t>efecto</a:t>
            </a:r>
            <a:r>
              <a:rPr lang="en-AU" sz="1800" dirty="0"/>
              <a:t> </a:t>
            </a:r>
            <a:r>
              <a:rPr lang="en-AU" sz="1800" dirty="0" err="1"/>
              <a:t>tranquilizador</a:t>
            </a:r>
            <a:r>
              <a:rPr lang="en-AU" sz="1800" b="0" i="0" u="none" strike="noStrike" dirty="0">
                <a:effectLst/>
              </a:rPr>
              <a:t>. </a:t>
            </a:r>
            <a:r>
              <a:rPr lang="en-AU" sz="1800" dirty="0"/>
              <a:t>Uno de los </a:t>
            </a:r>
            <a:r>
              <a:rPr lang="en-AU" sz="1800" dirty="0" err="1"/>
              <a:t>objetivos</a:t>
            </a:r>
            <a:r>
              <a:rPr lang="en-AU" sz="1800" dirty="0"/>
              <a:t> clave de PAP es promover la </a:t>
            </a:r>
            <a:r>
              <a:rPr lang="en-AU" sz="1800" dirty="0" err="1"/>
              <a:t>calma</a:t>
            </a:r>
            <a:r>
              <a:rPr lang="en-AU" sz="1800" dirty="0"/>
              <a:t> para que las personas se </a:t>
            </a:r>
            <a:r>
              <a:rPr lang="en-AU" sz="1800" dirty="0" err="1"/>
              <a:t>sientan</a:t>
            </a:r>
            <a:r>
              <a:rPr lang="en-AU" sz="1800" dirty="0"/>
              <a:t> </a:t>
            </a:r>
            <a:r>
              <a:rPr lang="en-AU" sz="1800" dirty="0" err="1"/>
              <a:t>más</a:t>
            </a:r>
            <a:r>
              <a:rPr lang="en-AU" sz="1800" dirty="0"/>
              <a:t> </a:t>
            </a:r>
            <a:r>
              <a:rPr lang="en-AU" sz="1800" dirty="0" err="1"/>
              <a:t>apoyadas</a:t>
            </a:r>
            <a:r>
              <a:rPr lang="en-AU" sz="1800" dirty="0"/>
              <a:t> a la hora de </a:t>
            </a:r>
            <a:r>
              <a:rPr lang="en-AU" sz="1800" dirty="0" err="1"/>
              <a:t>tomar</a:t>
            </a:r>
            <a:r>
              <a:rPr lang="en-AU" sz="1800" dirty="0"/>
              <a:t> </a:t>
            </a:r>
            <a:r>
              <a:rPr lang="en-AU" sz="1800" dirty="0" err="1"/>
              <a:t>decisiones</a:t>
            </a:r>
            <a:r>
              <a:rPr lang="en-AU" sz="1800" dirty="0"/>
              <a:t> que </a:t>
            </a:r>
            <a:r>
              <a:rPr lang="en-AU" sz="1800" dirty="0" err="1"/>
              <a:t>sean</a:t>
            </a:r>
            <a:r>
              <a:rPr lang="en-AU" sz="1800" dirty="0"/>
              <a:t> </a:t>
            </a:r>
            <a:r>
              <a:rPr lang="en-AU" sz="1800" dirty="0" err="1"/>
              <a:t>beneficiosas</a:t>
            </a:r>
            <a:r>
              <a:rPr lang="en-AU" sz="1800" dirty="0"/>
              <a:t> para </a:t>
            </a:r>
            <a:r>
              <a:rPr lang="en-AU" sz="1800" dirty="0" err="1"/>
              <a:t>ellas</a:t>
            </a:r>
            <a:r>
              <a:rPr lang="en-AU" sz="1800" dirty="0"/>
              <a:t> </a:t>
            </a:r>
            <a:r>
              <a:rPr lang="en-AU" sz="1800" dirty="0" err="1"/>
              <a:t>mismas</a:t>
            </a:r>
            <a:r>
              <a:rPr lang="en-AU" sz="1800" b="0" i="0" u="none" strike="noStrike" dirty="0">
                <a:effectLst/>
              </a:rPr>
              <a:t>.</a:t>
            </a:r>
            <a:r>
              <a:rPr lang="en-AU" sz="1800" dirty="0"/>
              <a:t> </a:t>
            </a:r>
            <a:endParaRPr lang="en-AU" sz="1800" dirty="0">
              <a:cs typeface="Calibri"/>
            </a:endParaRPr>
          </a:p>
          <a:p>
            <a:pPr marL="171450" indent="-171450">
              <a:spcBef>
                <a:spcPts val="0"/>
              </a:spcBef>
              <a:spcAft>
                <a:spcPts val="0"/>
              </a:spcAft>
              <a:buFont typeface="Arial" panose="020B0604020202020204" pitchFamily="34" charset="0"/>
              <a:buChar char="•"/>
            </a:pPr>
            <a:r>
              <a:rPr lang="en-AU" dirty="0" err="1"/>
              <a:t>Tómese</a:t>
            </a:r>
            <a:r>
              <a:rPr lang="en-AU" dirty="0"/>
              <a:t> </a:t>
            </a:r>
            <a:r>
              <a:rPr lang="en-AU" dirty="0" err="1"/>
              <a:t>el</a:t>
            </a:r>
            <a:r>
              <a:rPr lang="en-AU" dirty="0"/>
              <a:t> </a:t>
            </a:r>
            <a:r>
              <a:rPr lang="en-AU" dirty="0" err="1"/>
              <a:t>tiempo</a:t>
            </a:r>
            <a:r>
              <a:rPr lang="en-AU" dirty="0"/>
              <a:t> </a:t>
            </a:r>
            <a:r>
              <a:rPr lang="en-AU" dirty="0" err="1"/>
              <a:t>necesario</a:t>
            </a:r>
            <a:r>
              <a:rPr lang="en-AU" dirty="0"/>
              <a:t> para </a:t>
            </a:r>
            <a:r>
              <a:rPr lang="en-AU" dirty="0" err="1"/>
              <a:t>entender</a:t>
            </a:r>
            <a:r>
              <a:rPr lang="en-AU" dirty="0"/>
              <a:t> lo que la </a:t>
            </a:r>
            <a:r>
              <a:rPr lang="en-AU" dirty="0" err="1"/>
              <a:t>gente</a:t>
            </a:r>
            <a:r>
              <a:rPr lang="en-AU" dirty="0"/>
              <a:t> </a:t>
            </a:r>
            <a:r>
              <a:rPr lang="en-AU" dirty="0" err="1"/>
              <a:t>piensa</a:t>
            </a:r>
            <a:r>
              <a:rPr lang="en-AU" dirty="0"/>
              <a:t> y por </a:t>
            </a:r>
            <a:r>
              <a:rPr lang="en-AU" dirty="0" err="1"/>
              <a:t>qué</a:t>
            </a:r>
            <a:r>
              <a:rPr lang="en-AU" b="0" i="0" u="none" strike="noStrike" dirty="0">
                <a:effectLst/>
              </a:rPr>
              <a:t>. </a:t>
            </a:r>
            <a:r>
              <a:rPr lang="en-AU" dirty="0"/>
              <a:t>No se </a:t>
            </a:r>
            <a:r>
              <a:rPr lang="en-AU" dirty="0" err="1"/>
              <a:t>puede</a:t>
            </a:r>
            <a:r>
              <a:rPr lang="en-AU" dirty="0"/>
              <a:t> </a:t>
            </a:r>
            <a:r>
              <a:rPr lang="en-AU" dirty="0" err="1"/>
              <a:t>mantener</a:t>
            </a:r>
            <a:r>
              <a:rPr lang="en-AU" dirty="0"/>
              <a:t> un </a:t>
            </a:r>
            <a:r>
              <a:rPr lang="en-AU" dirty="0" err="1"/>
              <a:t>diálogo</a:t>
            </a:r>
            <a:r>
              <a:rPr lang="en-AU" dirty="0"/>
              <a:t> </a:t>
            </a:r>
            <a:r>
              <a:rPr lang="en-AU" dirty="0" err="1"/>
              <a:t>eficaz</a:t>
            </a:r>
            <a:r>
              <a:rPr lang="en-AU" dirty="0"/>
              <a:t> </a:t>
            </a:r>
            <a:r>
              <a:rPr lang="en-AU" dirty="0" err="1"/>
              <a:t>si</a:t>
            </a:r>
            <a:r>
              <a:rPr lang="en-AU" dirty="0"/>
              <a:t> no se sabe lo que </a:t>
            </a:r>
            <a:r>
              <a:rPr lang="en-AU" dirty="0" err="1"/>
              <a:t>realmente</a:t>
            </a:r>
            <a:r>
              <a:rPr lang="en-AU" dirty="0"/>
              <a:t> </a:t>
            </a:r>
            <a:r>
              <a:rPr lang="en-AU" dirty="0" err="1"/>
              <a:t>preocupa</a:t>
            </a:r>
            <a:r>
              <a:rPr lang="en-AU" dirty="0"/>
              <a:t> a la </a:t>
            </a:r>
            <a:r>
              <a:rPr lang="en-AU" dirty="0" err="1"/>
              <a:t>gente</a:t>
            </a:r>
            <a:r>
              <a:rPr lang="en-AU" b="0" i="0" u="none" strike="noStrike" dirty="0">
                <a:effectLst/>
              </a:rPr>
              <a:t>. </a:t>
            </a:r>
            <a:r>
              <a:rPr lang="en-AU" dirty="0" err="1"/>
              <a:t>Cuando</a:t>
            </a:r>
            <a:r>
              <a:rPr lang="en-AU" dirty="0"/>
              <a:t> se </a:t>
            </a:r>
            <a:r>
              <a:rPr lang="en-AU" dirty="0" err="1"/>
              <a:t>trabaja</a:t>
            </a:r>
            <a:r>
              <a:rPr lang="en-AU" dirty="0"/>
              <a:t> con la </a:t>
            </a:r>
            <a:r>
              <a:rPr lang="en-AU" dirty="0" err="1"/>
              <a:t>indecisión</a:t>
            </a:r>
            <a:r>
              <a:rPr lang="en-AU" dirty="0"/>
              <a:t> ante las </a:t>
            </a:r>
            <a:r>
              <a:rPr lang="en-AU" dirty="0" err="1"/>
              <a:t>vacunas</a:t>
            </a:r>
            <a:r>
              <a:rPr lang="en-AU" dirty="0"/>
              <a:t>, un </a:t>
            </a:r>
            <a:r>
              <a:rPr lang="en-AU" dirty="0" err="1"/>
              <a:t>método</a:t>
            </a:r>
            <a:r>
              <a:rPr lang="en-AU" dirty="0"/>
              <a:t> de </a:t>
            </a:r>
            <a:r>
              <a:rPr lang="en-AU" dirty="0" err="1"/>
              <a:t>tres</a:t>
            </a:r>
            <a:r>
              <a:rPr lang="en-AU" dirty="0"/>
              <a:t> pasos para </a:t>
            </a:r>
            <a:r>
              <a:rPr lang="en-AU" dirty="0" err="1"/>
              <a:t>lograr</a:t>
            </a:r>
            <a:r>
              <a:rPr lang="en-AU" dirty="0"/>
              <a:t> la </a:t>
            </a:r>
            <a:r>
              <a:rPr lang="en-AU" dirty="0" err="1"/>
              <a:t>comprensión</a:t>
            </a:r>
            <a:r>
              <a:rPr lang="en-AU" dirty="0"/>
              <a:t> es</a:t>
            </a:r>
            <a:r>
              <a:rPr lang="en-AU" b="0" i="0" u="none" strike="noStrike" dirty="0">
                <a:effectLst/>
              </a:rPr>
              <a:t>:</a:t>
            </a:r>
            <a:endParaRPr lang="en-AU" dirty="0"/>
          </a:p>
          <a:p>
            <a:pPr marL="685800" lvl="1" indent="-228600">
              <a:spcBef>
                <a:spcPts val="0"/>
              </a:spcBef>
              <a:spcAft>
                <a:spcPts val="0"/>
              </a:spcAft>
              <a:buAutoNum type="arabicPeriod"/>
            </a:pPr>
            <a:r>
              <a:rPr lang="en-US" dirty="0" err="1"/>
              <a:t>Escúchelos</a:t>
            </a:r>
            <a:r>
              <a:rPr lang="en-US" dirty="0">
                <a:effectLst/>
              </a:rPr>
              <a:t>. </a:t>
            </a:r>
            <a:r>
              <a:rPr lang="en-US" dirty="0" err="1"/>
              <a:t>Permita</a:t>
            </a:r>
            <a:r>
              <a:rPr lang="en-US" dirty="0"/>
              <a:t> que </a:t>
            </a:r>
            <a:r>
              <a:rPr lang="en-US" dirty="0" err="1"/>
              <a:t>expresen</a:t>
            </a:r>
            <a:r>
              <a:rPr lang="en-US" dirty="0"/>
              <a:t> sus </a:t>
            </a:r>
            <a:r>
              <a:rPr lang="en-US" dirty="0" err="1"/>
              <a:t>pensamientos</a:t>
            </a:r>
            <a:r>
              <a:rPr lang="en-US" dirty="0"/>
              <a:t> y </a:t>
            </a:r>
            <a:r>
              <a:rPr lang="en-US" dirty="0" err="1"/>
              <a:t>sentimientos</a:t>
            </a:r>
            <a:r>
              <a:rPr lang="en-US" dirty="0">
                <a:effectLst/>
              </a:rPr>
              <a:t>.</a:t>
            </a:r>
            <a:endParaRPr lang="en-US" dirty="0"/>
          </a:p>
          <a:p>
            <a:pPr marL="685800" lvl="1" indent="-228600">
              <a:buAutoNum type="arabicPeriod"/>
            </a:pPr>
            <a:r>
              <a:rPr lang="en-US" dirty="0" err="1"/>
              <a:t>Hazles</a:t>
            </a:r>
            <a:r>
              <a:rPr lang="en-US" dirty="0"/>
              <a:t> </a:t>
            </a:r>
            <a:r>
              <a:rPr lang="en-US" dirty="0" err="1"/>
              <a:t>preguntas</a:t>
            </a:r>
            <a:r>
              <a:rPr lang="en-US" dirty="0"/>
              <a:t> sin </a:t>
            </a:r>
            <a:r>
              <a:rPr lang="en-US" dirty="0" err="1"/>
              <a:t>prejuicios</a:t>
            </a:r>
            <a:r>
              <a:rPr lang="en-US" dirty="0"/>
              <a:t> para </a:t>
            </a:r>
            <a:r>
              <a:rPr lang="en-US" dirty="0" err="1"/>
              <a:t>conocer</a:t>
            </a:r>
            <a:r>
              <a:rPr lang="en-US" dirty="0"/>
              <a:t> sus puntos de vista</a:t>
            </a:r>
            <a:endParaRPr lang="en-US" dirty="0">
              <a:effectLst/>
            </a:endParaRPr>
          </a:p>
          <a:p>
            <a:pPr marL="1143000" lvl="2" indent="-228600">
              <a:buFont typeface="Arial" panose="020B0604020202020204" pitchFamily="34" charset="0"/>
              <a:buChar char="•"/>
            </a:pPr>
            <a:r>
              <a:rPr lang="en-US" dirty="0" err="1"/>
              <a:t>Averiguar</a:t>
            </a:r>
            <a:r>
              <a:rPr lang="en-US" dirty="0"/>
              <a:t> en </a:t>
            </a:r>
            <a:r>
              <a:rPr lang="en-US" dirty="0" err="1"/>
              <a:t>qué</a:t>
            </a:r>
            <a:r>
              <a:rPr lang="en-US" dirty="0"/>
              <a:t> </a:t>
            </a:r>
            <a:r>
              <a:rPr lang="en-US" dirty="0" err="1"/>
              <a:t>momento</a:t>
            </a:r>
            <a:r>
              <a:rPr lang="en-US" dirty="0"/>
              <a:t> </a:t>
            </a:r>
            <a:r>
              <a:rPr lang="en-US" dirty="0" err="1"/>
              <a:t>creen</a:t>
            </a:r>
            <a:r>
              <a:rPr lang="en-US" dirty="0"/>
              <a:t> que los </a:t>
            </a:r>
            <a:r>
              <a:rPr lang="en-US" dirty="0" err="1"/>
              <a:t>mitos</a:t>
            </a:r>
            <a:r>
              <a:rPr lang="en-US" dirty="0"/>
              <a:t> en </a:t>
            </a:r>
            <a:r>
              <a:rPr lang="en-US" dirty="0" err="1"/>
              <a:t>torno</a:t>
            </a:r>
            <a:r>
              <a:rPr lang="en-US" dirty="0"/>
              <a:t> a la </a:t>
            </a:r>
            <a:r>
              <a:rPr lang="en-US" dirty="0" err="1"/>
              <a:t>vacuna</a:t>
            </a:r>
            <a:r>
              <a:rPr lang="en-US" dirty="0"/>
              <a:t> </a:t>
            </a:r>
            <a:r>
              <a:rPr lang="en-US" dirty="0">
                <a:effectLst/>
              </a:rPr>
              <a:t>COVID-19 </a:t>
            </a:r>
            <a:r>
              <a:rPr lang="en-US" dirty="0"/>
              <a:t>son </a:t>
            </a:r>
            <a:r>
              <a:rPr lang="en-US" dirty="0" err="1"/>
              <a:t>simplemente</a:t>
            </a:r>
            <a:r>
              <a:rPr lang="en-US" dirty="0"/>
              <a:t> una </a:t>
            </a:r>
            <a:r>
              <a:rPr lang="en-US" dirty="0" err="1"/>
              <a:t>tontería</a:t>
            </a:r>
            <a:r>
              <a:rPr lang="en-US" dirty="0"/>
              <a:t> </a:t>
            </a:r>
            <a:r>
              <a:rPr lang="en-US" dirty="0" err="1"/>
              <a:t>puede</a:t>
            </a:r>
            <a:r>
              <a:rPr lang="en-US" dirty="0"/>
              <a:t> ser </a:t>
            </a:r>
            <a:r>
              <a:rPr lang="en-US" dirty="0" err="1"/>
              <a:t>útil</a:t>
            </a:r>
            <a:r>
              <a:rPr lang="en-US" dirty="0"/>
              <a:t> en </a:t>
            </a:r>
            <a:r>
              <a:rPr lang="en-US" dirty="0" err="1"/>
              <a:t>este</a:t>
            </a:r>
            <a:r>
              <a:rPr lang="en-US" dirty="0"/>
              <a:t> </a:t>
            </a:r>
            <a:r>
              <a:rPr lang="en-US" dirty="0" err="1"/>
              <a:t>caso</a:t>
            </a:r>
            <a:r>
              <a:rPr lang="en-US" dirty="0">
                <a:effectLst/>
              </a:rPr>
              <a:t>, </a:t>
            </a:r>
            <a:r>
              <a:rPr lang="en-US" dirty="0" err="1"/>
              <a:t>pero</a:t>
            </a:r>
            <a:r>
              <a:rPr lang="en-US" dirty="0"/>
              <a:t> no </a:t>
            </a:r>
            <a:r>
              <a:rPr lang="en-US" dirty="0" err="1"/>
              <a:t>siempre</a:t>
            </a:r>
            <a:r>
              <a:rPr lang="en-US" dirty="0"/>
              <a:t> es </a:t>
            </a:r>
            <a:r>
              <a:rPr lang="en-US" dirty="0" err="1"/>
              <a:t>necesario</a:t>
            </a:r>
            <a:endParaRPr lang="en-US" dirty="0">
              <a:effectLst/>
            </a:endParaRPr>
          </a:p>
          <a:p>
            <a:pPr marL="685800" lvl="1" indent="-228600">
              <a:buAutoNum type="arabicPeriod"/>
            </a:pPr>
            <a:r>
              <a:rPr lang="en-AU" dirty="0" err="1"/>
              <a:t>Averigua</a:t>
            </a:r>
            <a:r>
              <a:rPr lang="en-AU" dirty="0"/>
              <a:t> </a:t>
            </a:r>
            <a:r>
              <a:rPr lang="en-AU" dirty="0" err="1"/>
              <a:t>cuáles</a:t>
            </a:r>
            <a:r>
              <a:rPr lang="en-AU" dirty="0"/>
              <a:t> son las lagunas en </a:t>
            </a:r>
            <a:r>
              <a:rPr lang="en-AU" dirty="0" err="1"/>
              <a:t>su</a:t>
            </a:r>
            <a:r>
              <a:rPr lang="en-AU" dirty="0"/>
              <a:t> </a:t>
            </a:r>
            <a:r>
              <a:rPr lang="en-AU" dirty="0" err="1"/>
              <a:t>comprensión</a:t>
            </a:r>
            <a:r>
              <a:rPr lang="en-AU" kern="1200" dirty="0">
                <a:effectLst/>
              </a:rPr>
              <a:t>, </a:t>
            </a:r>
            <a:r>
              <a:rPr lang="en-AU" dirty="0"/>
              <a:t>para </a:t>
            </a:r>
            <a:r>
              <a:rPr lang="en-AU" dirty="0" err="1"/>
              <a:t>poder</a:t>
            </a:r>
            <a:r>
              <a:rPr lang="en-AU" dirty="0"/>
              <a:t> </a:t>
            </a:r>
            <a:r>
              <a:rPr lang="en-AU" dirty="0" err="1"/>
              <a:t>proporcionar</a:t>
            </a:r>
            <a:r>
              <a:rPr lang="en-AU" dirty="0"/>
              <a:t> información "</a:t>
            </a:r>
            <a:r>
              <a:rPr lang="en-AU" dirty="0" err="1"/>
              <a:t>útil</a:t>
            </a:r>
            <a:r>
              <a:rPr lang="en-AU" dirty="0"/>
              <a:t>" </a:t>
            </a:r>
            <a:r>
              <a:rPr lang="en-AU" dirty="0" err="1"/>
              <a:t>más</a:t>
            </a:r>
            <a:r>
              <a:rPr lang="en-AU" dirty="0"/>
              <a:t> </a:t>
            </a:r>
            <a:r>
              <a:rPr lang="en-AU" dirty="0" err="1"/>
              <a:t>adelante</a:t>
            </a:r>
            <a:r>
              <a:rPr lang="en-AU" kern="1200" dirty="0">
                <a:effectLst/>
              </a:rPr>
              <a:t>. </a:t>
            </a:r>
            <a:r>
              <a:rPr lang="en-AU" sz="1000" dirty="0">
                <a:latin typeface="Open Sans Light"/>
                <a:ea typeface="Open Sans Light"/>
                <a:cs typeface="Open Sans Light"/>
              </a:rPr>
              <a:t> </a:t>
            </a:r>
            <a:endParaRPr lang="da-DK" sz="10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457200" lvl="1" indent="0">
              <a:buFont typeface="Arial" panose="020B0604020202020204" pitchFamily="34" charset="0"/>
              <a:buNone/>
            </a:pP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indent="0">
              <a:buFont typeface="Arial" panose="020B0604020202020204" pitchFamily="34" charset="0"/>
              <a:buNone/>
            </a:pPr>
            <a:endParaRPr lang="en-US" sz="1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20</a:t>
            </a:fld>
            <a:endParaRPr lang="en-US" altLang="ru-RU"/>
          </a:p>
        </p:txBody>
      </p:sp>
    </p:spTree>
    <p:extLst>
      <p:ext uri="{BB962C8B-B14F-4D97-AF65-F5344CB8AC3E}">
        <p14:creationId xmlns:p14="http://schemas.microsoft.com/office/powerpoint/2010/main" val="2557217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Proporcionar información útil</a:t>
            </a:r>
            <a:r>
              <a:rPr lang="en-US">
                <a:effectLst/>
              </a:rPr>
              <a:t>. </a:t>
            </a:r>
            <a:r>
              <a:rPr lang="en-US"/>
              <a:t>La investigación sobre el apoyo a las personas que dudan sobre las vacunas muestra que la información "útil" es</a:t>
            </a:r>
            <a:r>
              <a:rPr lang="en-US">
                <a:effectLst/>
              </a:rPr>
              <a:t>: </a:t>
            </a:r>
            <a:endParaRPr lang="en-US"/>
          </a:p>
          <a:p>
            <a:pPr marL="171450" indent="-171450">
              <a:buFont typeface="Arial" panose="020B0604020202020204" pitchFamily="34" charset="0"/>
              <a:buChar char="•"/>
            </a:pPr>
            <a:r>
              <a:rPr lang="en-US"/>
              <a:t>Información que les falta</a:t>
            </a:r>
            <a:endParaRPr lang="en-US">
              <a:effectLst/>
            </a:endParaRPr>
          </a:p>
          <a:p>
            <a:pPr marL="171450" indent="-171450">
              <a:buFont typeface="Arial" panose="020B0604020202020204" pitchFamily="34" charset="0"/>
              <a:buChar char="•"/>
            </a:pPr>
            <a:r>
              <a:rPr lang="en-US"/>
              <a:t>Información relevante para sus preocupaciones específicas</a:t>
            </a:r>
            <a:endParaRPr lang="en-US">
              <a:latin typeface="Calibri"/>
              <a:ea typeface="Open Sans"/>
              <a:cs typeface="Calibri"/>
            </a:endParaRPr>
          </a:p>
          <a:p>
            <a:pPr marL="171450" indent="-171450">
              <a:buFont typeface="Arial" panose="020B0604020202020204" pitchFamily="34" charset="0"/>
              <a:buChar char="•"/>
            </a:pPr>
            <a:r>
              <a:rPr lang="en-US"/>
              <a:t>Información objetiva</a:t>
            </a:r>
            <a:r>
              <a:rPr lang="en-US">
                <a:effectLst/>
              </a:rPr>
              <a:t>. </a:t>
            </a:r>
            <a:r>
              <a:rPr lang="en-US"/>
              <a:t>Esto puede incluir la provisión de enlaces a fuentes de información fiables relacionadas con sus preocupaciones</a:t>
            </a:r>
            <a:r>
              <a:rPr lang="en-US">
                <a:effectLst/>
              </a:rPr>
              <a:t>. </a:t>
            </a:r>
            <a:r>
              <a:rPr lang="en-US"/>
              <a:t>O explicar por qué sus referencias no son fiables</a:t>
            </a:r>
            <a:r>
              <a:rPr lang="en-US">
                <a:effectLst/>
              </a:rPr>
              <a:t>. </a:t>
            </a:r>
          </a:p>
          <a:p>
            <a:pPr marL="171450" indent="-171450">
              <a:buFont typeface="Arial" panose="020B0604020202020204" pitchFamily="34" charset="0"/>
              <a:buChar char="•"/>
            </a:pPr>
            <a:r>
              <a:rPr lang="en-US"/>
              <a:t>Información que pone de manifiesto la desinformación o las conclusiones erróneas que han planteado o que son comunes a los mitos sobre las dudas sobre las vacunas que sostienen</a:t>
            </a:r>
            <a:endParaRPr lang="en-US">
              <a:effectLst/>
            </a:endParaRPr>
          </a:p>
          <a:p>
            <a:pPr marL="171450" indent="-171450">
              <a:buFont typeface="Arial" panose="020B0604020202020204" pitchFamily="34" charset="0"/>
              <a:buChar char="•"/>
            </a:pPr>
            <a:r>
              <a:rPr lang="en-US"/>
              <a:t>Proporcionar explicaciones alternativas plausibles</a:t>
            </a:r>
            <a:endParaRPr lang="en-US">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a:effectLst/>
              <a:latin typeface="Open Sans" panose="020B0606030504020204" pitchFamily="34" charset="0"/>
              <a:ea typeface="Open Sans" panose="020B0606030504020204" pitchFamily="34" charset="0"/>
              <a:cs typeface="Open Sans" panose="020B0606030504020204" pitchFamily="34" charset="0"/>
            </a:endParaRPr>
          </a:p>
          <a:p>
            <a:pPr defTabSz="457200">
              <a:spcBef>
                <a:spcPts val="0"/>
              </a:spcBef>
              <a:spcAft>
                <a:spcPts val="0"/>
              </a:spcAft>
              <a:defRPr/>
            </a:pPr>
            <a:r>
              <a:rPr lang="en-US"/>
              <a:t>Proporcionar una perspectiva y fomentar una mente abierta</a:t>
            </a:r>
          </a:p>
          <a:p>
            <a:pPr marL="628650" lvl="1" indent="-171450" defTabSz="457200" eaLnBrk="1" fontAlgn="auto" hangingPunct="1">
              <a:spcBef>
                <a:spcPts val="0"/>
              </a:spcBef>
              <a:spcAft>
                <a:spcPts val="0"/>
              </a:spcAft>
              <a:buFont typeface="Arial" panose="020B0604020202020204" pitchFamily="34" charset="0"/>
              <a:buChar char="•"/>
              <a:defRPr/>
            </a:pPr>
            <a:r>
              <a:rPr lang="en-US"/>
              <a:t>Sé abierto tú mismo</a:t>
            </a:r>
            <a:r>
              <a:rPr lang="en-US">
                <a:effectLst/>
              </a:rPr>
              <a:t>. </a:t>
            </a:r>
            <a:r>
              <a:rPr lang="en-US"/>
              <a:t>Las investigaciones demuestran que modelar el comportamiento que quieres que otra persona muestre es una forma de provocarlo</a:t>
            </a:r>
            <a:r>
              <a:rPr lang="en-US">
                <a:effectLst/>
              </a:rPr>
              <a:t>. </a:t>
            </a:r>
          </a:p>
          <a:p>
            <a:pPr marL="628650" lvl="1" indent="-171450" defTabSz="457200" eaLnBrk="1" fontAlgn="auto" hangingPunct="1">
              <a:spcBef>
                <a:spcPts val="0"/>
              </a:spcBef>
              <a:spcAft>
                <a:spcPts val="0"/>
              </a:spcAft>
              <a:buFont typeface="Arial" panose="020B0604020202020204" pitchFamily="34" charset="0"/>
              <a:buChar char="•"/>
              <a:defRPr/>
            </a:pPr>
            <a:r>
              <a:rPr lang="en-US"/>
              <a:t>Una forma eficaz y útil de promover una mente abierta es proporcionar respetuosamente un poco de información </a:t>
            </a:r>
            <a:r>
              <a:rPr lang="en-US">
                <a:effectLst/>
              </a:rPr>
              <a:t>(</a:t>
            </a:r>
            <a:r>
              <a:rPr lang="en-US"/>
              <a:t>en lugar de una gran cantidad</a:t>
            </a:r>
            <a:r>
              <a:rPr lang="en-US">
                <a:effectLst/>
              </a:rPr>
              <a:t>) </a:t>
            </a:r>
            <a:r>
              <a:rPr lang="en-US"/>
              <a:t>y dejar espacio para que la persona cuestione sus creencias sin sentirse menospreciada, avergonzada o abrumada</a:t>
            </a:r>
            <a:r>
              <a:rPr lang="en-US">
                <a:effectLst/>
              </a:rPr>
              <a:t>. </a:t>
            </a:r>
          </a:p>
          <a:p>
            <a:pPr marL="628650" lvl="1" indent="-171450" defTabSz="457200">
              <a:spcBef>
                <a:spcPts val="0"/>
              </a:spcBef>
              <a:spcAft>
                <a:spcPts val="0"/>
              </a:spcAft>
              <a:buFont typeface="Arial" panose="020B0604020202020204" pitchFamily="34" charset="0"/>
              <a:buChar char="•"/>
              <a:defRPr/>
            </a:pPr>
            <a:r>
              <a:rPr lang="en-US"/>
              <a:t>Aporte perspectiva formulando preguntas que promuevan la perspectiva y pongan a prueba la plausibilidad de cualquier teoría conspirativa</a:t>
            </a:r>
            <a:r>
              <a:rPr lang="en-US">
                <a:effectLst/>
              </a:rPr>
              <a:t>. </a:t>
            </a:r>
            <a:r>
              <a:rPr lang="en-US"/>
              <a:t>Por ejemplo</a:t>
            </a:r>
            <a:r>
              <a:rPr lang="en-US">
                <a:effectLst/>
              </a:rPr>
              <a:t>: </a:t>
            </a:r>
            <a:r>
              <a:rPr lang="en-US"/>
              <a:t>"¿Quién se beneficiaría de esa teoría</a:t>
            </a:r>
            <a:r>
              <a:rPr lang="en-US">
                <a:effectLst/>
              </a:rPr>
              <a:t>? (</a:t>
            </a:r>
            <a:r>
              <a:rPr lang="en-US"/>
              <a:t>por ejemplo</a:t>
            </a:r>
            <a:r>
              <a:rPr lang="en-US">
                <a:effectLst/>
              </a:rPr>
              <a:t>, </a:t>
            </a:r>
            <a:r>
              <a:rPr lang="en-US"/>
              <a:t>vacunas peligrosas</a:t>
            </a:r>
            <a:r>
              <a:rPr lang="en-US">
                <a:effectLst/>
              </a:rPr>
              <a:t>, </a:t>
            </a:r>
            <a:r>
              <a:rPr lang="en-US"/>
              <a:t>mujeres que se vuelven estériles...)". "¿Cómo funcionaría esa teoría?" "¿Cómo es de </a:t>
            </a:r>
            <a:r>
              <a:rPr lang="en-US">
                <a:effectLst/>
              </a:rPr>
              <a:t>plausible</a:t>
            </a:r>
            <a:r>
              <a:rPr lang="en-US"/>
              <a:t> esa teoría?"</a:t>
            </a:r>
            <a:r>
              <a:rPr lang="en-US">
                <a:effectLst/>
              </a:rPr>
              <a:t> </a:t>
            </a:r>
            <a:endParaRPr lang="en-US"/>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en-US" sz="1000">
              <a:effectLst/>
              <a:latin typeface="Open Sans" panose="020B0606030504020204" pitchFamily="34" charset="0"/>
              <a:ea typeface="Open Sans" panose="020B0606030504020204" pitchFamily="34" charset="0"/>
              <a:cs typeface="Open Sans" panose="020B0606030504020204" pitchFamily="34" charset="0"/>
            </a:endParaRPr>
          </a:p>
          <a:p>
            <a:endParaRPr lang="en-US" sz="1000">
              <a:latin typeface="Open Sans" panose="020B0606030504020204" pitchFamily="34" charset="0"/>
              <a:ea typeface="Open Sans" panose="020B0606030504020204" pitchFamily="34" charset="0"/>
              <a:cs typeface="Open Sans" panose="020B0606030504020204" pitchFamily="34" charset="0"/>
            </a:endParaRPr>
          </a:p>
          <a:p>
            <a:pPr marL="0" algn="l" fontAlgn="t">
              <a:spcBef>
                <a:spcPts val="0"/>
              </a:spcBef>
              <a:spcAft>
                <a:spcPts val="0"/>
              </a:spcAft>
            </a:pPr>
            <a:endParaRPr lang="en-AU" sz="1000" b="1" i="0" u="none" strike="noStrike">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21</a:t>
            </a:fld>
            <a:endParaRPr lang="en-US" altLang="ru-RU"/>
          </a:p>
        </p:txBody>
      </p:sp>
    </p:spTree>
    <p:extLst>
      <p:ext uri="{BB962C8B-B14F-4D97-AF65-F5344CB8AC3E}">
        <p14:creationId xmlns:p14="http://schemas.microsoft.com/office/powerpoint/2010/main" val="1224408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la hora de </a:t>
            </a:r>
            <a:r>
              <a:rPr lang="en-AU" dirty="0" err="1"/>
              <a:t>proporcionar</a:t>
            </a:r>
            <a:r>
              <a:rPr lang="en-AU" dirty="0"/>
              <a:t> información </a:t>
            </a:r>
            <a:r>
              <a:rPr lang="en-AU" dirty="0" err="1"/>
              <a:t>útil</a:t>
            </a:r>
            <a:r>
              <a:rPr lang="en-AU" dirty="0"/>
              <a:t> que </a:t>
            </a:r>
            <a:r>
              <a:rPr lang="en-AU" dirty="0" err="1"/>
              <a:t>aborde</a:t>
            </a:r>
            <a:r>
              <a:rPr lang="en-AU" dirty="0"/>
              <a:t> un </a:t>
            </a:r>
            <a:r>
              <a:rPr lang="en-AU" dirty="0" err="1"/>
              <a:t>mito</a:t>
            </a:r>
            <a:r>
              <a:rPr lang="en-AU" dirty="0"/>
              <a:t> o una información </a:t>
            </a:r>
            <a:r>
              <a:rPr lang="en-AU" dirty="0" err="1"/>
              <a:t>errónea</a:t>
            </a:r>
            <a:r>
              <a:rPr lang="en-AU" dirty="0"/>
              <a:t>, hay </a:t>
            </a:r>
            <a:r>
              <a:rPr lang="en-AU" dirty="0" err="1"/>
              <a:t>formas</a:t>
            </a:r>
            <a:r>
              <a:rPr lang="en-AU" dirty="0"/>
              <a:t> </a:t>
            </a:r>
            <a:r>
              <a:rPr lang="en-AU" dirty="0" err="1"/>
              <a:t>buenas</a:t>
            </a:r>
            <a:r>
              <a:rPr lang="en-AU" dirty="0"/>
              <a:t> y malas de </a:t>
            </a:r>
            <a:r>
              <a:rPr lang="en-AU" dirty="0" err="1"/>
              <a:t>hacerlo</a:t>
            </a:r>
            <a:r>
              <a:rPr lang="en-AU" dirty="0"/>
              <a:t>. He </a:t>
            </a:r>
            <a:r>
              <a:rPr lang="en-AU" dirty="0" err="1"/>
              <a:t>aquí</a:t>
            </a:r>
            <a:r>
              <a:rPr lang="en-AU" dirty="0"/>
              <a:t> una </a:t>
            </a:r>
            <a:r>
              <a:rPr lang="en-AU" dirty="0" err="1"/>
              <a:t>buena</a:t>
            </a:r>
            <a:r>
              <a:rPr lang="en-AU" dirty="0"/>
              <a:t> </a:t>
            </a:r>
            <a:r>
              <a:rPr lang="en-AU" dirty="0" err="1"/>
              <a:t>manera</a:t>
            </a:r>
            <a:r>
              <a:rPr lang="en-AU" dirty="0"/>
              <a:t> </a:t>
            </a:r>
            <a:r>
              <a:rPr lang="en-AU" dirty="0" err="1"/>
              <a:t>validada</a:t>
            </a:r>
            <a:r>
              <a:rPr lang="en-AU" dirty="0">
                <a:effectLst/>
              </a:rPr>
              <a:t>: </a:t>
            </a:r>
            <a:r>
              <a:rPr lang="en-AU" dirty="0"/>
              <a:t>se </a:t>
            </a:r>
            <a:r>
              <a:rPr lang="en-AU" dirty="0" err="1"/>
              <a:t>trata</a:t>
            </a:r>
            <a:r>
              <a:rPr lang="en-AU" dirty="0"/>
              <a:t> de un </a:t>
            </a:r>
            <a:r>
              <a:rPr lang="en-AU" dirty="0" err="1"/>
              <a:t>sencillo</a:t>
            </a:r>
            <a:r>
              <a:rPr lang="en-AU" dirty="0"/>
              <a:t> </a:t>
            </a:r>
            <a:r>
              <a:rPr lang="en-AU" dirty="0" err="1"/>
              <a:t>modelo</a:t>
            </a:r>
            <a:r>
              <a:rPr lang="en-AU" dirty="0"/>
              <a:t> de </a:t>
            </a:r>
            <a:r>
              <a:rPr lang="en-AU" dirty="0" err="1"/>
              <a:t>cuatro</a:t>
            </a:r>
            <a:r>
              <a:rPr lang="en-AU" dirty="0"/>
              <a:t> pasos para </a:t>
            </a:r>
            <a:r>
              <a:rPr lang="en-AU" dirty="0" err="1"/>
              <a:t>abordar</a:t>
            </a:r>
            <a:r>
              <a:rPr lang="en-AU" dirty="0"/>
              <a:t> la </a:t>
            </a:r>
            <a:r>
              <a:rPr lang="en-AU" dirty="0" err="1"/>
              <a:t>desinformación</a:t>
            </a:r>
            <a:r>
              <a:rPr lang="en-AU" dirty="0">
                <a:effectLst/>
              </a:rPr>
              <a:t>. </a:t>
            </a:r>
            <a:r>
              <a:rPr lang="en-AU" dirty="0"/>
              <a:t>Se </a:t>
            </a:r>
            <a:r>
              <a:rPr lang="en-AU" dirty="0" err="1"/>
              <a:t>basa</a:t>
            </a:r>
            <a:r>
              <a:rPr lang="en-AU" dirty="0"/>
              <a:t> en lo que ha </a:t>
            </a:r>
            <a:r>
              <a:rPr lang="en-AU" dirty="0" err="1"/>
              <a:t>demostrado</a:t>
            </a:r>
            <a:r>
              <a:rPr lang="en-AU" dirty="0"/>
              <a:t> ser </a:t>
            </a:r>
            <a:r>
              <a:rPr lang="en-AU" dirty="0" err="1"/>
              <a:t>eficaz</a:t>
            </a:r>
            <a:r>
              <a:rPr lang="en-AU" dirty="0"/>
              <a:t> </a:t>
            </a:r>
            <a:r>
              <a:rPr lang="en-AU" dirty="0" err="1"/>
              <a:t>cuando</a:t>
            </a:r>
            <a:r>
              <a:rPr lang="en-AU" dirty="0"/>
              <a:t> se </a:t>
            </a:r>
            <a:r>
              <a:rPr lang="en-AU" dirty="0" err="1"/>
              <a:t>trabaja</a:t>
            </a:r>
            <a:r>
              <a:rPr lang="en-AU" dirty="0"/>
              <a:t> con </a:t>
            </a:r>
            <a:r>
              <a:rPr lang="en-AU" dirty="0" err="1"/>
              <a:t>teorías</a:t>
            </a:r>
            <a:r>
              <a:rPr lang="en-AU" dirty="0"/>
              <a:t> </a:t>
            </a:r>
            <a:r>
              <a:rPr lang="en-AU" dirty="0" err="1"/>
              <a:t>conspirativas</a:t>
            </a:r>
            <a:r>
              <a:rPr lang="en-AU" dirty="0"/>
              <a:t> y </a:t>
            </a:r>
            <a:r>
              <a:rPr lang="en-AU" dirty="0" err="1"/>
              <a:t>mitos</a:t>
            </a:r>
            <a:r>
              <a:rPr lang="en-AU" dirty="0">
                <a:effectLst/>
              </a:rPr>
              <a:t>. </a:t>
            </a:r>
            <a:r>
              <a:rPr lang="en-AU" dirty="0" err="1"/>
              <a:t>También</a:t>
            </a:r>
            <a:r>
              <a:rPr lang="en-AU" dirty="0"/>
              <a:t> se </a:t>
            </a:r>
            <a:r>
              <a:rPr lang="en-AU" dirty="0" err="1"/>
              <a:t>basa</a:t>
            </a:r>
            <a:r>
              <a:rPr lang="en-AU" dirty="0"/>
              <a:t> en la </a:t>
            </a:r>
            <a:r>
              <a:rPr lang="en-AU" dirty="0" err="1"/>
              <a:t>ciencia</a:t>
            </a:r>
            <a:r>
              <a:rPr lang="en-AU" dirty="0"/>
              <a:t> de la </a:t>
            </a:r>
            <a:r>
              <a:rPr lang="en-AU" dirty="0" err="1"/>
              <a:t>mente</a:t>
            </a:r>
            <a:r>
              <a:rPr lang="en-AU" dirty="0"/>
              <a:t>, que </a:t>
            </a:r>
            <a:r>
              <a:rPr lang="en-AU" dirty="0" err="1"/>
              <a:t>recuerda</a:t>
            </a:r>
            <a:r>
              <a:rPr lang="en-AU" dirty="0"/>
              <a:t> la información que se </a:t>
            </a:r>
            <a:r>
              <a:rPr lang="en-AU" dirty="0" err="1"/>
              <a:t>presenta</a:t>
            </a:r>
            <a:r>
              <a:rPr lang="en-AU" dirty="0"/>
              <a:t> primero </a:t>
            </a:r>
            <a:r>
              <a:rPr lang="en-AU" dirty="0">
                <a:effectLst/>
              </a:rPr>
              <a:t>(</a:t>
            </a:r>
            <a:r>
              <a:rPr lang="en-AU" dirty="0" err="1"/>
              <a:t>primacía</a:t>
            </a:r>
            <a:r>
              <a:rPr lang="en-AU" dirty="0">
                <a:effectLst/>
              </a:rPr>
              <a:t>), </a:t>
            </a:r>
            <a:r>
              <a:rPr lang="en-AU" dirty="0" err="1"/>
              <a:t>último</a:t>
            </a:r>
            <a:r>
              <a:rPr lang="en-AU" dirty="0"/>
              <a:t> </a:t>
            </a:r>
            <a:r>
              <a:rPr lang="en-AU" dirty="0">
                <a:effectLst/>
              </a:rPr>
              <a:t>(</a:t>
            </a:r>
            <a:r>
              <a:rPr lang="en-AU" dirty="0" err="1"/>
              <a:t>recencia</a:t>
            </a:r>
            <a:r>
              <a:rPr lang="en-AU" dirty="0">
                <a:effectLst/>
              </a:rPr>
              <a:t>) </a:t>
            </a:r>
            <a:r>
              <a:rPr lang="en-AU" dirty="0"/>
              <a:t>y a menudo </a:t>
            </a:r>
            <a:r>
              <a:rPr lang="en-AU" dirty="0">
                <a:effectLst/>
              </a:rPr>
              <a:t>(</a:t>
            </a:r>
            <a:r>
              <a:rPr lang="en-AU" dirty="0" err="1"/>
              <a:t>frecuencia</a:t>
            </a:r>
            <a:r>
              <a:rPr lang="en-AU" dirty="0">
                <a:effectLst/>
              </a:rPr>
              <a:t>). </a:t>
            </a:r>
            <a:r>
              <a:rPr lang="en-AU" dirty="0" err="1"/>
              <a:t>Nuestro</a:t>
            </a:r>
            <a:r>
              <a:rPr lang="en-AU" dirty="0"/>
              <a:t> </a:t>
            </a:r>
            <a:r>
              <a:rPr lang="en-AU" dirty="0" err="1"/>
              <a:t>objetivo</a:t>
            </a:r>
            <a:r>
              <a:rPr lang="en-AU" dirty="0"/>
              <a:t> es que se </a:t>
            </a:r>
            <a:r>
              <a:rPr lang="en-AU" dirty="0" err="1"/>
              <a:t>recuerde</a:t>
            </a:r>
            <a:r>
              <a:rPr lang="en-AU" dirty="0"/>
              <a:t> </a:t>
            </a:r>
            <a:r>
              <a:rPr lang="en-AU" dirty="0" err="1"/>
              <a:t>el</a:t>
            </a:r>
            <a:r>
              <a:rPr lang="en-AU" dirty="0"/>
              <a:t> </a:t>
            </a:r>
            <a:r>
              <a:rPr lang="en-AU" dirty="0" err="1"/>
              <a:t>hecho</a:t>
            </a:r>
            <a:r>
              <a:rPr lang="en-AU" dirty="0">
                <a:effectLst/>
              </a:rPr>
              <a:t>, </a:t>
            </a:r>
            <a:r>
              <a:rPr lang="en-AU" dirty="0"/>
              <a:t>no </a:t>
            </a:r>
            <a:r>
              <a:rPr lang="en-AU" dirty="0" err="1"/>
              <a:t>el</a:t>
            </a:r>
            <a:r>
              <a:rPr lang="en-AU" dirty="0"/>
              <a:t> </a:t>
            </a:r>
            <a:r>
              <a:rPr lang="en-AU" dirty="0" err="1"/>
              <a:t>mito</a:t>
            </a:r>
            <a:r>
              <a:rPr lang="en-AU" dirty="0">
                <a:effectLst/>
              </a:rPr>
              <a:t>.</a:t>
            </a:r>
            <a:endParaRPr lang="en-US" dirty="0"/>
          </a:p>
          <a:p>
            <a:pPr marL="685800" lvl="1" indent="-228600">
              <a:buAutoNum type="arabicPeriod"/>
            </a:pPr>
            <a:r>
              <a:rPr lang="en-AU" dirty="0" err="1"/>
              <a:t>Empieza</a:t>
            </a:r>
            <a:r>
              <a:rPr lang="en-AU" dirty="0"/>
              <a:t> por </a:t>
            </a:r>
            <a:r>
              <a:rPr lang="en-AU" dirty="0" err="1"/>
              <a:t>el</a:t>
            </a:r>
            <a:r>
              <a:rPr lang="en-AU" dirty="0"/>
              <a:t> </a:t>
            </a:r>
            <a:r>
              <a:rPr lang="en-AU" dirty="0" err="1"/>
              <a:t>hecho</a:t>
            </a:r>
            <a:r>
              <a:rPr lang="en-AU" dirty="0">
                <a:effectLst/>
              </a:rPr>
              <a:t>. </a:t>
            </a:r>
            <a:endParaRPr lang="da-DK" dirty="0">
              <a:effectLst/>
            </a:endParaRPr>
          </a:p>
          <a:p>
            <a:pPr marL="685800" lvl="1" indent="-228600">
              <a:buAutoNum type="arabicPeriod"/>
            </a:pPr>
            <a:r>
              <a:rPr lang="en-AU" sz="1800" dirty="0" err="1"/>
              <a:t>Advierte</a:t>
            </a:r>
            <a:r>
              <a:rPr lang="en-AU" sz="1800" dirty="0"/>
              <a:t> </a:t>
            </a:r>
            <a:r>
              <a:rPr lang="en-AU" sz="1800" dirty="0" err="1"/>
              <a:t>sobre</a:t>
            </a:r>
            <a:r>
              <a:rPr lang="en-AU" sz="1800" dirty="0"/>
              <a:t> </a:t>
            </a:r>
            <a:r>
              <a:rPr lang="en-AU" sz="1800" dirty="0" err="1"/>
              <a:t>el</a:t>
            </a:r>
            <a:r>
              <a:rPr lang="en-AU" sz="1800" dirty="0"/>
              <a:t> </a:t>
            </a:r>
            <a:r>
              <a:rPr lang="en-AU" sz="1800" dirty="0" err="1"/>
              <a:t>mito</a:t>
            </a:r>
            <a:r>
              <a:rPr lang="en-AU" sz="1800" dirty="0">
                <a:effectLst/>
              </a:rPr>
              <a:t>. </a:t>
            </a:r>
            <a:r>
              <a:rPr lang="en-AU" sz="1800" dirty="0" err="1"/>
              <a:t>Menciónelo</a:t>
            </a:r>
            <a:r>
              <a:rPr lang="en-AU" sz="1800" dirty="0"/>
              <a:t> </a:t>
            </a:r>
            <a:r>
              <a:rPr lang="en-AU" sz="1800" dirty="0" err="1"/>
              <a:t>sólo</a:t>
            </a:r>
            <a:r>
              <a:rPr lang="en-AU" sz="1800" dirty="0"/>
              <a:t> UNA </a:t>
            </a:r>
            <a:r>
              <a:rPr lang="en-AU" sz="1800" dirty="0" err="1"/>
              <a:t>vez</a:t>
            </a:r>
            <a:r>
              <a:rPr lang="en-AU" sz="1800" dirty="0">
                <a:effectLst/>
              </a:rPr>
              <a:t>.</a:t>
            </a:r>
            <a:r>
              <a:rPr lang="en-AU" sz="1800" dirty="0"/>
              <a:t> </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pPr marL="685800" lvl="1" indent="-228600">
              <a:buAutoNum type="arabicPeriod"/>
            </a:pPr>
            <a:r>
              <a:rPr lang="en-AU" dirty="0" err="1"/>
              <a:t>Explicar</a:t>
            </a:r>
            <a:r>
              <a:rPr lang="en-AU" dirty="0"/>
              <a:t> la </a:t>
            </a:r>
            <a:r>
              <a:rPr lang="en-AU" dirty="0" err="1"/>
              <a:t>creencia</a:t>
            </a:r>
            <a:r>
              <a:rPr lang="en-AU" dirty="0"/>
              <a:t> o idea </a:t>
            </a:r>
            <a:r>
              <a:rPr lang="en-AU" dirty="0" err="1"/>
              <a:t>errónea</a:t>
            </a:r>
            <a:r>
              <a:rPr lang="en-AU" dirty="0">
                <a:effectLst/>
              </a:rPr>
              <a:t>.</a:t>
            </a:r>
            <a:endParaRPr lang="da-DK" dirty="0">
              <a:effectLst/>
            </a:endParaRPr>
          </a:p>
          <a:p>
            <a:pPr marL="685800" lvl="1" indent="-228600">
              <a:buAutoNum type="arabicPeriod"/>
            </a:pPr>
            <a:r>
              <a:rPr lang="en-AU" dirty="0"/>
              <a:t>Termina con </a:t>
            </a:r>
            <a:r>
              <a:rPr lang="en-AU" dirty="0" err="1"/>
              <a:t>el</a:t>
            </a:r>
            <a:r>
              <a:rPr lang="en-AU" dirty="0"/>
              <a:t> </a:t>
            </a:r>
            <a:r>
              <a:rPr lang="en-AU" dirty="0" err="1"/>
              <a:t>hecho</a:t>
            </a:r>
            <a:r>
              <a:rPr lang="en-AU" dirty="0">
                <a:effectLst/>
              </a:rPr>
              <a:t>. </a:t>
            </a:r>
            <a:r>
              <a:rPr lang="en-AU" dirty="0" err="1"/>
              <a:t>Dígalo</a:t>
            </a:r>
            <a:r>
              <a:rPr lang="en-AU" dirty="0"/>
              <a:t> </a:t>
            </a:r>
            <a:r>
              <a:rPr lang="en-AU" dirty="0" err="1"/>
              <a:t>varias</a:t>
            </a:r>
            <a:r>
              <a:rPr lang="en-AU" dirty="0"/>
              <a:t> </a:t>
            </a:r>
            <a:r>
              <a:rPr lang="en-AU" dirty="0" err="1"/>
              <a:t>veces</a:t>
            </a:r>
            <a:r>
              <a:rPr lang="en-AU" dirty="0"/>
              <a:t> </a:t>
            </a:r>
            <a:r>
              <a:rPr lang="en-AU" dirty="0" err="1"/>
              <a:t>si</a:t>
            </a:r>
            <a:r>
              <a:rPr lang="en-AU" dirty="0"/>
              <a:t> es </a:t>
            </a:r>
            <a:r>
              <a:rPr lang="en-AU" dirty="0" err="1"/>
              <a:t>posible</a:t>
            </a:r>
            <a:r>
              <a:rPr lang="en-AU" dirty="0"/>
              <a:t> </a:t>
            </a:r>
            <a:r>
              <a:rPr lang="en-AU" dirty="0">
                <a:effectLst/>
              </a:rPr>
              <a:t>/ </a:t>
            </a:r>
            <a:r>
              <a:rPr lang="en-AU" dirty="0" err="1"/>
              <a:t>según</a:t>
            </a:r>
            <a:r>
              <a:rPr lang="en-AU" dirty="0"/>
              <a:t> </a:t>
            </a:r>
            <a:r>
              <a:rPr lang="en-AU" dirty="0" err="1"/>
              <a:t>corresponda</a:t>
            </a:r>
            <a:endParaRPr lang="en-AU" dirty="0">
              <a:effectLst/>
            </a:endParaRPr>
          </a:p>
          <a:p>
            <a:r>
              <a:rPr lang="en-AU" dirty="0"/>
              <a:t>Este </a:t>
            </a:r>
            <a:r>
              <a:rPr lang="en-AU" dirty="0" err="1"/>
              <a:t>método</a:t>
            </a:r>
            <a:r>
              <a:rPr lang="en-AU" dirty="0"/>
              <a:t> </a:t>
            </a:r>
            <a:r>
              <a:rPr lang="en-AU" dirty="0" err="1"/>
              <a:t>también</a:t>
            </a:r>
            <a:r>
              <a:rPr lang="en-AU" dirty="0"/>
              <a:t> se </a:t>
            </a:r>
            <a:r>
              <a:rPr lang="en-AU" dirty="0" err="1"/>
              <a:t>basa</a:t>
            </a:r>
            <a:r>
              <a:rPr lang="en-AU" dirty="0"/>
              <a:t> en la forma de </a:t>
            </a:r>
            <a:r>
              <a:rPr lang="en-AU" dirty="0" err="1"/>
              <a:t>presentar</a:t>
            </a:r>
            <a:r>
              <a:rPr lang="en-AU" dirty="0"/>
              <a:t> la información, es </a:t>
            </a:r>
            <a:r>
              <a:rPr lang="en-AU" dirty="0" err="1"/>
              <a:t>decir</a:t>
            </a:r>
            <a:r>
              <a:rPr lang="en-AU" dirty="0">
                <a:effectLst/>
              </a:rPr>
              <a:t>, </a:t>
            </a:r>
            <a:r>
              <a:rPr lang="en-AU" dirty="0"/>
              <a:t>la información debe </a:t>
            </a:r>
            <a:r>
              <a:rPr lang="en-AU" dirty="0" err="1"/>
              <a:t>presentarse</a:t>
            </a:r>
            <a:r>
              <a:rPr lang="en-AU" dirty="0"/>
              <a:t> de forma </a:t>
            </a:r>
            <a:r>
              <a:rPr lang="en-AU" dirty="0" err="1"/>
              <a:t>educada</a:t>
            </a:r>
            <a:r>
              <a:rPr lang="en-AU" dirty="0">
                <a:effectLst/>
              </a:rPr>
              <a:t>, </a:t>
            </a:r>
            <a:r>
              <a:rPr lang="en-AU" dirty="0" err="1"/>
              <a:t>clara</a:t>
            </a:r>
            <a:r>
              <a:rPr lang="en-AU" dirty="0">
                <a:effectLst/>
              </a:rPr>
              <a:t>, </a:t>
            </a:r>
            <a:r>
              <a:rPr lang="en-AU" dirty="0" err="1"/>
              <a:t>respetuosa</a:t>
            </a:r>
            <a:r>
              <a:rPr lang="en-AU" dirty="0"/>
              <a:t> y sin </a:t>
            </a:r>
            <a:r>
              <a:rPr lang="en-AU" dirty="0" err="1"/>
              <a:t>prejuicios</a:t>
            </a:r>
            <a:r>
              <a:rPr lang="en-AU" dirty="0">
                <a:effectLst/>
              </a:rPr>
              <a:t>.</a:t>
            </a:r>
            <a:endParaRPr lang="en-AU" dirty="0"/>
          </a:p>
          <a:p>
            <a:endParaRPr lang="en-AU" sz="1800" dirty="0"/>
          </a:p>
          <a:p>
            <a:r>
              <a:rPr lang="en-AU" sz="1800" dirty="0"/>
              <a:t>He </a:t>
            </a:r>
            <a:r>
              <a:rPr lang="en-AU" sz="1800" dirty="0" err="1"/>
              <a:t>aquí</a:t>
            </a:r>
            <a:r>
              <a:rPr lang="en-AU" sz="1800" dirty="0"/>
              <a:t> un </a:t>
            </a:r>
            <a:r>
              <a:rPr lang="en-AU" sz="1800" dirty="0" err="1"/>
              <a:t>ejemplo</a:t>
            </a:r>
            <a:r>
              <a:rPr lang="en-AU" sz="1800" dirty="0"/>
              <a:t> del </a:t>
            </a:r>
            <a:r>
              <a:rPr lang="en-AU" sz="1800" dirty="0" err="1"/>
              <a:t>método</a:t>
            </a:r>
            <a:r>
              <a:rPr lang="en-AU" sz="1800" dirty="0"/>
              <a:t> de los </a:t>
            </a:r>
            <a:r>
              <a:rPr lang="en-AU" sz="1800" dirty="0" err="1"/>
              <a:t>cuatro</a:t>
            </a:r>
            <a:r>
              <a:rPr lang="en-AU" sz="1800" dirty="0"/>
              <a:t> pasos en </a:t>
            </a:r>
            <a:r>
              <a:rPr lang="en-AU" sz="1800" dirty="0" err="1"/>
              <a:t>acción</a:t>
            </a:r>
            <a:r>
              <a:rPr lang="en-AU" sz="1800" dirty="0"/>
              <a:t> al </a:t>
            </a:r>
            <a:r>
              <a:rPr lang="en-AU" sz="1800" dirty="0" err="1"/>
              <a:t>abordar</a:t>
            </a:r>
            <a:r>
              <a:rPr lang="en-AU" sz="1800" dirty="0"/>
              <a:t> </a:t>
            </a:r>
            <a:r>
              <a:rPr lang="en-AU" sz="1800" dirty="0" err="1"/>
              <a:t>el</a:t>
            </a:r>
            <a:r>
              <a:rPr lang="en-AU" sz="1800" dirty="0"/>
              <a:t> </a:t>
            </a:r>
            <a:r>
              <a:rPr lang="en-AU" sz="1800" dirty="0" err="1"/>
              <a:t>mito</a:t>
            </a:r>
            <a:r>
              <a:rPr lang="en-AU" sz="1800" dirty="0"/>
              <a:t> de que las </a:t>
            </a:r>
            <a:r>
              <a:rPr lang="en-AU" sz="1800" dirty="0" err="1"/>
              <a:t>vacunas</a:t>
            </a:r>
            <a:r>
              <a:rPr lang="en-AU" sz="1800" i="1" dirty="0"/>
              <a:t> </a:t>
            </a:r>
            <a:r>
              <a:rPr lang="en-AU" sz="1800" i="1" dirty="0">
                <a:effectLst/>
              </a:rPr>
              <a:t>COVID-19 </a:t>
            </a:r>
            <a:r>
              <a:rPr lang="en-AU" sz="1800" i="1" dirty="0"/>
              <a:t>dan</a:t>
            </a:r>
            <a:r>
              <a:rPr lang="en-AU" sz="1800" i="1" dirty="0">
                <a:effectLst/>
              </a:rPr>
              <a:t> COVID</a:t>
            </a:r>
            <a:endParaRPr lang="en-AU" sz="1800" i="1" dirty="0">
              <a:cs typeface="Calibri"/>
            </a:endParaRPr>
          </a:p>
          <a:p>
            <a:pPr marL="228600" indent="-228600">
              <a:buAutoNum type="arabicPeriod"/>
            </a:pPr>
            <a:r>
              <a:rPr lang="en-AU" dirty="0" err="1"/>
              <a:t>Empieza</a:t>
            </a:r>
            <a:r>
              <a:rPr lang="en-AU" dirty="0"/>
              <a:t> por </a:t>
            </a:r>
            <a:r>
              <a:rPr lang="en-AU" dirty="0" err="1"/>
              <a:t>el</a:t>
            </a:r>
            <a:r>
              <a:rPr lang="en-AU" dirty="0"/>
              <a:t> </a:t>
            </a:r>
            <a:r>
              <a:rPr lang="en-AU" dirty="0" err="1"/>
              <a:t>hecho</a:t>
            </a:r>
            <a:r>
              <a:rPr lang="en-AU" u="none" dirty="0">
                <a:effectLst/>
              </a:rPr>
              <a:t>. </a:t>
            </a:r>
            <a:r>
              <a:rPr lang="en-AU" dirty="0"/>
              <a:t>No se </a:t>
            </a:r>
            <a:r>
              <a:rPr lang="en-AU" dirty="0" err="1"/>
              <a:t>puede</a:t>
            </a:r>
            <a:r>
              <a:rPr lang="en-AU" dirty="0"/>
              <a:t> </a:t>
            </a:r>
            <a:r>
              <a:rPr lang="en-AU" dirty="0" err="1"/>
              <a:t>contraer</a:t>
            </a:r>
            <a:r>
              <a:rPr lang="en-AU" dirty="0"/>
              <a:t> </a:t>
            </a:r>
            <a:r>
              <a:rPr lang="en-AU" u="none" dirty="0">
                <a:effectLst/>
              </a:rPr>
              <a:t>COVID-19 </a:t>
            </a:r>
            <a:r>
              <a:rPr lang="en-AU" dirty="0"/>
              <a:t>por </a:t>
            </a:r>
            <a:r>
              <a:rPr lang="en-AU" dirty="0" err="1"/>
              <a:t>tomar</a:t>
            </a:r>
            <a:r>
              <a:rPr lang="en-AU" dirty="0"/>
              <a:t> la </a:t>
            </a:r>
            <a:r>
              <a:rPr lang="en-AU" dirty="0" err="1"/>
              <a:t>vacuna</a:t>
            </a:r>
            <a:r>
              <a:rPr lang="en-AU" u="none" dirty="0">
                <a:effectLst/>
              </a:rPr>
              <a:t>. </a:t>
            </a:r>
          </a:p>
          <a:p>
            <a:pPr marL="228600" indent="-228600">
              <a:buAutoNum type="arabicPeriod"/>
            </a:pPr>
            <a:r>
              <a:rPr lang="en-AU" dirty="0" err="1"/>
              <a:t>Advierte</a:t>
            </a:r>
            <a:r>
              <a:rPr lang="en-AU" dirty="0"/>
              <a:t> </a:t>
            </a:r>
            <a:r>
              <a:rPr lang="en-AU" dirty="0" err="1"/>
              <a:t>sobre</a:t>
            </a:r>
            <a:r>
              <a:rPr lang="en-AU" dirty="0"/>
              <a:t> </a:t>
            </a:r>
            <a:r>
              <a:rPr lang="en-AU" dirty="0" err="1"/>
              <a:t>el</a:t>
            </a:r>
            <a:r>
              <a:rPr lang="en-AU" dirty="0"/>
              <a:t> </a:t>
            </a:r>
            <a:r>
              <a:rPr lang="en-AU" dirty="0" err="1"/>
              <a:t>mito</a:t>
            </a:r>
            <a:r>
              <a:rPr lang="en-AU" u="none" dirty="0">
                <a:effectLst/>
              </a:rPr>
              <a:t>. </a:t>
            </a:r>
            <a:r>
              <a:rPr lang="en-AU" dirty="0"/>
              <a:t>En las redes </a:t>
            </a:r>
            <a:r>
              <a:rPr lang="en-AU" dirty="0" err="1"/>
              <a:t>sociales</a:t>
            </a:r>
            <a:r>
              <a:rPr lang="en-AU" dirty="0"/>
              <a:t> ha </a:t>
            </a:r>
            <a:r>
              <a:rPr lang="en-AU" dirty="0" err="1"/>
              <a:t>circulado</a:t>
            </a:r>
            <a:r>
              <a:rPr lang="en-AU" dirty="0"/>
              <a:t> </a:t>
            </a:r>
            <a:r>
              <a:rPr lang="en-AU" dirty="0" err="1"/>
              <a:t>mucho</a:t>
            </a:r>
            <a:r>
              <a:rPr lang="en-AU" dirty="0"/>
              <a:t> </a:t>
            </a:r>
            <a:r>
              <a:rPr lang="en-AU" dirty="0" err="1"/>
              <a:t>el</a:t>
            </a:r>
            <a:r>
              <a:rPr lang="en-AU" dirty="0"/>
              <a:t> </a:t>
            </a:r>
            <a:r>
              <a:rPr lang="en-AU" dirty="0" err="1"/>
              <a:t>mito</a:t>
            </a:r>
            <a:r>
              <a:rPr lang="en-AU" dirty="0"/>
              <a:t> de que la </a:t>
            </a:r>
            <a:r>
              <a:rPr lang="en-AU" dirty="0" err="1"/>
              <a:t>vacuna</a:t>
            </a:r>
            <a:r>
              <a:rPr lang="en-AU" dirty="0"/>
              <a:t> da </a:t>
            </a:r>
            <a:r>
              <a:rPr lang="en-AU" u="none" dirty="0">
                <a:effectLst/>
              </a:rPr>
              <a:t>COVID-19, </a:t>
            </a:r>
            <a:r>
              <a:rPr lang="en-AU" dirty="0" err="1"/>
              <a:t>pero</a:t>
            </a:r>
            <a:r>
              <a:rPr lang="en-AU" dirty="0"/>
              <a:t> no es </a:t>
            </a:r>
            <a:r>
              <a:rPr lang="en-AU" dirty="0" err="1"/>
              <a:t>cierto</a:t>
            </a:r>
            <a:r>
              <a:rPr lang="en-AU" u="none" dirty="0">
                <a:effectLst/>
              </a:rPr>
              <a:t>. </a:t>
            </a:r>
            <a:r>
              <a:rPr lang="en-AU" sz="1000" dirty="0">
                <a:latin typeface="Open Sans"/>
                <a:ea typeface="Open Sans"/>
                <a:cs typeface="Open Sans"/>
              </a:rPr>
              <a:t> </a:t>
            </a:r>
            <a:endParaRPr lang="en-AU" sz="1000" u="none" dirty="0">
              <a:effectLst/>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r>
              <a:rPr lang="en-AU" dirty="0" err="1"/>
              <a:t>Explica</a:t>
            </a:r>
            <a:r>
              <a:rPr lang="en-AU" dirty="0"/>
              <a:t> la </a:t>
            </a:r>
            <a:r>
              <a:rPr lang="en-AU" dirty="0" err="1"/>
              <a:t>creencia</a:t>
            </a:r>
            <a:r>
              <a:rPr lang="en-AU" dirty="0"/>
              <a:t> o idea </a:t>
            </a:r>
            <a:r>
              <a:rPr lang="en-AU" dirty="0" err="1"/>
              <a:t>errónea</a:t>
            </a:r>
            <a:r>
              <a:rPr lang="en-AU" u="none" dirty="0">
                <a:effectLst/>
              </a:rPr>
              <a:t>. </a:t>
            </a:r>
            <a:r>
              <a:rPr lang="en-AU" dirty="0"/>
              <a:t>La </a:t>
            </a:r>
            <a:r>
              <a:rPr lang="en-AU" dirty="0" err="1"/>
              <a:t>razón</a:t>
            </a:r>
            <a:r>
              <a:rPr lang="en-AU" dirty="0"/>
              <a:t> por la que no se </a:t>
            </a:r>
            <a:r>
              <a:rPr lang="en-AU" dirty="0" err="1"/>
              <a:t>puede</a:t>
            </a:r>
            <a:r>
              <a:rPr lang="en-AU" dirty="0"/>
              <a:t> </a:t>
            </a:r>
            <a:r>
              <a:rPr lang="en-AU" dirty="0" err="1"/>
              <a:t>contraer</a:t>
            </a:r>
            <a:r>
              <a:rPr lang="en-AU" dirty="0"/>
              <a:t> </a:t>
            </a:r>
            <a:r>
              <a:rPr lang="en-AU" u="none" dirty="0">
                <a:effectLst/>
              </a:rPr>
              <a:t>COVID-19 </a:t>
            </a:r>
            <a:r>
              <a:rPr lang="en-AU" dirty="0"/>
              <a:t>con la </a:t>
            </a:r>
            <a:r>
              <a:rPr lang="en-AU" dirty="0" err="1"/>
              <a:t>vacuna</a:t>
            </a:r>
            <a:r>
              <a:rPr lang="en-AU" dirty="0"/>
              <a:t> es que </a:t>
            </a:r>
            <a:r>
              <a:rPr lang="en-AU" dirty="0" err="1"/>
              <a:t>ésta</a:t>
            </a:r>
            <a:r>
              <a:rPr lang="en-AU" dirty="0"/>
              <a:t> no </a:t>
            </a:r>
            <a:r>
              <a:rPr lang="en-AU" dirty="0" err="1"/>
              <a:t>contiene</a:t>
            </a:r>
            <a:r>
              <a:rPr lang="en-AU" dirty="0"/>
              <a:t> </a:t>
            </a:r>
            <a:r>
              <a:rPr lang="en-AU" dirty="0" err="1"/>
              <a:t>ningún</a:t>
            </a:r>
            <a:r>
              <a:rPr lang="en-AU" dirty="0"/>
              <a:t> </a:t>
            </a:r>
            <a:r>
              <a:rPr lang="en-AU" u="none" dirty="0">
                <a:effectLst/>
              </a:rPr>
              <a:t>virus</a:t>
            </a:r>
            <a:r>
              <a:rPr lang="en-AU" dirty="0"/>
              <a:t> vivo</a:t>
            </a:r>
            <a:r>
              <a:rPr lang="en-AU" u="none" dirty="0">
                <a:effectLst/>
              </a:rPr>
              <a:t>. </a:t>
            </a:r>
          </a:p>
          <a:p>
            <a:pPr marL="228600" indent="-228600">
              <a:buAutoNum type="arabicPeriod"/>
            </a:pPr>
            <a:r>
              <a:rPr lang="en-AU" dirty="0"/>
              <a:t>Termina con </a:t>
            </a:r>
            <a:r>
              <a:rPr lang="en-AU" dirty="0" err="1"/>
              <a:t>el</a:t>
            </a:r>
            <a:r>
              <a:rPr lang="en-AU" dirty="0"/>
              <a:t> </a:t>
            </a:r>
            <a:r>
              <a:rPr lang="en-AU" dirty="0" err="1"/>
              <a:t>hecho</a:t>
            </a:r>
            <a:r>
              <a:rPr lang="en-AU" u="none" dirty="0">
                <a:effectLst/>
              </a:rPr>
              <a:t>. </a:t>
            </a:r>
            <a:r>
              <a:rPr lang="en-AU" dirty="0"/>
              <a:t>Dado que la </a:t>
            </a:r>
            <a:r>
              <a:rPr lang="en-AU" dirty="0" err="1"/>
              <a:t>vacuna</a:t>
            </a:r>
            <a:r>
              <a:rPr lang="en-AU" dirty="0"/>
              <a:t> </a:t>
            </a:r>
            <a:r>
              <a:rPr lang="en-AU" u="none" dirty="0">
                <a:effectLst/>
              </a:rPr>
              <a:t>no </a:t>
            </a:r>
            <a:r>
              <a:rPr lang="en-AU" dirty="0" err="1"/>
              <a:t>contiene</a:t>
            </a:r>
            <a:r>
              <a:rPr lang="en-AU" dirty="0"/>
              <a:t> </a:t>
            </a:r>
            <a:r>
              <a:rPr lang="en-AU" u="none" dirty="0">
                <a:effectLst/>
              </a:rPr>
              <a:t>virus </a:t>
            </a:r>
            <a:r>
              <a:rPr lang="en-AU" dirty="0" err="1"/>
              <a:t>vivos</a:t>
            </a:r>
            <a:r>
              <a:rPr lang="en-AU" u="none" dirty="0">
                <a:effectLst/>
              </a:rPr>
              <a:t>, </a:t>
            </a:r>
            <a:r>
              <a:rPr lang="en-AU" dirty="0"/>
              <a:t>no es </a:t>
            </a:r>
            <a:r>
              <a:rPr lang="en-AU" dirty="0" err="1"/>
              <a:t>posible</a:t>
            </a:r>
            <a:r>
              <a:rPr lang="en-AU" dirty="0"/>
              <a:t> </a:t>
            </a:r>
            <a:r>
              <a:rPr lang="en-AU" dirty="0" err="1"/>
              <a:t>contraer</a:t>
            </a:r>
            <a:r>
              <a:rPr lang="en-AU" dirty="0"/>
              <a:t> </a:t>
            </a:r>
            <a:r>
              <a:rPr lang="en-AU" u="none" dirty="0">
                <a:effectLst/>
              </a:rPr>
              <a:t>COVID-19 </a:t>
            </a:r>
            <a:r>
              <a:rPr lang="en-AU" dirty="0"/>
              <a:t>a </a:t>
            </a:r>
            <a:r>
              <a:rPr lang="en-AU" dirty="0" err="1"/>
              <a:t>partir</a:t>
            </a:r>
            <a:r>
              <a:rPr lang="en-AU" dirty="0"/>
              <a:t> de </a:t>
            </a:r>
            <a:r>
              <a:rPr lang="en-AU" dirty="0" err="1"/>
              <a:t>ella</a:t>
            </a:r>
            <a:r>
              <a:rPr lang="en-AU" u="none" dirty="0">
                <a:effectLst/>
              </a:rPr>
              <a:t>.</a:t>
            </a:r>
          </a:p>
          <a:p>
            <a:pPr marL="0" indent="0">
              <a:buFont typeface="+mj-lt"/>
              <a:buNone/>
            </a:pPr>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dirty="0"/>
              <a:t>En </a:t>
            </a:r>
            <a:r>
              <a:rPr lang="en-US" dirty="0" err="1"/>
              <a:t>esta</a:t>
            </a:r>
            <a:r>
              <a:rPr lang="en-US" dirty="0"/>
              <a:t> </a:t>
            </a:r>
            <a:r>
              <a:rPr lang="en-US" dirty="0" err="1"/>
              <a:t>demostración</a:t>
            </a:r>
            <a:r>
              <a:rPr lang="en-US" dirty="0"/>
              <a:t>, </a:t>
            </a:r>
            <a:r>
              <a:rPr lang="en-US" dirty="0" err="1"/>
              <a:t>repetír</a:t>
            </a:r>
            <a:r>
              <a:rPr lang="en-US" dirty="0"/>
              <a:t> 3 </a:t>
            </a:r>
            <a:r>
              <a:rPr lang="en-US" dirty="0" err="1"/>
              <a:t>veces</a:t>
            </a:r>
            <a:r>
              <a:rPr lang="en-US" dirty="0"/>
              <a:t> la información </a:t>
            </a:r>
            <a:r>
              <a:rPr lang="en-US" dirty="0" err="1"/>
              <a:t>correcta</a:t>
            </a:r>
            <a:r>
              <a:rPr lang="en-US" dirty="0"/>
              <a:t> -que no se </a:t>
            </a:r>
            <a:r>
              <a:rPr lang="en-US" dirty="0" err="1"/>
              <a:t>puede</a:t>
            </a:r>
            <a:r>
              <a:rPr lang="en-US" dirty="0"/>
              <a:t> </a:t>
            </a:r>
            <a:r>
              <a:rPr lang="en-US" dirty="0" err="1"/>
              <a:t>contraer</a:t>
            </a:r>
            <a:r>
              <a:rPr lang="en-US" dirty="0"/>
              <a:t> COVID-19 por la </a:t>
            </a:r>
            <a:r>
              <a:rPr lang="en-US" dirty="0" err="1"/>
              <a:t>vacuna</a:t>
            </a:r>
            <a:r>
              <a:rPr lang="en-US" dirty="0"/>
              <a:t>- y </a:t>
            </a:r>
            <a:r>
              <a:rPr lang="en-US" dirty="0" err="1"/>
              <a:t>sólo</a:t>
            </a:r>
            <a:r>
              <a:rPr lang="en-US" dirty="0"/>
              <a:t> </a:t>
            </a:r>
            <a:r>
              <a:rPr lang="en-US" dirty="0" err="1"/>
              <a:t>mencioné</a:t>
            </a:r>
            <a:r>
              <a:rPr lang="en-US" dirty="0"/>
              <a:t> una </a:t>
            </a:r>
            <a:r>
              <a:rPr lang="en-US" dirty="0" err="1"/>
              <a:t>vez</a:t>
            </a:r>
            <a:r>
              <a:rPr lang="en-US" dirty="0"/>
              <a:t> </a:t>
            </a:r>
            <a:r>
              <a:rPr lang="en-US" dirty="0" err="1"/>
              <a:t>el</a:t>
            </a:r>
            <a:r>
              <a:rPr lang="en-US" dirty="0"/>
              <a:t> </a:t>
            </a:r>
            <a:r>
              <a:rPr lang="en-US" dirty="0" err="1"/>
              <a:t>mito</a:t>
            </a:r>
            <a:r>
              <a:rPr lang="en-US" dirty="0"/>
              <a:t>. El </a:t>
            </a:r>
            <a:r>
              <a:rPr lang="en-US" dirty="0" err="1"/>
              <a:t>mito</a:t>
            </a:r>
            <a:r>
              <a:rPr lang="en-US" dirty="0"/>
              <a:t> </a:t>
            </a:r>
            <a:r>
              <a:rPr lang="en-US" dirty="0" err="1"/>
              <a:t>venía</a:t>
            </a:r>
            <a:r>
              <a:rPr lang="en-US" dirty="0"/>
              <a:t> con una </a:t>
            </a:r>
            <a:r>
              <a:rPr lang="en-US" dirty="0" err="1"/>
              <a:t>advertencia</a:t>
            </a:r>
            <a:r>
              <a:rPr lang="en-US" dirty="0"/>
              <a:t> previa y </a:t>
            </a:r>
            <a:r>
              <a:rPr lang="en-US" dirty="0" err="1"/>
              <a:t>estaba</a:t>
            </a:r>
            <a:r>
              <a:rPr lang="en-US" dirty="0"/>
              <a:t> en medio de mi breve </a:t>
            </a:r>
            <a:r>
              <a:rPr lang="en-US" dirty="0" err="1"/>
              <a:t>discurso</a:t>
            </a:r>
            <a:r>
              <a:rPr lang="en-US" dirty="0"/>
              <a:t>, por lo que </a:t>
            </a:r>
            <a:r>
              <a:rPr lang="en-US" dirty="0" err="1"/>
              <a:t>el</a:t>
            </a:r>
            <a:r>
              <a:rPr lang="en-US" dirty="0"/>
              <a:t> </a:t>
            </a:r>
            <a:r>
              <a:rPr lang="en-US" dirty="0" err="1"/>
              <a:t>mito</a:t>
            </a:r>
            <a:r>
              <a:rPr lang="en-US" dirty="0"/>
              <a:t> es la información que </a:t>
            </a:r>
            <a:r>
              <a:rPr lang="en-US" dirty="0" err="1"/>
              <a:t>nuestros</a:t>
            </a:r>
            <a:r>
              <a:rPr lang="en-US" dirty="0"/>
              <a:t> </a:t>
            </a:r>
            <a:r>
              <a:rPr lang="en-US" dirty="0" err="1"/>
              <a:t>cerebros</a:t>
            </a:r>
            <a:r>
              <a:rPr lang="en-US" dirty="0"/>
              <a:t> </a:t>
            </a:r>
            <a:r>
              <a:rPr lang="en-US" dirty="0" err="1"/>
              <a:t>tienen</a:t>
            </a:r>
            <a:r>
              <a:rPr lang="en-US" dirty="0"/>
              <a:t> </a:t>
            </a:r>
            <a:r>
              <a:rPr lang="en-US" dirty="0" err="1"/>
              <a:t>menos</a:t>
            </a:r>
            <a:r>
              <a:rPr lang="en-US" dirty="0"/>
              <a:t> </a:t>
            </a:r>
            <a:r>
              <a:rPr lang="en-US" dirty="0" err="1"/>
              <a:t>probabilidades</a:t>
            </a:r>
            <a:r>
              <a:rPr lang="en-US" dirty="0"/>
              <a:t> de </a:t>
            </a:r>
            <a:r>
              <a:rPr lang="en-US" dirty="0" err="1"/>
              <a:t>recordar</a:t>
            </a:r>
            <a:r>
              <a:rPr lang="en-US" dirty="0"/>
              <a:t> en </a:t>
            </a:r>
            <a:r>
              <a:rPr lang="en-US" dirty="0" err="1"/>
              <a:t>este</a:t>
            </a:r>
            <a:r>
              <a:rPr lang="en-US" dirty="0"/>
              <a:t> </a:t>
            </a:r>
            <a:r>
              <a:rPr lang="en-US" dirty="0" err="1"/>
              <a:t>ejemplo</a:t>
            </a:r>
            <a:r>
              <a:rPr lang="en-US" dirty="0"/>
              <a:t>. La </a:t>
            </a:r>
            <a:r>
              <a:rPr lang="en-US" dirty="0" err="1"/>
              <a:t>explicación</a:t>
            </a:r>
            <a:r>
              <a:rPr lang="en-US" dirty="0"/>
              <a:t> de por </a:t>
            </a:r>
            <a:r>
              <a:rPr lang="en-US" dirty="0" err="1"/>
              <a:t>qué</a:t>
            </a:r>
            <a:r>
              <a:rPr lang="en-US" dirty="0"/>
              <a:t> </a:t>
            </a:r>
            <a:r>
              <a:rPr lang="en-US" dirty="0" err="1"/>
              <a:t>el</a:t>
            </a:r>
            <a:r>
              <a:rPr lang="en-US" dirty="0"/>
              <a:t> </a:t>
            </a:r>
            <a:r>
              <a:rPr lang="en-US" dirty="0" err="1"/>
              <a:t>mito</a:t>
            </a:r>
            <a:r>
              <a:rPr lang="en-US" dirty="0"/>
              <a:t> no es </a:t>
            </a:r>
            <a:r>
              <a:rPr lang="en-US" dirty="0" err="1"/>
              <a:t>posible</a:t>
            </a:r>
            <a:r>
              <a:rPr lang="en-US" dirty="0"/>
              <a:t> </a:t>
            </a:r>
            <a:r>
              <a:rPr lang="en-US" dirty="0" err="1"/>
              <a:t>fue</a:t>
            </a:r>
            <a:r>
              <a:rPr lang="en-US" dirty="0"/>
              <a:t> </a:t>
            </a:r>
            <a:r>
              <a:rPr lang="en-US" dirty="0" err="1"/>
              <a:t>clara</a:t>
            </a:r>
            <a:r>
              <a:rPr lang="en-US" dirty="0"/>
              <a:t> y </a:t>
            </a:r>
            <a:r>
              <a:rPr lang="en-US" dirty="0" err="1"/>
              <a:t>sencilla</a:t>
            </a:r>
            <a:r>
              <a:rPr lang="en-US" dirty="0"/>
              <a:t>. </a:t>
            </a:r>
            <a:r>
              <a:rPr lang="en-US" dirty="0" err="1"/>
              <a:t>Podría</a:t>
            </a:r>
            <a:r>
              <a:rPr lang="en-US" dirty="0"/>
              <a:t> </a:t>
            </a:r>
            <a:r>
              <a:rPr lang="en-US" dirty="0" err="1"/>
              <a:t>haber</a:t>
            </a:r>
            <a:r>
              <a:rPr lang="en-US" dirty="0"/>
              <a:t> </a:t>
            </a:r>
            <a:r>
              <a:rPr lang="en-US" dirty="0" err="1"/>
              <a:t>ampliado</a:t>
            </a:r>
            <a:r>
              <a:rPr lang="en-US" dirty="0"/>
              <a:t> </a:t>
            </a:r>
            <a:r>
              <a:rPr lang="en-US" dirty="0" err="1"/>
              <a:t>esta</a:t>
            </a:r>
            <a:r>
              <a:rPr lang="en-US" dirty="0"/>
              <a:t> </a:t>
            </a:r>
            <a:r>
              <a:rPr lang="en-US" dirty="0" err="1"/>
              <a:t>explicación</a:t>
            </a:r>
            <a:r>
              <a:rPr lang="en-US" dirty="0"/>
              <a:t> </a:t>
            </a:r>
            <a:r>
              <a:rPr lang="en-US" dirty="0" err="1"/>
              <a:t>si</a:t>
            </a:r>
            <a:r>
              <a:rPr lang="en-US" dirty="0"/>
              <a:t> la persona con la que </a:t>
            </a:r>
            <a:r>
              <a:rPr lang="en-US" dirty="0" err="1"/>
              <a:t>trabajaba</a:t>
            </a:r>
            <a:r>
              <a:rPr lang="en-US" dirty="0"/>
              <a:t> </a:t>
            </a:r>
            <a:r>
              <a:rPr lang="en-US" dirty="0" err="1"/>
              <a:t>tuviera</a:t>
            </a:r>
            <a:r>
              <a:rPr lang="en-US" dirty="0"/>
              <a:t> </a:t>
            </a:r>
            <a:r>
              <a:rPr lang="en-US" dirty="0" err="1"/>
              <a:t>preguntas</a:t>
            </a:r>
            <a:r>
              <a:rPr lang="en-US" dirty="0"/>
              <a:t> de seguimiento.</a:t>
            </a:r>
          </a:p>
          <a:p>
            <a:pPr marL="0" indent="0">
              <a:buFont typeface="+mj-lt"/>
              <a:buNone/>
            </a:pPr>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dirty="0"/>
              <a:t>Sin embargo</a:t>
            </a:r>
            <a:r>
              <a:rPr lang="en-US" b="0" i="0" dirty="0">
                <a:effectLst/>
              </a:rPr>
              <a:t>, </a:t>
            </a:r>
            <a:r>
              <a:rPr lang="en-US" dirty="0"/>
              <a:t>es </a:t>
            </a:r>
            <a:r>
              <a:rPr lang="en-US" dirty="0" err="1"/>
              <a:t>mejor</a:t>
            </a:r>
            <a:r>
              <a:rPr lang="en-US" dirty="0"/>
              <a:t> </a:t>
            </a:r>
            <a:r>
              <a:rPr lang="en-US" dirty="0" err="1"/>
              <a:t>mantener</a:t>
            </a:r>
            <a:r>
              <a:rPr lang="en-US" dirty="0"/>
              <a:t> la </a:t>
            </a:r>
            <a:r>
              <a:rPr lang="en-US" dirty="0" err="1"/>
              <a:t>explicación</a:t>
            </a:r>
            <a:r>
              <a:rPr lang="en-US" dirty="0"/>
              <a:t> </a:t>
            </a:r>
            <a:r>
              <a:rPr lang="en-US" dirty="0" err="1"/>
              <a:t>sencilla</a:t>
            </a:r>
            <a:r>
              <a:rPr lang="en-US" dirty="0"/>
              <a:t> </a:t>
            </a:r>
            <a:r>
              <a:rPr lang="en-US" b="0" i="0" dirty="0">
                <a:effectLst/>
              </a:rPr>
              <a:t>-a </a:t>
            </a:r>
            <a:r>
              <a:rPr lang="en-US" dirty="0" err="1"/>
              <a:t>menos</a:t>
            </a:r>
            <a:r>
              <a:rPr lang="en-US" dirty="0"/>
              <a:t> que </a:t>
            </a:r>
            <a:r>
              <a:rPr lang="en-US" dirty="0" err="1"/>
              <a:t>haya</a:t>
            </a:r>
            <a:r>
              <a:rPr lang="en-US" dirty="0"/>
              <a:t> una </a:t>
            </a:r>
            <a:r>
              <a:rPr lang="en-US" dirty="0" err="1"/>
              <a:t>petición</a:t>
            </a:r>
            <a:r>
              <a:rPr lang="en-US" dirty="0"/>
              <a:t> </a:t>
            </a:r>
            <a:r>
              <a:rPr lang="en-US" dirty="0" err="1"/>
              <a:t>específica</a:t>
            </a:r>
            <a:r>
              <a:rPr lang="en-US" dirty="0"/>
              <a:t> de </a:t>
            </a:r>
            <a:r>
              <a:rPr lang="en-US" dirty="0" err="1"/>
              <a:t>más</a:t>
            </a:r>
            <a:r>
              <a:rPr lang="en-US" dirty="0"/>
              <a:t> información- </a:t>
            </a:r>
            <a:r>
              <a:rPr lang="en-US" dirty="0" err="1"/>
              <a:t>porque</a:t>
            </a:r>
            <a:r>
              <a:rPr lang="en-US" dirty="0"/>
              <a:t> </a:t>
            </a:r>
            <a:r>
              <a:rPr lang="en-US" dirty="0" err="1"/>
              <a:t>cuando</a:t>
            </a:r>
            <a:r>
              <a:rPr lang="en-US" dirty="0"/>
              <a:t> las personas </a:t>
            </a:r>
            <a:r>
              <a:rPr lang="en-US" dirty="0" err="1"/>
              <a:t>están</a:t>
            </a:r>
            <a:r>
              <a:rPr lang="en-US" dirty="0"/>
              <a:t> </a:t>
            </a:r>
            <a:r>
              <a:rPr lang="en-US" dirty="0" err="1"/>
              <a:t>ansiosas</a:t>
            </a:r>
            <a:r>
              <a:rPr lang="en-US" b="0" i="0" dirty="0">
                <a:effectLst/>
              </a:rPr>
              <a:t>, </a:t>
            </a:r>
            <a:r>
              <a:rPr lang="en-US" dirty="0"/>
              <a:t>no </a:t>
            </a:r>
            <a:r>
              <a:rPr lang="en-US" dirty="0" err="1"/>
              <a:t>pueden</a:t>
            </a:r>
            <a:r>
              <a:rPr lang="en-US" dirty="0"/>
              <a:t> absorber </a:t>
            </a:r>
            <a:r>
              <a:rPr lang="en-US" dirty="0" err="1"/>
              <a:t>mucha</a:t>
            </a:r>
            <a:r>
              <a:rPr lang="en-US" dirty="0"/>
              <a:t> información </a:t>
            </a:r>
            <a:r>
              <a:rPr lang="en-US" dirty="0" err="1"/>
              <a:t>compleja</a:t>
            </a:r>
            <a:r>
              <a:rPr lang="en-US" dirty="0"/>
              <a:t> y </a:t>
            </a:r>
            <a:r>
              <a:rPr lang="en-US" dirty="0" err="1"/>
              <a:t>pueden</a:t>
            </a:r>
            <a:r>
              <a:rPr lang="en-US" dirty="0"/>
              <a:t> </a:t>
            </a:r>
            <a:r>
              <a:rPr lang="en-US" dirty="0" err="1"/>
              <a:t>confundirse</a:t>
            </a:r>
            <a:r>
              <a:rPr lang="en-US" b="0" i="0" dirty="0">
                <a:effectLst/>
              </a:rPr>
              <a:t>. </a:t>
            </a:r>
            <a:r>
              <a:rPr lang="en-US" dirty="0" err="1"/>
              <a:t>Además</a:t>
            </a:r>
            <a:r>
              <a:rPr lang="en-US" b="0" i="0" dirty="0">
                <a:effectLst/>
              </a:rPr>
              <a:t>, </a:t>
            </a:r>
            <a:r>
              <a:rPr lang="en-US" dirty="0" err="1"/>
              <a:t>cuando</a:t>
            </a:r>
            <a:r>
              <a:rPr lang="en-US" dirty="0"/>
              <a:t> </a:t>
            </a:r>
            <a:r>
              <a:rPr lang="en-US" dirty="0" err="1"/>
              <a:t>estamos</a:t>
            </a:r>
            <a:r>
              <a:rPr lang="en-US" dirty="0"/>
              <a:t> </a:t>
            </a:r>
            <a:r>
              <a:rPr lang="en-US" dirty="0" err="1"/>
              <a:t>ansiosos</a:t>
            </a:r>
            <a:r>
              <a:rPr lang="en-US" b="0" i="0" dirty="0">
                <a:effectLst/>
              </a:rPr>
              <a:t>, </a:t>
            </a:r>
            <a:r>
              <a:rPr lang="en-US" dirty="0" err="1"/>
              <a:t>tendemos</a:t>
            </a:r>
            <a:r>
              <a:rPr lang="en-US" dirty="0"/>
              <a:t> a </a:t>
            </a:r>
            <a:r>
              <a:rPr lang="en-US" dirty="0" err="1"/>
              <a:t>recordar</a:t>
            </a:r>
            <a:r>
              <a:rPr lang="en-US" dirty="0"/>
              <a:t> la información que </a:t>
            </a:r>
            <a:r>
              <a:rPr lang="en-US" dirty="0" err="1"/>
              <a:t>refuerza</a:t>
            </a:r>
            <a:r>
              <a:rPr lang="en-US" dirty="0"/>
              <a:t> o se </a:t>
            </a:r>
            <a:r>
              <a:rPr lang="en-US" dirty="0" err="1"/>
              <a:t>alinea</a:t>
            </a:r>
            <a:r>
              <a:rPr lang="en-US" dirty="0"/>
              <a:t> con </a:t>
            </a:r>
            <a:r>
              <a:rPr lang="en-US" dirty="0" err="1"/>
              <a:t>nuestros</a:t>
            </a:r>
            <a:r>
              <a:rPr lang="en-US" dirty="0"/>
              <a:t> </a:t>
            </a:r>
            <a:r>
              <a:rPr lang="en-US" dirty="0" err="1"/>
              <a:t>temores</a:t>
            </a:r>
            <a:r>
              <a:rPr lang="en-US" b="0" i="0" dirty="0">
                <a:effectLst/>
              </a:rPr>
              <a:t>. </a:t>
            </a:r>
            <a:r>
              <a:rPr lang="en-US" dirty="0"/>
              <a:t>Para </a:t>
            </a:r>
            <a:r>
              <a:rPr lang="en-US" dirty="0" err="1"/>
              <a:t>terminar</a:t>
            </a:r>
            <a:r>
              <a:rPr lang="en-US" b="0" i="0" dirty="0">
                <a:effectLst/>
              </a:rPr>
              <a:t>, </a:t>
            </a:r>
            <a:r>
              <a:rPr lang="en-US" dirty="0" err="1"/>
              <a:t>terminé</a:t>
            </a:r>
            <a:r>
              <a:rPr lang="en-US" dirty="0"/>
              <a:t> con </a:t>
            </a:r>
            <a:r>
              <a:rPr lang="en-US" dirty="0" err="1"/>
              <a:t>el</a:t>
            </a:r>
            <a:r>
              <a:rPr lang="en-US" dirty="0"/>
              <a:t> </a:t>
            </a:r>
            <a:r>
              <a:rPr lang="en-US" dirty="0" err="1"/>
              <a:t>hecho</a:t>
            </a:r>
            <a:r>
              <a:rPr lang="en-US" dirty="0"/>
              <a:t> </a:t>
            </a:r>
            <a:r>
              <a:rPr lang="en-US" b="0" i="0" dirty="0">
                <a:effectLst/>
              </a:rPr>
              <a:t>- </a:t>
            </a:r>
            <a:r>
              <a:rPr lang="en-US" dirty="0"/>
              <a:t>de que no es </a:t>
            </a:r>
            <a:r>
              <a:rPr lang="en-US" dirty="0" err="1"/>
              <a:t>posible</a:t>
            </a:r>
            <a:r>
              <a:rPr lang="en-US" dirty="0"/>
              <a:t> </a:t>
            </a:r>
            <a:r>
              <a:rPr lang="en-US" dirty="0" err="1"/>
              <a:t>obtener</a:t>
            </a:r>
            <a:r>
              <a:rPr lang="en-US" dirty="0"/>
              <a:t> </a:t>
            </a:r>
            <a:r>
              <a:rPr lang="en-US" b="0" i="0" dirty="0">
                <a:effectLst/>
              </a:rPr>
              <a:t>COVID </a:t>
            </a:r>
            <a:r>
              <a:rPr lang="en-US" dirty="0"/>
              <a:t>de la </a:t>
            </a:r>
            <a:r>
              <a:rPr lang="en-US" dirty="0" err="1"/>
              <a:t>vacuna</a:t>
            </a:r>
            <a:r>
              <a:rPr lang="en-US" dirty="0"/>
              <a:t> - para </a:t>
            </a:r>
            <a:r>
              <a:rPr lang="en-US" dirty="0" err="1"/>
              <a:t>reforzar</a:t>
            </a:r>
            <a:r>
              <a:rPr lang="en-US" dirty="0"/>
              <a:t> </a:t>
            </a:r>
            <a:r>
              <a:rPr lang="en-US" dirty="0" err="1"/>
              <a:t>realmente</a:t>
            </a:r>
            <a:r>
              <a:rPr lang="en-US" dirty="0"/>
              <a:t> </a:t>
            </a:r>
            <a:r>
              <a:rPr lang="en-US" dirty="0" err="1"/>
              <a:t>este</a:t>
            </a:r>
            <a:r>
              <a:rPr lang="en-US" dirty="0"/>
              <a:t> punto</a:t>
            </a:r>
            <a:r>
              <a:rPr lang="en-US" b="0" i="0" dirty="0">
                <a:effectLst/>
              </a:rPr>
              <a:t>. </a:t>
            </a:r>
            <a:endParaRPr lang="en-US" dirty="0"/>
          </a:p>
          <a:p>
            <a:r>
              <a:rPr lang="en-US" sz="1800" dirty="0"/>
              <a:t> </a:t>
            </a:r>
            <a:endParaRPr lang="en-US" sz="1800" dirty="0">
              <a:cs typeface="Calibri"/>
            </a:endParaRPr>
          </a:p>
          <a:p>
            <a:pPr marL="0" indent="0">
              <a:buFont typeface="+mj-lt"/>
              <a:buNone/>
            </a:pPr>
            <a:endParaRPr lang="en-US" sz="1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22</a:t>
            </a:fld>
            <a:endParaRPr lang="en-US" altLang="ru-RU"/>
          </a:p>
        </p:txBody>
      </p:sp>
    </p:spTree>
    <p:extLst>
      <p:ext uri="{BB962C8B-B14F-4D97-AF65-F5344CB8AC3E}">
        <p14:creationId xmlns:p14="http://schemas.microsoft.com/office/powerpoint/2010/main" val="126704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Ahora te toca a ti intentar aplicar el método de los cuatro pasos para hacer frente a la desinformación</a:t>
            </a:r>
            <a:r>
              <a:rPr lang="en-AU">
                <a:effectLst/>
              </a:rPr>
              <a:t>. </a:t>
            </a:r>
            <a:r>
              <a:rPr lang="en-AU"/>
              <a:t>Recuerda que debes ser sencillo</a:t>
            </a:r>
            <a:r>
              <a:rPr lang="en-AU">
                <a:effectLst/>
              </a:rPr>
              <a:t>, </a:t>
            </a:r>
            <a:r>
              <a:rPr lang="en-AU"/>
              <a:t>centrarte en los hechos y ser educado</a:t>
            </a:r>
            <a:r>
              <a:rPr lang="en-AU">
                <a:effectLst/>
              </a:rPr>
              <a:t>, </a:t>
            </a:r>
            <a:r>
              <a:rPr lang="en-AU"/>
              <a:t>honesto y respetuoso</a:t>
            </a:r>
            <a:r>
              <a:rPr lang="en-AU">
                <a:effectLst/>
              </a:rPr>
              <a:t>. </a:t>
            </a:r>
            <a:r>
              <a:rPr lang="en-AU"/>
              <a:t>No pasa nada si no conoces las respuestas a todos estos mitos</a:t>
            </a:r>
            <a:r>
              <a:rPr lang="en-AU">
                <a:effectLst/>
              </a:rPr>
              <a:t>. </a:t>
            </a:r>
            <a:r>
              <a:rPr lang="en-AU"/>
              <a:t>Al prepararte para trabajar con personas que dudan de la vacuna</a:t>
            </a:r>
            <a:r>
              <a:rPr lang="en-AU">
                <a:effectLst/>
              </a:rPr>
              <a:t>, </a:t>
            </a:r>
            <a:r>
              <a:rPr lang="en-AU"/>
              <a:t>debes reunir información para refutar los mitos comunes en tu zona</a:t>
            </a:r>
            <a:r>
              <a:rPr lang="en-AU">
                <a:effectLst/>
              </a:rPr>
              <a:t>, </a:t>
            </a:r>
            <a:r>
              <a:rPr lang="en-AU"/>
              <a:t>pero por supuesto habrá mitos de los que nunca hayas oído hablar</a:t>
            </a:r>
            <a:r>
              <a:rPr lang="en-AU">
                <a:effectLst/>
              </a:rPr>
              <a:t>. </a:t>
            </a:r>
            <a:r>
              <a:rPr lang="en-AU"/>
              <a:t>Entonces, basta con ser honesto al respecto, por ejemplo</a:t>
            </a:r>
            <a:r>
              <a:rPr lang="en-AU">
                <a:effectLst/>
              </a:rPr>
              <a:t>, </a:t>
            </a:r>
            <a:r>
              <a:rPr lang="en-AU"/>
              <a:t>diciendo "esto no es algo que haya oído antes". </a:t>
            </a:r>
            <a:endParaRPr lang="en-US"/>
          </a:p>
          <a:p>
            <a:pPr defTabSz="457200">
              <a:defRPr/>
            </a:pPr>
            <a:endParaRPr lang="en-AU" sz="1800" dirty="0">
              <a:solidFill>
                <a:srgbClr val="000000"/>
              </a:solidFill>
              <a:latin typeface="Calibri"/>
              <a:ea typeface="Open Sans" panose="020B0606030504020204" pitchFamily="34" charset="0"/>
              <a:cs typeface="Calibri"/>
            </a:endParaRPr>
          </a:p>
          <a:p>
            <a:pPr defTabSz="457200" eaLnBrk="1" fontAlgn="auto" hangingPunct="1">
              <a:spcBef>
                <a:spcPts val="0"/>
              </a:spcBef>
              <a:spcAft>
                <a:spcPts val="0"/>
              </a:spcAft>
              <a:defRPr/>
            </a:pPr>
            <a:r>
              <a:rPr lang="en-GB" sz="1000" b="1" kern="1200" baseline="0">
                <a:solidFill>
                  <a:srgbClr val="FF0000"/>
                </a:solidFill>
                <a:latin typeface="Open Sans"/>
                <a:ea typeface="Open Sans"/>
                <a:cs typeface="Open Sans"/>
              </a:rPr>
              <a:t>[</a:t>
            </a:r>
            <a:r>
              <a:rPr lang="en-GB" sz="1000" b="1">
                <a:solidFill>
                  <a:srgbClr val="FF0000"/>
                </a:solidFill>
                <a:latin typeface="Open Sans"/>
                <a:ea typeface="Open Sans"/>
                <a:cs typeface="Open Sans"/>
              </a:rPr>
              <a:t>D</a:t>
            </a:r>
            <a:r>
              <a:rPr lang="en-GB" sz="1800" b="1"/>
              <a:t>ivide a los participantes en grupos utilizando las salas de reunión de </a:t>
            </a:r>
            <a:r>
              <a:rPr lang="en-GB" sz="1800" b="1" i="0">
                <a:effectLst/>
              </a:rPr>
              <a:t>Zoom </a:t>
            </a:r>
            <a:r>
              <a:rPr lang="en-GB" sz="1800" b="1"/>
              <a:t>o similares</a:t>
            </a:r>
            <a:r>
              <a:rPr lang="en-GB" sz="1800" b="1" i="0">
                <a:effectLst/>
              </a:rPr>
              <a:t>. </a:t>
            </a:r>
            <a:r>
              <a:rPr lang="en-GB" sz="1800" b="1"/>
              <a:t>Pon el resumen de los cuatro pasos y las instrucciones de la actividad en el </a:t>
            </a:r>
            <a:r>
              <a:rPr lang="en-GB" sz="1800" b="1" i="0">
                <a:effectLst/>
              </a:rPr>
              <a:t>chat </a:t>
            </a:r>
            <a:r>
              <a:rPr lang="en-GB" sz="1800" b="1"/>
              <a:t>para que estén disponibles para los participantes mientras están en la sala de reuniones</a:t>
            </a:r>
            <a:r>
              <a:rPr lang="en-GB" sz="1800" b="1" i="0">
                <a:effectLst/>
              </a:rPr>
              <a:t>. </a:t>
            </a:r>
            <a:r>
              <a:rPr lang="en-GB" sz="1800" b="1"/>
              <a:t>Si las salas de reunión no son posibles debido a la tecnología</a:t>
            </a:r>
            <a:r>
              <a:rPr lang="en-GB" sz="1800" b="1" i="0">
                <a:effectLst/>
              </a:rPr>
              <a:t>, </a:t>
            </a:r>
            <a:r>
              <a:rPr lang="en-GB" sz="1800" b="1"/>
              <a:t>también puedes pedir </a:t>
            </a:r>
            <a:r>
              <a:rPr lang="en-GB" sz="1800" b="1" i="0">
                <a:effectLst/>
              </a:rPr>
              <a:t>a </a:t>
            </a:r>
            <a:r>
              <a:rPr lang="en-GB" sz="1800" b="1"/>
              <a:t>un voluntario que intente utilizar el método de los cuatro pasos mientras los demás lo observan</a:t>
            </a:r>
            <a:r>
              <a:rPr lang="en-US" sz="1000" b="1" dirty="0">
                <a:latin typeface="Open Sans"/>
                <a:ea typeface="Open Sans"/>
                <a:cs typeface="Open Sans"/>
              </a:rPr>
              <a:t>.</a:t>
            </a:r>
            <a:r>
              <a:rPr lang="en-GB" sz="1000" b="1" kern="1200" baseline="0" dirty="0">
                <a:solidFill>
                  <a:srgbClr val="FF0000"/>
                </a:solidFill>
                <a:latin typeface="Open Sans"/>
                <a:ea typeface="Open Sans"/>
                <a:cs typeface="Open Sans"/>
              </a:rPr>
              <a:t>]</a:t>
            </a:r>
            <a:endParaRPr lang="en-US" sz="1000" b="1" i="0" dirty="0">
              <a:solidFill>
                <a:srgbClr val="000000"/>
              </a:solidFill>
              <a:effectLst/>
              <a:latin typeface="Open Sans"/>
              <a:ea typeface="Open Sans"/>
              <a:cs typeface="Open Sans"/>
            </a:endParaRPr>
          </a:p>
          <a:p>
            <a:pPr algn="l"/>
            <a:endParaRPr lang="en-US" sz="10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defTabSz="457200" eaLnBrk="1" fontAlgn="auto" hangingPunct="1">
              <a:spcBef>
                <a:spcPts val="0"/>
              </a:spcBef>
              <a:spcAft>
                <a:spcPts val="0"/>
              </a:spcAft>
              <a:defRPr/>
            </a:pPr>
            <a:r>
              <a:rPr lang="en-GB" sz="1000" b="1" kern="1200" baseline="0" dirty="0">
                <a:solidFill>
                  <a:srgbClr val="FF0000"/>
                </a:solidFill>
                <a:latin typeface="Open Sans"/>
                <a:ea typeface="Open Sans"/>
                <a:cs typeface="Open Sans"/>
              </a:rPr>
              <a:t>[</a:t>
            </a:r>
            <a:r>
              <a:rPr lang="en-GB" sz="1800" b="1"/>
              <a:t>Tras el trabajo en grupo</a:t>
            </a:r>
            <a:r>
              <a:rPr lang="en-GB" sz="1800" b="1" i="0">
                <a:effectLst/>
              </a:rPr>
              <a:t>, </a:t>
            </a:r>
            <a:r>
              <a:rPr lang="en-GB" sz="1800" b="1"/>
              <a:t>llama a dos o tres personas por su nombre y pregúntales qué tal les sentó el modelo de cuatro pasos para trabajar con la desinformación; por ejemplo</a:t>
            </a:r>
            <a:r>
              <a:rPr lang="en-GB" sz="1800" b="1" i="0">
                <a:effectLst/>
              </a:rPr>
              <a:t>, </a:t>
            </a:r>
            <a:r>
              <a:rPr lang="en-GB" sz="1800" b="1"/>
              <a:t>¿les facilitó tener un marco para abordar la desinformación</a:t>
            </a:r>
            <a:r>
              <a:rPr lang="en-GB" sz="1800" b="1" i="0">
                <a:effectLst/>
              </a:rPr>
              <a:t>? </a:t>
            </a:r>
            <a:r>
              <a:rPr lang="en-GB" sz="1800" b="1"/>
              <a:t>Pregunte también cómo se sintió al recibir la información de esta manera, por ejemplo</a:t>
            </a:r>
            <a:r>
              <a:rPr lang="en-GB" sz="1800" b="1" i="0">
                <a:effectLst/>
              </a:rPr>
              <a:t>, </a:t>
            </a:r>
            <a:r>
              <a:rPr lang="en-GB" sz="1800" b="1"/>
              <a:t>si se sintió respetuoso y fácil de digerir la información</a:t>
            </a:r>
            <a:r>
              <a:rPr lang="en-GB" sz="1800" b="1" i="0">
                <a:solidFill>
                  <a:srgbClr val="000000"/>
                </a:solidFill>
                <a:effectLst/>
                <a:latin typeface="Calibri"/>
                <a:ea typeface="Open Sans"/>
                <a:cs typeface="Calibri"/>
              </a:rPr>
              <a:t>.</a:t>
            </a:r>
            <a:r>
              <a:rPr lang="en-GB" sz="1000" b="1" kern="1200" baseline="0">
                <a:solidFill>
                  <a:srgbClr val="FF0000"/>
                </a:solidFill>
                <a:latin typeface="Open Sans"/>
                <a:ea typeface="Open Sans"/>
                <a:cs typeface="Open Sans"/>
              </a:rPr>
              <a:t>]</a:t>
            </a:r>
            <a:endParaRPr lang="en-US" sz="1000" b="1" i="0">
              <a:solidFill>
                <a:srgbClr val="000000"/>
              </a:solidFill>
              <a:effectLst/>
              <a:latin typeface="Open Sans"/>
              <a:ea typeface="Open Sans"/>
              <a:cs typeface="Open Sans"/>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23</a:t>
            </a:fld>
            <a:endParaRPr lang="en-US" altLang="ru-RU"/>
          </a:p>
        </p:txBody>
      </p:sp>
    </p:spTree>
    <p:extLst>
      <p:ext uri="{BB962C8B-B14F-4D97-AF65-F5344CB8AC3E}">
        <p14:creationId xmlns:p14="http://schemas.microsoft.com/office/powerpoint/2010/main" val="1693118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t>Una vez más</a:t>
            </a:r>
            <a:r>
              <a:rPr lang="en-GB" sz="1800" kern="1200">
                <a:effectLst/>
              </a:rPr>
              <a:t>, </a:t>
            </a:r>
            <a:r>
              <a:rPr lang="en-GB" sz="1800"/>
              <a:t>las acciones de VINCULAR</a:t>
            </a:r>
            <a:r>
              <a:rPr lang="en-GB" sz="1800" kern="1200">
                <a:effectLst/>
              </a:rPr>
              <a:t> </a:t>
            </a:r>
            <a:r>
              <a:rPr lang="en-GB" sz="1800"/>
              <a:t>para la indecisión de la vacuna son las mismas que para otras situaciones de oferta de PAP, sin embargo</a:t>
            </a:r>
            <a:r>
              <a:rPr lang="en-GB" sz="1800" kern="1200">
                <a:effectLst/>
              </a:rPr>
              <a:t>, </a:t>
            </a:r>
            <a:r>
              <a:rPr lang="en-GB" sz="1800"/>
              <a:t>algunas áreas clave adicionales a considerar cuando se vinculan son</a:t>
            </a:r>
            <a:r>
              <a:rPr lang="en-GB" sz="1000" kern="1200" dirty="0">
                <a:solidFill>
                  <a:schemeClr val="tx1"/>
                </a:solidFill>
                <a:effectLst/>
                <a:latin typeface="Open Sans"/>
                <a:ea typeface="Open Sans"/>
                <a:cs typeface="Open Sans"/>
              </a:rPr>
              <a:t>:</a:t>
            </a:r>
            <a:endParaRPr lang="da-DK" sz="1000" kern="1200" dirty="0">
              <a:solidFill>
                <a:schemeClr val="tx1"/>
              </a:solidFill>
              <a:effectLst/>
              <a:latin typeface="Open Sans"/>
              <a:ea typeface="Open Sans"/>
              <a:cs typeface="Open Sans"/>
            </a:endParaRPr>
          </a:p>
          <a:p>
            <a:pPr marL="171450" indent="-171450">
              <a:buFont typeface="Arial" panose="020B0604020202020204" pitchFamily="34" charset="0"/>
              <a:buChar char="•"/>
            </a:pPr>
            <a:r>
              <a:rPr lang="en-GB" sz="1800"/>
              <a:t>Abordar las fuentes de información poco fiables</a:t>
            </a:r>
            <a:r>
              <a:rPr lang="en-GB" sz="1800" kern="1200">
                <a:effectLst/>
              </a:rPr>
              <a:t>.</a:t>
            </a:r>
            <a:r>
              <a:rPr lang="en-GB" sz="1000" dirty="0">
                <a:latin typeface="Open Sans"/>
                <a:ea typeface="Open Sans"/>
                <a:cs typeface="Open Sans"/>
              </a:rPr>
              <a:t> </a:t>
            </a:r>
            <a:endParaRPr lang="da-DK"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628650" lvl="1" indent="-171450">
              <a:buFont typeface="Arial"/>
              <a:buChar char="•"/>
            </a:pPr>
            <a:r>
              <a:rPr lang="en-GB"/>
              <a:t>Una vez más</a:t>
            </a:r>
            <a:r>
              <a:rPr lang="en-GB" kern="1200">
                <a:effectLst/>
              </a:rPr>
              <a:t>, </a:t>
            </a:r>
            <a:r>
              <a:rPr lang="en-GB"/>
              <a:t>recuerde que debe ser educado y respetuoso al hacerlo</a:t>
            </a:r>
            <a:r>
              <a:rPr lang="en-GB" kern="1200">
                <a:effectLst/>
              </a:rPr>
              <a:t>, </a:t>
            </a:r>
            <a:r>
              <a:rPr lang="en-GB"/>
              <a:t>y proporcionar fuentes alternativas de información que sean fiables</a:t>
            </a:r>
            <a:r>
              <a:rPr lang="en-GB" kern="1200">
                <a:effectLst/>
              </a:rPr>
              <a:t>. </a:t>
            </a:r>
          </a:p>
          <a:p>
            <a:pPr marL="628650" lvl="1" indent="-171450">
              <a:buFontTx/>
              <a:buChar char="-"/>
            </a:pPr>
            <a:endParaRPr lang="da-DK" sz="10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a:t>Reconocer que los seres queridos</a:t>
            </a:r>
            <a:r>
              <a:rPr lang="en-GB" kern="1200">
                <a:effectLst/>
              </a:rPr>
              <a:t>, </a:t>
            </a:r>
            <a:r>
              <a:rPr lang="en-GB"/>
              <a:t>los amigos</a:t>
            </a:r>
            <a:r>
              <a:rPr lang="en-GB" kern="1200">
                <a:effectLst/>
              </a:rPr>
              <a:t>, </a:t>
            </a:r>
            <a:r>
              <a:rPr lang="en-GB"/>
              <a:t>los compañeros de trabajo y la comunidad pueden rechazar a esta persona</a:t>
            </a:r>
            <a:r>
              <a:rPr lang="en-GB" kern="1200">
                <a:effectLst/>
              </a:rPr>
              <a:t>. </a:t>
            </a:r>
            <a:endParaRPr lang="da-DK" kern="1200">
              <a:effectLst/>
            </a:endParaRPr>
          </a:p>
          <a:p>
            <a:pPr marL="628650" lvl="1" indent="-171450">
              <a:buFont typeface="Arial"/>
              <a:buChar char="•"/>
            </a:pPr>
            <a:r>
              <a:rPr lang="en-GB"/>
              <a:t>Por lo tanto</a:t>
            </a:r>
            <a:r>
              <a:rPr lang="en-GB" kern="1200">
                <a:effectLst/>
              </a:rPr>
              <a:t>, </a:t>
            </a:r>
            <a:r>
              <a:rPr lang="en-GB"/>
              <a:t>es importante animar a estar en contacto con los seres queridos</a:t>
            </a:r>
            <a:r>
              <a:rPr lang="en-GB" kern="1200">
                <a:effectLst/>
              </a:rPr>
              <a:t>, </a:t>
            </a:r>
            <a:r>
              <a:rPr lang="en-GB"/>
              <a:t>respetando al mismo tiempo que tengan puntos de vista diferentes</a:t>
            </a:r>
            <a:r>
              <a:rPr lang="en-GB" kern="1200">
                <a:effectLst/>
              </a:rPr>
              <a:t>. </a:t>
            </a:r>
            <a:r>
              <a:rPr lang="en-GB"/>
              <a:t>Reitere la importancia de centrarse en los puntos comunes</a:t>
            </a:r>
            <a:r>
              <a:rPr lang="en-GB" kern="1200">
                <a:effectLst/>
              </a:rPr>
              <a:t>, </a:t>
            </a:r>
            <a:r>
              <a:rPr lang="en-GB"/>
              <a:t>y otras estrategias de fomento de la empatía que ha aprendido en esta formación aceptando o para comprender a otros con puntos de vista diferentes</a:t>
            </a:r>
            <a:r>
              <a:rPr lang="en-GB" kern="1200">
                <a:effectLst/>
              </a:rPr>
              <a:t>.</a:t>
            </a:r>
            <a:endParaRPr lang="en-GB"/>
          </a:p>
          <a:p>
            <a:pPr marL="687070">
              <a:buFont typeface="Arial"/>
              <a:buChar char="•"/>
            </a:pPr>
            <a:r>
              <a:rPr lang="en-GB" sz="1800"/>
              <a:t>También puede ser más útil poner a la persona en contacto con otros apoyos</a:t>
            </a:r>
            <a:r>
              <a:rPr lang="en-GB" sz="1800" kern="1200">
                <a:effectLst/>
              </a:rPr>
              <a:t>, </a:t>
            </a:r>
            <a:r>
              <a:rPr lang="en-GB" sz="1800"/>
              <a:t>como una línea de ayuda para las vacunas </a:t>
            </a:r>
            <a:r>
              <a:rPr lang="en-GB" sz="1800" kern="1200">
                <a:effectLst/>
              </a:rPr>
              <a:t>COVID.</a:t>
            </a:r>
            <a:r>
              <a:rPr lang="en-GB" sz="1800"/>
              <a:t> </a:t>
            </a:r>
            <a:r>
              <a:rPr lang="en-GB" sz="1000" dirty="0">
                <a:latin typeface="Open Sans"/>
                <a:ea typeface="Open Sans"/>
                <a:cs typeface="Open Sans"/>
              </a:rPr>
              <a:t> </a:t>
            </a:r>
            <a:endParaRPr lang="da-DK" sz="1000" kern="1200" dirty="0">
              <a:solidFill>
                <a:schemeClr val="tx1"/>
              </a:solidFill>
              <a:effectLst/>
              <a:latin typeface="Open Sans"/>
              <a:ea typeface="Open Sans"/>
              <a:cs typeface="Open Sans"/>
            </a:endParaRPr>
          </a:p>
          <a:p>
            <a:r>
              <a:rPr lang="en-AU" sz="1000" kern="1200" dirty="0">
                <a:solidFill>
                  <a:schemeClr val="tx1"/>
                </a:solidFill>
                <a:effectLst/>
                <a:latin typeface="Open Sans"/>
                <a:ea typeface="Open Sans"/>
                <a:cs typeface="Open San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24</a:t>
            </a:fld>
            <a:endParaRPr lang="en-US" altLang="ru-RU"/>
          </a:p>
        </p:txBody>
      </p:sp>
    </p:spTree>
    <p:extLst>
      <p:ext uri="{BB962C8B-B14F-4D97-AF65-F5344CB8AC3E}">
        <p14:creationId xmlns:p14="http://schemas.microsoft.com/office/powerpoint/2010/main" val="3334580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effectLst/>
                <a:latin typeface="Open Sans"/>
                <a:ea typeface="Open Sans"/>
                <a:cs typeface="Open Sans"/>
              </a:rPr>
              <a:t>[</a:t>
            </a:r>
            <a:r>
              <a:rPr lang="en-GB" sz="1800" b="1" dirty="0"/>
              <a:t>Los </a:t>
            </a:r>
            <a:r>
              <a:rPr lang="en-GB" sz="1800" b="1" dirty="0" err="1"/>
              <a:t>participantes</a:t>
            </a:r>
            <a:r>
              <a:rPr lang="en-GB" sz="1800" b="1" dirty="0"/>
              <a:t> </a:t>
            </a:r>
            <a:r>
              <a:rPr lang="en-GB" sz="1800" b="1" dirty="0" err="1"/>
              <a:t>escuchan</a:t>
            </a:r>
            <a:r>
              <a:rPr lang="en-GB" sz="1800" b="1" dirty="0"/>
              <a:t> un </a:t>
            </a:r>
            <a:r>
              <a:rPr lang="en-GB" sz="1800" b="1" dirty="0" err="1"/>
              <a:t>archivo</a:t>
            </a:r>
            <a:r>
              <a:rPr lang="en-GB" sz="1800" b="1" dirty="0"/>
              <a:t> de </a:t>
            </a:r>
            <a:r>
              <a:rPr lang="en-GB" sz="1800" b="1" dirty="0">
                <a:effectLst/>
              </a:rPr>
              <a:t>audio </a:t>
            </a:r>
            <a:r>
              <a:rPr lang="en-GB" sz="1800" b="1" dirty="0" err="1"/>
              <a:t>grabado</a:t>
            </a:r>
            <a:r>
              <a:rPr lang="en-GB" sz="1800" b="1" dirty="0"/>
              <a:t> o</a:t>
            </a:r>
            <a:r>
              <a:rPr lang="en-GB" sz="1800" b="1" dirty="0">
                <a:effectLst/>
              </a:rPr>
              <a:t>, </a:t>
            </a:r>
            <a:r>
              <a:rPr lang="en-GB" sz="1800" b="1" dirty="0" err="1"/>
              <a:t>si</a:t>
            </a:r>
            <a:r>
              <a:rPr lang="en-GB" sz="1800" b="1" dirty="0"/>
              <a:t> lo </a:t>
            </a:r>
            <a:r>
              <a:rPr lang="en-GB" sz="1800" b="1" dirty="0" err="1"/>
              <a:t>prefieren</a:t>
            </a:r>
            <a:r>
              <a:rPr lang="en-GB" sz="1800" b="1" dirty="0">
                <a:effectLst/>
              </a:rPr>
              <a:t>, </a:t>
            </a:r>
            <a:r>
              <a:rPr lang="en-GB" sz="1800" b="1" dirty="0"/>
              <a:t>los </a:t>
            </a:r>
            <a:r>
              <a:rPr lang="en-GB" sz="1800" b="1" dirty="0" err="1"/>
              <a:t>participantes</a:t>
            </a:r>
            <a:r>
              <a:rPr lang="en-GB" sz="1800" b="1" dirty="0"/>
              <a:t> </a:t>
            </a:r>
            <a:r>
              <a:rPr lang="en-GB" sz="1800" b="1" dirty="0" err="1"/>
              <a:t>escuchan</a:t>
            </a:r>
            <a:r>
              <a:rPr lang="en-GB" sz="1800" b="1" dirty="0"/>
              <a:t> </a:t>
            </a:r>
            <a:r>
              <a:rPr lang="en-GB" sz="1800" b="1" dirty="0">
                <a:effectLst/>
              </a:rPr>
              <a:t>a </a:t>
            </a:r>
            <a:r>
              <a:rPr lang="en-GB" sz="1800" b="1" dirty="0"/>
              <a:t>dos personas que </a:t>
            </a:r>
            <a:r>
              <a:rPr lang="en-GB" sz="1800" b="1" dirty="0" err="1"/>
              <a:t>leen</a:t>
            </a:r>
            <a:r>
              <a:rPr lang="en-GB" sz="1800" b="1" dirty="0"/>
              <a:t> un </a:t>
            </a:r>
            <a:r>
              <a:rPr lang="en-GB" sz="1800" b="1" dirty="0" err="1"/>
              <a:t>juego</a:t>
            </a:r>
            <a:r>
              <a:rPr lang="en-GB" sz="1800" b="1" dirty="0"/>
              <a:t> de </a:t>
            </a:r>
            <a:r>
              <a:rPr lang="en-GB" sz="1800" b="1" dirty="0" err="1"/>
              <a:t>rol</a:t>
            </a:r>
            <a:r>
              <a:rPr lang="en-GB" sz="1800" b="1" dirty="0"/>
              <a:t> con </a:t>
            </a:r>
            <a:r>
              <a:rPr lang="en-GB" sz="1800" b="1" dirty="0" err="1"/>
              <a:t>guión</a:t>
            </a:r>
            <a:r>
              <a:rPr lang="en-GB" sz="1800" b="1" dirty="0"/>
              <a:t> </a:t>
            </a:r>
            <a:r>
              <a:rPr lang="en-GB" sz="1800" b="1" dirty="0">
                <a:effectLst/>
              </a:rPr>
              <a:t>(</a:t>
            </a:r>
            <a:r>
              <a:rPr lang="en-GB" sz="1800" b="1" dirty="0"/>
              <a:t>a </a:t>
            </a:r>
            <a:r>
              <a:rPr lang="en-GB" sz="1800" b="1" dirty="0" err="1"/>
              <a:t>continuación</a:t>
            </a:r>
            <a:r>
              <a:rPr lang="en-GB" sz="1800" b="1" dirty="0"/>
              <a:t> se </a:t>
            </a:r>
            <a:r>
              <a:rPr lang="en-GB" sz="1800" b="1" dirty="0" err="1"/>
              <a:t>sugiere</a:t>
            </a:r>
            <a:r>
              <a:rPr lang="en-GB" sz="1800" b="1" dirty="0"/>
              <a:t> un </a:t>
            </a:r>
            <a:r>
              <a:rPr lang="en-GB" sz="1800" b="1" dirty="0" err="1"/>
              <a:t>guión</a:t>
            </a:r>
            <a:r>
              <a:rPr lang="en-GB" sz="1800" b="1" dirty="0"/>
              <a:t> para </a:t>
            </a:r>
            <a:r>
              <a:rPr lang="en-GB" sz="1800" b="1" dirty="0" err="1"/>
              <a:t>el</a:t>
            </a:r>
            <a:r>
              <a:rPr lang="en-GB" sz="1800" b="1" dirty="0"/>
              <a:t> </a:t>
            </a:r>
            <a:r>
              <a:rPr lang="en-GB" sz="1800" b="1" dirty="0" err="1"/>
              <a:t>juego</a:t>
            </a:r>
            <a:r>
              <a:rPr lang="en-GB" sz="1800" b="1" dirty="0"/>
              <a:t> de </a:t>
            </a:r>
            <a:r>
              <a:rPr lang="en-GB" sz="1800" b="1" dirty="0" err="1"/>
              <a:t>rol</a:t>
            </a:r>
            <a:r>
              <a:rPr lang="en-GB" sz="1800" b="1" dirty="0"/>
              <a:t>; </a:t>
            </a:r>
            <a:r>
              <a:rPr lang="en-GB" sz="1800" b="1" dirty="0" err="1"/>
              <a:t>adáptelo</a:t>
            </a:r>
            <a:r>
              <a:rPr lang="en-GB" sz="1800" b="1" dirty="0"/>
              <a:t> </a:t>
            </a:r>
            <a:r>
              <a:rPr lang="en-GB" sz="1800" b="1" dirty="0" err="1"/>
              <a:t>según</a:t>
            </a:r>
            <a:r>
              <a:rPr lang="en-GB" sz="1800" b="1" dirty="0"/>
              <a:t> sea </a:t>
            </a:r>
            <a:r>
              <a:rPr lang="en-GB" sz="1800" b="1" dirty="0" err="1"/>
              <a:t>necesario</a:t>
            </a:r>
            <a:r>
              <a:rPr lang="en-GB" sz="1800" b="1" dirty="0">
                <a:effectLst/>
              </a:rPr>
              <a:t>). </a:t>
            </a:r>
            <a:r>
              <a:rPr lang="en-GB" sz="1800" b="1" dirty="0"/>
              <a:t>El </a:t>
            </a:r>
            <a:r>
              <a:rPr lang="en-GB" sz="1800" b="1" dirty="0" err="1"/>
              <a:t>juego</a:t>
            </a:r>
            <a:r>
              <a:rPr lang="en-GB" sz="1800" b="1" dirty="0"/>
              <a:t> de </a:t>
            </a:r>
            <a:r>
              <a:rPr lang="en-GB" sz="1800" b="1" dirty="0" err="1"/>
              <a:t>rol</a:t>
            </a:r>
            <a:r>
              <a:rPr lang="en-GB" sz="1800" b="1" dirty="0"/>
              <a:t> </a:t>
            </a:r>
            <a:r>
              <a:rPr lang="en-GB" sz="1800" b="1" dirty="0" err="1"/>
              <a:t>demuestra</a:t>
            </a:r>
            <a:r>
              <a:rPr lang="en-GB" sz="1800" b="1" dirty="0"/>
              <a:t> la "</a:t>
            </a:r>
            <a:r>
              <a:rPr lang="en-GB" sz="1800" b="1" dirty="0" err="1"/>
              <a:t>manera</a:t>
            </a:r>
            <a:r>
              <a:rPr lang="en-GB" sz="1800" b="1" dirty="0"/>
              <a:t> </a:t>
            </a:r>
            <a:r>
              <a:rPr lang="en-GB" sz="1800" b="1" dirty="0" err="1"/>
              <a:t>correcta</a:t>
            </a:r>
            <a:r>
              <a:rPr lang="en-GB" sz="1800" b="1" dirty="0"/>
              <a:t>" de </a:t>
            </a:r>
            <a:r>
              <a:rPr lang="en-GB" sz="1800" b="1" dirty="0" err="1"/>
              <a:t>proporcionar</a:t>
            </a:r>
            <a:r>
              <a:rPr lang="en-GB" sz="1800" b="1" dirty="0"/>
              <a:t> PAP</a:t>
            </a:r>
            <a:r>
              <a:rPr lang="en-GB" sz="1800" b="1" dirty="0">
                <a:effectLst/>
              </a:rPr>
              <a:t> </a:t>
            </a:r>
            <a:r>
              <a:rPr lang="en-GB" sz="1800" b="1" dirty="0"/>
              <a:t>a </a:t>
            </a:r>
            <a:r>
              <a:rPr lang="en-GB" sz="1800" b="1" dirty="0" err="1"/>
              <a:t>alguien</a:t>
            </a:r>
            <a:r>
              <a:rPr lang="en-GB" sz="1800" b="1" dirty="0"/>
              <a:t> que </a:t>
            </a:r>
            <a:r>
              <a:rPr lang="en-GB" sz="1800" b="1" dirty="0" err="1"/>
              <a:t>tiene</a:t>
            </a:r>
            <a:r>
              <a:rPr lang="en-GB" sz="1800" b="1" dirty="0"/>
              <a:t> </a:t>
            </a:r>
            <a:r>
              <a:rPr lang="en-GB" sz="1800" b="1" dirty="0" err="1"/>
              <a:t>dudas</a:t>
            </a:r>
            <a:r>
              <a:rPr lang="en-GB" sz="1800" b="1" dirty="0"/>
              <a:t> </a:t>
            </a:r>
            <a:r>
              <a:rPr lang="en-GB" sz="1800" b="1" dirty="0" err="1"/>
              <a:t>sobre</a:t>
            </a:r>
            <a:r>
              <a:rPr lang="en-GB" sz="1800" b="1" dirty="0"/>
              <a:t> la </a:t>
            </a:r>
            <a:r>
              <a:rPr lang="en-GB" sz="1800" b="1" dirty="0" err="1"/>
              <a:t>vacuna</a:t>
            </a:r>
            <a:r>
              <a:rPr lang="en-GB" sz="1800" b="1" dirty="0">
                <a:effectLst/>
              </a:rPr>
              <a:t>. </a:t>
            </a:r>
            <a:r>
              <a:rPr lang="en-GB" sz="1800" b="1" dirty="0" err="1"/>
              <a:t>Abarca</a:t>
            </a:r>
            <a:r>
              <a:rPr lang="en-GB" sz="1800" b="1" dirty="0"/>
              <a:t> las </a:t>
            </a:r>
            <a:r>
              <a:rPr lang="en-GB" sz="1800" b="1" dirty="0" err="1"/>
              <a:t>tres</a:t>
            </a:r>
            <a:r>
              <a:rPr lang="en-GB" sz="1800" b="1" dirty="0"/>
              <a:t> </a:t>
            </a:r>
            <a:r>
              <a:rPr lang="en-GB" sz="1800" b="1" dirty="0" err="1"/>
              <a:t>áreas</a:t>
            </a:r>
            <a:r>
              <a:rPr lang="en-GB" sz="1800" b="1" dirty="0"/>
              <a:t> de los PAP</a:t>
            </a:r>
            <a:r>
              <a:rPr lang="en-GB" sz="1800" b="1" dirty="0">
                <a:effectLst/>
              </a:rPr>
              <a:t>. </a:t>
            </a:r>
            <a:r>
              <a:rPr lang="en-GB" sz="1800" b="1" dirty="0"/>
              <a:t>El </a:t>
            </a:r>
            <a:r>
              <a:rPr lang="en-GB" sz="1800" b="1" dirty="0" err="1"/>
              <a:t>esquema</a:t>
            </a:r>
            <a:r>
              <a:rPr lang="en-GB" sz="1800" b="1" dirty="0"/>
              <a:t> </a:t>
            </a:r>
            <a:r>
              <a:rPr lang="en-GB" sz="1800" b="1" dirty="0" err="1"/>
              <a:t>básico</a:t>
            </a:r>
            <a:r>
              <a:rPr lang="en-GB" sz="1800" b="1" dirty="0"/>
              <a:t> del </a:t>
            </a:r>
            <a:r>
              <a:rPr lang="en-GB" sz="1800" b="1" dirty="0" err="1"/>
              <a:t>escenario</a:t>
            </a:r>
            <a:r>
              <a:rPr lang="en-GB" sz="1800" b="1" dirty="0"/>
              <a:t> es </a:t>
            </a:r>
            <a:r>
              <a:rPr lang="en-GB" sz="1800" b="1" dirty="0" err="1"/>
              <a:t>el</a:t>
            </a:r>
            <a:r>
              <a:rPr lang="en-GB" sz="1800" b="1" dirty="0"/>
              <a:t> </a:t>
            </a:r>
            <a:r>
              <a:rPr lang="en-GB" sz="1800" b="1" dirty="0" err="1"/>
              <a:t>siguiente</a:t>
            </a:r>
            <a:r>
              <a:rPr lang="en-GB" sz="1800" b="1" dirty="0">
                <a:effectLst/>
              </a:rPr>
              <a:t>: </a:t>
            </a:r>
            <a:r>
              <a:rPr lang="en-GB" sz="1800" b="1" dirty="0"/>
              <a:t>un </a:t>
            </a:r>
            <a:r>
              <a:rPr lang="en-GB" sz="1800" b="1" dirty="0" err="1"/>
              <a:t>adulto</a:t>
            </a:r>
            <a:r>
              <a:rPr lang="en-GB" sz="1800" b="1" dirty="0"/>
              <a:t> de un </a:t>
            </a:r>
            <a:r>
              <a:rPr lang="en-GB" sz="1800" b="1" dirty="0" err="1"/>
              <a:t>grupo</a:t>
            </a:r>
            <a:r>
              <a:rPr lang="en-GB" sz="1800" b="1" dirty="0"/>
              <a:t> </a:t>
            </a:r>
            <a:r>
              <a:rPr lang="en-GB" sz="1800" b="1" dirty="0" err="1"/>
              <a:t>minoritario</a:t>
            </a:r>
            <a:r>
              <a:rPr lang="en-GB" sz="1800" b="1" dirty="0"/>
              <a:t> de anti </a:t>
            </a:r>
            <a:r>
              <a:rPr lang="en-GB" sz="1800" b="1" dirty="0" err="1"/>
              <a:t>vacunas</a:t>
            </a:r>
            <a:r>
              <a:rPr lang="en-GB" sz="1800" b="1" dirty="0"/>
              <a:t> </a:t>
            </a:r>
            <a:r>
              <a:rPr lang="en-GB" sz="1800" b="1" dirty="0">
                <a:effectLst/>
              </a:rPr>
              <a:t>COVID </a:t>
            </a:r>
            <a:r>
              <a:rPr lang="en-GB" sz="1800" b="1" dirty="0"/>
              <a:t>se </a:t>
            </a:r>
            <a:r>
              <a:rPr lang="en-GB" sz="1800" b="1" dirty="0" err="1"/>
              <a:t>presenta</a:t>
            </a:r>
            <a:r>
              <a:rPr lang="en-GB" sz="1800" b="1" dirty="0"/>
              <a:t> en </a:t>
            </a:r>
            <a:r>
              <a:rPr lang="en-GB" sz="1800" b="1" dirty="0" err="1"/>
              <a:t>el</a:t>
            </a:r>
            <a:r>
              <a:rPr lang="en-GB" sz="1800" b="1" dirty="0"/>
              <a:t> </a:t>
            </a:r>
            <a:r>
              <a:rPr lang="en-GB" sz="1800" b="1" dirty="0" err="1"/>
              <a:t>horario</a:t>
            </a:r>
            <a:r>
              <a:rPr lang="en-GB" sz="1800" b="1" dirty="0"/>
              <a:t> de </a:t>
            </a:r>
            <a:r>
              <a:rPr lang="en-GB" sz="1800" b="1" dirty="0" err="1"/>
              <a:t>entrevistas</a:t>
            </a:r>
            <a:r>
              <a:rPr lang="en-GB" sz="1800" b="1" dirty="0"/>
              <a:t> </a:t>
            </a:r>
            <a:r>
              <a:rPr lang="en-GB" sz="1800" b="1" dirty="0" err="1"/>
              <a:t>abiertas</a:t>
            </a:r>
            <a:r>
              <a:rPr lang="en-GB" sz="1800" b="1" dirty="0"/>
              <a:t> de la Cruz </a:t>
            </a:r>
            <a:r>
              <a:rPr lang="en-GB" sz="1800" b="1" dirty="0" err="1"/>
              <a:t>Roja</a:t>
            </a:r>
            <a:r>
              <a:rPr lang="en-GB" sz="1800" b="1" dirty="0"/>
              <a:t> y </a:t>
            </a:r>
            <a:r>
              <a:rPr lang="en-GB" sz="1800" b="1" dirty="0" err="1"/>
              <a:t>parece</a:t>
            </a:r>
            <a:r>
              <a:rPr lang="en-GB" sz="1800" b="1" dirty="0"/>
              <a:t> </a:t>
            </a:r>
            <a:r>
              <a:rPr lang="en-GB" sz="1800" b="1" dirty="0" err="1"/>
              <a:t>ansioso</a:t>
            </a:r>
            <a:r>
              <a:rPr lang="en-GB" sz="1800" b="1" dirty="0">
                <a:effectLst/>
              </a:rPr>
              <a:t>. </a:t>
            </a:r>
            <a:r>
              <a:rPr lang="en-GB" sz="1800" b="1" dirty="0"/>
              <a:t>Al principio, </a:t>
            </a:r>
            <a:r>
              <a:rPr lang="en-GB" sz="1800" b="1" dirty="0" err="1"/>
              <a:t>el</a:t>
            </a:r>
            <a:r>
              <a:rPr lang="en-GB" sz="1800" b="1" dirty="0"/>
              <a:t> </a:t>
            </a:r>
            <a:r>
              <a:rPr lang="en-GB" sz="1800" b="1" dirty="0" err="1"/>
              <a:t>voluntario</a:t>
            </a:r>
            <a:r>
              <a:rPr lang="en-GB" sz="1800" b="1" dirty="0"/>
              <a:t> de PAP no sabe por </a:t>
            </a:r>
            <a:r>
              <a:rPr lang="en-GB" sz="1800" b="1" dirty="0" err="1"/>
              <a:t>qué</a:t>
            </a:r>
            <a:r>
              <a:rPr lang="en-GB" sz="1800" b="1" dirty="0"/>
              <a:t> </a:t>
            </a:r>
            <a:r>
              <a:rPr lang="en-GB" sz="1800" b="1" dirty="0" err="1"/>
              <a:t>está</a:t>
            </a:r>
            <a:r>
              <a:rPr lang="en-GB" sz="1800" b="1" dirty="0"/>
              <a:t> </a:t>
            </a:r>
            <a:r>
              <a:rPr lang="en-GB" sz="1800" b="1" dirty="0" err="1"/>
              <a:t>allí</a:t>
            </a:r>
            <a:r>
              <a:rPr lang="en-GB" sz="1800" b="1" dirty="0">
                <a:effectLst/>
              </a:rPr>
              <a:t>. </a:t>
            </a:r>
            <a:r>
              <a:rPr lang="en-GB" sz="1800" b="1" dirty="0" err="1"/>
              <a:t>Escuchando</a:t>
            </a:r>
            <a:r>
              <a:rPr lang="en-GB" sz="1800" b="1" dirty="0"/>
              <a:t> </a:t>
            </a:r>
            <a:r>
              <a:rPr lang="en-GB" sz="1800" b="1" dirty="0" err="1"/>
              <a:t>activamente</a:t>
            </a:r>
            <a:r>
              <a:rPr lang="en-GB" sz="1800" b="1" dirty="0"/>
              <a:t> se </a:t>
            </a:r>
            <a:r>
              <a:rPr lang="en-GB" sz="1800" b="1" dirty="0" err="1"/>
              <a:t>descubre</a:t>
            </a:r>
            <a:r>
              <a:rPr lang="en-GB" sz="1800" b="1" dirty="0"/>
              <a:t> que la persona </a:t>
            </a:r>
            <a:r>
              <a:rPr lang="en-GB" sz="1800" b="1" dirty="0" err="1"/>
              <a:t>está</a:t>
            </a:r>
            <a:r>
              <a:rPr lang="en-GB" sz="1800" b="1" dirty="0"/>
              <a:t> </a:t>
            </a:r>
            <a:r>
              <a:rPr lang="en-GB" sz="1800" b="1" dirty="0" err="1"/>
              <a:t>indesisa</a:t>
            </a:r>
            <a:r>
              <a:rPr lang="en-GB" sz="1800" b="1" dirty="0"/>
              <a:t> de </a:t>
            </a:r>
            <a:r>
              <a:rPr lang="en-GB" sz="1800" b="1" dirty="0" err="1"/>
              <a:t>vacunarse</a:t>
            </a:r>
            <a:r>
              <a:rPr lang="en-GB" sz="1800" b="1" dirty="0"/>
              <a:t> contra </a:t>
            </a:r>
            <a:r>
              <a:rPr lang="en-GB" sz="1800" b="1" dirty="0" err="1"/>
              <a:t>el</a:t>
            </a:r>
            <a:r>
              <a:rPr lang="en-GB" sz="1800" b="1" dirty="0"/>
              <a:t> </a:t>
            </a:r>
            <a:r>
              <a:rPr lang="en-GB" sz="1800" b="1" dirty="0">
                <a:effectLst/>
              </a:rPr>
              <a:t>COVID-19</a:t>
            </a:r>
            <a:r>
              <a:rPr lang="en-GB" sz="1800" b="1" dirty="0"/>
              <a:t> y </a:t>
            </a:r>
            <a:r>
              <a:rPr lang="en-GB" sz="1800" b="1" dirty="0" err="1"/>
              <a:t>busca</a:t>
            </a:r>
            <a:r>
              <a:rPr lang="en-GB" sz="1800" b="1" dirty="0"/>
              <a:t> a </a:t>
            </a:r>
            <a:r>
              <a:rPr lang="en-GB" sz="1800" b="1" dirty="0" err="1"/>
              <a:t>alguien</a:t>
            </a:r>
            <a:r>
              <a:rPr lang="en-GB" sz="1800" b="1" dirty="0"/>
              <a:t> que le </a:t>
            </a:r>
            <a:r>
              <a:rPr lang="en-GB" sz="1800" b="1" dirty="0" err="1"/>
              <a:t>apoye</a:t>
            </a:r>
            <a:r>
              <a:rPr lang="en-GB" sz="1800" b="1" dirty="0"/>
              <a:t> para </a:t>
            </a:r>
            <a:r>
              <a:rPr lang="en-GB" sz="1800" b="1" dirty="0" err="1"/>
              <a:t>hablar</a:t>
            </a:r>
            <a:r>
              <a:rPr lang="en-GB" sz="1800" b="1" dirty="0">
                <a:effectLst/>
              </a:rPr>
              <a:t>. </a:t>
            </a:r>
            <a:r>
              <a:rPr lang="en-GB" sz="1800" b="1" dirty="0" err="1"/>
              <a:t>Esta</a:t>
            </a:r>
            <a:r>
              <a:rPr lang="en-GB" sz="1800" b="1" dirty="0"/>
              <a:t> es la </a:t>
            </a:r>
            <a:r>
              <a:rPr lang="en-GB" sz="1800" b="1" dirty="0" err="1"/>
              <a:t>primera</a:t>
            </a:r>
            <a:r>
              <a:rPr lang="en-GB" sz="1800" b="1" dirty="0"/>
              <a:t> </a:t>
            </a:r>
            <a:r>
              <a:rPr lang="en-GB" sz="1800" b="1" dirty="0" err="1"/>
              <a:t>vez</a:t>
            </a:r>
            <a:r>
              <a:rPr lang="en-GB" sz="1800" b="1" dirty="0"/>
              <a:t> que </a:t>
            </a:r>
            <a:r>
              <a:rPr lang="en-GB" sz="1800" b="1" dirty="0" err="1"/>
              <a:t>han</a:t>
            </a:r>
            <a:r>
              <a:rPr lang="en-GB" sz="1800" b="1" dirty="0"/>
              <a:t> </a:t>
            </a:r>
            <a:r>
              <a:rPr lang="en-GB" sz="1800" b="1" dirty="0" err="1"/>
              <a:t>discutido</a:t>
            </a:r>
            <a:r>
              <a:rPr lang="en-GB" sz="1800" b="1" dirty="0"/>
              <a:t> </a:t>
            </a:r>
            <a:r>
              <a:rPr lang="en-GB" sz="1800" b="1" dirty="0" err="1"/>
              <a:t>abiertamente</a:t>
            </a:r>
            <a:r>
              <a:rPr lang="en-GB" sz="1800" b="1" dirty="0"/>
              <a:t> </a:t>
            </a:r>
            <a:r>
              <a:rPr lang="en-GB" sz="1800" b="1" dirty="0" err="1"/>
              <a:t>el</a:t>
            </a:r>
            <a:r>
              <a:rPr lang="en-GB" sz="1800" b="1" dirty="0"/>
              <a:t> </a:t>
            </a:r>
            <a:r>
              <a:rPr lang="en-GB" sz="1800" b="1" dirty="0" err="1"/>
              <a:t>tema</a:t>
            </a:r>
            <a:r>
              <a:rPr lang="en-GB" sz="1800" b="1" dirty="0"/>
              <a:t> de las </a:t>
            </a:r>
            <a:r>
              <a:rPr lang="en-GB" sz="1800" b="1" dirty="0" err="1"/>
              <a:t>dudas</a:t>
            </a:r>
            <a:r>
              <a:rPr lang="en-GB" sz="1800" b="1" dirty="0"/>
              <a:t> </a:t>
            </a:r>
            <a:r>
              <a:rPr lang="en-GB" sz="1800" b="1" dirty="0" err="1"/>
              <a:t>sobre</a:t>
            </a:r>
            <a:r>
              <a:rPr lang="en-GB" sz="1800" b="1" dirty="0"/>
              <a:t> las </a:t>
            </a:r>
            <a:r>
              <a:rPr lang="en-GB" sz="1800" b="1" dirty="0" err="1"/>
              <a:t>vacunas</a:t>
            </a:r>
            <a:r>
              <a:rPr lang="en-GB" sz="1800" b="1" dirty="0"/>
              <a:t> con </a:t>
            </a:r>
            <a:r>
              <a:rPr lang="en-GB" sz="1800" b="1" dirty="0" err="1"/>
              <a:t>alguien</a:t>
            </a:r>
            <a:r>
              <a:rPr lang="en-GB" sz="1800" b="1" dirty="0">
                <a:effectLst/>
              </a:rPr>
              <a:t>. </a:t>
            </a:r>
            <a:r>
              <a:rPr lang="en-GB" sz="1800" b="1" dirty="0" err="1"/>
              <a:t>Su</a:t>
            </a:r>
            <a:r>
              <a:rPr lang="en-GB" sz="1800" b="1" dirty="0"/>
              <a:t> principal </a:t>
            </a:r>
            <a:r>
              <a:rPr lang="en-GB" sz="1800" b="1" dirty="0" err="1"/>
              <a:t>preocupación</a:t>
            </a:r>
            <a:r>
              <a:rPr lang="en-GB" sz="1800" b="1" dirty="0"/>
              <a:t> </a:t>
            </a:r>
            <a:r>
              <a:rPr lang="en-GB" sz="1800" b="1" dirty="0" err="1"/>
              <a:t>gira</a:t>
            </a:r>
            <a:r>
              <a:rPr lang="en-GB" sz="1800" b="1" dirty="0"/>
              <a:t> en </a:t>
            </a:r>
            <a:r>
              <a:rPr lang="en-GB" sz="1800" b="1" dirty="0" err="1"/>
              <a:t>torno</a:t>
            </a:r>
            <a:r>
              <a:rPr lang="en-GB" sz="1800" b="1" dirty="0"/>
              <a:t> a la </a:t>
            </a:r>
            <a:r>
              <a:rPr lang="en-GB" sz="1800" b="1" dirty="0" err="1"/>
              <a:t>seguridad</a:t>
            </a:r>
            <a:r>
              <a:rPr lang="en-GB" sz="1800" b="1" dirty="0"/>
              <a:t> de las </a:t>
            </a:r>
            <a:r>
              <a:rPr lang="en-GB" sz="1800" b="1" dirty="0" err="1"/>
              <a:t>vacunas</a:t>
            </a:r>
            <a:r>
              <a:rPr lang="en-GB" sz="1800" b="1" dirty="0"/>
              <a:t> y a que no se </a:t>
            </a:r>
            <a:r>
              <a:rPr lang="en-GB" sz="1800" b="1" dirty="0" err="1"/>
              <a:t>hayan</a:t>
            </a:r>
            <a:r>
              <a:rPr lang="en-GB" sz="1800" b="1" dirty="0"/>
              <a:t> </a:t>
            </a:r>
            <a:r>
              <a:rPr lang="en-GB" sz="1800" b="1" dirty="0" err="1"/>
              <a:t>probado</a:t>
            </a:r>
            <a:r>
              <a:rPr lang="en-GB" sz="1800" b="1" dirty="0"/>
              <a:t> en </a:t>
            </a:r>
            <a:r>
              <a:rPr lang="en-GB" sz="1800" b="1" dirty="0" err="1"/>
              <a:t>su</a:t>
            </a:r>
            <a:r>
              <a:rPr lang="en-GB" sz="1800" b="1" dirty="0"/>
              <a:t> </a:t>
            </a:r>
            <a:r>
              <a:rPr lang="en-GB" sz="1800" b="1" dirty="0" err="1"/>
              <a:t>grupo</a:t>
            </a:r>
            <a:r>
              <a:rPr lang="en-GB" sz="1800" b="1" dirty="0"/>
              <a:t> </a:t>
            </a:r>
            <a:r>
              <a:rPr lang="en-GB" sz="1800" b="1" dirty="0" err="1"/>
              <a:t>minoritario</a:t>
            </a:r>
            <a:r>
              <a:rPr lang="en-GB" sz="1800" b="1" dirty="0">
                <a:effectLst/>
              </a:rPr>
              <a:t>. </a:t>
            </a:r>
            <a:r>
              <a:rPr lang="en-GB" sz="1800" b="1" dirty="0"/>
              <a:t>Parece que no </a:t>
            </a:r>
            <a:r>
              <a:rPr lang="en-GB" sz="1800" b="1" dirty="0" err="1"/>
              <a:t>han</a:t>
            </a:r>
            <a:r>
              <a:rPr lang="en-GB" sz="1800" b="1" dirty="0"/>
              <a:t> </a:t>
            </a:r>
            <a:r>
              <a:rPr lang="en-GB" sz="1800" b="1" dirty="0" err="1"/>
              <a:t>recibido</a:t>
            </a:r>
            <a:r>
              <a:rPr lang="en-GB" sz="1800" b="1" dirty="0"/>
              <a:t> </a:t>
            </a:r>
            <a:r>
              <a:rPr lang="en-GB" sz="1800" b="1" dirty="0" err="1"/>
              <a:t>mucha</a:t>
            </a:r>
            <a:r>
              <a:rPr lang="en-GB" sz="1800" b="1" dirty="0"/>
              <a:t> información </a:t>
            </a:r>
            <a:r>
              <a:rPr lang="en-GB" sz="1800" b="1" dirty="0" err="1"/>
              <a:t>fiable</a:t>
            </a:r>
            <a:r>
              <a:rPr lang="en-GB" sz="1800" b="1" dirty="0"/>
              <a:t> </a:t>
            </a:r>
            <a:r>
              <a:rPr lang="en-GB" sz="1800" b="1" dirty="0" err="1"/>
              <a:t>sobre</a:t>
            </a:r>
            <a:r>
              <a:rPr lang="en-GB" sz="1800" b="1" dirty="0"/>
              <a:t> las </a:t>
            </a:r>
            <a:r>
              <a:rPr lang="en-GB" sz="1800" b="1" dirty="0" err="1"/>
              <a:t>vacunas</a:t>
            </a:r>
            <a:r>
              <a:rPr lang="en-GB" sz="1800" b="1" dirty="0"/>
              <a:t> </a:t>
            </a:r>
            <a:r>
              <a:rPr lang="en-GB" sz="1800" b="1" dirty="0">
                <a:effectLst/>
              </a:rPr>
              <a:t>COVID. </a:t>
            </a:r>
            <a:r>
              <a:rPr lang="en-GB" sz="1800" b="1" dirty="0" err="1"/>
              <a:t>También</a:t>
            </a:r>
            <a:r>
              <a:rPr lang="en-GB" sz="1800" b="1" dirty="0"/>
              <a:t> </a:t>
            </a:r>
            <a:r>
              <a:rPr lang="en-GB" sz="1800" b="1" dirty="0" err="1"/>
              <a:t>plantean</a:t>
            </a:r>
            <a:r>
              <a:rPr lang="en-GB" sz="1800" b="1" dirty="0"/>
              <a:t> que se </a:t>
            </a:r>
            <a:r>
              <a:rPr lang="en-GB" sz="1800" b="1" dirty="0" err="1"/>
              <a:t>sienten</a:t>
            </a:r>
            <a:r>
              <a:rPr lang="en-GB" sz="1800" b="1" dirty="0"/>
              <a:t> </a:t>
            </a:r>
            <a:r>
              <a:rPr lang="en-GB" sz="1800" b="1" dirty="0" err="1"/>
              <a:t>aislados</a:t>
            </a:r>
            <a:r>
              <a:rPr lang="en-GB" sz="1800" b="1" dirty="0"/>
              <a:t> de los amigos que </a:t>
            </a:r>
            <a:r>
              <a:rPr lang="en-GB" sz="1800" b="1" dirty="0" err="1"/>
              <a:t>tienen</a:t>
            </a:r>
            <a:r>
              <a:rPr lang="en-GB" sz="1800" b="1" dirty="0"/>
              <a:t> </a:t>
            </a:r>
            <a:r>
              <a:rPr lang="en-GB" sz="1800" b="1" dirty="0" err="1"/>
              <a:t>opiniones</a:t>
            </a:r>
            <a:r>
              <a:rPr lang="en-GB" sz="1800" b="1" dirty="0"/>
              <a:t> </a:t>
            </a:r>
            <a:r>
              <a:rPr lang="en-GB" sz="1800" b="1" dirty="0" err="1"/>
              <a:t>diferentes</a:t>
            </a:r>
            <a:r>
              <a:rPr lang="en-GB" sz="1800" b="1" dirty="0"/>
              <a:t> </a:t>
            </a:r>
            <a:r>
              <a:rPr lang="en-GB" sz="1800" b="1" dirty="0" err="1"/>
              <a:t>sobre</a:t>
            </a:r>
            <a:r>
              <a:rPr lang="en-GB" sz="1800" b="1" dirty="0"/>
              <a:t> la </a:t>
            </a:r>
            <a:r>
              <a:rPr lang="en-GB" sz="1800" b="1" dirty="0" err="1"/>
              <a:t>vacunación</a:t>
            </a:r>
            <a:r>
              <a:rPr lang="en-GB" sz="1800" b="1" dirty="0"/>
              <a:t> </a:t>
            </a:r>
            <a:r>
              <a:rPr lang="en-GB" sz="1800" b="1" dirty="0">
                <a:effectLst/>
              </a:rPr>
              <a:t>COVID.</a:t>
            </a:r>
            <a:r>
              <a:rPr lang="en-GB" sz="1800" b="1" dirty="0"/>
              <a:t> </a:t>
            </a:r>
            <a:endParaRPr lang="en-GB" sz="1800" b="1" dirty="0">
              <a:effectLst/>
              <a:cs typeface="Calibri"/>
            </a:endParaRPr>
          </a:p>
          <a:p>
            <a:r>
              <a:rPr lang="en-AU" sz="1000" b="1" dirty="0">
                <a:effectLst/>
                <a:latin typeface="Open Sans"/>
                <a:ea typeface="Open Sans"/>
                <a:cs typeface="Open Sans"/>
              </a:rPr>
              <a:t> </a:t>
            </a:r>
            <a:endParaRPr lang="da-DK" sz="1000" dirty="0">
              <a:effectLst/>
              <a:latin typeface="Open Sans"/>
              <a:ea typeface="Open Sans"/>
              <a:cs typeface="Open Sans"/>
            </a:endParaRPr>
          </a:p>
          <a:p>
            <a:r>
              <a:rPr lang="en-AU" sz="1800" b="1" dirty="0" err="1"/>
              <a:t>Tras</a:t>
            </a:r>
            <a:r>
              <a:rPr lang="en-AU" sz="1800" b="1" dirty="0"/>
              <a:t> la </a:t>
            </a:r>
            <a:r>
              <a:rPr lang="en-AU" sz="1800" b="1" dirty="0" err="1"/>
              <a:t>lectura</a:t>
            </a:r>
            <a:r>
              <a:rPr lang="en-AU" sz="1800" b="1" dirty="0"/>
              <a:t> del </a:t>
            </a:r>
            <a:r>
              <a:rPr lang="en-AU" sz="1800" b="1" dirty="0" err="1"/>
              <a:t>juego</a:t>
            </a:r>
            <a:r>
              <a:rPr lang="en-AU" sz="1800" b="1" dirty="0"/>
              <a:t> de </a:t>
            </a:r>
            <a:r>
              <a:rPr lang="en-AU" sz="1800" b="1" dirty="0" err="1"/>
              <a:t>rol</a:t>
            </a:r>
            <a:r>
              <a:rPr lang="en-AU" sz="1800" b="1" dirty="0">
                <a:effectLst/>
              </a:rPr>
              <a:t>, </a:t>
            </a:r>
            <a:r>
              <a:rPr lang="en-AU" sz="1800" b="1" dirty="0" err="1"/>
              <a:t>pida</a:t>
            </a:r>
            <a:r>
              <a:rPr lang="en-AU" sz="1800" b="1" dirty="0"/>
              <a:t> a los </a:t>
            </a:r>
            <a:r>
              <a:rPr lang="en-AU" sz="1800" b="1" dirty="0" err="1"/>
              <a:t>participantes</a:t>
            </a:r>
            <a:r>
              <a:rPr lang="en-AU" sz="1800" b="1" dirty="0"/>
              <a:t> que </a:t>
            </a:r>
            <a:r>
              <a:rPr lang="en-AU" sz="1800" b="1" dirty="0" err="1"/>
              <a:t>reflexionen</a:t>
            </a:r>
            <a:r>
              <a:rPr lang="en-AU" sz="1800" b="1" dirty="0">
                <a:effectLst/>
              </a:rPr>
              <a:t>:</a:t>
            </a:r>
            <a:endParaRPr lang="da-DK" sz="1800" b="1" dirty="0"/>
          </a:p>
          <a:p>
            <a:r>
              <a:rPr lang="en-AU" sz="1000" b="1" dirty="0">
                <a:effectLst/>
                <a:latin typeface="Open Sans"/>
                <a:ea typeface="Open Sans"/>
                <a:cs typeface="Open Sans"/>
              </a:rPr>
              <a:t>- </a:t>
            </a:r>
            <a:r>
              <a:rPr lang="en-AU" sz="1800" b="1" dirty="0"/>
              <a:t>¿</a:t>
            </a:r>
            <a:r>
              <a:rPr lang="en-AU" sz="1800" b="1" dirty="0" err="1"/>
              <a:t>Qué</a:t>
            </a:r>
            <a:r>
              <a:rPr lang="en-AU" sz="1800" b="1" dirty="0"/>
              <a:t> </a:t>
            </a:r>
            <a:r>
              <a:rPr lang="en-AU" sz="1800" b="1" dirty="0" err="1"/>
              <a:t>cosas</a:t>
            </a:r>
            <a:r>
              <a:rPr lang="en-AU" sz="1800" b="1" dirty="0"/>
              <a:t> </a:t>
            </a:r>
            <a:r>
              <a:rPr lang="en-AU" sz="1800" b="1" dirty="0" err="1"/>
              <a:t>hizo</a:t>
            </a:r>
            <a:r>
              <a:rPr lang="en-AU" sz="1800" b="1" dirty="0"/>
              <a:t> bien </a:t>
            </a:r>
            <a:r>
              <a:rPr lang="en-AU" sz="1800" b="1" dirty="0" err="1"/>
              <a:t>el</a:t>
            </a:r>
            <a:r>
              <a:rPr lang="en-AU" sz="1800" b="1" dirty="0"/>
              <a:t> </a:t>
            </a:r>
            <a:r>
              <a:rPr lang="en-AU" sz="1800" b="1" dirty="0" err="1"/>
              <a:t>ayudante</a:t>
            </a:r>
            <a:r>
              <a:rPr lang="en-AU" sz="1800" b="1" dirty="0">
                <a:effectLst/>
              </a:rPr>
              <a:t>?</a:t>
            </a:r>
            <a:endParaRPr lang="da-DK" sz="1800" b="1" dirty="0">
              <a:effectLst/>
              <a:cs typeface="Calibri"/>
            </a:endParaRPr>
          </a:p>
          <a:p>
            <a:r>
              <a:rPr lang="en-AU" sz="1000" b="1" dirty="0">
                <a:effectLst/>
                <a:latin typeface="Open Sans"/>
                <a:ea typeface="Open Sans"/>
                <a:cs typeface="Open Sans"/>
              </a:rPr>
              <a:t>- </a:t>
            </a:r>
            <a:r>
              <a:rPr lang="en-AU" sz="1800" b="1" dirty="0"/>
              <a:t>¿</a:t>
            </a:r>
            <a:r>
              <a:rPr lang="en-AU" sz="1800" b="1" dirty="0" err="1"/>
              <a:t>Qué</a:t>
            </a:r>
            <a:r>
              <a:rPr lang="en-AU" sz="1800" b="1" dirty="0"/>
              <a:t> </a:t>
            </a:r>
            <a:r>
              <a:rPr lang="en-AU" sz="1800" b="1" dirty="0" err="1"/>
              <a:t>consejo</a:t>
            </a:r>
            <a:r>
              <a:rPr lang="en-AU" sz="1800" b="1" dirty="0"/>
              <a:t> </a:t>
            </a:r>
            <a:r>
              <a:rPr lang="en-AU" sz="1800" b="1" dirty="0" err="1"/>
              <a:t>podría</a:t>
            </a:r>
            <a:r>
              <a:rPr lang="en-AU" sz="1800" b="1" dirty="0"/>
              <a:t> </a:t>
            </a:r>
            <a:r>
              <a:rPr lang="en-AU" sz="1800" b="1" dirty="0" err="1"/>
              <a:t>darle</a:t>
            </a:r>
            <a:r>
              <a:rPr lang="en-AU" sz="1800" b="1" dirty="0"/>
              <a:t> al </a:t>
            </a:r>
            <a:r>
              <a:rPr lang="en-AU" sz="1800" b="1" dirty="0" err="1"/>
              <a:t>ayudante</a:t>
            </a:r>
            <a:r>
              <a:rPr lang="en-AU" sz="1800" b="1" dirty="0">
                <a:effectLst/>
              </a:rPr>
              <a:t>? </a:t>
            </a:r>
            <a:r>
              <a:rPr lang="en-AU" sz="1000" b="1" dirty="0">
                <a:latin typeface="Open Sans"/>
                <a:ea typeface="Open Sans"/>
                <a:cs typeface="Open Sans"/>
              </a:rPr>
              <a:t> </a:t>
            </a:r>
            <a:endParaRPr lang="da-DK" sz="1000" b="1" dirty="0">
              <a:effectLst/>
              <a:latin typeface="Open Sans" panose="020B0606030504020204" pitchFamily="34" charset="0"/>
              <a:ea typeface="Open Sans" panose="020B0606030504020204" pitchFamily="34" charset="0"/>
              <a:cs typeface="Open Sans" panose="020B0606030504020204" pitchFamily="34" charset="0"/>
            </a:endParaRPr>
          </a:p>
          <a:p>
            <a:r>
              <a:rPr lang="en-AU" sz="1800" b="1" dirty="0" err="1"/>
              <a:t>Después</a:t>
            </a:r>
            <a:r>
              <a:rPr lang="en-AU" sz="1800" b="1" dirty="0"/>
              <a:t> de </a:t>
            </a:r>
            <a:r>
              <a:rPr lang="en-AU" sz="1800" b="1" dirty="0" err="1"/>
              <a:t>unos</a:t>
            </a:r>
            <a:r>
              <a:rPr lang="en-AU" sz="1800" b="1" dirty="0"/>
              <a:t> </a:t>
            </a:r>
            <a:r>
              <a:rPr lang="en-AU" sz="1800" b="1" dirty="0" err="1"/>
              <a:t>minutos</a:t>
            </a:r>
            <a:r>
              <a:rPr lang="en-AU" sz="1800" b="1" dirty="0"/>
              <a:t> de </a:t>
            </a:r>
            <a:r>
              <a:rPr lang="en-AU" sz="1800" b="1" dirty="0" err="1"/>
              <a:t>reflexión</a:t>
            </a:r>
            <a:r>
              <a:rPr lang="en-AU" sz="1800" b="1" dirty="0"/>
              <a:t>, </a:t>
            </a:r>
            <a:r>
              <a:rPr lang="en-AU" sz="1800" b="1" dirty="0" err="1"/>
              <a:t>llame</a:t>
            </a:r>
            <a:r>
              <a:rPr lang="en-AU" sz="1800" b="1" dirty="0"/>
              <a:t> </a:t>
            </a:r>
            <a:r>
              <a:rPr lang="en-AU" sz="1800" b="1" dirty="0">
                <a:effectLst/>
              </a:rPr>
              <a:t>a </a:t>
            </a:r>
            <a:r>
              <a:rPr lang="en-AU" sz="1800" b="1" dirty="0" err="1"/>
              <a:t>varias</a:t>
            </a:r>
            <a:r>
              <a:rPr lang="en-AU" sz="1800" b="1" dirty="0"/>
              <a:t> personas por </a:t>
            </a:r>
            <a:r>
              <a:rPr lang="en-AU" sz="1800" b="1" dirty="0" err="1"/>
              <a:t>su</a:t>
            </a:r>
            <a:r>
              <a:rPr lang="en-AU" sz="1800" b="1" dirty="0"/>
              <a:t> </a:t>
            </a:r>
            <a:r>
              <a:rPr lang="en-AU" sz="1800" b="1" dirty="0" err="1"/>
              <a:t>nombre</a:t>
            </a:r>
            <a:r>
              <a:rPr lang="en-AU" sz="1800" b="1" dirty="0"/>
              <a:t> para que </a:t>
            </a:r>
            <a:r>
              <a:rPr lang="en-AU" sz="1800" b="1" dirty="0" err="1"/>
              <a:t>abran</a:t>
            </a:r>
            <a:r>
              <a:rPr lang="en-AU" sz="1800" b="1" dirty="0"/>
              <a:t> </a:t>
            </a:r>
            <a:r>
              <a:rPr lang="en-AU" sz="1800" b="1" dirty="0" err="1"/>
              <a:t>su</a:t>
            </a:r>
            <a:r>
              <a:rPr lang="en-AU" sz="1800" b="1" dirty="0"/>
              <a:t> </a:t>
            </a:r>
            <a:r>
              <a:rPr lang="en-AU" sz="1800" b="1" dirty="0" err="1"/>
              <a:t>micrófono</a:t>
            </a:r>
            <a:r>
              <a:rPr lang="en-AU" sz="1800" b="1" dirty="0"/>
              <a:t> y </a:t>
            </a:r>
            <a:r>
              <a:rPr lang="en-AU" sz="1800" b="1" dirty="0" err="1"/>
              <a:t>ofrezcan</a:t>
            </a:r>
            <a:r>
              <a:rPr lang="en-AU" sz="1800" b="1" dirty="0"/>
              <a:t> </a:t>
            </a:r>
            <a:r>
              <a:rPr lang="en-AU" sz="1800" b="1" dirty="0" err="1"/>
              <a:t>estas</a:t>
            </a:r>
            <a:r>
              <a:rPr lang="en-AU" sz="1800" b="1" dirty="0"/>
              <a:t> </a:t>
            </a:r>
            <a:r>
              <a:rPr lang="en-AU" sz="1800" b="1" dirty="0" err="1"/>
              <a:t>reflexiones</a:t>
            </a:r>
            <a:r>
              <a:rPr lang="en-AU" sz="1800" b="1" dirty="0"/>
              <a:t> al </a:t>
            </a:r>
            <a:r>
              <a:rPr lang="en-AU" sz="1800" b="1" dirty="0" err="1"/>
              <a:t>grupo</a:t>
            </a:r>
            <a:r>
              <a:rPr lang="en-AU" sz="1800" b="1" dirty="0">
                <a:effectLst/>
              </a:rPr>
              <a:t>.</a:t>
            </a:r>
            <a:r>
              <a:rPr lang="en-AU" sz="1800" b="1" dirty="0"/>
              <a:t> </a:t>
            </a:r>
            <a:endParaRPr lang="da-DK" dirty="0"/>
          </a:p>
          <a:p>
            <a:r>
              <a:rPr lang="en-AU" sz="1000" dirty="0">
                <a:effectLst/>
                <a:latin typeface="Open Sans"/>
                <a:ea typeface="Open Sans"/>
                <a:cs typeface="Open Sans"/>
              </a:rPr>
              <a:t> </a:t>
            </a:r>
            <a:endParaRPr lang="da-DK" sz="1000" dirty="0">
              <a:effectLst/>
              <a:latin typeface="Open Sans"/>
              <a:ea typeface="Open Sans"/>
              <a:cs typeface="Open Sans"/>
            </a:endParaRPr>
          </a:p>
          <a:p>
            <a:r>
              <a:rPr lang="en-US" sz="1800" b="1" dirty="0" err="1"/>
              <a:t>Después</a:t>
            </a:r>
            <a:r>
              <a:rPr lang="en-US" sz="1800" b="1" dirty="0"/>
              <a:t> de la </a:t>
            </a:r>
            <a:r>
              <a:rPr lang="en-US" sz="1800" b="1" dirty="0" err="1"/>
              <a:t>retroalimentación</a:t>
            </a:r>
            <a:r>
              <a:rPr lang="en-US" sz="1800" b="1" dirty="0"/>
              <a:t> de los </a:t>
            </a:r>
            <a:r>
              <a:rPr lang="en-US" sz="1800" b="1" dirty="0" err="1"/>
              <a:t>participantes</a:t>
            </a:r>
            <a:r>
              <a:rPr lang="en-US" sz="1800" b="1" dirty="0"/>
              <a:t>, </a:t>
            </a:r>
            <a:r>
              <a:rPr lang="en-US" sz="1800" b="1" dirty="0" err="1"/>
              <a:t>el</a:t>
            </a:r>
            <a:r>
              <a:rPr lang="en-US" sz="1800" b="1" dirty="0"/>
              <a:t> </a:t>
            </a:r>
            <a:r>
              <a:rPr lang="en-US" sz="1800" b="1" dirty="0" err="1"/>
              <a:t>facilitador</a:t>
            </a:r>
            <a:r>
              <a:rPr lang="en-US" sz="1800" b="1" dirty="0"/>
              <a:t> </a:t>
            </a:r>
            <a:r>
              <a:rPr lang="en-US" sz="1800" b="1" dirty="0" err="1"/>
              <a:t>puede</a:t>
            </a:r>
            <a:r>
              <a:rPr lang="en-US" sz="1800" b="1" dirty="0"/>
              <a:t> </a:t>
            </a:r>
            <a:r>
              <a:rPr lang="en-US" sz="1800" b="1" dirty="0" err="1"/>
              <a:t>querer</a:t>
            </a:r>
            <a:r>
              <a:rPr lang="en-US" sz="1800" b="1" dirty="0"/>
              <a:t> </a:t>
            </a:r>
            <a:r>
              <a:rPr lang="en-US" sz="1800" b="1" dirty="0" err="1"/>
              <a:t>recapitular</a:t>
            </a:r>
            <a:r>
              <a:rPr lang="en-US" sz="1800" b="1" dirty="0"/>
              <a:t> </a:t>
            </a:r>
            <a:r>
              <a:rPr lang="en-US" sz="1800" b="1" dirty="0" err="1"/>
              <a:t>anotando</a:t>
            </a:r>
            <a:r>
              <a:rPr lang="en-US" sz="1800" b="1" dirty="0"/>
              <a:t> las </a:t>
            </a:r>
            <a:r>
              <a:rPr lang="en-US" sz="1800" b="1" dirty="0" err="1"/>
              <a:t>cosas</a:t>
            </a:r>
            <a:r>
              <a:rPr lang="en-US" sz="1800" b="1" dirty="0"/>
              <a:t> que se </a:t>
            </a:r>
            <a:r>
              <a:rPr lang="en-US" sz="1800" b="1" dirty="0" err="1"/>
              <a:t>han</a:t>
            </a:r>
            <a:r>
              <a:rPr lang="en-US" sz="1800" b="1" dirty="0"/>
              <a:t> </a:t>
            </a:r>
            <a:r>
              <a:rPr lang="en-US" sz="1800" b="1" dirty="0" err="1"/>
              <a:t>hecho</a:t>
            </a:r>
            <a:r>
              <a:rPr lang="en-US" sz="1800" b="1" dirty="0"/>
              <a:t> bien</a:t>
            </a:r>
            <a:r>
              <a:rPr lang="en-US" sz="1800" b="1" dirty="0">
                <a:effectLst/>
              </a:rPr>
              <a:t>, </a:t>
            </a:r>
            <a:r>
              <a:rPr lang="en-US" sz="1800" b="1" dirty="0" err="1"/>
              <a:t>como</a:t>
            </a:r>
            <a:r>
              <a:rPr lang="en-US" sz="1800" b="1" dirty="0"/>
              <a:t> por </a:t>
            </a:r>
            <a:r>
              <a:rPr lang="en-US" sz="1800" b="1" dirty="0" err="1"/>
              <a:t>ejemplo</a:t>
            </a:r>
            <a:r>
              <a:rPr lang="en-US" sz="1800" b="1" dirty="0"/>
              <a:t>:</a:t>
            </a:r>
            <a:endParaRPr lang="da-DK" b="1" dirty="0"/>
          </a:p>
          <a:p>
            <a:r>
              <a:rPr lang="en-US" sz="1000" b="1" dirty="0">
                <a:effectLst/>
                <a:latin typeface="Open Sans"/>
                <a:ea typeface="Open Sans"/>
                <a:cs typeface="Open Sans"/>
              </a:rPr>
              <a:t>- </a:t>
            </a:r>
            <a:r>
              <a:rPr lang="en-US" sz="1800" b="1" dirty="0" err="1"/>
              <a:t>el</a:t>
            </a:r>
            <a:r>
              <a:rPr lang="en-US" sz="1800" b="1" dirty="0"/>
              <a:t> </a:t>
            </a:r>
            <a:r>
              <a:rPr lang="en-US" sz="1800" b="1" dirty="0" err="1"/>
              <a:t>ayudante</a:t>
            </a:r>
            <a:r>
              <a:rPr lang="en-US" sz="1800" b="1" dirty="0"/>
              <a:t> </a:t>
            </a:r>
            <a:r>
              <a:rPr lang="en-US" sz="1800" b="1" dirty="0" err="1"/>
              <a:t>responde</a:t>
            </a:r>
            <a:r>
              <a:rPr lang="en-US" sz="1800" b="1" dirty="0"/>
              <a:t> a las </a:t>
            </a:r>
            <a:r>
              <a:rPr lang="en-US" sz="1800" b="1" dirty="0" err="1"/>
              <a:t>preguntas</a:t>
            </a:r>
            <a:r>
              <a:rPr lang="en-US" sz="1800" b="1" dirty="0">
                <a:effectLst/>
              </a:rPr>
              <a:t>, </a:t>
            </a:r>
            <a:r>
              <a:rPr lang="en-US" sz="1800" b="1" dirty="0"/>
              <a:t>inquietudes y </a:t>
            </a:r>
            <a:r>
              <a:rPr lang="en-US" sz="1800" b="1" dirty="0" err="1"/>
              <a:t>dudas</a:t>
            </a:r>
            <a:r>
              <a:rPr lang="en-US" sz="1800" b="1" dirty="0"/>
              <a:t> </a:t>
            </a:r>
            <a:r>
              <a:rPr lang="en-US" sz="1800" b="1" dirty="0" err="1"/>
              <a:t>relacionadas</a:t>
            </a:r>
            <a:r>
              <a:rPr lang="en-US" sz="1800" b="1" dirty="0"/>
              <a:t> con la </a:t>
            </a:r>
            <a:r>
              <a:rPr lang="en-US" sz="1800" b="1" dirty="0" err="1"/>
              <a:t>vacunación</a:t>
            </a:r>
            <a:r>
              <a:rPr lang="en-US" sz="1800" b="1" dirty="0"/>
              <a:t> </a:t>
            </a:r>
            <a:r>
              <a:rPr lang="en-US" sz="1800" b="1" dirty="0">
                <a:effectLst/>
              </a:rPr>
              <a:t>COVID </a:t>
            </a:r>
            <a:r>
              <a:rPr lang="en-US" sz="1800" b="1" dirty="0"/>
              <a:t>con </a:t>
            </a:r>
            <a:r>
              <a:rPr lang="en-US" sz="1800" b="1" dirty="0" err="1"/>
              <a:t>respeto</a:t>
            </a:r>
            <a:endParaRPr lang="da-DK" sz="1800" b="1"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b="1" dirty="0">
                <a:effectLst/>
                <a:latin typeface="Open Sans"/>
                <a:ea typeface="Open Sans"/>
                <a:cs typeface="Open Sans"/>
              </a:rPr>
              <a:t>- </a:t>
            </a:r>
            <a:r>
              <a:rPr lang="en-US" sz="1800" b="1" dirty="0" err="1"/>
              <a:t>el</a:t>
            </a:r>
            <a:r>
              <a:rPr lang="en-US" sz="1800" b="1" dirty="0"/>
              <a:t> </a:t>
            </a:r>
            <a:r>
              <a:rPr lang="en-US" sz="1800" b="1" dirty="0" err="1"/>
              <a:t>ayudante</a:t>
            </a:r>
            <a:r>
              <a:rPr lang="en-US" sz="1800" b="1" dirty="0"/>
              <a:t> anima a la persona a </a:t>
            </a:r>
            <a:r>
              <a:rPr lang="en-US" sz="1800" b="1" dirty="0" err="1"/>
              <a:t>buscar</a:t>
            </a:r>
            <a:r>
              <a:rPr lang="en-US" sz="1800" b="1" dirty="0"/>
              <a:t> </a:t>
            </a:r>
            <a:r>
              <a:rPr lang="en-US" sz="1800" b="1" dirty="0" err="1"/>
              <a:t>datos</a:t>
            </a:r>
            <a:r>
              <a:rPr lang="en-US" sz="1800" b="1" dirty="0"/>
              <a:t> en </a:t>
            </a:r>
            <a:r>
              <a:rPr lang="en-US" sz="1800" b="1" dirty="0" err="1"/>
              <a:t>fuentes</a:t>
            </a:r>
            <a:r>
              <a:rPr lang="en-US" sz="1800" b="1" dirty="0"/>
              <a:t> de </a:t>
            </a:r>
            <a:r>
              <a:rPr lang="en-US" sz="1800" b="1" dirty="0" err="1"/>
              <a:t>confianza</a:t>
            </a:r>
            <a:endParaRPr lang="da-DK" sz="1800" b="1"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b="1" dirty="0">
                <a:effectLst/>
                <a:latin typeface="Open Sans"/>
                <a:ea typeface="Open Sans"/>
                <a:cs typeface="Open Sans"/>
              </a:rPr>
              <a:t>- </a:t>
            </a:r>
            <a:r>
              <a:rPr lang="en-US" sz="1800" b="1" dirty="0"/>
              <a:t>se </a:t>
            </a:r>
            <a:r>
              <a:rPr lang="en-US" sz="1800" b="1" dirty="0" err="1"/>
              <a:t>valida</a:t>
            </a:r>
            <a:r>
              <a:rPr lang="en-US" sz="1800" b="1" dirty="0"/>
              <a:t> la </a:t>
            </a:r>
            <a:r>
              <a:rPr lang="en-US" sz="1800" b="1" dirty="0" err="1"/>
              <a:t>preocupación</a:t>
            </a:r>
            <a:r>
              <a:rPr lang="en-US" sz="1800" b="1" dirty="0"/>
              <a:t> por que las </a:t>
            </a:r>
            <a:r>
              <a:rPr lang="en-US" sz="1800" b="1" dirty="0" err="1"/>
              <a:t>vacunas</a:t>
            </a:r>
            <a:r>
              <a:rPr lang="en-US" sz="1800" b="1" dirty="0"/>
              <a:t> no se </a:t>
            </a:r>
            <a:r>
              <a:rPr lang="en-US" sz="1800" b="1" dirty="0" err="1"/>
              <a:t>prueben</a:t>
            </a:r>
            <a:r>
              <a:rPr lang="en-US" sz="1800" b="1" dirty="0"/>
              <a:t> en </a:t>
            </a:r>
            <a:r>
              <a:rPr lang="en-US" sz="1800" b="1" dirty="0" err="1"/>
              <a:t>determinados</a:t>
            </a:r>
            <a:r>
              <a:rPr lang="en-US" sz="1800" b="1" dirty="0"/>
              <a:t> </a:t>
            </a:r>
            <a:r>
              <a:rPr lang="en-US" sz="1800" b="1" dirty="0" err="1"/>
              <a:t>grupos</a:t>
            </a:r>
            <a:r>
              <a:rPr lang="en-US" sz="1800" b="1" dirty="0"/>
              <a:t> </a:t>
            </a:r>
            <a:r>
              <a:rPr lang="en-US" sz="1800" b="1" dirty="0" err="1"/>
              <a:t>minoritarios</a:t>
            </a:r>
            <a:r>
              <a:rPr lang="en-US" sz="1800" b="1" dirty="0">
                <a:effectLst/>
              </a:rPr>
              <a:t>, </a:t>
            </a:r>
            <a:r>
              <a:rPr lang="en-US" sz="1800" b="1" dirty="0"/>
              <a:t>lo que reduce en </a:t>
            </a:r>
            <a:r>
              <a:rPr lang="en-US" sz="1800" b="1" dirty="0" err="1"/>
              <a:t>cierta</a:t>
            </a:r>
            <a:r>
              <a:rPr lang="en-US" sz="1800" b="1" dirty="0"/>
              <a:t> </a:t>
            </a:r>
            <a:r>
              <a:rPr lang="en-US" sz="1800" b="1" dirty="0" err="1"/>
              <a:t>medida</a:t>
            </a:r>
            <a:r>
              <a:rPr lang="en-US" sz="1800" b="1" dirty="0"/>
              <a:t> la </a:t>
            </a:r>
            <a:r>
              <a:rPr lang="en-US" sz="1800" b="1" dirty="0" err="1"/>
              <a:t>ansiedad</a:t>
            </a:r>
            <a:r>
              <a:rPr lang="en-US" sz="1800" b="1" dirty="0"/>
              <a:t> al </a:t>
            </a:r>
            <a:r>
              <a:rPr lang="en-US" sz="1800" b="1" dirty="0" err="1"/>
              <a:t>respecto</a:t>
            </a:r>
            <a:endParaRPr lang="da-DK" sz="1800" b="1"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b="1" dirty="0">
                <a:effectLst/>
                <a:latin typeface="Open Sans"/>
                <a:ea typeface="Open Sans"/>
                <a:cs typeface="Open Sans"/>
              </a:rPr>
              <a:t>-</a:t>
            </a:r>
            <a:r>
              <a:rPr lang="en-US" sz="1800" b="1" dirty="0" err="1"/>
              <a:t>el</a:t>
            </a:r>
            <a:r>
              <a:rPr lang="en-US" sz="1800" b="1" dirty="0"/>
              <a:t> </a:t>
            </a:r>
            <a:r>
              <a:rPr lang="en-US" sz="1800" b="1" dirty="0" err="1"/>
              <a:t>ayudante</a:t>
            </a:r>
            <a:r>
              <a:rPr lang="en-US" sz="1800" b="1" dirty="0"/>
              <a:t> anima a la persona a </a:t>
            </a:r>
            <a:r>
              <a:rPr lang="en-US" sz="1800" b="1" dirty="0" err="1"/>
              <a:t>explorar</a:t>
            </a:r>
            <a:r>
              <a:rPr lang="en-US" sz="1800" b="1" dirty="0"/>
              <a:t> </a:t>
            </a:r>
            <a:r>
              <a:rPr lang="en-US" sz="1800" b="1" dirty="0" err="1"/>
              <a:t>formas</a:t>
            </a:r>
            <a:r>
              <a:rPr lang="en-US" sz="1800" b="1" dirty="0"/>
              <a:t> de </a:t>
            </a:r>
            <a:r>
              <a:rPr lang="en-US" sz="1800" b="1" dirty="0" err="1"/>
              <a:t>mantener</a:t>
            </a:r>
            <a:r>
              <a:rPr lang="en-US" sz="1800" b="1" dirty="0"/>
              <a:t> las </a:t>
            </a:r>
            <a:r>
              <a:rPr lang="en-US" sz="1800" b="1" dirty="0" err="1"/>
              <a:t>amistades</a:t>
            </a:r>
            <a:r>
              <a:rPr lang="en-US" sz="1800" b="1" dirty="0">
                <a:effectLst/>
              </a:rPr>
              <a:t>, </a:t>
            </a:r>
            <a:r>
              <a:rPr lang="en-US" sz="1800" b="1" dirty="0" err="1"/>
              <a:t>si</a:t>
            </a:r>
            <a:r>
              <a:rPr lang="en-US" sz="1800" b="1" dirty="0"/>
              <a:t> es </a:t>
            </a:r>
            <a:r>
              <a:rPr lang="en-US" sz="1800" b="1" dirty="0" err="1"/>
              <a:t>posible</a:t>
            </a:r>
            <a:r>
              <a:rPr lang="en-US" sz="1800" b="1" dirty="0">
                <a:effectLst/>
              </a:rPr>
              <a:t>, </a:t>
            </a:r>
            <a:r>
              <a:rPr lang="en-US" sz="1800" b="1" dirty="0" err="1"/>
              <a:t>centrándose</a:t>
            </a:r>
            <a:r>
              <a:rPr lang="en-US" sz="1800" b="1" dirty="0"/>
              <a:t> en los puntos </a:t>
            </a:r>
            <a:r>
              <a:rPr lang="en-US" sz="1800" b="1" dirty="0" err="1"/>
              <a:t>comunes</a:t>
            </a:r>
            <a:endParaRPr lang="da-DK" sz="1800" b="1" dirty="0">
              <a:effectLst/>
              <a:latin typeface="Open Sans" panose="020B0606030504020204" pitchFamily="34" charset="0"/>
              <a:ea typeface="Open Sans" panose="020B0606030504020204" pitchFamily="34" charset="0"/>
              <a:cs typeface="Open Sans" panose="020B0606030504020204" pitchFamily="34" charset="0"/>
            </a:endParaRPr>
          </a:p>
          <a:p>
            <a:r>
              <a:rPr lang="en-US" sz="1000" b="1" dirty="0">
                <a:effectLst/>
                <a:latin typeface="Open Sans"/>
                <a:ea typeface="Open Sans"/>
                <a:cs typeface="Open Sans"/>
              </a:rPr>
              <a:t>- </a:t>
            </a:r>
            <a:r>
              <a:rPr lang="en-US" sz="1800" b="1" dirty="0"/>
              <a:t>la persona dice </a:t>
            </a:r>
            <a:r>
              <a:rPr lang="en-US" sz="1800" b="1" dirty="0" err="1"/>
              <a:t>sentirse</a:t>
            </a:r>
            <a:r>
              <a:rPr lang="en-US" sz="1800" b="1" dirty="0"/>
              <a:t> </a:t>
            </a:r>
            <a:r>
              <a:rPr lang="en-US" sz="1800" b="1" dirty="0" err="1"/>
              <a:t>más</a:t>
            </a:r>
            <a:r>
              <a:rPr lang="en-US" sz="1800" b="1" dirty="0"/>
              <a:t> </a:t>
            </a:r>
            <a:r>
              <a:rPr lang="en-US" sz="1800" b="1" dirty="0" err="1"/>
              <a:t>segura</a:t>
            </a:r>
            <a:r>
              <a:rPr lang="en-US" sz="1800" b="1" dirty="0"/>
              <a:t> </a:t>
            </a:r>
            <a:r>
              <a:rPr lang="en-US" sz="1800" b="1" dirty="0" err="1"/>
              <a:t>sobre</a:t>
            </a:r>
            <a:r>
              <a:rPr lang="en-US" sz="1800" b="1" dirty="0"/>
              <a:t> </a:t>
            </a:r>
            <a:r>
              <a:rPr lang="en-US" sz="1800" b="1" dirty="0" err="1"/>
              <a:t>dónde</a:t>
            </a:r>
            <a:r>
              <a:rPr lang="en-US" sz="1800" b="1" dirty="0"/>
              <a:t> </a:t>
            </a:r>
            <a:r>
              <a:rPr lang="en-US" sz="1800" b="1" dirty="0" err="1"/>
              <a:t>buscar</a:t>
            </a:r>
            <a:r>
              <a:rPr lang="en-US" sz="1800" b="1" dirty="0"/>
              <a:t> información </a:t>
            </a:r>
            <a:r>
              <a:rPr lang="en-US" sz="1800" b="1" dirty="0" err="1"/>
              <a:t>fiable</a:t>
            </a:r>
            <a:r>
              <a:rPr lang="en-US" sz="1800" b="1" dirty="0"/>
              <a:t> </a:t>
            </a:r>
            <a:r>
              <a:rPr lang="en-US" sz="1800" b="1" dirty="0" err="1"/>
              <a:t>sobre</a:t>
            </a:r>
            <a:r>
              <a:rPr lang="en-US" sz="1800" b="1" dirty="0"/>
              <a:t> las </a:t>
            </a:r>
            <a:r>
              <a:rPr lang="en-US" sz="1800" b="1" dirty="0" err="1"/>
              <a:t>vacunas</a:t>
            </a:r>
            <a:r>
              <a:rPr lang="en-US" sz="1800" b="1" dirty="0"/>
              <a:t> </a:t>
            </a:r>
            <a:r>
              <a:rPr lang="en-US" sz="1800" b="1" dirty="0">
                <a:effectLst/>
              </a:rPr>
              <a:t>COVID</a:t>
            </a:r>
            <a:endParaRPr lang="da-DK" sz="1800" b="1" dirty="0">
              <a:effectLst/>
              <a:cs typeface="Calibri"/>
            </a:endParaRPr>
          </a:p>
          <a:p>
            <a:r>
              <a:rPr lang="en-US" sz="1000" b="1" dirty="0">
                <a:effectLst/>
                <a:latin typeface="Open Sans"/>
                <a:ea typeface="Open Sans"/>
                <a:cs typeface="Open Sans"/>
              </a:rPr>
              <a:t>- </a:t>
            </a:r>
            <a:r>
              <a:rPr lang="en-US" sz="1800" b="1" dirty="0"/>
              <a:t>la persona </a:t>
            </a:r>
            <a:r>
              <a:rPr lang="en-US" sz="1800" b="1" dirty="0" err="1"/>
              <a:t>manifiesta</a:t>
            </a:r>
            <a:r>
              <a:rPr lang="en-US" sz="1800" b="1" dirty="0"/>
              <a:t> una </a:t>
            </a:r>
            <a:r>
              <a:rPr lang="en-US" sz="1800" b="1" dirty="0" err="1"/>
              <a:t>sensación</a:t>
            </a:r>
            <a:r>
              <a:rPr lang="en-US" sz="1800" b="1" dirty="0"/>
              <a:t> de </a:t>
            </a:r>
            <a:r>
              <a:rPr lang="en-US" sz="1800" b="1" dirty="0" err="1"/>
              <a:t>autoeficacia</a:t>
            </a:r>
            <a:r>
              <a:rPr lang="en-US" sz="1800" b="1" dirty="0"/>
              <a:t> para resolver sus </a:t>
            </a:r>
            <a:r>
              <a:rPr lang="en-US" sz="1800" b="1" dirty="0" err="1"/>
              <a:t>propios</a:t>
            </a:r>
            <a:r>
              <a:rPr lang="en-US" sz="1800" b="1" dirty="0"/>
              <a:t> </a:t>
            </a:r>
            <a:r>
              <a:rPr lang="en-US" sz="1800" b="1" dirty="0" err="1"/>
              <a:t>problemas</a:t>
            </a:r>
            <a:r>
              <a:rPr lang="en-GB" sz="1000" b="1" dirty="0">
                <a:effectLst/>
                <a:latin typeface="Open Sans"/>
                <a:ea typeface="Open Sans"/>
                <a:cs typeface="Open Sans"/>
              </a:rPr>
              <a:t>]</a:t>
            </a:r>
            <a:endParaRPr lang="da-DK" sz="1000" dirty="0">
              <a:effectLst/>
              <a:latin typeface="Open Sans"/>
              <a:ea typeface="Open Sans"/>
              <a:cs typeface="Open Sans"/>
            </a:endParaRPr>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sz="1800" b="1" dirty="0" err="1"/>
              <a:t>Juego</a:t>
            </a:r>
            <a:r>
              <a:rPr lang="en-AU" sz="1800" b="1" dirty="0"/>
              <a:t> de </a:t>
            </a:r>
            <a:r>
              <a:rPr lang="en-AU" sz="1800" b="1" dirty="0" err="1"/>
              <a:t>rol</a:t>
            </a:r>
            <a:r>
              <a:rPr lang="en-AU" sz="1800" b="1" dirty="0"/>
              <a:t> con </a:t>
            </a:r>
            <a:r>
              <a:rPr lang="en-AU" sz="1800" b="1" dirty="0" err="1"/>
              <a:t>guión</a:t>
            </a:r>
            <a:r>
              <a:rPr lang="en-AU" sz="1800" b="1" dirty="0">
                <a:effectLst/>
              </a:rPr>
              <a:t>. </a:t>
            </a:r>
            <a:r>
              <a:rPr lang="en-AU" sz="1800" b="1" dirty="0"/>
              <a:t>Se </a:t>
            </a:r>
            <a:r>
              <a:rPr lang="en-AU" sz="1800" b="1" dirty="0" err="1"/>
              <a:t>adapta</a:t>
            </a:r>
            <a:r>
              <a:rPr lang="en-AU" sz="1800" b="1" dirty="0"/>
              <a:t> a las </a:t>
            </a:r>
            <a:r>
              <a:rPr lang="en-AU" sz="1800" b="1" dirty="0" err="1"/>
              <a:t>circunstancias</a:t>
            </a:r>
            <a:r>
              <a:rPr lang="en-AU" sz="1800" b="1" dirty="0"/>
              <a:t> locales</a:t>
            </a:r>
            <a:r>
              <a:rPr lang="en-AU" sz="1800" b="1" dirty="0">
                <a:effectLst/>
              </a:rPr>
              <a:t>.</a:t>
            </a:r>
            <a:endParaRPr lang="da-DK" sz="1800" b="1" dirty="0"/>
          </a:p>
          <a:p>
            <a:r>
              <a:rPr lang="en-AU" dirty="0" err="1"/>
              <a:t>Jazmín</a:t>
            </a:r>
            <a:r>
              <a:rPr lang="en-AU" dirty="0">
                <a:effectLst/>
              </a:rPr>
              <a:t>: </a:t>
            </a:r>
            <a:r>
              <a:rPr lang="en-AU" dirty="0"/>
              <a:t>Hola</a:t>
            </a:r>
            <a:r>
              <a:rPr lang="en-AU" dirty="0">
                <a:effectLst/>
              </a:rPr>
              <a:t>. </a:t>
            </a:r>
            <a:r>
              <a:rPr lang="en-AU" dirty="0"/>
              <a:t>¿Hay </a:t>
            </a:r>
            <a:r>
              <a:rPr lang="en-AU" dirty="0" err="1"/>
              <a:t>alguien</a:t>
            </a:r>
            <a:r>
              <a:rPr lang="en-AU" dirty="0"/>
              <a:t> </a:t>
            </a:r>
            <a:r>
              <a:rPr lang="en-AU" dirty="0" err="1"/>
              <a:t>aquí</a:t>
            </a:r>
            <a:r>
              <a:rPr lang="en-AU" dirty="0"/>
              <a:t> con </a:t>
            </a:r>
            <a:r>
              <a:rPr lang="en-AU" dirty="0" err="1"/>
              <a:t>quien</a:t>
            </a:r>
            <a:r>
              <a:rPr lang="en-AU" dirty="0"/>
              <a:t> </a:t>
            </a:r>
            <a:r>
              <a:rPr lang="en-AU" dirty="0" err="1"/>
              <a:t>pueda</a:t>
            </a:r>
            <a:r>
              <a:rPr lang="en-AU" dirty="0"/>
              <a:t> </a:t>
            </a:r>
            <a:r>
              <a:rPr lang="en-AU" dirty="0" err="1"/>
              <a:t>hablar</a:t>
            </a:r>
            <a:r>
              <a:rPr lang="en-AU" dirty="0">
                <a:effectLst/>
              </a:rPr>
              <a:t>?</a:t>
            </a:r>
            <a:endParaRPr lang="da-DK" dirty="0"/>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dirty="0" err="1"/>
              <a:t>Voluntario</a:t>
            </a:r>
            <a:r>
              <a:rPr lang="en-AU" dirty="0"/>
              <a:t>/a de PAP</a:t>
            </a:r>
            <a:r>
              <a:rPr lang="en-AU" dirty="0">
                <a:effectLst/>
              </a:rPr>
              <a:t>: </a:t>
            </a:r>
            <a:r>
              <a:rPr lang="en-AU" dirty="0"/>
              <a:t>Hola</a:t>
            </a:r>
            <a:r>
              <a:rPr lang="en-AU" dirty="0">
                <a:effectLst/>
              </a:rPr>
              <a:t>. </a:t>
            </a:r>
            <a:r>
              <a:rPr lang="en-AU" dirty="0"/>
              <a:t>Me </a:t>
            </a:r>
            <a:r>
              <a:rPr lang="en-AU" dirty="0" err="1"/>
              <a:t>llamo</a:t>
            </a:r>
            <a:r>
              <a:rPr lang="en-AU" dirty="0"/>
              <a:t> </a:t>
            </a:r>
            <a:r>
              <a:rPr lang="en-AU" dirty="0">
                <a:effectLst/>
              </a:rPr>
              <a:t>Mel </a:t>
            </a:r>
            <a:r>
              <a:rPr lang="en-AU" dirty="0"/>
              <a:t>y </a:t>
            </a:r>
            <a:r>
              <a:rPr lang="en-AU" dirty="0" err="1"/>
              <a:t>trabajo</a:t>
            </a:r>
            <a:r>
              <a:rPr lang="en-AU" dirty="0"/>
              <a:t> en la Cruz </a:t>
            </a:r>
            <a:r>
              <a:rPr lang="en-AU" dirty="0" err="1"/>
              <a:t>Roja</a:t>
            </a:r>
            <a:r>
              <a:rPr lang="en-AU" dirty="0"/>
              <a:t> xx en </a:t>
            </a:r>
            <a:r>
              <a:rPr lang="en-AU" dirty="0" err="1"/>
              <a:t>apoyo</a:t>
            </a:r>
            <a:r>
              <a:rPr lang="en-AU" dirty="0"/>
              <a:t> </a:t>
            </a:r>
            <a:r>
              <a:rPr lang="en-AU" dirty="0" err="1"/>
              <a:t>psicosocial</a:t>
            </a:r>
            <a:r>
              <a:rPr lang="en-AU" dirty="0">
                <a:effectLst/>
              </a:rPr>
              <a:t>. </a:t>
            </a:r>
            <a:r>
              <a:rPr lang="en-AU" dirty="0"/>
              <a:t>¿</a:t>
            </a:r>
            <a:r>
              <a:rPr lang="en-AU" dirty="0" err="1"/>
              <a:t>Quieres</a:t>
            </a:r>
            <a:r>
              <a:rPr lang="en-AU" dirty="0"/>
              <a:t> </a:t>
            </a:r>
            <a:r>
              <a:rPr lang="en-AU" dirty="0" err="1"/>
              <a:t>hablar</a:t>
            </a:r>
            <a:r>
              <a:rPr lang="en-AU" dirty="0"/>
              <a:t> </a:t>
            </a:r>
            <a:r>
              <a:rPr lang="en-AU" dirty="0" err="1"/>
              <a:t>conmigo</a:t>
            </a:r>
            <a:r>
              <a:rPr lang="en-AU" dirty="0"/>
              <a:t> o </a:t>
            </a:r>
            <a:r>
              <a:rPr lang="en-AU" dirty="0" err="1"/>
              <a:t>decirme</a:t>
            </a:r>
            <a:r>
              <a:rPr lang="en-AU" dirty="0"/>
              <a:t> </a:t>
            </a:r>
            <a:r>
              <a:rPr lang="en-AU" dirty="0" err="1"/>
              <a:t>brevemente</a:t>
            </a:r>
            <a:r>
              <a:rPr lang="en-AU" dirty="0"/>
              <a:t> de </a:t>
            </a:r>
            <a:r>
              <a:rPr lang="en-AU" dirty="0" err="1"/>
              <a:t>qué</a:t>
            </a:r>
            <a:r>
              <a:rPr lang="en-AU" dirty="0"/>
              <a:t> </a:t>
            </a:r>
            <a:r>
              <a:rPr lang="en-AU" dirty="0" err="1"/>
              <a:t>quieres</a:t>
            </a:r>
            <a:r>
              <a:rPr lang="en-AU" dirty="0"/>
              <a:t> </a:t>
            </a:r>
            <a:r>
              <a:rPr lang="en-AU" dirty="0" err="1"/>
              <a:t>hablar</a:t>
            </a:r>
            <a:r>
              <a:rPr lang="en-AU" dirty="0"/>
              <a:t> para que </a:t>
            </a:r>
            <a:r>
              <a:rPr lang="en-AU" dirty="0" err="1"/>
              <a:t>pueda</a:t>
            </a:r>
            <a:r>
              <a:rPr lang="en-AU" dirty="0"/>
              <a:t> </a:t>
            </a:r>
            <a:r>
              <a:rPr lang="en-AU" dirty="0" err="1"/>
              <a:t>encontrar</a:t>
            </a:r>
            <a:r>
              <a:rPr lang="en-AU" dirty="0"/>
              <a:t> a la persona </a:t>
            </a:r>
            <a:r>
              <a:rPr lang="en-AU" dirty="0" err="1"/>
              <a:t>adecuada</a:t>
            </a:r>
            <a:r>
              <a:rPr lang="en-AU" dirty="0"/>
              <a:t> para </a:t>
            </a:r>
            <a:r>
              <a:rPr lang="en-AU" dirty="0" err="1"/>
              <a:t>ayudarte</a:t>
            </a:r>
            <a:r>
              <a:rPr lang="en-AU" dirty="0">
                <a:effectLst/>
              </a:rPr>
              <a:t>?</a:t>
            </a:r>
            <a:endParaRPr lang="da-DK" dirty="0"/>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dirty="0">
                <a:effectLst/>
              </a:rPr>
              <a:t>Jasmin: </a:t>
            </a:r>
            <a:r>
              <a:rPr lang="en-AU" dirty="0"/>
              <a:t>No me </a:t>
            </a:r>
            <a:r>
              <a:rPr lang="en-AU" dirty="0" err="1"/>
              <a:t>siento</a:t>
            </a:r>
            <a:r>
              <a:rPr lang="en-AU" dirty="0"/>
              <a:t> </a:t>
            </a:r>
            <a:r>
              <a:rPr lang="en-AU" dirty="0" err="1"/>
              <a:t>muy</a:t>
            </a:r>
            <a:r>
              <a:rPr lang="en-AU" dirty="0"/>
              <a:t> bien</a:t>
            </a:r>
            <a:r>
              <a:rPr lang="en-AU" dirty="0">
                <a:effectLst/>
              </a:rPr>
              <a:t>. </a:t>
            </a:r>
            <a:r>
              <a:rPr lang="en-AU" dirty="0"/>
              <a:t>Me </a:t>
            </a:r>
            <a:r>
              <a:rPr lang="en-AU" dirty="0" err="1"/>
              <a:t>siento</a:t>
            </a:r>
            <a:r>
              <a:rPr lang="en-AU" dirty="0"/>
              <a:t> </a:t>
            </a:r>
            <a:r>
              <a:rPr lang="en-AU" dirty="0" err="1"/>
              <a:t>muy</a:t>
            </a:r>
            <a:r>
              <a:rPr lang="en-AU" dirty="0"/>
              <a:t> </a:t>
            </a:r>
            <a:r>
              <a:rPr lang="en-AU" dirty="0" err="1"/>
              <a:t>estresada</a:t>
            </a:r>
            <a:r>
              <a:rPr lang="en-AU" dirty="0"/>
              <a:t> y </a:t>
            </a:r>
            <a:r>
              <a:rPr lang="en-AU" dirty="0" err="1"/>
              <a:t>tengo</a:t>
            </a:r>
            <a:r>
              <a:rPr lang="en-AU" dirty="0"/>
              <a:t> una </a:t>
            </a:r>
            <a:r>
              <a:rPr lang="en-AU" dirty="0" err="1"/>
              <a:t>sensación</a:t>
            </a:r>
            <a:r>
              <a:rPr lang="en-AU" dirty="0"/>
              <a:t> de </a:t>
            </a:r>
            <a:r>
              <a:rPr lang="en-AU" dirty="0" err="1"/>
              <a:t>opresión</a:t>
            </a:r>
            <a:r>
              <a:rPr lang="en-AU" dirty="0"/>
              <a:t> en </a:t>
            </a:r>
            <a:r>
              <a:rPr lang="en-AU" dirty="0" err="1"/>
              <a:t>el</a:t>
            </a:r>
            <a:r>
              <a:rPr lang="en-AU" dirty="0"/>
              <a:t> </a:t>
            </a:r>
            <a:r>
              <a:rPr lang="en-AU" dirty="0" err="1"/>
              <a:t>pecho</a:t>
            </a:r>
            <a:r>
              <a:rPr lang="en-AU" dirty="0">
                <a:effectLst/>
              </a:rPr>
              <a:t>. </a:t>
            </a:r>
            <a:r>
              <a:rPr lang="en-AU" dirty="0"/>
              <a:t>No </a:t>
            </a:r>
            <a:r>
              <a:rPr lang="en-AU" dirty="0" err="1"/>
              <a:t>sé</a:t>
            </a:r>
            <a:r>
              <a:rPr lang="en-AU" dirty="0"/>
              <a:t> con </a:t>
            </a:r>
            <a:r>
              <a:rPr lang="en-AU" dirty="0" err="1"/>
              <a:t>quién</a:t>
            </a:r>
            <a:r>
              <a:rPr lang="en-AU" dirty="0"/>
              <a:t> </a:t>
            </a:r>
            <a:r>
              <a:rPr lang="en-AU" dirty="0" err="1"/>
              <a:t>hablar</a:t>
            </a:r>
            <a:r>
              <a:rPr lang="en-AU" dirty="0"/>
              <a:t> de mis </a:t>
            </a:r>
            <a:r>
              <a:rPr lang="en-AU" dirty="0" err="1"/>
              <a:t>preocupaciones</a:t>
            </a:r>
            <a:endParaRPr lang="da-DK" dirty="0"/>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dirty="0" err="1"/>
              <a:t>AyudantVoluntarioas</a:t>
            </a:r>
            <a:r>
              <a:rPr lang="en-AU" dirty="0"/>
              <a:t> de PAP</a:t>
            </a:r>
            <a:r>
              <a:rPr lang="en-AU" dirty="0">
                <a:effectLst/>
              </a:rPr>
              <a:t>: </a:t>
            </a:r>
            <a:r>
              <a:rPr lang="en-AU" dirty="0" err="1"/>
              <a:t>Lamento</a:t>
            </a:r>
            <a:r>
              <a:rPr lang="en-AU" dirty="0"/>
              <a:t> </a:t>
            </a:r>
            <a:r>
              <a:rPr lang="en-AU" dirty="0" err="1"/>
              <a:t>escuchar</a:t>
            </a:r>
            <a:r>
              <a:rPr lang="en-AU" dirty="0"/>
              <a:t> que no </a:t>
            </a:r>
            <a:r>
              <a:rPr lang="en-AU" dirty="0" err="1"/>
              <a:t>te</a:t>
            </a:r>
            <a:r>
              <a:rPr lang="en-AU" dirty="0"/>
              <a:t> </a:t>
            </a:r>
            <a:r>
              <a:rPr lang="en-AU" dirty="0" err="1"/>
              <a:t>sientes</a:t>
            </a:r>
            <a:r>
              <a:rPr lang="en-AU" dirty="0"/>
              <a:t> </a:t>
            </a:r>
            <a:r>
              <a:rPr lang="en-AU" dirty="0" err="1"/>
              <a:t>muy</a:t>
            </a:r>
            <a:r>
              <a:rPr lang="en-AU" dirty="0"/>
              <a:t> bien</a:t>
            </a:r>
            <a:r>
              <a:rPr lang="en-AU" dirty="0">
                <a:effectLst/>
              </a:rPr>
              <a:t>. </a:t>
            </a:r>
            <a:r>
              <a:rPr lang="en-AU" dirty="0"/>
              <a:t>Me </a:t>
            </a:r>
            <a:r>
              <a:rPr lang="en-AU" dirty="0" err="1"/>
              <a:t>alegro</a:t>
            </a:r>
            <a:r>
              <a:rPr lang="en-AU" dirty="0"/>
              <a:t> de que </a:t>
            </a:r>
            <a:r>
              <a:rPr lang="en-AU" dirty="0" err="1"/>
              <a:t>te</a:t>
            </a:r>
            <a:r>
              <a:rPr lang="en-AU" dirty="0"/>
              <a:t> </a:t>
            </a:r>
            <a:r>
              <a:rPr lang="en-AU" dirty="0" err="1"/>
              <a:t>hayas</a:t>
            </a:r>
            <a:r>
              <a:rPr lang="en-AU" dirty="0"/>
              <a:t> </a:t>
            </a:r>
            <a:r>
              <a:rPr lang="en-AU" dirty="0" err="1"/>
              <a:t>acercado</a:t>
            </a:r>
            <a:r>
              <a:rPr lang="en-AU" dirty="0"/>
              <a:t> y </a:t>
            </a:r>
            <a:r>
              <a:rPr lang="en-AU" dirty="0" err="1"/>
              <a:t>hayas</a:t>
            </a:r>
            <a:r>
              <a:rPr lang="en-AU" dirty="0"/>
              <a:t> </a:t>
            </a:r>
            <a:r>
              <a:rPr lang="en-AU" dirty="0" err="1"/>
              <a:t>venido</a:t>
            </a:r>
            <a:r>
              <a:rPr lang="en-AU" dirty="0"/>
              <a:t> </a:t>
            </a:r>
            <a:r>
              <a:rPr lang="en-AU" dirty="0">
                <a:effectLst/>
              </a:rPr>
              <a:t>a </a:t>
            </a:r>
            <a:r>
              <a:rPr lang="en-AU" dirty="0" err="1"/>
              <a:t>hablar</a:t>
            </a:r>
            <a:r>
              <a:rPr lang="en-AU" dirty="0"/>
              <a:t> con </a:t>
            </a:r>
            <a:r>
              <a:rPr lang="en-AU" dirty="0" err="1"/>
              <a:t>alguien</a:t>
            </a:r>
            <a:r>
              <a:rPr lang="en-AU" dirty="0"/>
              <a:t>. ¿</a:t>
            </a:r>
            <a:r>
              <a:rPr lang="en-AU" dirty="0" err="1"/>
              <a:t>Te</a:t>
            </a:r>
            <a:r>
              <a:rPr lang="en-AU" dirty="0"/>
              <a:t> </a:t>
            </a:r>
            <a:r>
              <a:rPr lang="en-AU" dirty="0" err="1"/>
              <a:t>gustaría</a:t>
            </a:r>
            <a:r>
              <a:rPr lang="en-AU" dirty="0"/>
              <a:t> </a:t>
            </a:r>
            <a:r>
              <a:rPr lang="en-AU" dirty="0" err="1"/>
              <a:t>contarme</a:t>
            </a:r>
            <a:r>
              <a:rPr lang="en-AU" dirty="0"/>
              <a:t> un poco </a:t>
            </a:r>
            <a:r>
              <a:rPr lang="en-AU" dirty="0" err="1"/>
              <a:t>más</a:t>
            </a:r>
            <a:r>
              <a:rPr lang="en-AU" dirty="0"/>
              <a:t> </a:t>
            </a:r>
            <a:r>
              <a:rPr lang="en-AU" dirty="0" err="1"/>
              <a:t>sobre</a:t>
            </a:r>
            <a:r>
              <a:rPr lang="en-AU" dirty="0"/>
              <a:t> la </a:t>
            </a:r>
            <a:r>
              <a:rPr lang="en-AU" dirty="0" err="1"/>
              <a:t>sensación</a:t>
            </a:r>
            <a:r>
              <a:rPr lang="en-AU" dirty="0"/>
              <a:t> de </a:t>
            </a:r>
            <a:r>
              <a:rPr lang="en-AU" dirty="0" err="1"/>
              <a:t>opresión</a:t>
            </a:r>
            <a:r>
              <a:rPr lang="en-AU" dirty="0"/>
              <a:t> en </a:t>
            </a:r>
            <a:r>
              <a:rPr lang="en-AU" dirty="0" err="1"/>
              <a:t>el</a:t>
            </a:r>
            <a:r>
              <a:rPr lang="en-AU" dirty="0"/>
              <a:t> </a:t>
            </a:r>
            <a:r>
              <a:rPr lang="en-AU" dirty="0" err="1"/>
              <a:t>pecho</a:t>
            </a:r>
            <a:r>
              <a:rPr lang="en-AU" dirty="0"/>
              <a:t> y </a:t>
            </a:r>
            <a:r>
              <a:rPr lang="en-AU" dirty="0" err="1"/>
              <a:t>tus</a:t>
            </a:r>
            <a:r>
              <a:rPr lang="en-AU" dirty="0"/>
              <a:t> </a:t>
            </a:r>
            <a:r>
              <a:rPr lang="en-AU" dirty="0" err="1"/>
              <a:t>preocupaciones</a:t>
            </a:r>
            <a:r>
              <a:rPr lang="en-AU" dirty="0"/>
              <a:t> para que </a:t>
            </a:r>
            <a:r>
              <a:rPr lang="en-AU" dirty="0" err="1"/>
              <a:t>pueda</a:t>
            </a:r>
            <a:r>
              <a:rPr lang="en-AU" dirty="0"/>
              <a:t> </a:t>
            </a:r>
            <a:r>
              <a:rPr lang="en-AU" dirty="0" err="1"/>
              <a:t>entender</a:t>
            </a:r>
            <a:r>
              <a:rPr lang="en-AU" dirty="0"/>
              <a:t> </a:t>
            </a:r>
            <a:r>
              <a:rPr lang="en-AU" dirty="0" err="1"/>
              <a:t>mejor</a:t>
            </a:r>
            <a:r>
              <a:rPr lang="en-AU" dirty="0"/>
              <a:t> </a:t>
            </a:r>
            <a:r>
              <a:rPr lang="en-AU" dirty="0" err="1"/>
              <a:t>cómo</a:t>
            </a:r>
            <a:r>
              <a:rPr lang="en-AU" dirty="0"/>
              <a:t> </a:t>
            </a:r>
            <a:r>
              <a:rPr lang="en-AU" dirty="0" err="1"/>
              <a:t>podría</a:t>
            </a:r>
            <a:r>
              <a:rPr lang="en-AU" dirty="0"/>
              <a:t> </a:t>
            </a:r>
            <a:r>
              <a:rPr lang="en-AU" dirty="0" err="1"/>
              <a:t>apoyarte</a:t>
            </a:r>
            <a:r>
              <a:rPr lang="en-AU" dirty="0">
                <a:effectLst/>
              </a:rPr>
              <a:t>?</a:t>
            </a:r>
            <a:endParaRPr lang="en-AU" dirty="0"/>
          </a:p>
          <a:p>
            <a:endParaRPr lang="en-AU" sz="1000" dirty="0">
              <a:latin typeface="Open Sans"/>
              <a:ea typeface="Open Sans"/>
              <a:cs typeface="Open Sans"/>
            </a:endParaRPr>
          </a:p>
          <a:p>
            <a:r>
              <a:rPr lang="en-AU" sz="1000" dirty="0">
                <a:effectLst/>
                <a:latin typeface="Open Sans"/>
                <a:ea typeface="Open Sans"/>
                <a:cs typeface="Open Sans"/>
              </a:rPr>
              <a:t> </a:t>
            </a:r>
            <a:r>
              <a:rPr lang="en-AU" sz="1800" dirty="0">
                <a:effectLst/>
              </a:rPr>
              <a:t>Jasmin: </a:t>
            </a:r>
            <a:r>
              <a:rPr lang="en-AU" sz="1800" dirty="0" err="1"/>
              <a:t>Sí</a:t>
            </a:r>
            <a:r>
              <a:rPr lang="en-AU" sz="1800" dirty="0">
                <a:effectLst/>
              </a:rPr>
              <a:t>. </a:t>
            </a:r>
            <a:r>
              <a:rPr lang="en-AU" sz="1800" dirty="0"/>
              <a:t>¿Sabes </a:t>
            </a:r>
            <a:r>
              <a:rPr lang="en-AU" sz="1800" dirty="0" err="1"/>
              <a:t>mucho</a:t>
            </a:r>
            <a:r>
              <a:rPr lang="en-AU" sz="1800" dirty="0"/>
              <a:t> </a:t>
            </a:r>
            <a:r>
              <a:rPr lang="en-AU" sz="1800" dirty="0" err="1"/>
              <a:t>sobre</a:t>
            </a:r>
            <a:r>
              <a:rPr lang="en-AU" sz="1800" dirty="0"/>
              <a:t> la </a:t>
            </a:r>
            <a:r>
              <a:rPr lang="en-AU" sz="1800" dirty="0" err="1"/>
              <a:t>vacuna</a:t>
            </a:r>
            <a:r>
              <a:rPr lang="en-AU" sz="1800" dirty="0"/>
              <a:t> </a:t>
            </a:r>
            <a:r>
              <a:rPr lang="en-AU" sz="1800" dirty="0">
                <a:effectLst/>
              </a:rPr>
              <a:t>COVID? </a:t>
            </a:r>
            <a:r>
              <a:rPr lang="en-AU" sz="1800" dirty="0"/>
              <a:t>¿Y </a:t>
            </a:r>
            <a:r>
              <a:rPr lang="en-AU" sz="1800" dirty="0" err="1"/>
              <a:t>qué</a:t>
            </a:r>
            <a:r>
              <a:rPr lang="en-AU" sz="1800" dirty="0"/>
              <a:t> </a:t>
            </a:r>
            <a:r>
              <a:rPr lang="en-AU" sz="1800" dirty="0" err="1"/>
              <a:t>opinas</a:t>
            </a:r>
            <a:r>
              <a:rPr lang="en-AU" sz="1800" dirty="0"/>
              <a:t> de la </a:t>
            </a:r>
            <a:r>
              <a:rPr lang="en-AU" sz="1800" dirty="0" err="1"/>
              <a:t>gente</a:t>
            </a:r>
            <a:r>
              <a:rPr lang="en-AU" sz="1800" dirty="0"/>
              <a:t> que no la ha </a:t>
            </a:r>
            <a:r>
              <a:rPr lang="en-AU" sz="1800" dirty="0" err="1"/>
              <a:t>tomado</a:t>
            </a:r>
            <a:r>
              <a:rPr lang="en-AU" sz="1800" dirty="0">
                <a:effectLst/>
              </a:rPr>
              <a:t>?</a:t>
            </a:r>
            <a:r>
              <a:rPr lang="en-AU" sz="1800" dirty="0"/>
              <a:t> </a:t>
            </a:r>
            <a:endParaRPr lang="da-DK" sz="1800" dirty="0">
              <a:effectLst/>
              <a:cs typeface="Calibri"/>
            </a:endParaRPr>
          </a:p>
          <a:p>
            <a:r>
              <a:rPr lang="en-AU" sz="1000" dirty="0">
                <a:effectLst/>
                <a:latin typeface="Open Sans"/>
                <a:ea typeface="Open Sans"/>
                <a:cs typeface="Open Sans"/>
              </a:rPr>
              <a:t> </a:t>
            </a:r>
            <a:r>
              <a:rPr lang="da-DK" sz="1000" dirty="0">
                <a:effectLst/>
                <a:latin typeface="Open Sans"/>
                <a:ea typeface="Open Sans"/>
                <a:cs typeface="Open Sans"/>
              </a:rPr>
              <a:t>Voluntario/a  </a:t>
            </a:r>
            <a:r>
              <a:rPr lang="en-AU" dirty="0"/>
              <a:t>de PAP</a:t>
            </a:r>
            <a:r>
              <a:rPr lang="en-AU" dirty="0">
                <a:effectLst/>
              </a:rPr>
              <a:t>: </a:t>
            </a:r>
            <a:r>
              <a:rPr lang="en-AU" dirty="0"/>
              <a:t>He </a:t>
            </a:r>
            <a:r>
              <a:rPr lang="en-AU" dirty="0" err="1"/>
              <a:t>aprendido</a:t>
            </a:r>
            <a:r>
              <a:rPr lang="en-AU" dirty="0"/>
              <a:t> </a:t>
            </a:r>
            <a:r>
              <a:rPr lang="en-AU" dirty="0" err="1"/>
              <a:t>bastante</a:t>
            </a:r>
            <a:r>
              <a:rPr lang="en-AU" dirty="0"/>
              <a:t> </a:t>
            </a:r>
            <a:r>
              <a:rPr lang="en-AU" dirty="0" err="1"/>
              <a:t>sobre</a:t>
            </a:r>
            <a:r>
              <a:rPr lang="en-AU" dirty="0"/>
              <a:t> las </a:t>
            </a:r>
            <a:r>
              <a:rPr lang="en-AU" dirty="0" err="1"/>
              <a:t>vacunas</a:t>
            </a:r>
            <a:r>
              <a:rPr lang="en-AU" dirty="0"/>
              <a:t> </a:t>
            </a:r>
            <a:r>
              <a:rPr lang="en-AU" dirty="0">
                <a:effectLst/>
              </a:rPr>
              <a:t>COVID</a:t>
            </a:r>
            <a:r>
              <a:rPr lang="en-AU" dirty="0"/>
              <a:t>, </a:t>
            </a:r>
            <a:r>
              <a:rPr lang="en-AU" dirty="0" err="1"/>
              <a:t>sobre</a:t>
            </a:r>
            <a:r>
              <a:rPr lang="en-AU" dirty="0"/>
              <a:t> </a:t>
            </a:r>
            <a:r>
              <a:rPr lang="en-AU" dirty="0" err="1"/>
              <a:t>todo</a:t>
            </a:r>
            <a:r>
              <a:rPr lang="en-AU" dirty="0"/>
              <a:t> </a:t>
            </a:r>
            <a:r>
              <a:rPr lang="en-AU" dirty="0" err="1"/>
              <a:t>leyendo</a:t>
            </a:r>
            <a:r>
              <a:rPr lang="en-AU" dirty="0"/>
              <a:t> la información en las </a:t>
            </a:r>
            <a:r>
              <a:rPr lang="en-AU" dirty="0" err="1"/>
              <a:t>páginas</a:t>
            </a:r>
            <a:r>
              <a:rPr lang="en-AU" dirty="0"/>
              <a:t> web de la </a:t>
            </a:r>
            <a:r>
              <a:rPr lang="en-AU" dirty="0" err="1"/>
              <a:t>Organización</a:t>
            </a:r>
            <a:r>
              <a:rPr lang="en-AU" dirty="0"/>
              <a:t> Mundial de la Salud y </a:t>
            </a:r>
            <a:r>
              <a:rPr lang="en-AU" dirty="0" err="1"/>
              <a:t>otras</a:t>
            </a:r>
            <a:r>
              <a:rPr lang="en-AU" dirty="0"/>
              <a:t> </a:t>
            </a:r>
            <a:r>
              <a:rPr lang="en-AU" dirty="0" err="1"/>
              <a:t>fuentes</a:t>
            </a:r>
            <a:r>
              <a:rPr lang="en-AU" dirty="0"/>
              <a:t> de </a:t>
            </a:r>
            <a:r>
              <a:rPr lang="en-AU" dirty="0" err="1"/>
              <a:t>confianza</a:t>
            </a:r>
            <a:r>
              <a:rPr lang="en-AU" dirty="0">
                <a:effectLst/>
              </a:rPr>
              <a:t>. </a:t>
            </a:r>
            <a:r>
              <a:rPr lang="en-AU" dirty="0" err="1"/>
              <a:t>También</a:t>
            </a:r>
            <a:r>
              <a:rPr lang="en-AU" dirty="0"/>
              <a:t> </a:t>
            </a:r>
            <a:r>
              <a:rPr lang="en-AU" dirty="0" err="1"/>
              <a:t>sé</a:t>
            </a:r>
            <a:r>
              <a:rPr lang="en-AU" dirty="0"/>
              <a:t> que hay </a:t>
            </a:r>
            <a:r>
              <a:rPr lang="en-AU" dirty="0" err="1"/>
              <a:t>muchas</a:t>
            </a:r>
            <a:r>
              <a:rPr lang="en-AU" dirty="0"/>
              <a:t> </a:t>
            </a:r>
            <a:r>
              <a:rPr lang="en-AU" dirty="0" err="1"/>
              <a:t>razones</a:t>
            </a:r>
            <a:r>
              <a:rPr lang="en-AU" dirty="0"/>
              <a:t> por las que la </a:t>
            </a:r>
            <a:r>
              <a:rPr lang="en-AU" dirty="0" err="1"/>
              <a:t>gente</a:t>
            </a:r>
            <a:r>
              <a:rPr lang="en-AU" dirty="0"/>
              <a:t> </a:t>
            </a:r>
            <a:r>
              <a:rPr lang="en-AU" dirty="0" err="1"/>
              <a:t>puede</a:t>
            </a:r>
            <a:r>
              <a:rPr lang="en-AU" dirty="0"/>
              <a:t> </a:t>
            </a:r>
            <a:r>
              <a:rPr lang="en-AU" dirty="0" err="1"/>
              <a:t>posponer</a:t>
            </a:r>
            <a:r>
              <a:rPr lang="en-AU" dirty="0"/>
              <a:t>  la </a:t>
            </a:r>
            <a:r>
              <a:rPr lang="en-AU" dirty="0" err="1"/>
              <a:t>vacunación</a:t>
            </a:r>
            <a:r>
              <a:rPr lang="en-AU" dirty="0"/>
              <a:t> o </a:t>
            </a:r>
            <a:r>
              <a:rPr lang="en-AU" dirty="0" err="1"/>
              <a:t>decidir</a:t>
            </a:r>
            <a:r>
              <a:rPr lang="en-AU" dirty="0"/>
              <a:t> no </a:t>
            </a:r>
            <a:r>
              <a:rPr lang="en-AU" dirty="0" err="1"/>
              <a:t>ponérsela</a:t>
            </a:r>
            <a:r>
              <a:rPr lang="en-AU" dirty="0">
                <a:effectLst/>
              </a:rPr>
              <a:t>. </a:t>
            </a:r>
            <a:r>
              <a:rPr lang="en-AU" dirty="0" err="1"/>
              <a:t>También</a:t>
            </a:r>
            <a:r>
              <a:rPr lang="en-AU" dirty="0"/>
              <a:t> </a:t>
            </a:r>
            <a:r>
              <a:rPr lang="en-AU" dirty="0" err="1"/>
              <a:t>sé</a:t>
            </a:r>
            <a:r>
              <a:rPr lang="en-AU" dirty="0"/>
              <a:t> que es </a:t>
            </a:r>
            <a:r>
              <a:rPr lang="en-AU" dirty="0">
                <a:effectLst/>
              </a:rPr>
              <a:t>normal </a:t>
            </a:r>
            <a:r>
              <a:rPr lang="en-AU" dirty="0" err="1"/>
              <a:t>sentirse</a:t>
            </a:r>
            <a:r>
              <a:rPr lang="en-AU" dirty="0"/>
              <a:t> </a:t>
            </a:r>
            <a:r>
              <a:rPr lang="en-AU" dirty="0" err="1"/>
              <a:t>inseguro</a:t>
            </a:r>
            <a:r>
              <a:rPr lang="en-AU" dirty="0"/>
              <a:t> o </a:t>
            </a:r>
            <a:r>
              <a:rPr lang="en-AU" dirty="0" err="1"/>
              <a:t>dudar</a:t>
            </a:r>
            <a:r>
              <a:rPr lang="en-AU" dirty="0"/>
              <a:t> </a:t>
            </a:r>
            <a:r>
              <a:rPr lang="en-AU" dirty="0" err="1"/>
              <a:t>sobre</a:t>
            </a:r>
            <a:r>
              <a:rPr lang="en-AU" dirty="0"/>
              <a:t> </a:t>
            </a:r>
            <a:r>
              <a:rPr lang="en-AU" dirty="0" err="1"/>
              <a:t>cosas</a:t>
            </a:r>
            <a:r>
              <a:rPr lang="en-AU" dirty="0"/>
              <a:t> </a:t>
            </a:r>
            <a:r>
              <a:rPr lang="en-AU" dirty="0" err="1"/>
              <a:t>nuevas</a:t>
            </a:r>
            <a:r>
              <a:rPr lang="en-AU" dirty="0">
                <a:effectLst/>
              </a:rPr>
              <a:t>. </a:t>
            </a:r>
            <a:endParaRPr lang="da-DK" dirty="0"/>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dirty="0" err="1"/>
              <a:t>Jazmín</a:t>
            </a:r>
            <a:r>
              <a:rPr lang="en-AU" dirty="0">
                <a:effectLst/>
              </a:rPr>
              <a:t>: (</a:t>
            </a:r>
            <a:r>
              <a:rPr lang="en-AU" dirty="0" err="1"/>
              <a:t>respira</a:t>
            </a:r>
            <a:r>
              <a:rPr lang="en-AU" dirty="0"/>
              <a:t> </a:t>
            </a:r>
            <a:r>
              <a:rPr lang="en-AU" dirty="0" err="1"/>
              <a:t>aliviada</a:t>
            </a:r>
            <a:r>
              <a:rPr lang="en-AU" dirty="0">
                <a:effectLst/>
              </a:rPr>
              <a:t>). </a:t>
            </a:r>
            <a:r>
              <a:rPr lang="en-AU" dirty="0"/>
              <a:t>Bien</a:t>
            </a:r>
            <a:r>
              <a:rPr lang="en-AU" dirty="0">
                <a:effectLst/>
              </a:rPr>
              <a:t>, </a:t>
            </a:r>
            <a:r>
              <a:rPr lang="en-AU" dirty="0" err="1"/>
              <a:t>entonces</a:t>
            </a:r>
            <a:r>
              <a:rPr lang="en-AU" dirty="0"/>
              <a:t> </a:t>
            </a:r>
            <a:r>
              <a:rPr lang="en-AU" dirty="0" err="1"/>
              <a:t>creo</a:t>
            </a:r>
            <a:r>
              <a:rPr lang="en-AU" dirty="0"/>
              <a:t> que </a:t>
            </a:r>
            <a:r>
              <a:rPr lang="en-AU" dirty="0" err="1"/>
              <a:t>puedo</a:t>
            </a:r>
            <a:r>
              <a:rPr lang="en-AU" dirty="0"/>
              <a:t> </a:t>
            </a:r>
            <a:r>
              <a:rPr lang="en-AU" dirty="0" err="1"/>
              <a:t>hablar</a:t>
            </a:r>
            <a:r>
              <a:rPr lang="en-AU" dirty="0"/>
              <a:t> </a:t>
            </a:r>
            <a:r>
              <a:rPr lang="en-AU" dirty="0" err="1"/>
              <a:t>contigo</a:t>
            </a:r>
            <a:r>
              <a:rPr lang="en-AU" dirty="0">
                <a:effectLst/>
              </a:rPr>
              <a:t>. </a:t>
            </a:r>
            <a:r>
              <a:rPr lang="en-AU" dirty="0" err="1"/>
              <a:t>Verás</a:t>
            </a:r>
            <a:r>
              <a:rPr lang="en-AU" dirty="0">
                <a:effectLst/>
              </a:rPr>
              <a:t>, </a:t>
            </a:r>
            <a:r>
              <a:rPr lang="en-AU" dirty="0" err="1"/>
              <a:t>todavía</a:t>
            </a:r>
            <a:r>
              <a:rPr lang="en-AU" dirty="0"/>
              <a:t> no me he </a:t>
            </a:r>
            <a:r>
              <a:rPr lang="en-AU" dirty="0" err="1"/>
              <a:t>vacunado</a:t>
            </a:r>
            <a:r>
              <a:rPr lang="en-AU" dirty="0"/>
              <a:t> </a:t>
            </a:r>
            <a:r>
              <a:rPr lang="en-AU" dirty="0" err="1"/>
              <a:t>aunque</a:t>
            </a:r>
            <a:r>
              <a:rPr lang="en-AU" dirty="0"/>
              <a:t> me lo </a:t>
            </a:r>
            <a:r>
              <a:rPr lang="en-AU" dirty="0" err="1"/>
              <a:t>han</a:t>
            </a:r>
            <a:r>
              <a:rPr lang="en-AU" dirty="0"/>
              <a:t> </a:t>
            </a:r>
            <a:r>
              <a:rPr lang="en-AU" dirty="0" err="1"/>
              <a:t>ofrecido</a:t>
            </a:r>
            <a:r>
              <a:rPr lang="en-AU" dirty="0">
                <a:effectLst/>
              </a:rPr>
              <a:t>. </a:t>
            </a:r>
            <a:r>
              <a:rPr lang="en-AU" dirty="0"/>
              <a:t>Mis amigos me </a:t>
            </a:r>
            <a:r>
              <a:rPr lang="en-AU" dirty="0" err="1"/>
              <a:t>presionan</a:t>
            </a:r>
            <a:r>
              <a:rPr lang="en-AU" dirty="0"/>
              <a:t> </a:t>
            </a:r>
            <a:r>
              <a:rPr lang="en-AU" dirty="0" err="1"/>
              <a:t>mucho</a:t>
            </a:r>
            <a:r>
              <a:rPr lang="en-AU" dirty="0"/>
              <a:t> para que </a:t>
            </a:r>
            <a:r>
              <a:rPr lang="en-AU" dirty="0">
                <a:effectLst/>
              </a:rPr>
              <a:t>me </a:t>
            </a:r>
            <a:r>
              <a:rPr lang="en-AU" dirty="0" err="1"/>
              <a:t>vacune</a:t>
            </a:r>
            <a:r>
              <a:rPr lang="en-AU" dirty="0"/>
              <a:t> y </a:t>
            </a:r>
            <a:r>
              <a:rPr lang="en-AU" dirty="0" err="1"/>
              <a:t>dicen</a:t>
            </a:r>
            <a:r>
              <a:rPr lang="en-AU" dirty="0"/>
              <a:t> que </a:t>
            </a:r>
            <a:r>
              <a:rPr lang="en-AU" dirty="0" err="1"/>
              <a:t>dejarán</a:t>
            </a:r>
            <a:r>
              <a:rPr lang="en-AU" dirty="0"/>
              <a:t> de </a:t>
            </a:r>
            <a:r>
              <a:rPr lang="en-AU" dirty="0" err="1"/>
              <a:t>hablarme</a:t>
            </a:r>
            <a:r>
              <a:rPr lang="en-AU" dirty="0"/>
              <a:t> </a:t>
            </a:r>
            <a:r>
              <a:rPr lang="en-AU" dirty="0" err="1"/>
              <a:t>si</a:t>
            </a:r>
            <a:r>
              <a:rPr lang="en-AU" dirty="0"/>
              <a:t> no lo </a:t>
            </a:r>
            <a:r>
              <a:rPr lang="en-AU" dirty="0" err="1"/>
              <a:t>hago</a:t>
            </a:r>
            <a:r>
              <a:rPr lang="en-AU" dirty="0">
                <a:effectLst/>
              </a:rPr>
              <a:t>. </a:t>
            </a:r>
            <a:r>
              <a:rPr lang="en-AU" dirty="0" err="1"/>
              <a:t>Esto</a:t>
            </a:r>
            <a:r>
              <a:rPr lang="en-AU" dirty="0"/>
              <a:t> </a:t>
            </a:r>
            <a:r>
              <a:rPr lang="en-AU" dirty="0">
                <a:effectLst/>
              </a:rPr>
              <a:t>me </a:t>
            </a:r>
            <a:r>
              <a:rPr lang="en-AU" dirty="0" err="1"/>
              <a:t>hace</a:t>
            </a:r>
            <a:r>
              <a:rPr lang="en-AU" dirty="0"/>
              <a:t> </a:t>
            </a:r>
            <a:r>
              <a:rPr lang="en-AU" dirty="0" err="1"/>
              <a:t>sentir</a:t>
            </a:r>
            <a:r>
              <a:rPr lang="en-AU" dirty="0"/>
              <a:t> </a:t>
            </a:r>
            <a:r>
              <a:rPr lang="en-AU" dirty="0" err="1"/>
              <a:t>muy</a:t>
            </a:r>
            <a:r>
              <a:rPr lang="en-AU" dirty="0"/>
              <a:t> </a:t>
            </a:r>
            <a:r>
              <a:rPr lang="en-AU" dirty="0" err="1"/>
              <a:t>estresada</a:t>
            </a:r>
            <a:r>
              <a:rPr lang="en-AU" dirty="0"/>
              <a:t> y </a:t>
            </a:r>
            <a:r>
              <a:rPr lang="en-AU" dirty="0" err="1"/>
              <a:t>abrumada</a:t>
            </a:r>
            <a:r>
              <a:rPr lang="en-AU" dirty="0">
                <a:effectLst/>
              </a:rPr>
              <a:t>. </a:t>
            </a:r>
            <a:endParaRPr lang="da-DK" dirty="0">
              <a:effectLst/>
            </a:endParaRPr>
          </a:p>
          <a:p>
            <a:r>
              <a:rPr lang="da-DK" dirty="0">
                <a:effectLst/>
              </a:rPr>
              <a:t>Voluntario/a </a:t>
            </a:r>
            <a:r>
              <a:rPr lang="en-AU" dirty="0"/>
              <a:t>de PAP</a:t>
            </a:r>
            <a:r>
              <a:rPr lang="en-AU" dirty="0">
                <a:effectLst/>
              </a:rPr>
              <a:t>: </a:t>
            </a:r>
            <a:r>
              <a:rPr lang="en-AU" dirty="0"/>
              <a:t>¿</a:t>
            </a:r>
            <a:r>
              <a:rPr lang="en-AU" dirty="0" err="1"/>
              <a:t>Estoy</a:t>
            </a:r>
            <a:r>
              <a:rPr lang="en-AU" dirty="0"/>
              <a:t> </a:t>
            </a:r>
            <a:r>
              <a:rPr lang="en-AU" dirty="0" err="1"/>
              <a:t>oyendo</a:t>
            </a:r>
            <a:r>
              <a:rPr lang="en-AU" dirty="0"/>
              <a:t> </a:t>
            </a:r>
            <a:r>
              <a:rPr lang="en-AU" dirty="0" err="1"/>
              <a:t>correctamente</a:t>
            </a:r>
            <a:r>
              <a:rPr lang="en-AU" dirty="0"/>
              <a:t> que </a:t>
            </a:r>
            <a:r>
              <a:rPr lang="en-AU" dirty="0" err="1"/>
              <a:t>estás</a:t>
            </a:r>
            <a:r>
              <a:rPr lang="en-AU" dirty="0"/>
              <a:t> </a:t>
            </a:r>
            <a:r>
              <a:rPr lang="en-AU" dirty="0" err="1"/>
              <a:t>sintiendo</a:t>
            </a:r>
            <a:r>
              <a:rPr lang="en-AU" dirty="0"/>
              <a:t> </a:t>
            </a:r>
            <a:r>
              <a:rPr lang="en-AU" dirty="0" err="1"/>
              <a:t>mucha</a:t>
            </a:r>
            <a:r>
              <a:rPr lang="en-AU" dirty="0"/>
              <a:t> </a:t>
            </a:r>
            <a:r>
              <a:rPr lang="en-AU" dirty="0" err="1"/>
              <a:t>presión</a:t>
            </a:r>
            <a:r>
              <a:rPr lang="en-AU" dirty="0"/>
              <a:t> por </a:t>
            </a:r>
            <a:r>
              <a:rPr lang="en-AU" dirty="0" err="1"/>
              <a:t>parte</a:t>
            </a:r>
            <a:r>
              <a:rPr lang="en-AU" dirty="0"/>
              <a:t> de </a:t>
            </a:r>
            <a:r>
              <a:rPr lang="en-AU" dirty="0" err="1"/>
              <a:t>tus</a:t>
            </a:r>
            <a:r>
              <a:rPr lang="en-AU" dirty="0"/>
              <a:t> amigos para que </a:t>
            </a:r>
            <a:r>
              <a:rPr lang="en-AU" dirty="0" err="1"/>
              <a:t>te</a:t>
            </a:r>
            <a:r>
              <a:rPr lang="en-AU" dirty="0"/>
              <a:t> pongas la </a:t>
            </a:r>
            <a:r>
              <a:rPr lang="en-AU" dirty="0" err="1"/>
              <a:t>vacuna</a:t>
            </a:r>
            <a:r>
              <a:rPr lang="en-AU" dirty="0"/>
              <a:t> y que </a:t>
            </a:r>
            <a:r>
              <a:rPr lang="en-AU" dirty="0" err="1"/>
              <a:t>incluso</a:t>
            </a:r>
            <a:r>
              <a:rPr lang="en-AU" dirty="0"/>
              <a:t> </a:t>
            </a:r>
            <a:r>
              <a:rPr lang="en-AU" dirty="0" err="1"/>
              <a:t>te</a:t>
            </a:r>
            <a:r>
              <a:rPr lang="en-AU" dirty="0"/>
              <a:t> </a:t>
            </a:r>
            <a:r>
              <a:rPr lang="en-AU" dirty="0" err="1"/>
              <a:t>dicen</a:t>
            </a:r>
            <a:r>
              <a:rPr lang="en-AU" dirty="0"/>
              <a:t> que </a:t>
            </a:r>
            <a:r>
              <a:rPr lang="en-AU" dirty="0" err="1"/>
              <a:t>podrían</a:t>
            </a:r>
            <a:r>
              <a:rPr lang="en-AU" dirty="0"/>
              <a:t> </a:t>
            </a:r>
            <a:r>
              <a:rPr lang="en-AU" dirty="0" err="1"/>
              <a:t>dejar</a:t>
            </a:r>
            <a:r>
              <a:rPr lang="en-AU" dirty="0"/>
              <a:t> de </a:t>
            </a:r>
            <a:r>
              <a:rPr lang="en-AU" dirty="0" err="1"/>
              <a:t>hablarte</a:t>
            </a:r>
            <a:r>
              <a:rPr lang="en-AU" dirty="0">
                <a:effectLst/>
              </a:rPr>
              <a:t>, </a:t>
            </a:r>
            <a:r>
              <a:rPr lang="en-AU" dirty="0" err="1"/>
              <a:t>aunque</a:t>
            </a:r>
            <a:r>
              <a:rPr lang="en-AU" dirty="0"/>
              <a:t> no </a:t>
            </a:r>
            <a:r>
              <a:rPr lang="en-AU" dirty="0" err="1"/>
              <a:t>estás</a:t>
            </a:r>
            <a:r>
              <a:rPr lang="en-AU" dirty="0"/>
              <a:t> </a:t>
            </a:r>
            <a:r>
              <a:rPr lang="en-AU" dirty="0" err="1"/>
              <a:t>segura</a:t>
            </a:r>
            <a:r>
              <a:rPr lang="en-AU" dirty="0"/>
              <a:t> de que la </a:t>
            </a:r>
            <a:r>
              <a:rPr lang="en-AU" dirty="0" err="1"/>
              <a:t>vacuna</a:t>
            </a:r>
            <a:r>
              <a:rPr lang="en-AU" dirty="0"/>
              <a:t> </a:t>
            </a:r>
            <a:r>
              <a:rPr lang="en-AU" dirty="0">
                <a:effectLst/>
              </a:rPr>
              <a:t>COVID </a:t>
            </a:r>
            <a:r>
              <a:rPr lang="en-AU" dirty="0"/>
              <a:t>sea </a:t>
            </a:r>
            <a:r>
              <a:rPr lang="en-AU" dirty="0" err="1"/>
              <a:t>adecuada</a:t>
            </a:r>
            <a:r>
              <a:rPr lang="en-AU" dirty="0"/>
              <a:t> para </a:t>
            </a:r>
            <a:r>
              <a:rPr lang="en-AU" dirty="0" err="1"/>
              <a:t>ti</a:t>
            </a:r>
            <a:r>
              <a:rPr lang="en-AU" dirty="0"/>
              <a:t>? ¿Es </a:t>
            </a:r>
            <a:r>
              <a:rPr lang="en-AU" dirty="0" err="1"/>
              <a:t>eso</a:t>
            </a:r>
            <a:r>
              <a:rPr lang="en-AU" dirty="0"/>
              <a:t> </a:t>
            </a:r>
            <a:r>
              <a:rPr lang="en-AU" dirty="0" err="1"/>
              <a:t>cierto</a:t>
            </a:r>
            <a:r>
              <a:rPr lang="en-AU" dirty="0">
                <a:effectLst/>
              </a:rPr>
              <a:t>? </a:t>
            </a:r>
            <a:endParaRPr lang="en-AU" dirty="0"/>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dirty="0">
                <a:effectLst/>
              </a:rPr>
              <a:t>Jasmin: </a:t>
            </a:r>
            <a:r>
              <a:rPr lang="en-AU" dirty="0" err="1"/>
              <a:t>Sí</a:t>
            </a:r>
            <a:r>
              <a:rPr lang="en-AU" dirty="0">
                <a:effectLst/>
              </a:rPr>
              <a:t>. </a:t>
            </a:r>
            <a:r>
              <a:rPr lang="en-AU" dirty="0"/>
              <a:t>He </a:t>
            </a:r>
            <a:r>
              <a:rPr lang="en-AU" dirty="0" err="1"/>
              <a:t>leído</a:t>
            </a:r>
            <a:r>
              <a:rPr lang="en-AU" dirty="0"/>
              <a:t> </a:t>
            </a:r>
            <a:r>
              <a:rPr lang="en-AU" dirty="0" err="1"/>
              <a:t>muchas</a:t>
            </a:r>
            <a:r>
              <a:rPr lang="en-AU" dirty="0"/>
              <a:t> </a:t>
            </a:r>
            <a:r>
              <a:rPr lang="en-AU" dirty="0" err="1"/>
              <a:t>cosas</a:t>
            </a:r>
            <a:r>
              <a:rPr lang="en-AU" dirty="0"/>
              <a:t> </a:t>
            </a:r>
            <a:r>
              <a:rPr lang="en-AU" dirty="0" err="1"/>
              <a:t>sobre</a:t>
            </a:r>
            <a:r>
              <a:rPr lang="en-AU" dirty="0"/>
              <a:t> lo </a:t>
            </a:r>
            <a:r>
              <a:rPr lang="en-AU" dirty="0" err="1"/>
              <a:t>inseguro</a:t>
            </a:r>
            <a:r>
              <a:rPr lang="en-AU" dirty="0"/>
              <a:t> que es</a:t>
            </a:r>
            <a:r>
              <a:rPr lang="en-AU" dirty="0">
                <a:effectLst/>
              </a:rPr>
              <a:t>. </a:t>
            </a:r>
            <a:r>
              <a:rPr lang="en-AU" dirty="0"/>
              <a:t>Y </a:t>
            </a:r>
            <a:r>
              <a:rPr lang="en-AU" dirty="0">
                <a:effectLst/>
              </a:rPr>
              <a:t>me </a:t>
            </a:r>
            <a:r>
              <a:rPr lang="en-AU" dirty="0" err="1"/>
              <a:t>preocupa</a:t>
            </a:r>
            <a:r>
              <a:rPr lang="en-AU" dirty="0"/>
              <a:t> </a:t>
            </a:r>
            <a:r>
              <a:rPr lang="en-AU" dirty="0" err="1"/>
              <a:t>aún</a:t>
            </a:r>
            <a:r>
              <a:rPr lang="en-AU" dirty="0"/>
              <a:t> </a:t>
            </a:r>
            <a:r>
              <a:rPr lang="en-AU" dirty="0" err="1"/>
              <a:t>más</a:t>
            </a:r>
            <a:r>
              <a:rPr lang="en-AU" dirty="0"/>
              <a:t> </a:t>
            </a:r>
            <a:r>
              <a:rPr lang="en-AU" dirty="0" err="1"/>
              <a:t>saber</a:t>
            </a:r>
            <a:r>
              <a:rPr lang="en-AU" dirty="0"/>
              <a:t> que no se ha </a:t>
            </a:r>
            <a:r>
              <a:rPr lang="en-AU" dirty="0" err="1"/>
              <a:t>probado</a:t>
            </a:r>
            <a:r>
              <a:rPr lang="en-AU" dirty="0"/>
              <a:t> en mi </a:t>
            </a:r>
            <a:r>
              <a:rPr lang="en-AU" dirty="0" err="1"/>
              <a:t>grupo</a:t>
            </a:r>
            <a:r>
              <a:rPr lang="en-AU" dirty="0"/>
              <a:t> </a:t>
            </a:r>
            <a:r>
              <a:rPr lang="en-AU" dirty="0" err="1"/>
              <a:t>étnico</a:t>
            </a:r>
            <a:r>
              <a:rPr lang="en-AU" dirty="0">
                <a:effectLst/>
              </a:rPr>
              <a:t>. </a:t>
            </a:r>
            <a:endParaRPr lang="en-AU" dirty="0"/>
          </a:p>
          <a:p>
            <a:r>
              <a:rPr lang="en-AU" sz="1000" dirty="0">
                <a:effectLst/>
                <a:latin typeface="Open Sans"/>
                <a:ea typeface="Open Sans"/>
                <a:cs typeface="Open Sans"/>
              </a:rPr>
              <a:t> </a:t>
            </a:r>
            <a:r>
              <a:rPr lang="da-DK" sz="1000" dirty="0">
                <a:effectLst/>
                <a:latin typeface="Open Sans"/>
                <a:ea typeface="Open Sans"/>
                <a:cs typeface="Open Sans"/>
              </a:rPr>
              <a:t>Voluntario/a </a:t>
            </a:r>
            <a:r>
              <a:rPr lang="en-AU" dirty="0"/>
              <a:t> de PAP</a:t>
            </a:r>
            <a:r>
              <a:rPr lang="en-AU" dirty="0">
                <a:effectLst/>
              </a:rPr>
              <a:t>: </a:t>
            </a:r>
            <a:r>
              <a:rPr lang="en-AU" dirty="0"/>
              <a:t>Es </a:t>
            </a:r>
            <a:r>
              <a:rPr lang="en-AU" dirty="0" err="1"/>
              <a:t>bueno</a:t>
            </a:r>
            <a:r>
              <a:rPr lang="en-AU" dirty="0"/>
              <a:t> </a:t>
            </a:r>
            <a:r>
              <a:rPr lang="en-AU" dirty="0" err="1"/>
              <a:t>escuchar</a:t>
            </a:r>
            <a:r>
              <a:rPr lang="en-AU" dirty="0"/>
              <a:t> que has </a:t>
            </a:r>
            <a:r>
              <a:rPr lang="en-AU" dirty="0" err="1"/>
              <a:t>buscado</a:t>
            </a:r>
            <a:r>
              <a:rPr lang="en-AU" dirty="0"/>
              <a:t> información para </a:t>
            </a:r>
            <a:r>
              <a:rPr lang="en-AU" dirty="0" err="1"/>
              <a:t>tratar</a:t>
            </a:r>
            <a:r>
              <a:rPr lang="en-AU" dirty="0"/>
              <a:t> de </a:t>
            </a:r>
            <a:r>
              <a:rPr lang="en-AU" dirty="0" err="1"/>
              <a:t>tomar</a:t>
            </a:r>
            <a:r>
              <a:rPr lang="en-AU" dirty="0"/>
              <a:t> una </a:t>
            </a:r>
            <a:r>
              <a:rPr lang="en-AU" dirty="0" err="1"/>
              <a:t>decisión</a:t>
            </a:r>
            <a:r>
              <a:rPr lang="en-AU" dirty="0"/>
              <a:t> </a:t>
            </a:r>
            <a:r>
              <a:rPr lang="en-AU" dirty="0" err="1"/>
              <a:t>informada</a:t>
            </a:r>
            <a:r>
              <a:rPr lang="en-AU" dirty="0"/>
              <a:t> que </a:t>
            </a:r>
            <a:r>
              <a:rPr lang="en-AU" dirty="0" err="1"/>
              <a:t>te</a:t>
            </a:r>
            <a:r>
              <a:rPr lang="en-AU" dirty="0"/>
              <a:t> </a:t>
            </a:r>
            <a:r>
              <a:rPr lang="en-AU" dirty="0" err="1"/>
              <a:t>parezca</a:t>
            </a:r>
            <a:r>
              <a:rPr lang="en-AU" dirty="0"/>
              <a:t> </a:t>
            </a:r>
            <a:r>
              <a:rPr lang="en-AU" dirty="0" err="1"/>
              <a:t>correcta</a:t>
            </a:r>
            <a:r>
              <a:rPr lang="en-AU" dirty="0">
                <a:effectLst/>
              </a:rPr>
              <a:t>. </a:t>
            </a:r>
            <a:r>
              <a:rPr lang="en-AU" dirty="0"/>
              <a:t>Y </a:t>
            </a:r>
            <a:r>
              <a:rPr lang="en-AU" dirty="0" err="1"/>
              <a:t>tienes</a:t>
            </a:r>
            <a:r>
              <a:rPr lang="en-AU" dirty="0"/>
              <a:t> </a:t>
            </a:r>
            <a:r>
              <a:rPr lang="en-AU" dirty="0" err="1"/>
              <a:t>razón</a:t>
            </a:r>
            <a:r>
              <a:rPr lang="en-AU" dirty="0">
                <a:effectLst/>
              </a:rPr>
              <a:t>, </a:t>
            </a:r>
            <a:r>
              <a:rPr lang="en-AU" dirty="0"/>
              <a:t>las </a:t>
            </a:r>
            <a:r>
              <a:rPr lang="en-AU" dirty="0" err="1"/>
              <a:t>vacunas</a:t>
            </a:r>
            <a:r>
              <a:rPr lang="en-AU" dirty="0"/>
              <a:t> que </a:t>
            </a:r>
            <a:r>
              <a:rPr lang="en-AU" dirty="0" err="1"/>
              <a:t>nos</a:t>
            </a:r>
            <a:r>
              <a:rPr lang="en-AU" dirty="0"/>
              <a:t> </a:t>
            </a:r>
            <a:r>
              <a:rPr lang="en-AU" dirty="0" err="1"/>
              <a:t>ofrecen</a:t>
            </a:r>
            <a:r>
              <a:rPr lang="en-AU" dirty="0"/>
              <a:t> no </a:t>
            </a:r>
            <a:r>
              <a:rPr lang="en-AU" dirty="0" err="1"/>
              <a:t>han</a:t>
            </a:r>
            <a:r>
              <a:rPr lang="en-AU" dirty="0"/>
              <a:t> </a:t>
            </a:r>
            <a:r>
              <a:rPr lang="en-AU" dirty="0" err="1"/>
              <a:t>sido</a:t>
            </a:r>
            <a:r>
              <a:rPr lang="en-AU" dirty="0"/>
              <a:t> </a:t>
            </a:r>
            <a:r>
              <a:rPr lang="en-AU" dirty="0" err="1"/>
              <a:t>probadas</a:t>
            </a:r>
            <a:r>
              <a:rPr lang="en-AU" dirty="0"/>
              <a:t> en </a:t>
            </a:r>
            <a:r>
              <a:rPr lang="en-AU" dirty="0" err="1"/>
              <a:t>tu</a:t>
            </a:r>
            <a:r>
              <a:rPr lang="en-AU" dirty="0">
                <a:effectLst/>
              </a:rPr>
              <a:t>/</a:t>
            </a:r>
            <a:r>
              <a:rPr lang="en-AU" dirty="0" err="1"/>
              <a:t>nuestro</a:t>
            </a:r>
            <a:r>
              <a:rPr lang="en-AU" dirty="0"/>
              <a:t> </a:t>
            </a:r>
            <a:r>
              <a:rPr lang="en-AU" dirty="0" err="1"/>
              <a:t>grupo</a:t>
            </a:r>
            <a:r>
              <a:rPr lang="en-AU" dirty="0"/>
              <a:t> </a:t>
            </a:r>
            <a:r>
              <a:rPr lang="en-AU" dirty="0" err="1"/>
              <a:t>étnico</a:t>
            </a:r>
            <a:r>
              <a:rPr lang="en-AU" dirty="0"/>
              <a:t> </a:t>
            </a:r>
            <a:r>
              <a:rPr lang="en-AU" dirty="0" err="1"/>
              <a:t>específico</a:t>
            </a:r>
            <a:r>
              <a:rPr lang="en-AU" dirty="0">
                <a:effectLst/>
              </a:rPr>
              <a:t>. </a:t>
            </a:r>
            <a:r>
              <a:rPr lang="en-AU" dirty="0"/>
              <a:t>Es </a:t>
            </a:r>
            <a:r>
              <a:rPr lang="en-AU" dirty="0">
                <a:effectLst/>
              </a:rPr>
              <a:t>normal </a:t>
            </a:r>
            <a:r>
              <a:rPr lang="en-AU" dirty="0"/>
              <a:t>que </a:t>
            </a:r>
            <a:r>
              <a:rPr lang="en-AU" dirty="0" err="1"/>
              <a:t>tengas</a:t>
            </a:r>
            <a:r>
              <a:rPr lang="en-AU" dirty="0"/>
              <a:t> </a:t>
            </a:r>
            <a:r>
              <a:rPr lang="en-AU" dirty="0" err="1"/>
              <a:t>preguntas</a:t>
            </a:r>
            <a:r>
              <a:rPr lang="en-AU" dirty="0"/>
              <a:t> </a:t>
            </a:r>
            <a:r>
              <a:rPr lang="en-AU" dirty="0" err="1"/>
              <a:t>sobre</a:t>
            </a:r>
            <a:r>
              <a:rPr lang="en-AU" dirty="0"/>
              <a:t> </a:t>
            </a:r>
            <a:r>
              <a:rPr lang="en-AU" dirty="0" err="1"/>
              <a:t>si</a:t>
            </a:r>
            <a:r>
              <a:rPr lang="en-AU" dirty="0"/>
              <a:t> es </a:t>
            </a:r>
            <a:r>
              <a:rPr lang="en-AU" dirty="0" err="1"/>
              <a:t>seguro</a:t>
            </a:r>
            <a:r>
              <a:rPr lang="en-AU" dirty="0"/>
              <a:t> para </a:t>
            </a:r>
            <a:r>
              <a:rPr lang="en-AU" dirty="0" err="1"/>
              <a:t>ti</a:t>
            </a:r>
            <a:r>
              <a:rPr lang="en-AU" dirty="0">
                <a:effectLst/>
              </a:rPr>
              <a:t>. </a:t>
            </a:r>
            <a:endParaRPr lang="da-DK" dirty="0"/>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dirty="0">
                <a:effectLst/>
              </a:rPr>
              <a:t>Jasmin: </a:t>
            </a:r>
            <a:r>
              <a:rPr lang="en-AU" dirty="0" err="1"/>
              <a:t>Entonces</a:t>
            </a:r>
            <a:r>
              <a:rPr lang="en-AU" dirty="0">
                <a:effectLst/>
              </a:rPr>
              <a:t>, </a:t>
            </a:r>
            <a:r>
              <a:rPr lang="en-AU" dirty="0"/>
              <a:t>¿es </a:t>
            </a:r>
            <a:r>
              <a:rPr lang="en-AU" dirty="0">
                <a:effectLst/>
              </a:rPr>
              <a:t>normal </a:t>
            </a:r>
            <a:r>
              <a:rPr lang="en-AU" dirty="0" err="1"/>
              <a:t>tener</a:t>
            </a:r>
            <a:r>
              <a:rPr lang="en-AU" dirty="0"/>
              <a:t> </a:t>
            </a:r>
            <a:r>
              <a:rPr lang="en-AU" dirty="0" err="1"/>
              <a:t>estas</a:t>
            </a:r>
            <a:r>
              <a:rPr lang="en-AU" dirty="0"/>
              <a:t> </a:t>
            </a:r>
            <a:r>
              <a:rPr lang="en-AU" dirty="0" err="1"/>
              <a:t>preguntas</a:t>
            </a:r>
            <a:r>
              <a:rPr lang="en-AU" dirty="0">
                <a:effectLst/>
              </a:rPr>
              <a:t>? </a:t>
            </a:r>
            <a:r>
              <a:rPr lang="en-AU" dirty="0"/>
              <a:t>Es </a:t>
            </a:r>
            <a:r>
              <a:rPr lang="en-AU" dirty="0" err="1"/>
              <a:t>bueno</a:t>
            </a:r>
            <a:r>
              <a:rPr lang="en-AU" dirty="0"/>
              <a:t> </a:t>
            </a:r>
            <a:r>
              <a:rPr lang="en-AU" dirty="0" err="1"/>
              <a:t>saberlo</a:t>
            </a:r>
            <a:r>
              <a:rPr lang="en-AU" dirty="0">
                <a:effectLst/>
              </a:rPr>
              <a:t>. </a:t>
            </a:r>
            <a:r>
              <a:rPr lang="en-AU" dirty="0" err="1"/>
              <a:t>Pensé</a:t>
            </a:r>
            <a:r>
              <a:rPr lang="en-AU" dirty="0"/>
              <a:t> que </a:t>
            </a:r>
            <a:r>
              <a:rPr lang="en-AU" dirty="0" err="1"/>
              <a:t>tal</a:t>
            </a:r>
            <a:r>
              <a:rPr lang="en-AU" dirty="0"/>
              <a:t> </a:t>
            </a:r>
            <a:r>
              <a:rPr lang="en-AU" dirty="0" err="1"/>
              <a:t>vez</a:t>
            </a:r>
            <a:r>
              <a:rPr lang="en-AU" dirty="0"/>
              <a:t> era la </a:t>
            </a:r>
            <a:r>
              <a:rPr lang="en-AU" dirty="0" err="1"/>
              <a:t>única</a:t>
            </a:r>
            <a:r>
              <a:rPr lang="en-AU" dirty="0"/>
              <a:t>, </a:t>
            </a:r>
            <a:r>
              <a:rPr lang="en-AU" dirty="0" err="1"/>
              <a:t>ya</a:t>
            </a:r>
            <a:r>
              <a:rPr lang="en-AU" dirty="0"/>
              <a:t> que la </a:t>
            </a:r>
            <a:r>
              <a:rPr lang="en-AU" dirty="0" err="1"/>
              <a:t>mayoría</a:t>
            </a:r>
            <a:r>
              <a:rPr lang="en-AU" dirty="0"/>
              <a:t> de mis amigos </a:t>
            </a:r>
            <a:r>
              <a:rPr lang="en-AU" dirty="0" err="1"/>
              <a:t>ya</a:t>
            </a:r>
            <a:r>
              <a:rPr lang="en-AU" dirty="0"/>
              <a:t> se </a:t>
            </a:r>
            <a:r>
              <a:rPr lang="en-AU" dirty="0" err="1"/>
              <a:t>han</a:t>
            </a:r>
            <a:r>
              <a:rPr lang="en-AU" dirty="0"/>
              <a:t> </a:t>
            </a:r>
            <a:r>
              <a:rPr lang="en-AU" dirty="0" err="1"/>
              <a:t>vacunado</a:t>
            </a:r>
            <a:r>
              <a:rPr lang="en-AU" dirty="0"/>
              <a:t> y se </a:t>
            </a:r>
            <a:r>
              <a:rPr lang="en-AU" dirty="0" err="1"/>
              <a:t>alejan</a:t>
            </a:r>
            <a:r>
              <a:rPr lang="en-AU" dirty="0"/>
              <a:t> de </a:t>
            </a:r>
            <a:r>
              <a:rPr lang="en-AU" dirty="0" err="1"/>
              <a:t>mí</a:t>
            </a:r>
            <a:r>
              <a:rPr lang="en-AU" dirty="0"/>
              <a:t> </a:t>
            </a:r>
            <a:r>
              <a:rPr lang="en-AU" dirty="0" err="1"/>
              <a:t>porque</a:t>
            </a:r>
            <a:r>
              <a:rPr lang="en-AU" dirty="0"/>
              <a:t> </a:t>
            </a:r>
            <a:r>
              <a:rPr lang="en-AU" dirty="0" err="1"/>
              <a:t>aún</a:t>
            </a:r>
            <a:r>
              <a:rPr lang="en-AU" dirty="0"/>
              <a:t> no lo he </a:t>
            </a:r>
            <a:r>
              <a:rPr lang="en-AU" dirty="0" err="1"/>
              <a:t>aceptado</a:t>
            </a:r>
            <a:r>
              <a:rPr lang="en-AU" dirty="0">
                <a:effectLst/>
              </a:rPr>
              <a:t>. </a:t>
            </a:r>
            <a:endParaRPr lang="da-DK" dirty="0">
              <a:effectLst/>
            </a:endParaRPr>
          </a:p>
          <a:p>
            <a:r>
              <a:rPr lang="en-AU" dirty="0" err="1">
                <a:effectLst/>
              </a:rPr>
              <a:t>Voluntario</a:t>
            </a:r>
            <a:r>
              <a:rPr lang="en-AU" dirty="0">
                <a:effectLst/>
              </a:rPr>
              <a:t>/a  de PAP: : </a:t>
            </a:r>
            <a:r>
              <a:rPr lang="en-AU" dirty="0" err="1"/>
              <a:t>Sí</a:t>
            </a:r>
            <a:r>
              <a:rPr lang="en-AU" dirty="0">
                <a:effectLst/>
              </a:rPr>
              <a:t>, </a:t>
            </a:r>
            <a:r>
              <a:rPr lang="en-AU" dirty="0"/>
              <a:t>es </a:t>
            </a:r>
            <a:r>
              <a:rPr lang="en-AU" dirty="0" err="1"/>
              <a:t>completamente</a:t>
            </a:r>
            <a:r>
              <a:rPr lang="en-AU" dirty="0"/>
              <a:t> </a:t>
            </a:r>
            <a:r>
              <a:rPr lang="en-AU" dirty="0">
                <a:effectLst/>
              </a:rPr>
              <a:t>normal. </a:t>
            </a:r>
            <a:r>
              <a:rPr lang="en-AU" dirty="0" err="1"/>
              <a:t>Yo</a:t>
            </a:r>
            <a:r>
              <a:rPr lang="en-AU" dirty="0"/>
              <a:t> </a:t>
            </a:r>
            <a:r>
              <a:rPr lang="en-AU" dirty="0" err="1"/>
              <a:t>misma</a:t>
            </a:r>
            <a:r>
              <a:rPr lang="en-AU" dirty="0"/>
              <a:t> </a:t>
            </a:r>
            <a:r>
              <a:rPr lang="en-AU" dirty="0" err="1"/>
              <a:t>tenía</a:t>
            </a:r>
            <a:r>
              <a:rPr lang="en-AU" dirty="0"/>
              <a:t> </a:t>
            </a:r>
            <a:r>
              <a:rPr lang="en-AU" dirty="0" err="1"/>
              <a:t>dudas</a:t>
            </a:r>
            <a:r>
              <a:rPr lang="en-AU" dirty="0"/>
              <a:t> y por </a:t>
            </a:r>
            <a:r>
              <a:rPr lang="en-AU" dirty="0" err="1"/>
              <a:t>eso</a:t>
            </a:r>
            <a:r>
              <a:rPr lang="en-AU" dirty="0"/>
              <a:t> </a:t>
            </a:r>
            <a:r>
              <a:rPr lang="en-AU" dirty="0" err="1"/>
              <a:t>busqué</a:t>
            </a:r>
            <a:r>
              <a:rPr lang="en-AU" dirty="0"/>
              <a:t> información </a:t>
            </a:r>
            <a:r>
              <a:rPr lang="en-AU" dirty="0" err="1"/>
              <a:t>fiable</a:t>
            </a:r>
            <a:r>
              <a:rPr lang="en-AU" dirty="0"/>
              <a:t> para </a:t>
            </a:r>
            <a:r>
              <a:rPr lang="en-AU" dirty="0" err="1"/>
              <a:t>poder</a:t>
            </a:r>
            <a:r>
              <a:rPr lang="en-AU" dirty="0"/>
              <a:t> </a:t>
            </a:r>
            <a:r>
              <a:rPr lang="en-AU" dirty="0" err="1"/>
              <a:t>sentirme</a:t>
            </a:r>
            <a:r>
              <a:rPr lang="en-AU" dirty="0"/>
              <a:t> </a:t>
            </a:r>
            <a:r>
              <a:rPr lang="en-AU" dirty="0" err="1"/>
              <a:t>cómoda</a:t>
            </a:r>
            <a:r>
              <a:rPr lang="en-AU" dirty="0"/>
              <a:t> con la </a:t>
            </a:r>
            <a:r>
              <a:rPr lang="en-AU" dirty="0" err="1"/>
              <a:t>decisión</a:t>
            </a:r>
            <a:r>
              <a:rPr lang="en-AU" dirty="0"/>
              <a:t> que </a:t>
            </a:r>
            <a:r>
              <a:rPr lang="en-AU" dirty="0">
                <a:effectLst/>
              </a:rPr>
              <a:t>me</a:t>
            </a:r>
            <a:r>
              <a:rPr lang="en-AU" dirty="0"/>
              <a:t> </a:t>
            </a:r>
            <a:r>
              <a:rPr lang="en-AU" dirty="0" err="1"/>
              <a:t>convenía</a:t>
            </a:r>
            <a:r>
              <a:rPr lang="en-AU" dirty="0">
                <a:effectLst/>
              </a:rPr>
              <a:t>. </a:t>
            </a:r>
            <a:r>
              <a:rPr lang="en-AU" dirty="0"/>
              <a:t>¿</a:t>
            </a:r>
            <a:r>
              <a:rPr lang="en-AU" dirty="0" err="1"/>
              <a:t>Puedo</a:t>
            </a:r>
            <a:r>
              <a:rPr lang="en-AU" dirty="0"/>
              <a:t> </a:t>
            </a:r>
            <a:r>
              <a:rPr lang="en-AU" dirty="0" err="1"/>
              <a:t>preguntar</a:t>
            </a:r>
            <a:r>
              <a:rPr lang="en-AU" dirty="0"/>
              <a:t> de </a:t>
            </a:r>
            <a:r>
              <a:rPr lang="en-AU" dirty="0" err="1"/>
              <a:t>dónde</a:t>
            </a:r>
            <a:r>
              <a:rPr lang="en-AU" dirty="0"/>
              <a:t> </a:t>
            </a:r>
            <a:r>
              <a:rPr lang="en-AU" dirty="0" err="1"/>
              <a:t>sacas</a:t>
            </a:r>
            <a:r>
              <a:rPr lang="en-AU" dirty="0"/>
              <a:t> la información</a:t>
            </a:r>
            <a:r>
              <a:rPr lang="en-AU" dirty="0">
                <a:effectLst/>
              </a:rPr>
              <a:t>? </a:t>
            </a:r>
            <a:r>
              <a:rPr lang="en-AU" dirty="0"/>
              <a:t>Lo </a:t>
            </a:r>
            <a:r>
              <a:rPr lang="en-AU" dirty="0" err="1"/>
              <a:t>pregunto</a:t>
            </a:r>
            <a:r>
              <a:rPr lang="en-AU" dirty="0"/>
              <a:t> </a:t>
            </a:r>
            <a:r>
              <a:rPr lang="en-AU" dirty="0" err="1"/>
              <a:t>porque</a:t>
            </a:r>
            <a:r>
              <a:rPr lang="en-AU" dirty="0"/>
              <a:t> hay </a:t>
            </a:r>
            <a:r>
              <a:rPr lang="en-AU" dirty="0" err="1"/>
              <a:t>mucha</a:t>
            </a:r>
            <a:r>
              <a:rPr lang="en-AU" dirty="0"/>
              <a:t> información </a:t>
            </a:r>
            <a:r>
              <a:rPr lang="en-AU" dirty="0" err="1"/>
              <a:t>errónea</a:t>
            </a:r>
            <a:r>
              <a:rPr lang="en-AU" dirty="0"/>
              <a:t>, </a:t>
            </a:r>
            <a:r>
              <a:rPr lang="en-AU" dirty="0" err="1"/>
              <a:t>así</a:t>
            </a:r>
            <a:r>
              <a:rPr lang="en-AU" dirty="0"/>
              <a:t> que </a:t>
            </a:r>
            <a:r>
              <a:rPr lang="en-AU" dirty="0" err="1"/>
              <a:t>quiero</a:t>
            </a:r>
            <a:r>
              <a:rPr lang="en-AU" dirty="0"/>
              <a:t> </a:t>
            </a:r>
            <a:r>
              <a:rPr lang="en-AU" dirty="0" err="1"/>
              <a:t>asegurarme</a:t>
            </a:r>
            <a:r>
              <a:rPr lang="en-AU" dirty="0"/>
              <a:t> de que </a:t>
            </a:r>
            <a:r>
              <a:rPr lang="en-AU" dirty="0" err="1"/>
              <a:t>recibe</a:t>
            </a:r>
            <a:r>
              <a:rPr lang="en-AU" dirty="0"/>
              <a:t> la información </a:t>
            </a:r>
            <a:r>
              <a:rPr lang="en-AU" dirty="0" err="1"/>
              <a:t>más</a:t>
            </a:r>
            <a:r>
              <a:rPr lang="en-AU" dirty="0"/>
              <a:t> </a:t>
            </a:r>
            <a:r>
              <a:rPr lang="en-AU" dirty="0" err="1"/>
              <a:t>precisa</a:t>
            </a:r>
            <a:r>
              <a:rPr lang="en-AU" dirty="0"/>
              <a:t> para que </a:t>
            </a:r>
            <a:r>
              <a:rPr lang="en-AU" dirty="0" err="1"/>
              <a:t>pueda</a:t>
            </a:r>
            <a:r>
              <a:rPr lang="en-AU" dirty="0"/>
              <a:t> </a:t>
            </a:r>
            <a:r>
              <a:rPr lang="en-AU" dirty="0" err="1"/>
              <a:t>tomar</a:t>
            </a:r>
            <a:r>
              <a:rPr lang="en-AU" dirty="0"/>
              <a:t> la </a:t>
            </a:r>
            <a:r>
              <a:rPr lang="en-AU" dirty="0" err="1"/>
              <a:t>mejor</a:t>
            </a:r>
            <a:r>
              <a:rPr lang="en-AU" dirty="0"/>
              <a:t> </a:t>
            </a:r>
            <a:r>
              <a:rPr lang="en-AU" dirty="0" err="1"/>
              <a:t>decisión</a:t>
            </a:r>
            <a:r>
              <a:rPr lang="en-AU" dirty="0">
                <a:effectLst/>
              </a:rPr>
              <a:t>. </a:t>
            </a:r>
            <a:endParaRPr lang="da-DK" dirty="0"/>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dirty="0">
                <a:effectLst/>
              </a:rPr>
              <a:t>Jasmin: </a:t>
            </a:r>
            <a:r>
              <a:rPr lang="en-AU" dirty="0"/>
              <a:t>La </a:t>
            </a:r>
            <a:r>
              <a:rPr lang="en-AU" dirty="0" err="1"/>
              <a:t>mayoría</a:t>
            </a:r>
            <a:r>
              <a:rPr lang="en-AU" dirty="0"/>
              <a:t> es de </a:t>
            </a:r>
            <a:r>
              <a:rPr lang="en-AU" dirty="0" err="1"/>
              <a:t>esta</a:t>
            </a:r>
            <a:r>
              <a:rPr lang="en-AU" dirty="0"/>
              <a:t> </a:t>
            </a:r>
            <a:r>
              <a:rPr lang="en-AU" dirty="0" err="1"/>
              <a:t>página</a:t>
            </a:r>
            <a:r>
              <a:rPr lang="en-AU" dirty="0"/>
              <a:t> de </a:t>
            </a:r>
            <a:r>
              <a:rPr lang="en-AU" dirty="0">
                <a:effectLst/>
              </a:rPr>
              <a:t>Facebook </a:t>
            </a:r>
            <a:r>
              <a:rPr lang="en-AU" dirty="0"/>
              <a:t>que es para la </a:t>
            </a:r>
            <a:r>
              <a:rPr lang="en-AU" dirty="0" err="1"/>
              <a:t>gente</a:t>
            </a:r>
            <a:r>
              <a:rPr lang="en-AU" dirty="0"/>
              <a:t> en contra de las </a:t>
            </a:r>
            <a:r>
              <a:rPr lang="en-AU" dirty="0" err="1"/>
              <a:t>vacunas</a:t>
            </a:r>
            <a:r>
              <a:rPr lang="en-AU" dirty="0">
                <a:effectLst/>
              </a:rPr>
              <a:t>. </a:t>
            </a:r>
            <a:r>
              <a:rPr lang="en-AU" dirty="0"/>
              <a:t>Hay </a:t>
            </a:r>
            <a:r>
              <a:rPr lang="en-AU" dirty="0" err="1"/>
              <a:t>todo</a:t>
            </a:r>
            <a:r>
              <a:rPr lang="en-AU" dirty="0"/>
              <a:t> </a:t>
            </a:r>
            <a:r>
              <a:rPr lang="en-AU" dirty="0" err="1"/>
              <a:t>tipo</a:t>
            </a:r>
            <a:r>
              <a:rPr lang="en-AU" dirty="0"/>
              <a:t> de información de </a:t>
            </a:r>
            <a:r>
              <a:rPr lang="en-AU" dirty="0" err="1"/>
              <a:t>teoría</a:t>
            </a:r>
            <a:r>
              <a:rPr lang="en-AU" dirty="0"/>
              <a:t> de la </a:t>
            </a:r>
            <a:r>
              <a:rPr lang="en-AU" dirty="0" err="1"/>
              <a:t>conspiración</a:t>
            </a:r>
            <a:r>
              <a:rPr lang="en-AU" dirty="0"/>
              <a:t> en la </a:t>
            </a:r>
            <a:r>
              <a:rPr lang="en-AU" dirty="0" err="1"/>
              <a:t>página</a:t>
            </a:r>
            <a:r>
              <a:rPr lang="en-AU" dirty="0">
                <a:effectLst/>
              </a:rPr>
              <a:t>, </a:t>
            </a:r>
            <a:r>
              <a:rPr lang="en-AU" dirty="0" err="1"/>
              <a:t>algunos</a:t>
            </a:r>
            <a:r>
              <a:rPr lang="en-AU" dirty="0"/>
              <a:t> de </a:t>
            </a:r>
            <a:r>
              <a:rPr lang="en-AU" dirty="0" err="1"/>
              <a:t>ellos</a:t>
            </a:r>
            <a:r>
              <a:rPr lang="en-AU" dirty="0"/>
              <a:t> es </a:t>
            </a:r>
            <a:r>
              <a:rPr lang="en-AU" dirty="0" err="1"/>
              <a:t>bastante</a:t>
            </a:r>
            <a:r>
              <a:rPr lang="en-AU" dirty="0"/>
              <a:t> </a:t>
            </a:r>
            <a:r>
              <a:rPr lang="en-AU" dirty="0" err="1"/>
              <a:t>indignante</a:t>
            </a:r>
            <a:r>
              <a:rPr lang="en-AU" dirty="0"/>
              <a:t> en </a:t>
            </a:r>
            <a:r>
              <a:rPr lang="en-AU" dirty="0" err="1"/>
              <a:t>realidad</a:t>
            </a:r>
            <a:r>
              <a:rPr lang="en-AU" dirty="0">
                <a:effectLst/>
              </a:rPr>
              <a:t>. </a:t>
            </a:r>
            <a:endParaRPr lang="da-DK" dirty="0"/>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dirty="0" err="1"/>
              <a:t>Voluntario</a:t>
            </a:r>
            <a:r>
              <a:rPr lang="en-AU" dirty="0"/>
              <a:t>/a  de PAP: El </a:t>
            </a:r>
            <a:r>
              <a:rPr lang="en-AU" dirty="0" err="1"/>
              <a:t>mejor</a:t>
            </a:r>
            <a:r>
              <a:rPr lang="en-AU" dirty="0"/>
              <a:t> </a:t>
            </a:r>
            <a:r>
              <a:rPr lang="en-AU" dirty="0" err="1"/>
              <a:t>lugar</a:t>
            </a:r>
            <a:r>
              <a:rPr lang="en-AU" dirty="0"/>
              <a:t> para </a:t>
            </a:r>
            <a:r>
              <a:rPr lang="en-AU" dirty="0" err="1"/>
              <a:t>obtener</a:t>
            </a:r>
            <a:r>
              <a:rPr lang="en-AU" dirty="0"/>
              <a:t> información </a:t>
            </a:r>
            <a:r>
              <a:rPr lang="en-AU" dirty="0" err="1"/>
              <a:t>precisa</a:t>
            </a:r>
            <a:r>
              <a:rPr lang="en-AU" dirty="0"/>
              <a:t> y </a:t>
            </a:r>
            <a:r>
              <a:rPr lang="en-AU" dirty="0" err="1"/>
              <a:t>actualizada</a:t>
            </a:r>
            <a:r>
              <a:rPr lang="en-AU" dirty="0"/>
              <a:t> </a:t>
            </a:r>
            <a:r>
              <a:rPr lang="en-AU" dirty="0" err="1"/>
              <a:t>sobre</a:t>
            </a:r>
            <a:r>
              <a:rPr lang="en-AU" dirty="0"/>
              <a:t> las </a:t>
            </a:r>
            <a:r>
              <a:rPr lang="en-AU" dirty="0" err="1"/>
              <a:t>vacunas</a:t>
            </a:r>
            <a:r>
              <a:rPr lang="en-AU" dirty="0"/>
              <a:t> </a:t>
            </a:r>
            <a:r>
              <a:rPr lang="en-AU" dirty="0">
                <a:effectLst/>
              </a:rPr>
              <a:t>COVID </a:t>
            </a:r>
            <a:r>
              <a:rPr lang="en-AU" dirty="0"/>
              <a:t>es a </a:t>
            </a:r>
            <a:r>
              <a:rPr lang="en-AU" dirty="0" err="1"/>
              <a:t>través</a:t>
            </a:r>
            <a:r>
              <a:rPr lang="en-AU" dirty="0"/>
              <a:t> de </a:t>
            </a:r>
            <a:r>
              <a:rPr lang="en-AU" dirty="0" err="1"/>
              <a:t>fuentes</a:t>
            </a:r>
            <a:r>
              <a:rPr lang="en-AU" dirty="0"/>
              <a:t> de información </a:t>
            </a:r>
            <a:r>
              <a:rPr lang="en-AU" dirty="0" err="1"/>
              <a:t>fiables</a:t>
            </a:r>
            <a:r>
              <a:rPr lang="en-AU" dirty="0"/>
              <a:t> </a:t>
            </a:r>
            <a:r>
              <a:rPr lang="en-AU" dirty="0" err="1"/>
              <a:t>como</a:t>
            </a:r>
            <a:r>
              <a:rPr lang="en-AU" dirty="0"/>
              <a:t> la </a:t>
            </a:r>
            <a:r>
              <a:rPr lang="en-AU" dirty="0" err="1"/>
              <a:t>Organización</a:t>
            </a:r>
            <a:r>
              <a:rPr lang="en-AU" dirty="0"/>
              <a:t> Mundial de la Salud o la </a:t>
            </a:r>
            <a:r>
              <a:rPr lang="en-AU" dirty="0" err="1"/>
              <a:t>página</a:t>
            </a:r>
            <a:r>
              <a:rPr lang="en-AU" dirty="0"/>
              <a:t> web </a:t>
            </a:r>
            <a:r>
              <a:rPr lang="en-AU" dirty="0" err="1"/>
              <a:t>oficial</a:t>
            </a:r>
            <a:r>
              <a:rPr lang="en-AU" dirty="0"/>
              <a:t> del </a:t>
            </a:r>
            <a:r>
              <a:rPr lang="en-AU" dirty="0" err="1"/>
              <a:t>gobierno</a:t>
            </a:r>
            <a:r>
              <a:rPr lang="en-AU" dirty="0"/>
              <a:t> </a:t>
            </a:r>
            <a:r>
              <a:rPr lang="en-AU" dirty="0">
                <a:effectLst/>
              </a:rPr>
              <a:t>local </a:t>
            </a:r>
            <a:r>
              <a:rPr lang="en-AU" dirty="0"/>
              <a:t>que </a:t>
            </a:r>
            <a:r>
              <a:rPr lang="en-AU" dirty="0" err="1"/>
              <a:t>tiene</a:t>
            </a:r>
            <a:r>
              <a:rPr lang="en-AU" dirty="0"/>
              <a:t> información </a:t>
            </a:r>
            <a:r>
              <a:rPr lang="en-AU" dirty="0" err="1"/>
              <a:t>comprobada</a:t>
            </a:r>
            <a:r>
              <a:rPr lang="en-AU" dirty="0"/>
              <a:t> e información </a:t>
            </a:r>
            <a:r>
              <a:rPr lang="en-AU" dirty="0" err="1"/>
              <a:t>sobre</a:t>
            </a:r>
            <a:r>
              <a:rPr lang="en-AU" dirty="0"/>
              <a:t> las </a:t>
            </a:r>
            <a:r>
              <a:rPr lang="en-AU" dirty="0" err="1"/>
              <a:t>vacunas</a:t>
            </a:r>
            <a:r>
              <a:rPr lang="en-AU" dirty="0"/>
              <a:t> </a:t>
            </a:r>
            <a:r>
              <a:rPr lang="en-AU" dirty="0" err="1"/>
              <a:t>específicamente</a:t>
            </a:r>
            <a:r>
              <a:rPr lang="en-AU" dirty="0"/>
              <a:t> en </a:t>
            </a:r>
            <a:r>
              <a:rPr lang="en-AU" dirty="0" err="1"/>
              <a:t>nuestra</a:t>
            </a:r>
            <a:r>
              <a:rPr lang="en-AU" dirty="0"/>
              <a:t> </a:t>
            </a:r>
            <a:r>
              <a:rPr lang="en-AU" dirty="0" err="1"/>
              <a:t>comunidad</a:t>
            </a:r>
            <a:r>
              <a:rPr lang="en-AU" dirty="0">
                <a:effectLst/>
              </a:rPr>
              <a:t>. </a:t>
            </a:r>
            <a:r>
              <a:rPr lang="en-AU" dirty="0" err="1"/>
              <a:t>Puedo</a:t>
            </a:r>
            <a:r>
              <a:rPr lang="en-AU" dirty="0"/>
              <a:t> </a:t>
            </a:r>
            <a:r>
              <a:rPr lang="en-AU" dirty="0" err="1"/>
              <a:t>mostrarte</a:t>
            </a:r>
            <a:r>
              <a:rPr lang="en-AU" dirty="0"/>
              <a:t> </a:t>
            </a:r>
            <a:r>
              <a:rPr lang="en-AU" dirty="0" err="1"/>
              <a:t>estas</a:t>
            </a:r>
            <a:r>
              <a:rPr lang="en-AU" dirty="0"/>
              <a:t> </a:t>
            </a:r>
            <a:r>
              <a:rPr lang="en-AU" dirty="0" err="1"/>
              <a:t>páginas</a:t>
            </a:r>
            <a:r>
              <a:rPr lang="en-AU" dirty="0"/>
              <a:t> web </a:t>
            </a:r>
            <a:r>
              <a:rPr lang="en-AU" dirty="0" err="1"/>
              <a:t>si</a:t>
            </a:r>
            <a:r>
              <a:rPr lang="en-AU" dirty="0"/>
              <a:t> </a:t>
            </a:r>
            <a:r>
              <a:rPr lang="en-AU" dirty="0" err="1"/>
              <a:t>estás</a:t>
            </a:r>
            <a:r>
              <a:rPr lang="en-AU" dirty="0"/>
              <a:t> </a:t>
            </a:r>
            <a:r>
              <a:rPr lang="en-AU" dirty="0" err="1"/>
              <a:t>interesado</a:t>
            </a:r>
            <a:r>
              <a:rPr lang="en-AU" dirty="0">
                <a:effectLst/>
              </a:rPr>
              <a:t>. </a:t>
            </a:r>
            <a:r>
              <a:rPr lang="en-AU" dirty="0"/>
              <a:t>La </a:t>
            </a:r>
            <a:r>
              <a:rPr lang="en-AU" dirty="0" err="1"/>
              <a:t>página</a:t>
            </a:r>
            <a:r>
              <a:rPr lang="en-AU" dirty="0"/>
              <a:t> del </a:t>
            </a:r>
            <a:r>
              <a:rPr lang="en-AU" dirty="0" err="1"/>
              <a:t>gobierno</a:t>
            </a:r>
            <a:r>
              <a:rPr lang="en-AU" dirty="0"/>
              <a:t> </a:t>
            </a:r>
            <a:r>
              <a:rPr lang="en-AU" dirty="0" err="1"/>
              <a:t>también</a:t>
            </a:r>
            <a:r>
              <a:rPr lang="en-AU" dirty="0"/>
              <a:t> </a:t>
            </a:r>
            <a:r>
              <a:rPr lang="en-AU" dirty="0" err="1"/>
              <a:t>tiene</a:t>
            </a:r>
            <a:r>
              <a:rPr lang="en-AU" dirty="0"/>
              <a:t> una </a:t>
            </a:r>
            <a:r>
              <a:rPr lang="en-AU" dirty="0" err="1"/>
              <a:t>función</a:t>
            </a:r>
            <a:r>
              <a:rPr lang="en-AU" dirty="0"/>
              <a:t> de </a:t>
            </a:r>
            <a:r>
              <a:rPr lang="en-AU" dirty="0">
                <a:effectLst/>
              </a:rPr>
              <a:t>chat-box </a:t>
            </a:r>
            <a:r>
              <a:rPr lang="en-AU" dirty="0" err="1"/>
              <a:t>donde</a:t>
            </a:r>
            <a:r>
              <a:rPr lang="en-AU" dirty="0"/>
              <a:t> </a:t>
            </a:r>
            <a:r>
              <a:rPr lang="en-AU" dirty="0" err="1"/>
              <a:t>puedes</a:t>
            </a:r>
            <a:r>
              <a:rPr lang="en-AU" dirty="0"/>
              <a:t> </a:t>
            </a:r>
            <a:r>
              <a:rPr lang="en-AU" dirty="0" err="1"/>
              <a:t>hacer</a:t>
            </a:r>
            <a:r>
              <a:rPr lang="en-AU" dirty="0"/>
              <a:t> </a:t>
            </a:r>
            <a:r>
              <a:rPr lang="en-AU" dirty="0" err="1"/>
              <a:t>cualquier</a:t>
            </a:r>
            <a:r>
              <a:rPr lang="en-AU" dirty="0"/>
              <a:t> </a:t>
            </a:r>
            <a:r>
              <a:rPr lang="en-AU" dirty="0" err="1"/>
              <a:t>pregunta</a:t>
            </a:r>
            <a:r>
              <a:rPr lang="en-AU" dirty="0"/>
              <a:t> de forma </a:t>
            </a:r>
            <a:r>
              <a:rPr lang="en-AU" dirty="0" err="1"/>
              <a:t>anónima</a:t>
            </a:r>
            <a:r>
              <a:rPr lang="en-AU" dirty="0"/>
              <a:t> </a:t>
            </a:r>
            <a:r>
              <a:rPr lang="en-AU" dirty="0" err="1"/>
              <a:t>sobre</a:t>
            </a:r>
            <a:r>
              <a:rPr lang="en-AU" dirty="0"/>
              <a:t> las </a:t>
            </a:r>
            <a:r>
              <a:rPr lang="en-AU" dirty="0" err="1"/>
              <a:t>vacunas</a:t>
            </a:r>
            <a:r>
              <a:rPr lang="en-AU" dirty="0"/>
              <a:t> </a:t>
            </a:r>
            <a:r>
              <a:rPr lang="en-AU" dirty="0">
                <a:effectLst/>
              </a:rPr>
              <a:t>COVID </a:t>
            </a:r>
            <a:r>
              <a:rPr lang="en-AU" dirty="0"/>
              <a:t>y una </a:t>
            </a:r>
            <a:r>
              <a:rPr lang="en-AU" dirty="0" err="1"/>
              <a:t>enfermera</a:t>
            </a:r>
            <a:r>
              <a:rPr lang="en-AU" dirty="0"/>
              <a:t> </a:t>
            </a:r>
            <a:r>
              <a:rPr lang="en-AU" dirty="0" err="1"/>
              <a:t>responderá</a:t>
            </a:r>
            <a:r>
              <a:rPr lang="en-AU" dirty="0"/>
              <a:t> </a:t>
            </a:r>
            <a:r>
              <a:rPr lang="en-AU" dirty="0">
                <a:effectLst/>
              </a:rPr>
              <a:t>a </a:t>
            </a:r>
            <a:r>
              <a:rPr lang="en-AU" dirty="0" err="1"/>
              <a:t>tus</a:t>
            </a:r>
            <a:r>
              <a:rPr lang="en-AU" dirty="0"/>
              <a:t> </a:t>
            </a:r>
            <a:r>
              <a:rPr lang="en-AU" dirty="0" err="1"/>
              <a:t>preguntas</a:t>
            </a:r>
            <a:r>
              <a:rPr lang="en-AU" dirty="0">
                <a:effectLst/>
              </a:rPr>
              <a:t>. </a:t>
            </a:r>
            <a:endParaRPr lang="da-DK" dirty="0"/>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dirty="0">
                <a:effectLst/>
              </a:rPr>
              <a:t>Jasmin: </a:t>
            </a:r>
            <a:r>
              <a:rPr lang="en-AU" dirty="0" err="1"/>
              <a:t>Poder</a:t>
            </a:r>
            <a:r>
              <a:rPr lang="en-AU" dirty="0"/>
              <a:t> </a:t>
            </a:r>
            <a:r>
              <a:rPr lang="en-AU" dirty="0" err="1"/>
              <a:t>obtener</a:t>
            </a:r>
            <a:r>
              <a:rPr lang="en-AU" dirty="0"/>
              <a:t> información </a:t>
            </a:r>
            <a:r>
              <a:rPr lang="en-AU" dirty="0" err="1"/>
              <a:t>directamente</a:t>
            </a:r>
            <a:r>
              <a:rPr lang="en-AU" dirty="0"/>
              <a:t> de una </a:t>
            </a:r>
            <a:r>
              <a:rPr lang="en-AU" dirty="0" err="1"/>
              <a:t>enfermera</a:t>
            </a:r>
            <a:r>
              <a:rPr lang="en-AU" dirty="0"/>
              <a:t> y en mi </a:t>
            </a:r>
            <a:r>
              <a:rPr lang="en-AU" dirty="0" err="1"/>
              <a:t>propio</a:t>
            </a:r>
            <a:r>
              <a:rPr lang="en-AU" dirty="0"/>
              <a:t> </a:t>
            </a:r>
            <a:r>
              <a:rPr lang="en-AU" dirty="0" err="1"/>
              <a:t>idioma</a:t>
            </a:r>
            <a:r>
              <a:rPr lang="en-AU" dirty="0"/>
              <a:t> </a:t>
            </a:r>
            <a:r>
              <a:rPr lang="en-AU" dirty="0" err="1"/>
              <a:t>suena</a:t>
            </a:r>
            <a:r>
              <a:rPr lang="en-AU" dirty="0"/>
              <a:t> </a:t>
            </a:r>
            <a:r>
              <a:rPr lang="en-AU" dirty="0" err="1"/>
              <a:t>muy</a:t>
            </a:r>
            <a:r>
              <a:rPr lang="en-AU" dirty="0"/>
              <a:t> bien</a:t>
            </a:r>
            <a:r>
              <a:rPr lang="en-AU" dirty="0">
                <a:effectLst/>
              </a:rPr>
              <a:t>. </a:t>
            </a:r>
            <a:r>
              <a:rPr lang="en-AU" dirty="0" err="1"/>
              <a:t>Puede</a:t>
            </a:r>
            <a:r>
              <a:rPr lang="en-AU" dirty="0"/>
              <a:t> </a:t>
            </a:r>
            <a:r>
              <a:rPr lang="en-AU" dirty="0" err="1"/>
              <a:t>mostrarme</a:t>
            </a:r>
            <a:r>
              <a:rPr lang="en-AU" dirty="0"/>
              <a:t> </a:t>
            </a:r>
            <a:r>
              <a:rPr lang="en-AU" dirty="0" err="1"/>
              <a:t>cómo</a:t>
            </a:r>
            <a:r>
              <a:rPr lang="en-AU" dirty="0"/>
              <a:t> </a:t>
            </a:r>
            <a:r>
              <a:rPr lang="en-AU" dirty="0" err="1"/>
              <a:t>utilizar</a:t>
            </a:r>
            <a:r>
              <a:rPr lang="en-AU" dirty="0"/>
              <a:t> la </a:t>
            </a:r>
            <a:r>
              <a:rPr lang="en-AU" dirty="0" err="1"/>
              <a:t>función</a:t>
            </a:r>
            <a:r>
              <a:rPr lang="en-AU" dirty="0"/>
              <a:t> de </a:t>
            </a:r>
            <a:r>
              <a:rPr lang="en-AU" dirty="0">
                <a:effectLst/>
              </a:rPr>
              <a:t>chat </a:t>
            </a:r>
            <a:r>
              <a:rPr lang="en-AU" dirty="0"/>
              <a:t>de la </a:t>
            </a:r>
            <a:r>
              <a:rPr lang="en-AU" dirty="0" err="1"/>
              <a:t>página</a:t>
            </a:r>
            <a:r>
              <a:rPr lang="en-AU" dirty="0"/>
              <a:t> web</a:t>
            </a:r>
            <a:r>
              <a:rPr lang="en-AU" dirty="0">
                <a:effectLst/>
              </a:rPr>
              <a:t>? </a:t>
            </a:r>
            <a:endParaRPr lang="da-DK" dirty="0"/>
          </a:p>
          <a:p>
            <a:endParaRPr lang="en-AU" sz="1800" dirty="0">
              <a:latin typeface="Calibri"/>
              <a:ea typeface="Open Sans" panose="020B0606030504020204" pitchFamily="34" charset="0"/>
              <a:cs typeface="Calibri"/>
            </a:endParaRPr>
          </a:p>
          <a:p>
            <a:r>
              <a:rPr lang="en-AU" dirty="0" err="1"/>
              <a:t>Voluntario</a:t>
            </a:r>
            <a:r>
              <a:rPr lang="en-AU" dirty="0"/>
              <a:t>/a  de PAP: Por </a:t>
            </a:r>
            <a:r>
              <a:rPr lang="en-AU" dirty="0" err="1"/>
              <a:t>supuesto</a:t>
            </a:r>
            <a:r>
              <a:rPr lang="en-AU" dirty="0">
                <a:effectLst/>
              </a:rPr>
              <a:t>. </a:t>
            </a:r>
            <a:r>
              <a:rPr lang="en-AU" dirty="0"/>
              <a:t>¿Hay algo </a:t>
            </a:r>
            <a:r>
              <a:rPr lang="en-AU" dirty="0" err="1"/>
              <a:t>más</a:t>
            </a:r>
            <a:r>
              <a:rPr lang="en-AU" dirty="0"/>
              <a:t> de lo que </a:t>
            </a:r>
            <a:r>
              <a:rPr lang="en-AU" dirty="0" err="1"/>
              <a:t>quieras</a:t>
            </a:r>
            <a:r>
              <a:rPr lang="en-AU" dirty="0"/>
              <a:t> </a:t>
            </a:r>
            <a:r>
              <a:rPr lang="en-AU" dirty="0" err="1"/>
              <a:t>hablar</a:t>
            </a:r>
            <a:r>
              <a:rPr lang="en-AU" dirty="0"/>
              <a:t> hoy</a:t>
            </a:r>
            <a:r>
              <a:rPr lang="en-AU" dirty="0">
                <a:effectLst/>
              </a:rPr>
              <a:t>? </a:t>
            </a:r>
            <a:r>
              <a:rPr lang="en-AU" dirty="0" err="1"/>
              <a:t>Mencionaste</a:t>
            </a:r>
            <a:r>
              <a:rPr lang="en-AU" dirty="0"/>
              <a:t> que </a:t>
            </a:r>
            <a:r>
              <a:rPr lang="en-AU" dirty="0" err="1"/>
              <a:t>te</a:t>
            </a:r>
            <a:r>
              <a:rPr lang="en-AU" dirty="0"/>
              <a:t> </a:t>
            </a:r>
            <a:r>
              <a:rPr lang="en-AU" dirty="0" err="1"/>
              <a:t>sentías</a:t>
            </a:r>
            <a:r>
              <a:rPr lang="en-AU" dirty="0"/>
              <a:t> </a:t>
            </a:r>
            <a:r>
              <a:rPr lang="en-AU" dirty="0" err="1"/>
              <a:t>estresado</a:t>
            </a:r>
            <a:r>
              <a:rPr lang="en-AU" dirty="0"/>
              <a:t> y que </a:t>
            </a:r>
            <a:r>
              <a:rPr lang="en-AU" dirty="0" err="1"/>
              <a:t>tal</a:t>
            </a:r>
            <a:r>
              <a:rPr lang="en-AU" dirty="0"/>
              <a:t> </a:t>
            </a:r>
            <a:r>
              <a:rPr lang="en-AU" dirty="0" err="1"/>
              <a:t>vez</a:t>
            </a:r>
            <a:r>
              <a:rPr lang="en-AU" dirty="0"/>
              <a:t> </a:t>
            </a:r>
            <a:r>
              <a:rPr lang="en-AU" dirty="0" err="1"/>
              <a:t>te</a:t>
            </a:r>
            <a:r>
              <a:rPr lang="en-AU" dirty="0"/>
              <a:t> </a:t>
            </a:r>
            <a:r>
              <a:rPr lang="en-AU" dirty="0" err="1"/>
              <a:t>estabas</a:t>
            </a:r>
            <a:r>
              <a:rPr lang="en-AU" dirty="0"/>
              <a:t> </a:t>
            </a:r>
            <a:r>
              <a:rPr lang="en-AU" dirty="0" err="1"/>
              <a:t>aislando</a:t>
            </a:r>
            <a:r>
              <a:rPr lang="en-AU" dirty="0"/>
              <a:t> de </a:t>
            </a:r>
            <a:r>
              <a:rPr lang="en-AU" dirty="0" err="1"/>
              <a:t>tus</a:t>
            </a:r>
            <a:r>
              <a:rPr lang="en-AU" dirty="0"/>
              <a:t> amigos.</a:t>
            </a:r>
            <a:endParaRPr lang="da-DK" dirty="0"/>
          </a:p>
          <a:p>
            <a:endParaRPr lang="en-AU" sz="1800" dirty="0">
              <a:latin typeface="Calibri"/>
              <a:ea typeface="Open Sans" panose="020B0606030504020204" pitchFamily="34" charset="0"/>
              <a:cs typeface="Calibri"/>
            </a:endParaRPr>
          </a:p>
          <a:p>
            <a:r>
              <a:rPr lang="en-AU" dirty="0">
                <a:effectLst/>
              </a:rPr>
              <a:t>Jasmin: </a:t>
            </a:r>
            <a:r>
              <a:rPr lang="en-AU" dirty="0"/>
              <a:t>Es un </a:t>
            </a:r>
            <a:r>
              <a:rPr lang="en-AU" dirty="0" err="1"/>
              <a:t>problema</a:t>
            </a:r>
            <a:r>
              <a:rPr lang="en-AU" dirty="0"/>
              <a:t> tan </a:t>
            </a:r>
            <a:r>
              <a:rPr lang="en-AU" dirty="0" err="1"/>
              <a:t>grande</a:t>
            </a:r>
            <a:r>
              <a:rPr lang="en-AU" dirty="0"/>
              <a:t> que </a:t>
            </a:r>
            <a:r>
              <a:rPr lang="en-AU" dirty="0">
                <a:effectLst/>
              </a:rPr>
              <a:t>no </a:t>
            </a:r>
            <a:r>
              <a:rPr lang="en-AU" dirty="0" err="1"/>
              <a:t>sé</a:t>
            </a:r>
            <a:r>
              <a:rPr lang="en-AU" dirty="0"/>
              <a:t> </a:t>
            </a:r>
            <a:r>
              <a:rPr lang="en-AU" dirty="0" err="1"/>
              <a:t>qué</a:t>
            </a:r>
            <a:r>
              <a:rPr lang="en-AU" dirty="0"/>
              <a:t> </a:t>
            </a:r>
            <a:r>
              <a:rPr lang="en-AU" dirty="0" err="1"/>
              <a:t>hacer</a:t>
            </a:r>
            <a:r>
              <a:rPr lang="en-AU" dirty="0">
                <a:effectLst/>
              </a:rPr>
              <a:t>. </a:t>
            </a:r>
            <a:r>
              <a:rPr lang="en-AU" dirty="0"/>
              <a:t>Mis amigos son </a:t>
            </a:r>
            <a:r>
              <a:rPr lang="en-AU" dirty="0" err="1"/>
              <a:t>normalmente</a:t>
            </a:r>
            <a:r>
              <a:rPr lang="en-AU" dirty="0"/>
              <a:t> un gran </a:t>
            </a:r>
            <a:r>
              <a:rPr lang="en-AU" dirty="0" err="1"/>
              <a:t>apoyo</a:t>
            </a:r>
            <a:r>
              <a:rPr lang="en-AU" dirty="0"/>
              <a:t> para </a:t>
            </a:r>
            <a:r>
              <a:rPr lang="en-AU" dirty="0" err="1"/>
              <a:t>mí</a:t>
            </a:r>
            <a:r>
              <a:rPr lang="en-AU" dirty="0"/>
              <a:t>, </a:t>
            </a:r>
            <a:r>
              <a:rPr lang="en-AU" dirty="0" err="1"/>
              <a:t>pero</a:t>
            </a:r>
            <a:r>
              <a:rPr lang="en-AU" dirty="0"/>
              <a:t> he </a:t>
            </a:r>
            <a:r>
              <a:rPr lang="en-AU" dirty="0" err="1"/>
              <a:t>empezado</a:t>
            </a:r>
            <a:r>
              <a:rPr lang="en-AU" dirty="0"/>
              <a:t> </a:t>
            </a:r>
            <a:r>
              <a:rPr lang="en-AU" dirty="0">
                <a:effectLst/>
              </a:rPr>
              <a:t>a </a:t>
            </a:r>
            <a:r>
              <a:rPr lang="en-AU" dirty="0" err="1"/>
              <a:t>evitarlos</a:t>
            </a:r>
            <a:r>
              <a:rPr lang="en-AU" dirty="0"/>
              <a:t> por </a:t>
            </a:r>
            <a:r>
              <a:rPr lang="en-AU" dirty="0" err="1"/>
              <a:t>si</a:t>
            </a:r>
            <a:r>
              <a:rPr lang="en-AU" dirty="0"/>
              <a:t> </a:t>
            </a:r>
            <a:r>
              <a:rPr lang="en-AU" dirty="0">
                <a:effectLst/>
              </a:rPr>
              <a:t>me </a:t>
            </a:r>
            <a:r>
              <a:rPr lang="en-AU" dirty="0" err="1"/>
              <a:t>preguntan</a:t>
            </a:r>
            <a:r>
              <a:rPr lang="en-AU" dirty="0"/>
              <a:t> </a:t>
            </a:r>
            <a:r>
              <a:rPr lang="en-AU" dirty="0" err="1"/>
              <a:t>sobre</a:t>
            </a:r>
            <a:r>
              <a:rPr lang="en-AU" dirty="0"/>
              <a:t> la </a:t>
            </a:r>
            <a:r>
              <a:rPr lang="en-AU" dirty="0" err="1"/>
              <a:t>vacunación</a:t>
            </a:r>
            <a:r>
              <a:rPr lang="en-AU" dirty="0"/>
              <a:t> y </a:t>
            </a:r>
            <a:r>
              <a:rPr lang="en-AU" dirty="0" err="1"/>
              <a:t>empiezan</a:t>
            </a:r>
            <a:r>
              <a:rPr lang="en-AU" dirty="0"/>
              <a:t> a </a:t>
            </a:r>
            <a:r>
              <a:rPr lang="en-AU" dirty="0" err="1"/>
              <a:t>presionarme</a:t>
            </a:r>
            <a:r>
              <a:rPr lang="en-AU" dirty="0">
                <a:effectLst/>
              </a:rPr>
              <a:t>. </a:t>
            </a:r>
            <a:r>
              <a:rPr lang="en-AU" dirty="0"/>
              <a:t>Me </a:t>
            </a:r>
            <a:r>
              <a:rPr lang="en-AU" dirty="0" err="1"/>
              <a:t>siento</a:t>
            </a:r>
            <a:r>
              <a:rPr lang="en-AU" dirty="0"/>
              <a:t> </a:t>
            </a:r>
            <a:r>
              <a:rPr lang="en-AU" dirty="0" err="1"/>
              <a:t>muy</a:t>
            </a:r>
            <a:r>
              <a:rPr lang="en-AU" dirty="0"/>
              <a:t> sola y </a:t>
            </a:r>
            <a:r>
              <a:rPr lang="en-AU" dirty="0" err="1"/>
              <a:t>aislada</a:t>
            </a:r>
            <a:r>
              <a:rPr lang="en-AU" dirty="0">
                <a:effectLst/>
              </a:rPr>
              <a:t>.</a:t>
            </a:r>
            <a:endParaRPr lang="en-AU" dirty="0"/>
          </a:p>
          <a:p>
            <a:r>
              <a:rPr lang="en-AU" sz="1800" dirty="0"/>
              <a:t> </a:t>
            </a:r>
            <a:endParaRPr lang="da-DK" sz="1800" dirty="0"/>
          </a:p>
          <a:p>
            <a:r>
              <a:rPr lang="en-AU" dirty="0" err="1"/>
              <a:t>Voluntario</a:t>
            </a:r>
            <a:r>
              <a:rPr lang="en-AU" dirty="0"/>
              <a:t>/a  de PAP: Las </a:t>
            </a:r>
            <a:r>
              <a:rPr lang="en-AU" dirty="0" err="1"/>
              <a:t>amistades</a:t>
            </a:r>
            <a:r>
              <a:rPr lang="en-AU" dirty="0"/>
              <a:t> son tan </a:t>
            </a:r>
            <a:r>
              <a:rPr lang="en-AU" dirty="0" err="1"/>
              <a:t>importantes</a:t>
            </a:r>
            <a:r>
              <a:rPr lang="en-AU" dirty="0"/>
              <a:t> para </a:t>
            </a:r>
            <a:r>
              <a:rPr lang="en-AU" dirty="0" err="1"/>
              <a:t>nosotros</a:t>
            </a:r>
            <a:r>
              <a:rPr lang="en-AU" dirty="0"/>
              <a:t> </a:t>
            </a:r>
            <a:r>
              <a:rPr lang="en-AU" dirty="0" err="1"/>
              <a:t>como</a:t>
            </a:r>
            <a:r>
              <a:rPr lang="en-AU" dirty="0"/>
              <a:t> </a:t>
            </a:r>
            <a:r>
              <a:rPr lang="en-AU" dirty="0" err="1"/>
              <a:t>seres</a:t>
            </a:r>
            <a:r>
              <a:rPr lang="en-AU" dirty="0"/>
              <a:t> </a:t>
            </a:r>
            <a:r>
              <a:rPr lang="en-AU" dirty="0" err="1"/>
              <a:t>humanos</a:t>
            </a:r>
            <a:r>
              <a:rPr lang="en-AU" dirty="0">
                <a:effectLst/>
              </a:rPr>
              <a:t>. </a:t>
            </a:r>
            <a:r>
              <a:rPr lang="en-AU" dirty="0"/>
              <a:t>Es </a:t>
            </a:r>
            <a:r>
              <a:rPr lang="en-AU" dirty="0" err="1"/>
              <a:t>esto</a:t>
            </a:r>
            <a:r>
              <a:rPr lang="en-AU" dirty="0"/>
              <a:t> algo </a:t>
            </a:r>
            <a:r>
              <a:rPr lang="en-AU" dirty="0">
                <a:effectLst/>
              </a:rPr>
              <a:t>a </a:t>
            </a:r>
            <a:r>
              <a:rPr lang="en-AU" dirty="0"/>
              <a:t>lo que </a:t>
            </a:r>
            <a:r>
              <a:rPr lang="en-AU" dirty="0" err="1"/>
              <a:t>tú</a:t>
            </a:r>
            <a:r>
              <a:rPr lang="en-AU" dirty="0"/>
              <a:t> y </a:t>
            </a:r>
            <a:r>
              <a:rPr lang="en-AU" dirty="0" err="1"/>
              <a:t>tus</a:t>
            </a:r>
            <a:r>
              <a:rPr lang="en-AU" dirty="0"/>
              <a:t> amigos </a:t>
            </a:r>
            <a:r>
              <a:rPr lang="en-AU" dirty="0" err="1"/>
              <a:t>os</a:t>
            </a:r>
            <a:r>
              <a:rPr lang="en-AU" dirty="0"/>
              <a:t> </a:t>
            </a:r>
            <a:r>
              <a:rPr lang="en-AU" dirty="0" err="1"/>
              <a:t>habéis</a:t>
            </a:r>
            <a:r>
              <a:rPr lang="en-AU" dirty="0"/>
              <a:t> </a:t>
            </a:r>
            <a:r>
              <a:rPr lang="en-AU" dirty="0" err="1"/>
              <a:t>enfrentado</a:t>
            </a:r>
            <a:r>
              <a:rPr lang="en-AU" dirty="0"/>
              <a:t> antes: </a:t>
            </a:r>
            <a:r>
              <a:rPr lang="en-AU" dirty="0" err="1"/>
              <a:t>tener</a:t>
            </a:r>
            <a:r>
              <a:rPr lang="en-AU" dirty="0"/>
              <a:t> un punto de vista </a:t>
            </a:r>
            <a:r>
              <a:rPr lang="en-AU" dirty="0" err="1"/>
              <a:t>diferente</a:t>
            </a:r>
            <a:r>
              <a:rPr lang="en-AU" dirty="0"/>
              <a:t> </a:t>
            </a:r>
            <a:r>
              <a:rPr lang="en-AU" dirty="0" err="1"/>
              <a:t>sobre</a:t>
            </a:r>
            <a:r>
              <a:rPr lang="en-AU" dirty="0"/>
              <a:t> un </a:t>
            </a:r>
            <a:r>
              <a:rPr lang="en-AU" dirty="0" err="1"/>
              <a:t>tema</a:t>
            </a:r>
            <a:r>
              <a:rPr lang="en-AU" dirty="0"/>
              <a:t> </a:t>
            </a:r>
            <a:r>
              <a:rPr lang="en-AU" dirty="0" err="1"/>
              <a:t>pero</a:t>
            </a:r>
            <a:r>
              <a:rPr lang="en-AU" dirty="0"/>
              <a:t> </a:t>
            </a:r>
            <a:r>
              <a:rPr lang="en-AU" dirty="0" err="1"/>
              <a:t>poder</a:t>
            </a:r>
            <a:r>
              <a:rPr lang="en-AU" dirty="0"/>
              <a:t> </a:t>
            </a:r>
            <a:r>
              <a:rPr lang="en-AU" dirty="0" err="1"/>
              <a:t>disfrutar</a:t>
            </a:r>
            <a:r>
              <a:rPr lang="en-AU" dirty="0"/>
              <a:t> de la </a:t>
            </a:r>
            <a:r>
              <a:rPr lang="en-AU" dirty="0" err="1"/>
              <a:t>compañía</a:t>
            </a:r>
            <a:r>
              <a:rPr lang="en-AU" dirty="0"/>
              <a:t> del </a:t>
            </a:r>
            <a:r>
              <a:rPr lang="en-AU" dirty="0" err="1"/>
              <a:t>otro</a:t>
            </a:r>
            <a:r>
              <a:rPr lang="en-AU" dirty="0">
                <a:effectLst/>
              </a:rPr>
              <a:t>?</a:t>
            </a:r>
            <a:endParaRPr lang="da-DK" dirty="0"/>
          </a:p>
          <a:p>
            <a:r>
              <a:rPr lang="en-AU" sz="1800" dirty="0">
                <a:effectLst/>
              </a:rPr>
              <a:t> </a:t>
            </a:r>
            <a:endParaRPr lang="en-AU" sz="1800" dirty="0">
              <a:cs typeface="Calibri"/>
            </a:endParaRPr>
          </a:p>
          <a:p>
            <a:r>
              <a:rPr lang="en-AU" dirty="0" err="1"/>
              <a:t>Jazmín</a:t>
            </a:r>
            <a:r>
              <a:rPr lang="en-AU" dirty="0">
                <a:effectLst/>
              </a:rPr>
              <a:t>: </a:t>
            </a:r>
            <a:r>
              <a:rPr lang="en-AU" dirty="0"/>
              <a:t>Bueno</a:t>
            </a:r>
            <a:r>
              <a:rPr lang="en-AU" dirty="0">
                <a:effectLst/>
              </a:rPr>
              <a:t>, </a:t>
            </a:r>
            <a:r>
              <a:rPr lang="en-AU" dirty="0" err="1"/>
              <a:t>si</a:t>
            </a:r>
            <a:r>
              <a:rPr lang="en-AU" dirty="0"/>
              <a:t> lo pones </a:t>
            </a:r>
            <a:r>
              <a:rPr lang="en-AU" dirty="0" err="1"/>
              <a:t>así</a:t>
            </a:r>
            <a:r>
              <a:rPr lang="en-AU" dirty="0">
                <a:effectLst/>
              </a:rPr>
              <a:t>, </a:t>
            </a:r>
            <a:r>
              <a:rPr lang="en-AU" dirty="0"/>
              <a:t>la </a:t>
            </a:r>
            <a:r>
              <a:rPr lang="en-AU" dirty="0" err="1"/>
              <a:t>verdad</a:t>
            </a:r>
            <a:r>
              <a:rPr lang="en-AU" dirty="0"/>
              <a:t> es que </a:t>
            </a:r>
            <a:r>
              <a:rPr lang="en-AU" dirty="0" err="1"/>
              <a:t>sí</a:t>
            </a:r>
            <a:r>
              <a:rPr lang="en-AU" dirty="0">
                <a:effectLst/>
              </a:rPr>
              <a:t>. </a:t>
            </a:r>
            <a:r>
              <a:rPr lang="en-AU" dirty="0" err="1"/>
              <a:t>Tenemos</a:t>
            </a:r>
            <a:r>
              <a:rPr lang="en-AU" dirty="0"/>
              <a:t> </a:t>
            </a:r>
            <a:r>
              <a:rPr lang="en-AU" dirty="0" err="1"/>
              <a:t>opiniones</a:t>
            </a:r>
            <a:r>
              <a:rPr lang="en-AU" dirty="0"/>
              <a:t> </a:t>
            </a:r>
            <a:r>
              <a:rPr lang="en-AU" dirty="0" err="1"/>
              <a:t>diferentes</a:t>
            </a:r>
            <a:r>
              <a:rPr lang="en-AU" dirty="0"/>
              <a:t> </a:t>
            </a:r>
            <a:r>
              <a:rPr lang="en-AU" dirty="0" err="1"/>
              <a:t>sobre</a:t>
            </a:r>
            <a:r>
              <a:rPr lang="en-AU" dirty="0"/>
              <a:t> </a:t>
            </a:r>
            <a:r>
              <a:rPr lang="en-AU" dirty="0" err="1"/>
              <a:t>cómo</a:t>
            </a:r>
            <a:r>
              <a:rPr lang="en-AU" dirty="0"/>
              <a:t> </a:t>
            </a:r>
            <a:r>
              <a:rPr lang="en-AU" dirty="0" err="1"/>
              <a:t>deben</a:t>
            </a:r>
            <a:r>
              <a:rPr lang="en-AU" dirty="0"/>
              <a:t> </a:t>
            </a:r>
            <a:r>
              <a:rPr lang="en-AU" dirty="0" err="1"/>
              <a:t>repartirse</a:t>
            </a:r>
            <a:r>
              <a:rPr lang="en-AU" dirty="0"/>
              <a:t> las </a:t>
            </a:r>
            <a:r>
              <a:rPr lang="en-AU" dirty="0" err="1"/>
              <a:t>responsabilidades</a:t>
            </a:r>
            <a:r>
              <a:rPr lang="en-AU" dirty="0"/>
              <a:t> del </a:t>
            </a:r>
            <a:r>
              <a:rPr lang="en-AU" dirty="0" err="1"/>
              <a:t>hogar</a:t>
            </a:r>
            <a:r>
              <a:rPr lang="en-AU" dirty="0"/>
              <a:t> entre las parejas</a:t>
            </a:r>
            <a:r>
              <a:rPr lang="en-AU" dirty="0">
                <a:effectLst/>
              </a:rPr>
              <a:t>, </a:t>
            </a:r>
            <a:r>
              <a:rPr lang="en-AU" dirty="0" err="1"/>
              <a:t>pero</a:t>
            </a:r>
            <a:r>
              <a:rPr lang="en-AU" dirty="0"/>
              <a:t> </a:t>
            </a:r>
            <a:r>
              <a:rPr lang="en-AU" dirty="0" err="1"/>
              <a:t>seguimos</a:t>
            </a:r>
            <a:r>
              <a:rPr lang="en-AU" dirty="0"/>
              <a:t> </a:t>
            </a:r>
            <a:r>
              <a:rPr lang="en-AU" dirty="0" err="1"/>
              <a:t>siendo</a:t>
            </a:r>
            <a:r>
              <a:rPr lang="en-AU" dirty="0"/>
              <a:t> </a:t>
            </a:r>
            <a:r>
              <a:rPr lang="en-AU" dirty="0" err="1"/>
              <a:t>grandes</a:t>
            </a:r>
            <a:r>
              <a:rPr lang="en-AU" dirty="0"/>
              <a:t> amigos y </a:t>
            </a:r>
            <a:r>
              <a:rPr lang="en-AU" dirty="0" err="1"/>
              <a:t>podemos</a:t>
            </a:r>
            <a:r>
              <a:rPr lang="en-AU" dirty="0"/>
              <a:t> </a:t>
            </a:r>
            <a:r>
              <a:rPr lang="en-AU" dirty="0" err="1"/>
              <a:t>respetar</a:t>
            </a:r>
            <a:r>
              <a:rPr lang="en-AU" dirty="0"/>
              <a:t> los </a:t>
            </a:r>
            <a:r>
              <a:rPr lang="en-AU" dirty="0" err="1"/>
              <a:t>diferentes</a:t>
            </a:r>
            <a:r>
              <a:rPr lang="en-AU" dirty="0"/>
              <a:t> puntos de vista del </a:t>
            </a:r>
            <a:r>
              <a:rPr lang="en-AU" dirty="0" err="1"/>
              <a:t>otro</a:t>
            </a:r>
            <a:r>
              <a:rPr lang="en-AU" dirty="0">
                <a:effectLst/>
              </a:rPr>
              <a:t>. </a:t>
            </a:r>
            <a:endParaRPr lang="da-DK" dirty="0"/>
          </a:p>
          <a:p>
            <a:r>
              <a:rPr lang="en-AU" sz="1800" dirty="0" err="1">
                <a:effectLst/>
              </a:rPr>
              <a:t>Voluntario</a:t>
            </a:r>
            <a:r>
              <a:rPr lang="en-AU" sz="1800" dirty="0">
                <a:effectLst/>
              </a:rPr>
              <a:t>/a  de PAP:  </a:t>
            </a:r>
            <a:r>
              <a:rPr lang="en-AU" dirty="0"/>
              <a:t>Parece que </a:t>
            </a:r>
            <a:r>
              <a:rPr lang="en-AU" dirty="0" err="1"/>
              <a:t>tenéis</a:t>
            </a:r>
            <a:r>
              <a:rPr lang="en-AU" dirty="0"/>
              <a:t> una </a:t>
            </a:r>
            <a:r>
              <a:rPr lang="en-AU" dirty="0" err="1"/>
              <a:t>buena</a:t>
            </a:r>
            <a:r>
              <a:rPr lang="en-AU" dirty="0"/>
              <a:t> </a:t>
            </a:r>
            <a:r>
              <a:rPr lang="en-AU" dirty="0" err="1"/>
              <a:t>experiencia</a:t>
            </a:r>
            <a:r>
              <a:rPr lang="en-AU" dirty="0"/>
              <a:t> en </a:t>
            </a:r>
            <a:r>
              <a:rPr lang="en-AU" dirty="0" err="1"/>
              <a:t>vuestra</a:t>
            </a:r>
            <a:r>
              <a:rPr lang="en-AU" dirty="0"/>
              <a:t> </a:t>
            </a:r>
            <a:r>
              <a:rPr lang="en-AU" dirty="0" err="1"/>
              <a:t>amistad</a:t>
            </a:r>
            <a:r>
              <a:rPr lang="en-AU" dirty="0"/>
              <a:t> para </a:t>
            </a:r>
            <a:r>
              <a:rPr lang="en-AU" dirty="0" err="1"/>
              <a:t>aceptar</a:t>
            </a:r>
            <a:r>
              <a:rPr lang="en-AU" dirty="0"/>
              <a:t> las </a:t>
            </a:r>
            <a:r>
              <a:rPr lang="en-AU" dirty="0" err="1"/>
              <a:t>diferencias</a:t>
            </a:r>
            <a:r>
              <a:rPr lang="en-AU" dirty="0">
                <a:effectLst/>
              </a:rPr>
              <a:t>. </a:t>
            </a:r>
            <a:r>
              <a:rPr lang="en-AU" dirty="0" err="1"/>
              <a:t>Crees</a:t>
            </a:r>
            <a:r>
              <a:rPr lang="en-AU" dirty="0"/>
              <a:t> que </a:t>
            </a:r>
            <a:r>
              <a:rPr lang="en-AU" dirty="0" err="1"/>
              <a:t>podrías</a:t>
            </a:r>
            <a:r>
              <a:rPr lang="en-AU" dirty="0"/>
              <a:t> </a:t>
            </a:r>
            <a:r>
              <a:rPr lang="en-AU" dirty="0" err="1"/>
              <a:t>aprovechar</a:t>
            </a:r>
            <a:r>
              <a:rPr lang="en-AU" dirty="0"/>
              <a:t> </a:t>
            </a:r>
            <a:r>
              <a:rPr lang="en-AU" dirty="0" err="1"/>
              <a:t>esa</a:t>
            </a:r>
            <a:r>
              <a:rPr lang="en-AU" dirty="0"/>
              <a:t> base </a:t>
            </a:r>
            <a:r>
              <a:rPr lang="en-AU" dirty="0" err="1"/>
              <a:t>común</a:t>
            </a:r>
            <a:r>
              <a:rPr lang="en-AU" dirty="0"/>
              <a:t> que </a:t>
            </a:r>
            <a:r>
              <a:rPr lang="en-AU" dirty="0" err="1"/>
              <a:t>compartís</a:t>
            </a:r>
            <a:r>
              <a:rPr lang="en-AU" dirty="0"/>
              <a:t> en </a:t>
            </a:r>
            <a:r>
              <a:rPr lang="en-AU" dirty="0" err="1"/>
              <a:t>vuestra</a:t>
            </a:r>
            <a:r>
              <a:rPr lang="en-AU" dirty="0"/>
              <a:t> </a:t>
            </a:r>
            <a:r>
              <a:rPr lang="en-AU" dirty="0" err="1"/>
              <a:t>amistad</a:t>
            </a:r>
            <a:r>
              <a:rPr lang="en-AU" dirty="0"/>
              <a:t> y </a:t>
            </a:r>
            <a:r>
              <a:rPr lang="en-AU" dirty="0" err="1"/>
              <a:t>enfocar</a:t>
            </a:r>
            <a:r>
              <a:rPr lang="en-AU" dirty="0"/>
              <a:t> </a:t>
            </a:r>
            <a:r>
              <a:rPr lang="en-AU" dirty="0" err="1"/>
              <a:t>este</a:t>
            </a:r>
            <a:r>
              <a:rPr lang="en-AU" dirty="0"/>
              <a:t> </a:t>
            </a:r>
            <a:r>
              <a:rPr lang="en-AU" dirty="0" err="1"/>
              <a:t>tema</a:t>
            </a:r>
            <a:r>
              <a:rPr lang="en-AU" dirty="0"/>
              <a:t> de la </a:t>
            </a:r>
            <a:r>
              <a:rPr lang="en-AU" dirty="0" err="1"/>
              <a:t>misma</a:t>
            </a:r>
            <a:r>
              <a:rPr lang="en-AU" dirty="0"/>
              <a:t> </a:t>
            </a:r>
            <a:r>
              <a:rPr lang="en-AU" dirty="0" err="1"/>
              <a:t>manera</a:t>
            </a:r>
            <a:r>
              <a:rPr lang="en-AU" dirty="0"/>
              <a:t>: que </a:t>
            </a:r>
            <a:r>
              <a:rPr lang="en-AU" dirty="0" err="1"/>
              <a:t>tengáis</a:t>
            </a:r>
            <a:r>
              <a:rPr lang="en-AU" dirty="0"/>
              <a:t> </a:t>
            </a:r>
            <a:r>
              <a:rPr lang="en-AU" dirty="0" err="1"/>
              <a:t>opiniones</a:t>
            </a:r>
            <a:r>
              <a:rPr lang="en-AU" dirty="0"/>
              <a:t> </a:t>
            </a:r>
            <a:r>
              <a:rPr lang="en-AU" dirty="0" err="1"/>
              <a:t>diferentes</a:t>
            </a:r>
            <a:r>
              <a:rPr lang="en-AU" dirty="0"/>
              <a:t> </a:t>
            </a:r>
            <a:r>
              <a:rPr lang="en-AU" dirty="0" err="1"/>
              <a:t>sobre</a:t>
            </a:r>
            <a:r>
              <a:rPr lang="en-AU" dirty="0"/>
              <a:t> la </a:t>
            </a:r>
            <a:r>
              <a:rPr lang="en-AU" dirty="0" err="1"/>
              <a:t>vacuna</a:t>
            </a:r>
            <a:r>
              <a:rPr lang="en-AU" dirty="0"/>
              <a:t> </a:t>
            </a:r>
            <a:r>
              <a:rPr lang="en-AU" dirty="0">
                <a:effectLst/>
              </a:rPr>
              <a:t>COVID, </a:t>
            </a:r>
            <a:r>
              <a:rPr lang="en-AU" dirty="0" err="1"/>
              <a:t>pero</a:t>
            </a:r>
            <a:r>
              <a:rPr lang="en-AU" dirty="0"/>
              <a:t> que </a:t>
            </a:r>
            <a:r>
              <a:rPr lang="en-AU" dirty="0" err="1"/>
              <a:t>podáis</a:t>
            </a:r>
            <a:r>
              <a:rPr lang="en-AU" dirty="0"/>
              <a:t> </a:t>
            </a:r>
            <a:r>
              <a:rPr lang="en-AU" dirty="0" err="1"/>
              <a:t>seguir</a:t>
            </a:r>
            <a:r>
              <a:rPr lang="en-AU" dirty="0"/>
              <a:t> </a:t>
            </a:r>
            <a:r>
              <a:rPr lang="en-AU" dirty="0" err="1"/>
              <a:t>siendo</a:t>
            </a:r>
            <a:r>
              <a:rPr lang="en-AU" dirty="0"/>
              <a:t> amigos en </a:t>
            </a:r>
            <a:r>
              <a:rPr lang="en-AU" dirty="0" err="1"/>
              <a:t>otros</a:t>
            </a:r>
            <a:r>
              <a:rPr lang="en-AU" dirty="0"/>
              <a:t> </a:t>
            </a:r>
            <a:r>
              <a:rPr lang="en-AU" dirty="0" err="1"/>
              <a:t>aspectos</a:t>
            </a:r>
            <a:r>
              <a:rPr lang="en-AU" dirty="0">
                <a:effectLst/>
              </a:rPr>
              <a:t>?</a:t>
            </a:r>
            <a:endParaRPr lang="en-AU" dirty="0"/>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dirty="0">
                <a:effectLst/>
              </a:rPr>
              <a:t>Jasmin: </a:t>
            </a:r>
            <a:r>
              <a:rPr lang="en-AU" dirty="0" err="1"/>
              <a:t>Sí</a:t>
            </a:r>
            <a:r>
              <a:rPr lang="en-AU" dirty="0">
                <a:effectLst/>
              </a:rPr>
              <a:t>. </a:t>
            </a:r>
            <a:r>
              <a:rPr lang="en-AU" dirty="0" err="1"/>
              <a:t>Hablaré</a:t>
            </a:r>
            <a:r>
              <a:rPr lang="en-AU" dirty="0"/>
              <a:t> de </a:t>
            </a:r>
            <a:r>
              <a:rPr lang="en-AU" dirty="0" err="1"/>
              <a:t>ello</a:t>
            </a:r>
            <a:r>
              <a:rPr lang="en-AU" dirty="0"/>
              <a:t> con mis amigos</a:t>
            </a:r>
            <a:r>
              <a:rPr lang="en-AU" dirty="0">
                <a:effectLst/>
              </a:rPr>
              <a:t>. </a:t>
            </a:r>
            <a:r>
              <a:rPr lang="en-AU" dirty="0"/>
              <a:t>Me </a:t>
            </a:r>
            <a:r>
              <a:rPr lang="en-AU" dirty="0" err="1"/>
              <a:t>hace</a:t>
            </a:r>
            <a:r>
              <a:rPr lang="en-AU" dirty="0"/>
              <a:t> </a:t>
            </a:r>
            <a:r>
              <a:rPr lang="en-AU" dirty="0" err="1"/>
              <a:t>sentir</a:t>
            </a:r>
            <a:r>
              <a:rPr lang="en-AU" dirty="0"/>
              <a:t> </a:t>
            </a:r>
            <a:r>
              <a:rPr lang="en-AU" dirty="0" err="1"/>
              <a:t>más</a:t>
            </a:r>
            <a:r>
              <a:rPr lang="en-AU" dirty="0"/>
              <a:t> </a:t>
            </a:r>
            <a:r>
              <a:rPr lang="en-AU" dirty="0" err="1"/>
              <a:t>segura</a:t>
            </a:r>
            <a:r>
              <a:rPr lang="en-AU" dirty="0"/>
              <a:t> para </a:t>
            </a:r>
            <a:r>
              <a:rPr lang="en-AU" dirty="0" err="1"/>
              <a:t>abordar</a:t>
            </a:r>
            <a:r>
              <a:rPr lang="en-AU" dirty="0"/>
              <a:t> </a:t>
            </a:r>
            <a:r>
              <a:rPr lang="en-AU" dirty="0" err="1"/>
              <a:t>este</a:t>
            </a:r>
            <a:r>
              <a:rPr lang="en-AU" dirty="0"/>
              <a:t> </a:t>
            </a:r>
            <a:r>
              <a:rPr lang="en-AU" dirty="0" err="1"/>
              <a:t>problema</a:t>
            </a:r>
            <a:r>
              <a:rPr lang="en-AU" dirty="0"/>
              <a:t> </a:t>
            </a:r>
            <a:r>
              <a:rPr lang="en-AU" dirty="0" err="1"/>
              <a:t>cuando</a:t>
            </a:r>
            <a:r>
              <a:rPr lang="en-AU" dirty="0"/>
              <a:t> </a:t>
            </a:r>
            <a:r>
              <a:rPr lang="en-AU" dirty="0" err="1"/>
              <a:t>mencionas</a:t>
            </a:r>
            <a:r>
              <a:rPr lang="en-AU" dirty="0"/>
              <a:t> </a:t>
            </a:r>
            <a:r>
              <a:rPr lang="en-AU" dirty="0" err="1"/>
              <a:t>así</a:t>
            </a:r>
            <a:r>
              <a:rPr lang="en-AU" dirty="0">
                <a:effectLst/>
              </a:rPr>
              <a:t>. </a:t>
            </a:r>
            <a:r>
              <a:rPr lang="en-AU" dirty="0" err="1"/>
              <a:t>Además</a:t>
            </a:r>
            <a:r>
              <a:rPr lang="en-AU" dirty="0">
                <a:effectLst/>
              </a:rPr>
              <a:t>, </a:t>
            </a:r>
            <a:r>
              <a:rPr lang="en-AU" dirty="0"/>
              <a:t>me </a:t>
            </a:r>
            <a:r>
              <a:rPr lang="en-AU" dirty="0" err="1"/>
              <a:t>siento</a:t>
            </a:r>
            <a:r>
              <a:rPr lang="en-AU" dirty="0"/>
              <a:t> </a:t>
            </a:r>
            <a:r>
              <a:rPr lang="en-AU" dirty="0" err="1"/>
              <a:t>mucho</a:t>
            </a:r>
            <a:r>
              <a:rPr lang="en-AU" dirty="0"/>
              <a:t> </a:t>
            </a:r>
            <a:r>
              <a:rPr lang="en-AU" dirty="0" err="1"/>
              <a:t>más</a:t>
            </a:r>
            <a:r>
              <a:rPr lang="en-AU" dirty="0"/>
              <a:t> </a:t>
            </a:r>
            <a:r>
              <a:rPr lang="en-AU" dirty="0" err="1"/>
              <a:t>tranquila</a:t>
            </a:r>
            <a:r>
              <a:rPr lang="en-AU" dirty="0"/>
              <a:t> </a:t>
            </a:r>
            <a:r>
              <a:rPr lang="en-AU" dirty="0" err="1"/>
              <a:t>ahora</a:t>
            </a:r>
            <a:r>
              <a:rPr lang="en-AU" dirty="0"/>
              <a:t> que </a:t>
            </a:r>
            <a:r>
              <a:rPr lang="en-AU" dirty="0" err="1"/>
              <a:t>sé</a:t>
            </a:r>
            <a:r>
              <a:rPr lang="en-AU" dirty="0"/>
              <a:t> que </a:t>
            </a:r>
            <a:r>
              <a:rPr lang="en-AU" dirty="0" err="1"/>
              <a:t>puedo</a:t>
            </a:r>
            <a:r>
              <a:rPr lang="en-AU" dirty="0"/>
              <a:t> </a:t>
            </a:r>
            <a:r>
              <a:rPr lang="en-AU" dirty="0" err="1"/>
              <a:t>contactar</a:t>
            </a:r>
            <a:r>
              <a:rPr lang="en-AU" dirty="0"/>
              <a:t> con la </a:t>
            </a:r>
            <a:r>
              <a:rPr lang="en-AU" dirty="0" err="1"/>
              <a:t>línea</a:t>
            </a:r>
            <a:r>
              <a:rPr lang="en-AU" dirty="0"/>
              <a:t> </a:t>
            </a:r>
            <a:r>
              <a:rPr lang="en-AU" dirty="0">
                <a:effectLst/>
              </a:rPr>
              <a:t>local </a:t>
            </a:r>
            <a:r>
              <a:rPr lang="en-AU" dirty="0"/>
              <a:t>de </a:t>
            </a:r>
            <a:r>
              <a:rPr lang="en-AU" dirty="0">
                <a:effectLst/>
              </a:rPr>
              <a:t>COVID </a:t>
            </a:r>
            <a:r>
              <a:rPr lang="en-AU" dirty="0"/>
              <a:t>para </a:t>
            </a:r>
            <a:r>
              <a:rPr lang="en-AU" dirty="0" err="1"/>
              <a:t>hablar</a:t>
            </a:r>
            <a:r>
              <a:rPr lang="en-AU" dirty="0"/>
              <a:t> con una </a:t>
            </a:r>
            <a:r>
              <a:rPr lang="en-AU" dirty="0" err="1"/>
              <a:t>enfermera</a:t>
            </a:r>
            <a:r>
              <a:rPr lang="en-AU" dirty="0"/>
              <a:t> y </a:t>
            </a:r>
            <a:r>
              <a:rPr lang="en-AU" dirty="0" err="1"/>
              <a:t>visitar</a:t>
            </a:r>
            <a:r>
              <a:rPr lang="en-AU" dirty="0"/>
              <a:t> </a:t>
            </a:r>
            <a:r>
              <a:rPr lang="en-AU" dirty="0" err="1"/>
              <a:t>el</a:t>
            </a:r>
            <a:r>
              <a:rPr lang="en-AU" dirty="0"/>
              <a:t> sitio web para </a:t>
            </a:r>
            <a:r>
              <a:rPr lang="en-AU" dirty="0" err="1"/>
              <a:t>encontrar</a:t>
            </a:r>
            <a:r>
              <a:rPr lang="en-AU" dirty="0"/>
              <a:t> información </a:t>
            </a:r>
            <a:r>
              <a:rPr lang="en-AU" dirty="0" err="1"/>
              <a:t>precisa</a:t>
            </a:r>
            <a:r>
              <a:rPr lang="en-AU" dirty="0">
                <a:effectLst/>
              </a:rPr>
              <a:t>. </a:t>
            </a:r>
            <a:r>
              <a:rPr lang="en-AU" dirty="0"/>
              <a:t>Gracias.</a:t>
            </a:r>
            <a:r>
              <a:rPr lang="en-AU" sz="1000" dirty="0">
                <a:latin typeface="Open Sans"/>
                <a:ea typeface="Open Sans"/>
                <a:cs typeface="Open Sans"/>
              </a:rPr>
              <a:t>.</a:t>
            </a:r>
            <a:endParaRPr lang="da-DK" sz="1000" dirty="0">
              <a:effectLst/>
              <a:latin typeface="Open Sans" panose="020B0606030504020204" pitchFamily="34" charset="0"/>
              <a:ea typeface="Open Sans" panose="020B0606030504020204" pitchFamily="34" charset="0"/>
              <a:cs typeface="Open Sans" panose="020B0606030504020204" pitchFamily="34" charset="0"/>
            </a:endParaRPr>
          </a:p>
          <a:p>
            <a:r>
              <a:rPr lang="en-AU" sz="1000" dirty="0">
                <a:effectLst/>
                <a:latin typeface="Open Sans"/>
                <a:ea typeface="Open Sans"/>
                <a:cs typeface="Open Sans"/>
              </a:rPr>
              <a:t> </a:t>
            </a:r>
            <a:endParaRPr lang="da-DK" sz="1000" dirty="0">
              <a:effectLst/>
              <a:latin typeface="Open Sans"/>
              <a:ea typeface="Open Sans"/>
              <a:cs typeface="Open Sans"/>
            </a:endParaRPr>
          </a:p>
          <a:p>
            <a:r>
              <a:rPr lang="en-AU" dirty="0" err="1"/>
              <a:t>Voluntario</a:t>
            </a:r>
            <a:r>
              <a:rPr lang="en-AU" dirty="0"/>
              <a:t>/a  de PAP: De nada</a:t>
            </a:r>
            <a:r>
              <a:rPr lang="en-AU" dirty="0">
                <a:effectLst/>
              </a:rPr>
              <a:t>. </a:t>
            </a:r>
            <a:r>
              <a:rPr lang="en-AU" dirty="0"/>
              <a:t>Gracias por </a:t>
            </a:r>
            <a:r>
              <a:rPr lang="en-AU" dirty="0" err="1"/>
              <a:t>venir</a:t>
            </a:r>
            <a:r>
              <a:rPr lang="en-AU" dirty="0"/>
              <a:t> a </a:t>
            </a:r>
            <a:r>
              <a:rPr lang="en-AU" dirty="0" err="1"/>
              <a:t>hablar</a:t>
            </a:r>
            <a:r>
              <a:rPr lang="en-AU" dirty="0"/>
              <a:t> </a:t>
            </a:r>
            <a:r>
              <a:rPr lang="en-AU" dirty="0" err="1"/>
              <a:t>conmigo</a:t>
            </a:r>
            <a:r>
              <a:rPr lang="en-AU" dirty="0"/>
              <a:t> hoy</a:t>
            </a:r>
            <a:r>
              <a:rPr lang="en-AU" dirty="0">
                <a:effectLst/>
              </a:rPr>
              <a:t>. </a:t>
            </a:r>
            <a:r>
              <a:rPr lang="en-AU" dirty="0"/>
              <a:t>Si </a:t>
            </a:r>
            <a:r>
              <a:rPr lang="en-AU" dirty="0" err="1"/>
              <a:t>quieres</a:t>
            </a:r>
            <a:r>
              <a:rPr lang="en-AU" dirty="0"/>
              <a:t> </a:t>
            </a:r>
            <a:r>
              <a:rPr lang="en-AU" dirty="0" err="1"/>
              <a:t>volver</a:t>
            </a:r>
            <a:r>
              <a:rPr lang="en-AU" dirty="0"/>
              <a:t> a </a:t>
            </a:r>
            <a:r>
              <a:rPr lang="en-AU" dirty="0" err="1"/>
              <a:t>hablar</a:t>
            </a:r>
            <a:r>
              <a:rPr lang="en-AU" dirty="0"/>
              <a:t> con </a:t>
            </a:r>
            <a:r>
              <a:rPr lang="en-AU" dirty="0" err="1"/>
              <a:t>alguien</a:t>
            </a:r>
            <a:r>
              <a:rPr lang="en-AU" dirty="0"/>
              <a:t> en persona en la Cruz </a:t>
            </a:r>
            <a:r>
              <a:rPr lang="en-AU" dirty="0" err="1"/>
              <a:t>Rojxx</a:t>
            </a:r>
            <a:r>
              <a:rPr lang="en-AU" dirty="0"/>
              <a:t>, </a:t>
            </a:r>
            <a:r>
              <a:rPr lang="en-AU" dirty="0" err="1"/>
              <a:t>siempre</a:t>
            </a:r>
            <a:r>
              <a:rPr lang="en-AU" dirty="0"/>
              <a:t> </a:t>
            </a:r>
            <a:r>
              <a:rPr lang="en-AU" dirty="0" err="1"/>
              <a:t>puedes</a:t>
            </a:r>
            <a:r>
              <a:rPr lang="en-AU" dirty="0"/>
              <a:t> </a:t>
            </a:r>
            <a:r>
              <a:rPr lang="en-AU" dirty="0" err="1"/>
              <a:t>volver</a:t>
            </a:r>
            <a:r>
              <a:rPr lang="en-AU" dirty="0"/>
              <a:t> los </a:t>
            </a:r>
            <a:r>
              <a:rPr lang="en-AU" dirty="0" err="1"/>
              <a:t>jueves</a:t>
            </a:r>
            <a:r>
              <a:rPr lang="en-AU" dirty="0"/>
              <a:t> entre las </a:t>
            </a:r>
            <a:r>
              <a:rPr lang="en-AU" dirty="0">
                <a:effectLst/>
              </a:rPr>
              <a:t>12 </a:t>
            </a:r>
            <a:r>
              <a:rPr lang="en-AU" dirty="0"/>
              <a:t>y las 14 horas</a:t>
            </a:r>
            <a:r>
              <a:rPr lang="en-AU" dirty="0">
                <a:effectLst/>
              </a:rPr>
              <a:t>. </a:t>
            </a:r>
            <a:endParaRPr lang="da-DK" dirty="0"/>
          </a:p>
          <a:p>
            <a:r>
              <a:rPr lang="en-AU" sz="1800" dirty="0">
                <a:effectLst/>
              </a:rPr>
              <a:t> </a:t>
            </a:r>
            <a:endParaRPr lang="en-AU" sz="1800" dirty="0">
              <a:cs typeface="Calibri"/>
            </a:endParaRPr>
          </a:p>
          <a:p>
            <a:r>
              <a:rPr lang="en-AU" sz="1000" dirty="0">
                <a:effectLst/>
                <a:latin typeface="Open Sans"/>
                <a:ea typeface="Open Sans"/>
                <a:cs typeface="Open Sans"/>
              </a:rPr>
              <a:t> </a:t>
            </a:r>
            <a:endParaRPr lang="da-DK" sz="1000" dirty="0">
              <a:effectLst/>
              <a:latin typeface="Open Sans"/>
              <a:ea typeface="Open Sans"/>
              <a:cs typeface="Open Sans"/>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25</a:t>
            </a:fld>
            <a:endParaRPr lang="en-US" altLang="ru-RU"/>
          </a:p>
        </p:txBody>
      </p:sp>
    </p:spTree>
    <p:extLst>
      <p:ext uri="{BB962C8B-B14F-4D97-AF65-F5344CB8AC3E}">
        <p14:creationId xmlns:p14="http://schemas.microsoft.com/office/powerpoint/2010/main" val="348780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 </a:t>
            </a:r>
            <a:r>
              <a:rPr lang="en-US" dirty="0" err="1"/>
              <a:t>importante</a:t>
            </a:r>
            <a:r>
              <a:rPr lang="en-US" dirty="0"/>
              <a:t> </a:t>
            </a:r>
            <a:r>
              <a:rPr lang="en-US" dirty="0" err="1"/>
              <a:t>crear</a:t>
            </a:r>
            <a:r>
              <a:rPr lang="en-US" dirty="0"/>
              <a:t> un </a:t>
            </a:r>
            <a:r>
              <a:rPr lang="en-US" dirty="0" err="1"/>
              <a:t>espacio</a:t>
            </a:r>
            <a:r>
              <a:rPr lang="en-US" dirty="0"/>
              <a:t> </a:t>
            </a:r>
            <a:r>
              <a:rPr lang="en-US" dirty="0" err="1"/>
              <a:t>seguro</a:t>
            </a:r>
            <a:r>
              <a:rPr lang="en-US" dirty="0"/>
              <a:t> para que la </a:t>
            </a:r>
            <a:r>
              <a:rPr lang="en-US" dirty="0" err="1"/>
              <a:t>gente</a:t>
            </a:r>
            <a:r>
              <a:rPr lang="en-US" dirty="0"/>
              <a:t> </a:t>
            </a:r>
            <a:r>
              <a:rPr lang="en-US" dirty="0" err="1"/>
              <a:t>pueda</a:t>
            </a:r>
            <a:r>
              <a:rPr lang="en-US" dirty="0"/>
              <a:t> </a:t>
            </a:r>
            <a:r>
              <a:rPr lang="en-US" dirty="0" err="1"/>
              <a:t>hablar</a:t>
            </a:r>
            <a:r>
              <a:rPr lang="en-US" dirty="0"/>
              <a:t> de sus </a:t>
            </a:r>
            <a:r>
              <a:rPr lang="en-US" dirty="0" err="1"/>
              <a:t>miedos</a:t>
            </a:r>
            <a:r>
              <a:rPr lang="en-US" dirty="0"/>
              <a:t> y </a:t>
            </a:r>
            <a:r>
              <a:rPr lang="en-US" dirty="0" err="1"/>
              <a:t>preocupaciones</a:t>
            </a:r>
            <a:r>
              <a:rPr lang="en-US" dirty="0"/>
              <a:t>, </a:t>
            </a:r>
            <a:r>
              <a:rPr lang="en-US" dirty="0" err="1"/>
              <a:t>hacer</a:t>
            </a:r>
            <a:r>
              <a:rPr lang="en-US" dirty="0"/>
              <a:t> </a:t>
            </a:r>
            <a:r>
              <a:rPr lang="en-US" dirty="0" err="1"/>
              <a:t>preguntas</a:t>
            </a:r>
            <a:r>
              <a:rPr lang="en-US" dirty="0"/>
              <a:t> </a:t>
            </a:r>
            <a:r>
              <a:rPr lang="en-US" dirty="0" err="1"/>
              <a:t>sobre</a:t>
            </a:r>
            <a:r>
              <a:rPr lang="en-US" dirty="0"/>
              <a:t> la </a:t>
            </a:r>
            <a:r>
              <a:rPr lang="en-US" dirty="0" err="1"/>
              <a:t>vacuna</a:t>
            </a:r>
            <a:r>
              <a:rPr lang="en-US" dirty="0"/>
              <a:t> COVID-19 y </a:t>
            </a:r>
            <a:r>
              <a:rPr lang="en-US" dirty="0" err="1"/>
              <a:t>recibir</a:t>
            </a:r>
            <a:r>
              <a:rPr lang="en-US" dirty="0"/>
              <a:t> </a:t>
            </a:r>
            <a:r>
              <a:rPr lang="en-US" dirty="0" err="1"/>
              <a:t>respuestas</a:t>
            </a:r>
            <a:r>
              <a:rPr lang="en-US" dirty="0"/>
              <a:t> </a:t>
            </a:r>
            <a:r>
              <a:rPr lang="en-US" kern="1200" dirty="0">
                <a:effectLst/>
              </a:rPr>
              <a:t>a </a:t>
            </a:r>
            <a:r>
              <a:rPr lang="en-US" dirty="0" err="1"/>
              <a:t>esas</a:t>
            </a:r>
            <a:r>
              <a:rPr lang="en-US" dirty="0"/>
              <a:t> </a:t>
            </a:r>
            <a:r>
              <a:rPr lang="en-US" dirty="0" err="1"/>
              <a:t>preguntas</a:t>
            </a:r>
            <a:r>
              <a:rPr lang="en-US" kern="1200" dirty="0">
                <a:effectLst/>
              </a:rPr>
              <a:t>. </a:t>
            </a:r>
            <a:r>
              <a:rPr lang="en-US" dirty="0" err="1"/>
              <a:t>Hacer</a:t>
            </a:r>
            <a:r>
              <a:rPr lang="en-US" dirty="0"/>
              <a:t> </a:t>
            </a:r>
            <a:r>
              <a:rPr lang="en-US" dirty="0" err="1"/>
              <a:t>esto</a:t>
            </a:r>
            <a:r>
              <a:rPr lang="en-US" dirty="0"/>
              <a:t> </a:t>
            </a:r>
            <a:r>
              <a:rPr lang="en-US" dirty="0" err="1"/>
              <a:t>ayudará</a:t>
            </a:r>
            <a:r>
              <a:rPr lang="en-US" dirty="0"/>
              <a:t> </a:t>
            </a:r>
            <a:r>
              <a:rPr lang="en-US" kern="1200" dirty="0">
                <a:effectLst/>
              </a:rPr>
              <a:t>a </a:t>
            </a:r>
            <a:r>
              <a:rPr lang="en-US" dirty="0" err="1"/>
              <a:t>crear</a:t>
            </a:r>
            <a:r>
              <a:rPr lang="en-US" dirty="0"/>
              <a:t> una </a:t>
            </a:r>
            <a:r>
              <a:rPr lang="en-US" dirty="0" err="1"/>
              <a:t>sensación</a:t>
            </a:r>
            <a:r>
              <a:rPr lang="en-US" dirty="0"/>
              <a:t> de </a:t>
            </a:r>
            <a:r>
              <a:rPr lang="en-US" dirty="0" err="1"/>
              <a:t>calma</a:t>
            </a:r>
            <a:r>
              <a:rPr lang="en-US" dirty="0"/>
              <a:t> y bienestar, que es </a:t>
            </a:r>
            <a:r>
              <a:rPr lang="en-US" dirty="0" err="1"/>
              <a:t>el</a:t>
            </a:r>
            <a:r>
              <a:rPr lang="en-US" dirty="0"/>
              <a:t> </a:t>
            </a:r>
            <a:r>
              <a:rPr lang="en-US" dirty="0" err="1"/>
              <a:t>objetivo</a:t>
            </a:r>
            <a:r>
              <a:rPr lang="en-US" dirty="0"/>
              <a:t> final de la PAP</a:t>
            </a:r>
            <a:r>
              <a:rPr lang="en-US" kern="1200" dirty="0">
                <a:effectLst/>
              </a:rPr>
              <a:t>. </a:t>
            </a:r>
            <a:endParaRPr lang="en-US" dirty="0"/>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dirty="0"/>
              <a:t>La </a:t>
            </a:r>
            <a:r>
              <a:rPr lang="en-US" dirty="0" err="1"/>
              <a:t>seguridad</a:t>
            </a:r>
            <a:r>
              <a:rPr lang="en-US" dirty="0"/>
              <a:t> no </a:t>
            </a:r>
            <a:r>
              <a:rPr lang="en-US" dirty="0" err="1"/>
              <a:t>sólo</a:t>
            </a:r>
            <a:r>
              <a:rPr lang="en-US" dirty="0"/>
              <a:t> </a:t>
            </a:r>
            <a:r>
              <a:rPr lang="en-US" dirty="0" err="1"/>
              <a:t>implica</a:t>
            </a:r>
            <a:r>
              <a:rPr lang="en-US" dirty="0"/>
              <a:t> la </a:t>
            </a:r>
            <a:r>
              <a:rPr lang="en-US" dirty="0" err="1"/>
              <a:t>seguridad</a:t>
            </a:r>
            <a:r>
              <a:rPr lang="en-US" dirty="0"/>
              <a:t> </a:t>
            </a:r>
            <a:r>
              <a:rPr lang="en-US" dirty="0" err="1"/>
              <a:t>física</a:t>
            </a:r>
            <a:r>
              <a:rPr lang="en-US" kern="1200" dirty="0">
                <a:effectLst/>
              </a:rPr>
              <a:t>, </a:t>
            </a:r>
            <a:r>
              <a:rPr lang="en-US" dirty="0" err="1"/>
              <a:t>sino</a:t>
            </a:r>
            <a:r>
              <a:rPr lang="en-US" dirty="0"/>
              <a:t> </a:t>
            </a:r>
            <a:r>
              <a:rPr lang="en-US" dirty="0" err="1"/>
              <a:t>también</a:t>
            </a:r>
            <a:r>
              <a:rPr lang="en-US" dirty="0"/>
              <a:t> la </a:t>
            </a:r>
            <a:r>
              <a:rPr lang="en-US" dirty="0" err="1"/>
              <a:t>seguridad</a:t>
            </a:r>
            <a:r>
              <a:rPr lang="en-US" dirty="0"/>
              <a:t> </a:t>
            </a:r>
            <a:r>
              <a:rPr lang="en-US" kern="1200" dirty="0">
                <a:effectLst/>
              </a:rPr>
              <a:t>social </a:t>
            </a:r>
            <a:r>
              <a:rPr lang="en-US" dirty="0"/>
              <a:t>y emocional</a:t>
            </a:r>
            <a:r>
              <a:rPr lang="en-US" kern="1200" dirty="0">
                <a:effectLst/>
              </a:rPr>
              <a:t>. </a:t>
            </a:r>
            <a:r>
              <a:rPr lang="en-US" dirty="0" err="1"/>
              <a:t>Aunque</a:t>
            </a:r>
            <a:r>
              <a:rPr lang="en-US" dirty="0"/>
              <a:t> </a:t>
            </a:r>
            <a:r>
              <a:rPr lang="en-US" dirty="0" err="1"/>
              <a:t>el</a:t>
            </a:r>
            <a:r>
              <a:rPr lang="en-US" dirty="0"/>
              <a:t> </a:t>
            </a:r>
            <a:r>
              <a:rPr lang="en-US" dirty="0" err="1"/>
              <a:t>enfoque</a:t>
            </a:r>
            <a:r>
              <a:rPr lang="en-US" dirty="0"/>
              <a:t> de la </a:t>
            </a:r>
            <a:r>
              <a:rPr lang="en-US" dirty="0" err="1"/>
              <a:t>seguridad</a:t>
            </a:r>
            <a:r>
              <a:rPr lang="en-US" dirty="0"/>
              <a:t> </a:t>
            </a:r>
            <a:r>
              <a:rPr lang="en-US" dirty="0" err="1"/>
              <a:t>varía</a:t>
            </a:r>
            <a:r>
              <a:rPr lang="en-US" dirty="0"/>
              <a:t> </a:t>
            </a:r>
            <a:r>
              <a:rPr lang="en-US" dirty="0" err="1"/>
              <a:t>según</a:t>
            </a:r>
            <a:r>
              <a:rPr lang="en-US" dirty="0"/>
              <a:t> las personas</a:t>
            </a:r>
            <a:r>
              <a:rPr lang="en-US" kern="1200" dirty="0">
                <a:effectLst/>
              </a:rPr>
              <a:t>, </a:t>
            </a:r>
            <a:r>
              <a:rPr lang="en-US" dirty="0" err="1"/>
              <a:t>el</a:t>
            </a:r>
            <a:r>
              <a:rPr lang="en-US" dirty="0"/>
              <a:t> </a:t>
            </a:r>
            <a:r>
              <a:rPr lang="en-US" dirty="0" err="1"/>
              <a:t>objetivo</a:t>
            </a:r>
            <a:r>
              <a:rPr lang="en-US" dirty="0"/>
              <a:t> es </a:t>
            </a:r>
            <a:r>
              <a:rPr lang="en-US" dirty="0" err="1"/>
              <a:t>siempre</a:t>
            </a:r>
            <a:r>
              <a:rPr lang="en-US" dirty="0"/>
              <a:t> </a:t>
            </a:r>
            <a:r>
              <a:rPr lang="en-US" dirty="0" err="1"/>
              <a:t>el</a:t>
            </a:r>
            <a:r>
              <a:rPr lang="en-US" dirty="0"/>
              <a:t> </a:t>
            </a:r>
            <a:r>
              <a:rPr lang="en-US" dirty="0" err="1"/>
              <a:t>mismo</a:t>
            </a:r>
            <a:r>
              <a:rPr lang="en-US" dirty="0"/>
              <a:t>: que la persona </a:t>
            </a:r>
            <a:r>
              <a:rPr lang="en-US" dirty="0" err="1"/>
              <a:t>esté</a:t>
            </a:r>
            <a:r>
              <a:rPr lang="en-US" dirty="0"/>
              <a:t> </a:t>
            </a:r>
            <a:r>
              <a:rPr lang="en-US" dirty="0" err="1"/>
              <a:t>segura</a:t>
            </a:r>
            <a:r>
              <a:rPr lang="en-US" dirty="0"/>
              <a:t> y se </a:t>
            </a:r>
            <a:r>
              <a:rPr lang="en-US" dirty="0" err="1"/>
              <a:t>sienta</a:t>
            </a:r>
            <a:r>
              <a:rPr lang="en-US" dirty="0"/>
              <a:t> </a:t>
            </a:r>
            <a:r>
              <a:rPr lang="en-US" dirty="0" err="1"/>
              <a:t>segura</a:t>
            </a:r>
            <a:endParaRPr lang="en-US" dirty="0"/>
          </a:p>
          <a:p>
            <a:endParaRPr lang="en-US" sz="1800" dirty="0">
              <a:latin typeface="Calibri"/>
              <a:ea typeface="Open Sans" panose="020B0606030504020204" pitchFamily="34" charset="0"/>
              <a:cs typeface="Calibri"/>
            </a:endParaRPr>
          </a:p>
          <a:p>
            <a:r>
              <a:rPr lang="en-AU" sz="1800" dirty="0"/>
              <a:t>Calmar</a:t>
            </a:r>
            <a:r>
              <a:rPr lang="en-AU" sz="1800" kern="1200" dirty="0">
                <a:effectLst/>
              </a:rPr>
              <a:t>. </a:t>
            </a:r>
            <a:r>
              <a:rPr lang="en-AU" sz="1800" dirty="0"/>
              <a:t>El </a:t>
            </a:r>
            <a:r>
              <a:rPr lang="en-AU" sz="1800" dirty="0" err="1"/>
              <a:t>objetivo</a:t>
            </a:r>
            <a:r>
              <a:rPr lang="en-AU" sz="1800" dirty="0"/>
              <a:t> del </a:t>
            </a:r>
            <a:r>
              <a:rPr lang="en-AU" sz="1800" dirty="0" err="1"/>
              <a:t>Voluntario</a:t>
            </a:r>
            <a:r>
              <a:rPr lang="en-AU" sz="1800" dirty="0"/>
              <a:t>/a  de PAP es promover un </a:t>
            </a:r>
            <a:r>
              <a:rPr lang="en-AU" sz="1800" dirty="0" err="1"/>
              <a:t>efecto</a:t>
            </a:r>
            <a:r>
              <a:rPr lang="en-AU" sz="1800" dirty="0"/>
              <a:t> </a:t>
            </a:r>
            <a:r>
              <a:rPr lang="en-AU" sz="1800" dirty="0" err="1"/>
              <a:t>calmante</a:t>
            </a:r>
            <a:r>
              <a:rPr lang="en-AU" sz="1800" kern="1200" dirty="0">
                <a:effectLst/>
              </a:rPr>
              <a:t>, </a:t>
            </a:r>
            <a:r>
              <a:rPr lang="en-AU" sz="1800" dirty="0"/>
              <a:t>para que la persona que </a:t>
            </a:r>
            <a:r>
              <a:rPr lang="en-AU" sz="1800" dirty="0" err="1"/>
              <a:t>duda</a:t>
            </a:r>
            <a:r>
              <a:rPr lang="en-AU" sz="1800" dirty="0"/>
              <a:t> de la </a:t>
            </a:r>
            <a:r>
              <a:rPr lang="en-AU" sz="1800" dirty="0" err="1"/>
              <a:t>vacuna</a:t>
            </a:r>
            <a:r>
              <a:rPr lang="en-AU" sz="1800" dirty="0"/>
              <a:t> </a:t>
            </a:r>
            <a:r>
              <a:rPr lang="en-AU" sz="1800" dirty="0" err="1"/>
              <a:t>pueda</a:t>
            </a:r>
            <a:r>
              <a:rPr lang="en-AU" sz="1800" dirty="0"/>
              <a:t> pasar de </a:t>
            </a:r>
            <a:r>
              <a:rPr lang="en-AU" sz="1800" dirty="0" err="1"/>
              <a:t>estar</a:t>
            </a:r>
            <a:r>
              <a:rPr lang="en-AU" sz="1800" dirty="0"/>
              <a:t> </a:t>
            </a:r>
            <a:r>
              <a:rPr lang="en-AU" sz="1800" dirty="0" err="1"/>
              <a:t>reactiva</a:t>
            </a:r>
            <a:r>
              <a:rPr lang="en-AU" sz="1800" kern="1200" dirty="0">
                <a:effectLst/>
              </a:rPr>
              <a:t>, </a:t>
            </a:r>
            <a:r>
              <a:rPr lang="en-AU" sz="1800" dirty="0"/>
              <a:t>a la </a:t>
            </a:r>
            <a:r>
              <a:rPr lang="en-AU" sz="1800" dirty="0" err="1"/>
              <a:t>defensiva</a:t>
            </a:r>
            <a:r>
              <a:rPr lang="en-AU" sz="1800" dirty="0"/>
              <a:t> o </a:t>
            </a:r>
            <a:r>
              <a:rPr lang="en-AU" sz="1800" dirty="0" err="1"/>
              <a:t>cerrada</a:t>
            </a:r>
            <a:r>
              <a:rPr lang="en-AU" sz="1800" kern="1200" dirty="0">
                <a:effectLst/>
              </a:rPr>
              <a:t>, </a:t>
            </a:r>
            <a:r>
              <a:rPr lang="en-AU" sz="1800" dirty="0"/>
              <a:t>a </a:t>
            </a:r>
            <a:r>
              <a:rPr lang="en-AU" sz="1800" dirty="0" err="1"/>
              <a:t>sentirse</a:t>
            </a:r>
            <a:r>
              <a:rPr lang="en-AU" sz="1800" dirty="0"/>
              <a:t> </a:t>
            </a:r>
            <a:r>
              <a:rPr lang="en-AU" sz="1800" dirty="0" err="1"/>
              <a:t>más</a:t>
            </a:r>
            <a:r>
              <a:rPr lang="en-AU" sz="1800" dirty="0"/>
              <a:t> </a:t>
            </a:r>
            <a:r>
              <a:rPr lang="en-AU" sz="1800" dirty="0" err="1"/>
              <a:t>calmada</a:t>
            </a:r>
            <a:r>
              <a:rPr lang="en-AU" sz="1800" kern="1200" dirty="0">
                <a:effectLst/>
              </a:rPr>
              <a:t>, </a:t>
            </a:r>
            <a:r>
              <a:rPr lang="en-AU" sz="1800" dirty="0"/>
              <a:t>en </a:t>
            </a:r>
            <a:r>
              <a:rPr lang="en-AU" sz="1800" kern="1200" dirty="0">
                <a:effectLst/>
              </a:rPr>
              <a:t>control </a:t>
            </a:r>
            <a:r>
              <a:rPr lang="en-AU" sz="1800" dirty="0"/>
              <a:t>y </a:t>
            </a:r>
            <a:r>
              <a:rPr lang="en-AU" sz="1800" dirty="0" err="1"/>
              <a:t>capaz</a:t>
            </a:r>
            <a:r>
              <a:rPr lang="en-AU" sz="1800" dirty="0"/>
              <a:t> de </a:t>
            </a:r>
            <a:r>
              <a:rPr lang="en-AU" sz="1800" dirty="0" err="1"/>
              <a:t>enfrentarse</a:t>
            </a:r>
            <a:r>
              <a:rPr lang="en-AU" sz="1800" dirty="0"/>
              <a:t> </a:t>
            </a:r>
            <a:r>
              <a:rPr lang="en-AU" sz="1800" dirty="0" err="1"/>
              <a:t>proactivamente</a:t>
            </a:r>
            <a:r>
              <a:rPr lang="en-AU" sz="1800" dirty="0"/>
              <a:t> a sus </a:t>
            </a:r>
            <a:r>
              <a:rPr lang="en-AU" sz="1800" dirty="0" err="1"/>
              <a:t>temores</a:t>
            </a:r>
            <a:r>
              <a:rPr lang="en-AU" sz="1800" dirty="0"/>
              <a:t> de </a:t>
            </a:r>
            <a:r>
              <a:rPr lang="en-AU" sz="1800" dirty="0" err="1"/>
              <a:t>duda</a:t>
            </a:r>
            <a:r>
              <a:rPr lang="en-AU" sz="1800" dirty="0"/>
              <a:t> de la </a:t>
            </a:r>
            <a:r>
              <a:rPr lang="en-AU" sz="1800" dirty="0" err="1"/>
              <a:t>vacuna</a:t>
            </a:r>
            <a:r>
              <a:rPr lang="en-AU" sz="1800" dirty="0"/>
              <a:t> y </a:t>
            </a:r>
            <a:r>
              <a:rPr lang="en-AU" sz="1800" dirty="0" err="1"/>
              <a:t>tomar</a:t>
            </a:r>
            <a:r>
              <a:rPr lang="en-AU" sz="1800" dirty="0"/>
              <a:t> una </a:t>
            </a:r>
            <a:r>
              <a:rPr lang="en-AU" sz="1800" dirty="0" err="1"/>
              <a:t>decisión</a:t>
            </a:r>
            <a:r>
              <a:rPr lang="en-AU" sz="1800" dirty="0"/>
              <a:t> </a:t>
            </a:r>
            <a:r>
              <a:rPr lang="en-AU" sz="1800" dirty="0" err="1"/>
              <a:t>informada</a:t>
            </a:r>
            <a:r>
              <a:rPr lang="en-AU" sz="1800" dirty="0"/>
              <a:t> </a:t>
            </a:r>
            <a:r>
              <a:rPr lang="en-AU" sz="1800" dirty="0" err="1"/>
              <a:t>sobre</a:t>
            </a:r>
            <a:r>
              <a:rPr lang="en-AU" sz="1800" dirty="0"/>
              <a:t> la </a:t>
            </a:r>
            <a:r>
              <a:rPr lang="en-AU" sz="1800" dirty="0" err="1"/>
              <a:t>vacuna</a:t>
            </a:r>
            <a:r>
              <a:rPr lang="en-AU" sz="1800" dirty="0"/>
              <a:t> </a:t>
            </a:r>
            <a:r>
              <a:rPr lang="en-AU" sz="1800" kern="1200" dirty="0">
                <a:effectLst/>
              </a:rPr>
              <a:t>COVID-19 </a:t>
            </a:r>
            <a:r>
              <a:rPr lang="en-AU" sz="1800" dirty="0"/>
              <a:t>con la que se </a:t>
            </a:r>
            <a:r>
              <a:rPr lang="en-AU" sz="1800" dirty="0" err="1"/>
              <a:t>sienta</a:t>
            </a:r>
            <a:r>
              <a:rPr lang="en-AU" sz="1800" dirty="0"/>
              <a:t> </a:t>
            </a:r>
            <a:r>
              <a:rPr lang="en-AU" sz="1800" dirty="0" err="1"/>
              <a:t>cómoda</a:t>
            </a:r>
            <a:r>
              <a:rPr lang="en-AU" sz="1800" kern="1200" dirty="0">
                <a:effectLst/>
              </a:rPr>
              <a:t>.</a:t>
            </a:r>
            <a:r>
              <a:rPr lang="en-AU" sz="1000" kern="1200" dirty="0">
                <a:solidFill>
                  <a:schemeClr val="tx1"/>
                </a:solidFill>
                <a:effectLst/>
                <a:latin typeface="Open Sans"/>
                <a:ea typeface="Open Sans"/>
                <a:cs typeface="Open Sans"/>
              </a:rPr>
              <a:t> </a:t>
            </a:r>
            <a:endParaRPr lang="en-AU" dirty="0">
              <a:latin typeface="Open Sans"/>
              <a:ea typeface="Open Sans"/>
              <a:cs typeface="Open Sans"/>
            </a:endParaRPr>
          </a:p>
          <a:p>
            <a:endParaRPr lang="en-AU"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AU" sz="1800" dirty="0"/>
              <a:t>La </a:t>
            </a:r>
            <a:r>
              <a:rPr lang="en-AU" sz="1800" dirty="0" err="1"/>
              <a:t>autoeficacia</a:t>
            </a:r>
            <a:r>
              <a:rPr lang="en-AU" sz="1800" dirty="0"/>
              <a:t> se </a:t>
            </a:r>
            <a:r>
              <a:rPr lang="en-AU" sz="1800" dirty="0" err="1"/>
              <a:t>crea</a:t>
            </a:r>
            <a:r>
              <a:rPr lang="en-AU" sz="1800" dirty="0"/>
              <a:t> </a:t>
            </a:r>
            <a:r>
              <a:rPr lang="en-AU" sz="1800" dirty="0" err="1"/>
              <a:t>cuando</a:t>
            </a:r>
            <a:r>
              <a:rPr lang="en-AU" sz="1800" dirty="0"/>
              <a:t> las personas se </a:t>
            </a:r>
            <a:r>
              <a:rPr lang="en-AU" sz="1800" dirty="0" err="1"/>
              <a:t>sienten</a:t>
            </a:r>
            <a:r>
              <a:rPr lang="en-AU" sz="1800" dirty="0"/>
              <a:t> </a:t>
            </a:r>
            <a:r>
              <a:rPr lang="en-AU" sz="1800" dirty="0" err="1"/>
              <a:t>más</a:t>
            </a:r>
            <a:r>
              <a:rPr lang="en-AU" sz="1800" dirty="0"/>
              <a:t> </a:t>
            </a:r>
            <a:r>
              <a:rPr lang="en-AU" sz="1800" dirty="0" err="1"/>
              <a:t>dueñas</a:t>
            </a:r>
            <a:r>
              <a:rPr lang="en-AU" sz="1800" dirty="0"/>
              <a:t> de </a:t>
            </a:r>
            <a:r>
              <a:rPr lang="en-AU" sz="1800" dirty="0" err="1"/>
              <a:t>su</a:t>
            </a:r>
            <a:r>
              <a:rPr lang="en-AU" sz="1800" dirty="0"/>
              <a:t> </a:t>
            </a:r>
            <a:r>
              <a:rPr lang="en-AU" sz="1800" dirty="0" err="1"/>
              <a:t>propio</a:t>
            </a:r>
            <a:r>
              <a:rPr lang="en-AU" sz="1800" dirty="0"/>
              <a:t> </a:t>
            </a:r>
            <a:r>
              <a:rPr lang="en-AU" sz="1800" dirty="0" err="1"/>
              <a:t>destino</a:t>
            </a:r>
            <a:r>
              <a:rPr lang="en-AU" sz="1800" dirty="0"/>
              <a:t> y de sus </a:t>
            </a:r>
            <a:r>
              <a:rPr lang="en-AU" sz="1800" dirty="0" err="1"/>
              <a:t>decisiones</a:t>
            </a:r>
            <a:r>
              <a:rPr lang="en-AU" sz="1800" dirty="0"/>
              <a:t> y que algo no se les </a:t>
            </a:r>
            <a:r>
              <a:rPr lang="en-AU" sz="1800" dirty="0" err="1"/>
              <a:t>impone</a:t>
            </a:r>
            <a:r>
              <a:rPr lang="en-AU" sz="1800" kern="1200" dirty="0">
                <a:effectLst/>
              </a:rPr>
              <a:t>, </a:t>
            </a:r>
            <a:r>
              <a:rPr lang="en-AU" sz="1800" dirty="0" err="1"/>
              <a:t>sino</a:t>
            </a:r>
            <a:r>
              <a:rPr lang="en-AU" sz="1800" dirty="0"/>
              <a:t> que lo </a:t>
            </a:r>
            <a:r>
              <a:rPr lang="en-AU" sz="1800" dirty="0" err="1"/>
              <a:t>deciden</a:t>
            </a:r>
            <a:r>
              <a:rPr lang="en-AU" sz="1800" dirty="0"/>
              <a:t> </a:t>
            </a:r>
            <a:r>
              <a:rPr lang="en-AU" sz="1800" dirty="0" err="1"/>
              <a:t>ellas</a:t>
            </a:r>
            <a:r>
              <a:rPr lang="en-AU" sz="1800" dirty="0"/>
              <a:t> </a:t>
            </a:r>
            <a:r>
              <a:rPr lang="en-AU" sz="1800" dirty="0" err="1"/>
              <a:t>mismas</a:t>
            </a:r>
            <a:r>
              <a:rPr lang="en-AU" sz="1800" kern="1200" dirty="0">
                <a:effectLst/>
              </a:rPr>
              <a:t>.</a:t>
            </a:r>
            <a:r>
              <a:rPr lang="en-AU" sz="1800" dirty="0"/>
              <a:t> </a:t>
            </a:r>
            <a:r>
              <a:rPr lang="en-AU" sz="1000" dirty="0">
                <a:latin typeface="Open Sans"/>
                <a:ea typeface="Open Sans"/>
                <a:cs typeface="Open Sans"/>
              </a:rPr>
              <a:t> </a:t>
            </a:r>
            <a:endParaRPr lang="da-DK" sz="1000" kern="1200" dirty="0">
              <a:solidFill>
                <a:schemeClr val="tx1"/>
              </a:solidFill>
              <a:effectLst/>
              <a:latin typeface="Open Sans"/>
              <a:ea typeface="Open Sans"/>
              <a:cs typeface="Open Sans"/>
            </a:endParaRPr>
          </a:p>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000" b="0"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endParaRPr>
          </a:p>
          <a:p>
            <a:pPr defTabSz="457200">
              <a:lnSpc>
                <a:spcPct val="107000"/>
              </a:lnSpc>
              <a:spcBef>
                <a:spcPts val="0"/>
              </a:spcBef>
              <a:spcAft>
                <a:spcPts val="0"/>
              </a:spcAft>
              <a:defRPr/>
            </a:pPr>
            <a:r>
              <a:rPr lang="en-US" dirty="0" err="1"/>
              <a:t>Décadas</a:t>
            </a:r>
            <a:r>
              <a:rPr lang="en-US" dirty="0"/>
              <a:t> de </a:t>
            </a:r>
            <a:r>
              <a:rPr lang="en-US" dirty="0" err="1"/>
              <a:t>investigación</a:t>
            </a:r>
            <a:r>
              <a:rPr lang="en-US" dirty="0"/>
              <a:t> </a:t>
            </a:r>
            <a:r>
              <a:rPr lang="en-US" dirty="0" err="1"/>
              <a:t>han</a:t>
            </a:r>
            <a:r>
              <a:rPr lang="en-US" dirty="0"/>
              <a:t> </a:t>
            </a:r>
            <a:r>
              <a:rPr lang="en-US" dirty="0" err="1"/>
              <a:t>demostrado</a:t>
            </a:r>
            <a:r>
              <a:rPr lang="en-US" dirty="0"/>
              <a:t> que es la </a:t>
            </a:r>
            <a:r>
              <a:rPr lang="en-US" dirty="0" err="1"/>
              <a:t>calidad</a:t>
            </a:r>
            <a:r>
              <a:rPr lang="en-US" dirty="0"/>
              <a:t> de la </a:t>
            </a:r>
            <a:r>
              <a:rPr lang="en-US" dirty="0" err="1"/>
              <a:t>relación</a:t>
            </a:r>
            <a:r>
              <a:rPr lang="en-US" dirty="0"/>
              <a:t> </a:t>
            </a:r>
            <a:r>
              <a:rPr lang="en-US" b="0" i="0" dirty="0">
                <a:effectLst/>
              </a:rPr>
              <a:t>-</a:t>
            </a:r>
            <a:r>
              <a:rPr lang="en-US" dirty="0" err="1"/>
              <a:t>también</a:t>
            </a:r>
            <a:r>
              <a:rPr lang="en-US" dirty="0"/>
              <a:t> </a:t>
            </a:r>
            <a:r>
              <a:rPr lang="en-US" dirty="0" err="1"/>
              <a:t>conocida</a:t>
            </a:r>
            <a:r>
              <a:rPr lang="en-US" dirty="0"/>
              <a:t> </a:t>
            </a:r>
            <a:r>
              <a:rPr lang="en-US" dirty="0" err="1"/>
              <a:t>como</a:t>
            </a:r>
            <a:r>
              <a:rPr lang="en-US" dirty="0"/>
              <a:t> </a:t>
            </a:r>
            <a:r>
              <a:rPr lang="en-US" dirty="0" err="1"/>
              <a:t>alianza</a:t>
            </a:r>
            <a:r>
              <a:rPr lang="en-US" dirty="0"/>
              <a:t> </a:t>
            </a:r>
            <a:r>
              <a:rPr lang="en-US" dirty="0" err="1"/>
              <a:t>terapéutica</a:t>
            </a:r>
            <a:r>
              <a:rPr lang="en-US" dirty="0"/>
              <a:t>- entre un </a:t>
            </a:r>
            <a:r>
              <a:rPr lang="en-US" dirty="0" err="1"/>
              <a:t>ayudante</a:t>
            </a:r>
            <a:r>
              <a:rPr lang="en-US" dirty="0"/>
              <a:t> y la persona</a:t>
            </a:r>
            <a:r>
              <a:rPr lang="en-US" b="0" i="0" dirty="0">
                <a:effectLst/>
              </a:rPr>
              <a:t> a </a:t>
            </a:r>
            <a:r>
              <a:rPr lang="en-US" dirty="0"/>
              <a:t>la que </a:t>
            </a:r>
            <a:r>
              <a:rPr lang="en-US" dirty="0" err="1"/>
              <a:t>apoya</a:t>
            </a:r>
            <a:r>
              <a:rPr lang="en-US" b="0" i="0" dirty="0">
                <a:effectLst/>
              </a:rPr>
              <a:t>, </a:t>
            </a:r>
            <a:r>
              <a:rPr lang="en-US" dirty="0"/>
              <a:t>lo que </a:t>
            </a:r>
            <a:r>
              <a:rPr lang="en-US" dirty="0" err="1"/>
              <a:t>permite</a:t>
            </a:r>
            <a:r>
              <a:rPr lang="en-US" dirty="0"/>
              <a:t> </a:t>
            </a:r>
            <a:r>
              <a:rPr lang="en-US" b="0" i="0" dirty="0">
                <a:effectLst/>
              </a:rPr>
              <a:t>a </a:t>
            </a:r>
            <a:r>
              <a:rPr lang="en-US" dirty="0"/>
              <a:t>la persona </a:t>
            </a:r>
            <a:r>
              <a:rPr lang="en-US" dirty="0" err="1"/>
              <a:t>superar</a:t>
            </a:r>
            <a:r>
              <a:rPr lang="en-US" dirty="0"/>
              <a:t> las </a:t>
            </a:r>
            <a:r>
              <a:rPr lang="en-US" dirty="0" err="1"/>
              <a:t>dificultades</a:t>
            </a:r>
            <a:r>
              <a:rPr lang="en-US" dirty="0"/>
              <a:t> y </a:t>
            </a:r>
            <a:r>
              <a:rPr lang="en-US" dirty="0" err="1"/>
              <a:t>lograr</a:t>
            </a:r>
            <a:r>
              <a:rPr lang="en-US" dirty="0"/>
              <a:t> </a:t>
            </a:r>
            <a:r>
              <a:rPr lang="en-US" dirty="0" err="1"/>
              <a:t>el</a:t>
            </a:r>
            <a:r>
              <a:rPr lang="en-US" dirty="0"/>
              <a:t> </a:t>
            </a:r>
            <a:r>
              <a:rPr lang="en-US" dirty="0" err="1"/>
              <a:t>cambio</a:t>
            </a:r>
            <a:r>
              <a:rPr lang="en-US" b="0" i="0" dirty="0">
                <a:effectLst/>
              </a:rPr>
              <a:t>. </a:t>
            </a:r>
            <a:r>
              <a:rPr lang="en-US" dirty="0"/>
              <a:t>Por lo tanto</a:t>
            </a:r>
            <a:r>
              <a:rPr lang="en-US" b="0" i="0" dirty="0">
                <a:effectLst/>
              </a:rPr>
              <a:t>, </a:t>
            </a:r>
            <a:r>
              <a:rPr lang="en-US" dirty="0"/>
              <a:t>es fundamental </a:t>
            </a:r>
            <a:r>
              <a:rPr lang="en-US" dirty="0" err="1"/>
              <a:t>fomentar</a:t>
            </a:r>
            <a:r>
              <a:rPr lang="en-US" dirty="0"/>
              <a:t> la </a:t>
            </a:r>
            <a:r>
              <a:rPr lang="en-US" dirty="0" err="1"/>
              <a:t>confianza</a:t>
            </a:r>
            <a:r>
              <a:rPr lang="en-US" dirty="0"/>
              <a:t> y la </a:t>
            </a:r>
            <a:r>
              <a:rPr lang="en-US" dirty="0" err="1"/>
              <a:t>conexión</a:t>
            </a:r>
            <a:r>
              <a:rPr lang="en-US" dirty="0"/>
              <a:t> </a:t>
            </a:r>
            <a:r>
              <a:rPr lang="en-US" b="0" i="0" dirty="0">
                <a:effectLst/>
              </a:rPr>
              <a:t>social. </a:t>
            </a:r>
            <a:r>
              <a:rPr lang="en-US" dirty="0"/>
              <a:t>Los </a:t>
            </a:r>
            <a:r>
              <a:rPr lang="en-US" dirty="0" err="1"/>
              <a:t>seres</a:t>
            </a:r>
            <a:r>
              <a:rPr lang="en-US" dirty="0"/>
              <a:t> </a:t>
            </a:r>
            <a:r>
              <a:rPr lang="en-US" dirty="0" err="1"/>
              <a:t>humanos</a:t>
            </a:r>
            <a:r>
              <a:rPr lang="en-US" dirty="0"/>
              <a:t> </a:t>
            </a:r>
            <a:r>
              <a:rPr lang="en-US" dirty="0" err="1"/>
              <a:t>anhelan</a:t>
            </a:r>
            <a:r>
              <a:rPr lang="en-US" dirty="0"/>
              <a:t> la </a:t>
            </a:r>
            <a:r>
              <a:rPr lang="en-US" dirty="0" err="1"/>
              <a:t>conexión</a:t>
            </a:r>
            <a:r>
              <a:rPr lang="en-US" dirty="0"/>
              <a:t> </a:t>
            </a:r>
            <a:r>
              <a:rPr lang="en-US" b="0" i="0" u="none" dirty="0">
                <a:effectLst/>
              </a:rPr>
              <a:t>interpersonal </a:t>
            </a:r>
            <a:r>
              <a:rPr lang="en-US" dirty="0"/>
              <a:t>y </a:t>
            </a:r>
            <a:r>
              <a:rPr lang="en-US" dirty="0" err="1"/>
              <a:t>el</a:t>
            </a:r>
            <a:r>
              <a:rPr lang="en-US" dirty="0"/>
              <a:t> </a:t>
            </a:r>
            <a:r>
              <a:rPr lang="en-US" dirty="0" err="1"/>
              <a:t>sentido</a:t>
            </a:r>
            <a:r>
              <a:rPr lang="en-US" dirty="0"/>
              <a:t> de </a:t>
            </a:r>
            <a:r>
              <a:rPr lang="en-US" dirty="0" err="1"/>
              <a:t>pertenencia</a:t>
            </a:r>
            <a:r>
              <a:rPr lang="en-US" b="0" i="0" dirty="0">
                <a:effectLst/>
              </a:rPr>
              <a:t>. </a:t>
            </a:r>
            <a:r>
              <a:rPr lang="en-US" dirty="0"/>
              <a:t>Como </a:t>
            </a:r>
            <a:r>
              <a:rPr lang="en-US" dirty="0" err="1"/>
              <a:t>ya</a:t>
            </a:r>
            <a:r>
              <a:rPr lang="en-US" dirty="0"/>
              <a:t> </a:t>
            </a:r>
            <a:r>
              <a:rPr lang="en-US" dirty="0" err="1"/>
              <a:t>hemos</a:t>
            </a:r>
            <a:r>
              <a:rPr lang="en-US" dirty="0"/>
              <a:t> </a:t>
            </a:r>
            <a:r>
              <a:rPr lang="en-US" dirty="0" err="1"/>
              <a:t>mencionado</a:t>
            </a:r>
            <a:r>
              <a:rPr lang="en-US" dirty="0"/>
              <a:t>, no es </a:t>
            </a:r>
            <a:r>
              <a:rPr lang="en-US" dirty="0" err="1"/>
              <a:t>raro</a:t>
            </a:r>
            <a:r>
              <a:rPr lang="en-US" dirty="0"/>
              <a:t> que una persona con </a:t>
            </a:r>
            <a:r>
              <a:rPr lang="en-US" dirty="0" err="1"/>
              <a:t>dudas</a:t>
            </a:r>
            <a:r>
              <a:rPr lang="en-US" dirty="0"/>
              <a:t> </a:t>
            </a:r>
            <a:r>
              <a:rPr lang="en-US" dirty="0" err="1"/>
              <a:t>sobre</a:t>
            </a:r>
            <a:r>
              <a:rPr lang="en-US" dirty="0"/>
              <a:t> la </a:t>
            </a:r>
            <a:r>
              <a:rPr lang="en-US" dirty="0" err="1"/>
              <a:t>vacuna</a:t>
            </a:r>
            <a:r>
              <a:rPr lang="en-US" dirty="0"/>
              <a:t> </a:t>
            </a:r>
            <a:r>
              <a:rPr lang="en-US" dirty="0" err="1"/>
              <a:t>tenga</a:t>
            </a:r>
            <a:r>
              <a:rPr lang="en-US" dirty="0"/>
              <a:t> </a:t>
            </a:r>
            <a:r>
              <a:rPr lang="en-US" dirty="0" err="1"/>
              <a:t>relaciones</a:t>
            </a:r>
            <a:r>
              <a:rPr lang="en-US" dirty="0"/>
              <a:t> </a:t>
            </a:r>
            <a:r>
              <a:rPr lang="en-US" dirty="0" err="1"/>
              <a:t>debilitadas</a:t>
            </a:r>
            <a:r>
              <a:rPr lang="en-US" dirty="0"/>
              <a:t> con sus amigos</a:t>
            </a:r>
            <a:r>
              <a:rPr lang="en-US" b="0" i="0" dirty="0">
                <a:effectLst/>
              </a:rPr>
              <a:t>, </a:t>
            </a:r>
            <a:r>
              <a:rPr lang="en-US" dirty="0" err="1"/>
              <a:t>su</a:t>
            </a:r>
            <a:r>
              <a:rPr lang="en-US" dirty="0"/>
              <a:t> </a:t>
            </a:r>
            <a:r>
              <a:rPr lang="en-US" dirty="0" err="1"/>
              <a:t>familia</a:t>
            </a:r>
            <a:r>
              <a:rPr lang="en-US" dirty="0"/>
              <a:t> y </a:t>
            </a:r>
            <a:r>
              <a:rPr lang="en-US" dirty="0" err="1"/>
              <a:t>su</a:t>
            </a:r>
            <a:r>
              <a:rPr lang="en-US" dirty="0"/>
              <a:t> </a:t>
            </a:r>
            <a:r>
              <a:rPr lang="en-US" dirty="0" err="1"/>
              <a:t>comunidad</a:t>
            </a:r>
            <a:r>
              <a:rPr lang="en-US" b="0" i="0" dirty="0">
                <a:effectLst/>
              </a:rPr>
              <a:t>, </a:t>
            </a:r>
            <a:r>
              <a:rPr lang="en-US" dirty="0"/>
              <a:t>o que </a:t>
            </a:r>
            <a:r>
              <a:rPr lang="en-US" dirty="0" err="1"/>
              <a:t>tema</a:t>
            </a:r>
            <a:r>
              <a:rPr lang="en-US" dirty="0"/>
              <a:t> </a:t>
            </a:r>
            <a:r>
              <a:rPr lang="en-US" dirty="0" err="1"/>
              <a:t>su</a:t>
            </a:r>
            <a:r>
              <a:rPr lang="en-US" dirty="0"/>
              <a:t> </a:t>
            </a:r>
            <a:r>
              <a:rPr lang="en-US" dirty="0" err="1"/>
              <a:t>rechazo</a:t>
            </a:r>
            <a:r>
              <a:rPr lang="en-US" b="0" i="0" dirty="0">
                <a:effectLst/>
              </a:rPr>
              <a:t>. </a:t>
            </a:r>
            <a:r>
              <a:rPr lang="en-US" dirty="0" err="1"/>
              <a:t>Construir</a:t>
            </a:r>
            <a:r>
              <a:rPr lang="en-US" dirty="0"/>
              <a:t> la </a:t>
            </a:r>
            <a:r>
              <a:rPr lang="en-US" dirty="0" err="1"/>
              <a:t>conexión</a:t>
            </a:r>
            <a:r>
              <a:rPr lang="en-US" dirty="0"/>
              <a:t> </a:t>
            </a:r>
            <a:r>
              <a:rPr lang="en-US" b="0" i="0" dirty="0">
                <a:effectLst/>
              </a:rPr>
              <a:t>interpersonal </a:t>
            </a:r>
            <a:r>
              <a:rPr lang="en-US" dirty="0"/>
              <a:t>en la </a:t>
            </a:r>
            <a:r>
              <a:rPr lang="en-US" dirty="0" err="1"/>
              <a:t>relación</a:t>
            </a:r>
            <a:r>
              <a:rPr lang="en-US" dirty="0"/>
              <a:t> de </a:t>
            </a:r>
            <a:r>
              <a:rPr lang="en-US" b="0" i="0" dirty="0">
                <a:effectLst/>
              </a:rPr>
              <a:t>PAP </a:t>
            </a:r>
            <a:r>
              <a:rPr lang="en-US" dirty="0" err="1"/>
              <a:t>puede</a:t>
            </a:r>
            <a:r>
              <a:rPr lang="en-US" dirty="0"/>
              <a:t> ser </a:t>
            </a:r>
            <a:r>
              <a:rPr lang="en-US" dirty="0" err="1"/>
              <a:t>el</a:t>
            </a:r>
            <a:r>
              <a:rPr lang="en-US" dirty="0"/>
              <a:t> </a:t>
            </a:r>
            <a:r>
              <a:rPr lang="en-US" dirty="0" err="1"/>
              <a:t>comienzo</a:t>
            </a:r>
            <a:r>
              <a:rPr lang="en-US" dirty="0"/>
              <a:t> de la </a:t>
            </a:r>
            <a:r>
              <a:rPr lang="en-US" dirty="0" err="1"/>
              <a:t>restauración</a:t>
            </a:r>
            <a:r>
              <a:rPr lang="en-US" dirty="0"/>
              <a:t> de la </a:t>
            </a:r>
            <a:r>
              <a:rPr lang="en-US" dirty="0" err="1"/>
              <a:t>conexión</a:t>
            </a:r>
            <a:r>
              <a:rPr lang="en-US" dirty="0"/>
              <a:t> </a:t>
            </a:r>
            <a:r>
              <a:rPr lang="en-US" b="0" i="0" dirty="0">
                <a:effectLst/>
              </a:rPr>
              <a:t>interpersonal. </a:t>
            </a:r>
            <a:endParaRPr lang="en-US" dirty="0"/>
          </a:p>
          <a:p>
            <a:pPr marL="0" lvl="0" indent="0" rtl="0">
              <a:lnSpc>
                <a:spcPct val="107000"/>
              </a:lnSpc>
              <a:buFont typeface="Symbol" panose="05050102010706020507" pitchFamily="18" charset="2"/>
              <a:buNone/>
            </a:pPr>
            <a:endParaRPr lang="en-US" sz="1000" b="0"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endParaRPr>
          </a:p>
          <a:p>
            <a:pPr defTabSz="457200" eaLnBrk="1" fontAlgn="auto" hangingPunct="1">
              <a:lnSpc>
                <a:spcPct val="107000"/>
              </a:lnSpc>
              <a:spcBef>
                <a:spcPts val="0"/>
              </a:spcBef>
              <a:spcAft>
                <a:spcPts val="0"/>
              </a:spcAft>
              <a:defRPr/>
            </a:pPr>
            <a:r>
              <a:rPr lang="en-GB" sz="1000" b="1" kern="1200" baseline="0" dirty="0">
                <a:solidFill>
                  <a:srgbClr val="FF0000"/>
                </a:solidFill>
                <a:latin typeface="Open Sans"/>
                <a:ea typeface="Open Sans"/>
                <a:cs typeface="Open Sans"/>
              </a:rPr>
              <a:t>[</a:t>
            </a:r>
            <a:r>
              <a:rPr lang="en-GB" sz="1800" b="1" dirty="0" err="1"/>
              <a:t>Divida</a:t>
            </a:r>
            <a:r>
              <a:rPr lang="en-GB" sz="1800" b="1" dirty="0"/>
              <a:t> a los </a:t>
            </a:r>
            <a:r>
              <a:rPr lang="en-GB" sz="1800" b="1" dirty="0" err="1"/>
              <a:t>participantes</a:t>
            </a:r>
            <a:r>
              <a:rPr lang="en-GB" sz="1800" b="1" dirty="0"/>
              <a:t> en </a:t>
            </a:r>
            <a:r>
              <a:rPr lang="en-GB" sz="1800" b="1" dirty="0" err="1"/>
              <a:t>pequeños</a:t>
            </a:r>
            <a:r>
              <a:rPr lang="en-GB" sz="1800" b="1" dirty="0"/>
              <a:t> </a:t>
            </a:r>
            <a:r>
              <a:rPr lang="en-GB" sz="1800" b="1" dirty="0" err="1"/>
              <a:t>grupos</a:t>
            </a:r>
            <a:r>
              <a:rPr lang="en-GB" sz="1800" b="1" dirty="0"/>
              <a:t> o parejas</a:t>
            </a:r>
            <a:r>
              <a:rPr lang="en-GB" sz="1800" b="1" i="0" dirty="0">
                <a:effectLst/>
              </a:rPr>
              <a:t>, </a:t>
            </a:r>
            <a:r>
              <a:rPr lang="en-GB" sz="1800" b="1" dirty="0" err="1"/>
              <a:t>utilizando</a:t>
            </a:r>
            <a:r>
              <a:rPr lang="en-GB" sz="1800" b="1" dirty="0"/>
              <a:t> los zooms de </a:t>
            </a:r>
            <a:r>
              <a:rPr lang="en-GB" sz="1800" b="1" i="0" dirty="0">
                <a:effectLst/>
              </a:rPr>
              <a:t>Zoom </a:t>
            </a:r>
            <a:r>
              <a:rPr lang="en-GB" sz="1800" b="1" dirty="0"/>
              <a:t>o </a:t>
            </a:r>
            <a:r>
              <a:rPr lang="en-GB" sz="1800" b="1" dirty="0" err="1"/>
              <a:t>similares</a:t>
            </a:r>
            <a:r>
              <a:rPr lang="en-GB" sz="1800" b="1" dirty="0"/>
              <a:t> </a:t>
            </a:r>
            <a:r>
              <a:rPr lang="en-GB" sz="1800" b="1" dirty="0" err="1"/>
              <a:t>si</a:t>
            </a:r>
            <a:r>
              <a:rPr lang="en-GB" sz="1800" b="1" dirty="0"/>
              <a:t> </a:t>
            </a:r>
            <a:r>
              <a:rPr lang="en-GB" sz="1800" b="1" dirty="0" err="1"/>
              <a:t>están</a:t>
            </a:r>
            <a:r>
              <a:rPr lang="en-GB" sz="1800" b="1" dirty="0"/>
              <a:t> </a:t>
            </a:r>
            <a:r>
              <a:rPr lang="en-GB" sz="1800" b="1" dirty="0" err="1"/>
              <a:t>disponibles</a:t>
            </a:r>
            <a:r>
              <a:rPr lang="en-GB" sz="1800" b="1" i="0" dirty="0">
                <a:effectLst/>
              </a:rPr>
              <a:t>, </a:t>
            </a:r>
            <a:r>
              <a:rPr lang="en-GB" sz="1800" b="1" dirty="0"/>
              <a:t>para </a:t>
            </a:r>
            <a:r>
              <a:rPr lang="en-GB" sz="1800" b="1" dirty="0" err="1"/>
              <a:t>discutir</a:t>
            </a:r>
            <a:r>
              <a:rPr lang="en-GB" sz="1800" b="1" dirty="0"/>
              <a:t> lo que </a:t>
            </a:r>
            <a:r>
              <a:rPr lang="en-GB" sz="1800" b="1" dirty="0" err="1"/>
              <a:t>el</a:t>
            </a:r>
            <a:r>
              <a:rPr lang="en-GB" sz="1800" b="1" dirty="0"/>
              <a:t> /LA VOLUNTARIA DE PAP</a:t>
            </a:r>
            <a:r>
              <a:rPr lang="en-GB" sz="1800" b="1" kern="1200" dirty="0">
                <a:effectLst/>
              </a:rPr>
              <a:t> </a:t>
            </a:r>
            <a:r>
              <a:rPr lang="en-GB" sz="1800" b="1" dirty="0" err="1"/>
              <a:t>puede</a:t>
            </a:r>
            <a:r>
              <a:rPr lang="en-GB" sz="1800" b="1" dirty="0"/>
              <a:t> </a:t>
            </a:r>
            <a:r>
              <a:rPr lang="en-GB" sz="1800" b="1" dirty="0" err="1"/>
              <a:t>decir</a:t>
            </a:r>
            <a:r>
              <a:rPr lang="en-GB" sz="1800" b="1" dirty="0"/>
              <a:t> y </a:t>
            </a:r>
            <a:r>
              <a:rPr lang="en-GB" sz="1800" b="1" dirty="0" err="1"/>
              <a:t>hacer</a:t>
            </a:r>
            <a:r>
              <a:rPr lang="en-GB" sz="1800" b="1" dirty="0"/>
              <a:t> para </a:t>
            </a:r>
            <a:r>
              <a:rPr lang="en-GB" sz="1800" b="1" dirty="0" err="1"/>
              <a:t>crear</a:t>
            </a:r>
            <a:r>
              <a:rPr lang="en-GB" sz="1800" b="1" dirty="0"/>
              <a:t> un </a:t>
            </a:r>
            <a:r>
              <a:rPr lang="en-GB" sz="1800" b="1" dirty="0" err="1"/>
              <a:t>espacio</a:t>
            </a:r>
            <a:r>
              <a:rPr lang="en-GB" sz="1800" b="1" dirty="0"/>
              <a:t> </a:t>
            </a:r>
            <a:r>
              <a:rPr lang="en-GB" sz="1800" b="1" dirty="0" err="1"/>
              <a:t>seguro</a:t>
            </a:r>
            <a:r>
              <a:rPr lang="en-GB" sz="1800" b="1" dirty="0"/>
              <a:t> para las personas que </a:t>
            </a:r>
            <a:r>
              <a:rPr lang="en-GB" sz="1800" b="1" dirty="0" err="1"/>
              <a:t>tienen</a:t>
            </a:r>
            <a:r>
              <a:rPr lang="en-GB" sz="1800" b="1" dirty="0"/>
              <a:t> </a:t>
            </a:r>
            <a:r>
              <a:rPr lang="en-GB" sz="1800" b="1" dirty="0" err="1"/>
              <a:t>dudas</a:t>
            </a:r>
            <a:r>
              <a:rPr lang="en-GB" sz="1800" b="1" dirty="0"/>
              <a:t> </a:t>
            </a:r>
            <a:r>
              <a:rPr lang="en-GB" sz="1800" b="1" dirty="0" err="1"/>
              <a:t>sobre</a:t>
            </a:r>
            <a:r>
              <a:rPr lang="en-GB" sz="1800" b="1" dirty="0"/>
              <a:t> la </a:t>
            </a:r>
            <a:r>
              <a:rPr lang="en-GB" sz="1800" b="1" dirty="0" err="1"/>
              <a:t>vacuna</a:t>
            </a:r>
            <a:r>
              <a:rPr lang="en-GB" sz="1800" b="1" i="0" dirty="0">
                <a:effectLst/>
              </a:rPr>
              <a:t>. </a:t>
            </a:r>
            <a:r>
              <a:rPr lang="en-GB" sz="1800" b="1" dirty="0" err="1"/>
              <a:t>Dedique</a:t>
            </a:r>
            <a:r>
              <a:rPr lang="en-GB" sz="1800" b="1" dirty="0"/>
              <a:t> entre 5 y 10 </a:t>
            </a:r>
            <a:r>
              <a:rPr lang="en-GB" sz="1800" b="1" dirty="0" err="1"/>
              <a:t>minutos</a:t>
            </a:r>
            <a:r>
              <a:rPr lang="en-GB" sz="1800" b="1" i="0" dirty="0">
                <a:effectLst/>
              </a:rPr>
              <a:t>. </a:t>
            </a:r>
            <a:r>
              <a:rPr lang="en-GB" sz="1800" b="1" dirty="0"/>
              <a:t>Llama </a:t>
            </a:r>
            <a:r>
              <a:rPr lang="en-GB" sz="1800" b="1" i="0" dirty="0">
                <a:effectLst/>
              </a:rPr>
              <a:t>a </a:t>
            </a:r>
            <a:r>
              <a:rPr lang="en-GB" sz="1800" b="1" dirty="0" err="1"/>
              <a:t>algunas</a:t>
            </a:r>
            <a:r>
              <a:rPr lang="en-GB" sz="1800" b="1" dirty="0"/>
              <a:t> personas por </a:t>
            </a:r>
            <a:r>
              <a:rPr lang="en-GB" sz="1800" b="1" dirty="0" err="1"/>
              <a:t>su</a:t>
            </a:r>
            <a:r>
              <a:rPr lang="en-GB" sz="1800" b="1" dirty="0"/>
              <a:t> </a:t>
            </a:r>
            <a:r>
              <a:rPr lang="en-GB" sz="1800" b="1" dirty="0" err="1"/>
              <a:t>nombre</a:t>
            </a:r>
            <a:r>
              <a:rPr lang="en-GB" sz="1800" b="1" dirty="0"/>
              <a:t> para que den </a:t>
            </a:r>
            <a:r>
              <a:rPr lang="en-GB" sz="1800" b="1" dirty="0" err="1"/>
              <a:t>su</a:t>
            </a:r>
            <a:r>
              <a:rPr lang="en-GB" sz="1800" b="1" dirty="0"/>
              <a:t> </a:t>
            </a:r>
            <a:r>
              <a:rPr lang="en-GB" sz="1800" b="1" dirty="0" err="1"/>
              <a:t>opinión</a:t>
            </a:r>
            <a:r>
              <a:rPr lang="en-GB" sz="1800" b="1" dirty="0"/>
              <a:t> en </a:t>
            </a:r>
            <a:r>
              <a:rPr lang="en-GB" sz="1800" b="1" dirty="0" err="1"/>
              <a:t>nombre</a:t>
            </a:r>
            <a:r>
              <a:rPr lang="en-GB" sz="1800" b="1" dirty="0"/>
              <a:t> del </a:t>
            </a:r>
            <a:r>
              <a:rPr lang="en-GB" sz="1800" b="1" dirty="0" err="1"/>
              <a:t>grupo</a:t>
            </a:r>
            <a:r>
              <a:rPr lang="en-GB" sz="1800" b="1" dirty="0"/>
              <a:t> en </a:t>
            </a:r>
            <a:r>
              <a:rPr lang="en-GB" sz="1800" b="1" dirty="0" err="1"/>
              <a:t>el</a:t>
            </a:r>
            <a:r>
              <a:rPr lang="en-GB" sz="1800" b="1" dirty="0"/>
              <a:t> que </a:t>
            </a:r>
            <a:r>
              <a:rPr lang="en-GB" sz="1800" b="1" dirty="0" err="1"/>
              <a:t>estaban</a:t>
            </a:r>
            <a:r>
              <a:rPr lang="en-US" sz="1000" b="1" i="0" dirty="0">
                <a:solidFill>
                  <a:srgbClr val="242021"/>
                </a:solidFill>
                <a:effectLst/>
                <a:latin typeface="Open Sans"/>
                <a:ea typeface="Open Sans"/>
                <a:cs typeface="Open Sans"/>
              </a:rPr>
              <a:t>.</a:t>
            </a:r>
            <a:r>
              <a:rPr lang="en-GB" sz="1000" b="1" kern="1200" baseline="0" dirty="0">
                <a:solidFill>
                  <a:srgbClr val="FF0000"/>
                </a:solidFill>
                <a:latin typeface="Open Sans"/>
                <a:ea typeface="Open Sans"/>
                <a:cs typeface="Open Sans"/>
              </a:rPr>
              <a:t>]</a:t>
            </a:r>
            <a:endParaRPr lang="en-US" sz="1000" b="1" dirty="0">
              <a:latin typeface="Open Sans"/>
              <a:ea typeface="Open Sans"/>
              <a:cs typeface="Open Sans"/>
            </a:endParaRPr>
          </a:p>
          <a:p>
            <a:pPr marL="0" lvl="0" indent="0" rtl="0">
              <a:lnSpc>
                <a:spcPct val="107000"/>
              </a:lnSpc>
              <a:buFont typeface="Symbol" panose="05050102010706020507" pitchFamily="18" charset="2"/>
              <a:buNone/>
            </a:pPr>
            <a:endParaRPr lang="en-US" sz="1000" b="1"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rtl="0">
              <a:lnSpc>
                <a:spcPct val="107000"/>
              </a:lnSpc>
              <a:buFont typeface="Symbol" panose="05050102010706020507" pitchFamily="18" charset="2"/>
              <a:buNone/>
            </a:pPr>
            <a:endParaRPr lang="en-US" sz="1000" b="1" i="0" dirty="0">
              <a:solidFill>
                <a:srgbClr val="24202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26</a:t>
            </a:fld>
            <a:endParaRPr lang="en-US" altLang="ru-RU"/>
          </a:p>
        </p:txBody>
      </p:sp>
    </p:spTree>
    <p:extLst>
      <p:ext uri="{BB962C8B-B14F-4D97-AF65-F5344CB8AC3E}">
        <p14:creationId xmlns:p14="http://schemas.microsoft.com/office/powerpoint/2010/main" val="680730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Algunas</a:t>
            </a:r>
            <a:r>
              <a:rPr lang="en-US" dirty="0"/>
              <a:t> </a:t>
            </a:r>
            <a:r>
              <a:rPr lang="en-US" dirty="0" err="1"/>
              <a:t>cosas</a:t>
            </a:r>
            <a:r>
              <a:rPr lang="en-US" dirty="0"/>
              <a:t> que se me </a:t>
            </a:r>
            <a:r>
              <a:rPr lang="en-US" dirty="0" err="1"/>
              <a:t>ocurren</a:t>
            </a:r>
            <a:r>
              <a:rPr lang="en-US" dirty="0"/>
              <a:t> para promover la </a:t>
            </a:r>
            <a:r>
              <a:rPr lang="en-US" dirty="0" err="1"/>
              <a:t>seguridad</a:t>
            </a:r>
            <a:r>
              <a:rPr lang="en-US" kern="1200" dirty="0">
                <a:effectLst/>
              </a:rPr>
              <a:t>, </a:t>
            </a:r>
            <a:r>
              <a:rPr lang="en-US" dirty="0"/>
              <a:t>la </a:t>
            </a:r>
            <a:r>
              <a:rPr lang="en-US" dirty="0" err="1"/>
              <a:t>calma</a:t>
            </a:r>
            <a:r>
              <a:rPr lang="en-US" dirty="0"/>
              <a:t> y la </a:t>
            </a:r>
            <a:r>
              <a:rPr lang="en-US" dirty="0" err="1"/>
              <a:t>conexión</a:t>
            </a:r>
            <a:r>
              <a:rPr lang="en-US" dirty="0"/>
              <a:t> son</a:t>
            </a:r>
            <a:r>
              <a:rPr lang="en-US" kern="1200" dirty="0">
                <a:effectLst/>
              </a:rPr>
              <a:t>:</a:t>
            </a:r>
            <a:endParaRPr lang="en-US" dirty="0"/>
          </a:p>
          <a:p>
            <a:endPar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800" dirty="0"/>
              <a:t>La </a:t>
            </a:r>
            <a:r>
              <a:rPr lang="en-US" sz="1800" dirty="0" err="1"/>
              <a:t>seguridad</a:t>
            </a:r>
            <a:r>
              <a:rPr lang="en-US" sz="1800" dirty="0"/>
              <a:t> </a:t>
            </a:r>
            <a:r>
              <a:rPr lang="en-US" sz="1800" dirty="0" err="1"/>
              <a:t>puede</a:t>
            </a:r>
            <a:r>
              <a:rPr lang="en-US" sz="1800" dirty="0"/>
              <a:t> </a:t>
            </a:r>
            <a:r>
              <a:rPr lang="en-US" sz="1800" dirty="0" err="1"/>
              <a:t>proporcionarse</a:t>
            </a:r>
            <a:r>
              <a:rPr lang="en-US" sz="1800" dirty="0"/>
              <a:t> a </a:t>
            </a:r>
            <a:r>
              <a:rPr lang="en-US" sz="1800" dirty="0" err="1"/>
              <a:t>través</a:t>
            </a:r>
            <a:r>
              <a:rPr lang="en-US" sz="1800" dirty="0"/>
              <a:t> de la forma en que </a:t>
            </a:r>
            <a:r>
              <a:rPr lang="en-US" sz="1800" dirty="0" err="1"/>
              <a:t>el</a:t>
            </a:r>
            <a:r>
              <a:rPr lang="en-US" sz="1800" dirty="0"/>
              <a:t> </a:t>
            </a:r>
            <a:r>
              <a:rPr lang="en-US" sz="1800" dirty="0" err="1"/>
              <a:t>ayudante</a:t>
            </a:r>
            <a:r>
              <a:rPr lang="en-US" sz="1800" dirty="0"/>
              <a:t> </a:t>
            </a:r>
            <a:r>
              <a:rPr lang="en-US" sz="1800" dirty="0" err="1"/>
              <a:t>muestra</a:t>
            </a:r>
            <a:r>
              <a:rPr lang="en-US" sz="1800" dirty="0"/>
              <a:t> </a:t>
            </a:r>
            <a:r>
              <a:rPr lang="en-US" sz="1800" dirty="0" err="1"/>
              <a:t>aceptación</a:t>
            </a:r>
            <a:r>
              <a:rPr lang="en-US" sz="1800" kern="1200" dirty="0">
                <a:effectLst/>
              </a:rPr>
              <a:t>, </a:t>
            </a:r>
            <a:r>
              <a:rPr lang="en-US" sz="1800" dirty="0" err="1"/>
              <a:t>empatía</a:t>
            </a:r>
            <a:r>
              <a:rPr lang="en-US" sz="1800" dirty="0"/>
              <a:t> y </a:t>
            </a:r>
            <a:r>
              <a:rPr lang="en-US" sz="1800" dirty="0" err="1"/>
              <a:t>compasión</a:t>
            </a:r>
            <a:r>
              <a:rPr lang="en-US" sz="1800" kern="1200" dirty="0">
                <a:effectLst/>
              </a:rPr>
              <a:t>. </a:t>
            </a:r>
            <a:r>
              <a:rPr lang="en-US" sz="1800" dirty="0"/>
              <a:t>Por </a:t>
            </a:r>
            <a:r>
              <a:rPr lang="en-US" sz="1800" dirty="0" err="1"/>
              <a:t>ejemplo</a:t>
            </a:r>
            <a:r>
              <a:rPr lang="en-US" sz="1800" kern="1200" dirty="0">
                <a:effectLst/>
              </a:rPr>
              <a:t>, </a:t>
            </a:r>
            <a:r>
              <a:rPr lang="en-US" sz="1800" dirty="0" err="1"/>
              <a:t>siendo</a:t>
            </a:r>
            <a:r>
              <a:rPr lang="en-US" sz="1800" dirty="0"/>
              <a:t> </a:t>
            </a:r>
            <a:r>
              <a:rPr lang="en-US" sz="1800" dirty="0" err="1"/>
              <a:t>abierto</a:t>
            </a:r>
            <a:r>
              <a:rPr lang="en-US" sz="1800" dirty="0"/>
              <a:t> y </a:t>
            </a:r>
            <a:r>
              <a:rPr lang="en-US" sz="1800" dirty="0" err="1"/>
              <a:t>permitiendo</a:t>
            </a:r>
            <a:r>
              <a:rPr lang="en-US" sz="1800" dirty="0"/>
              <a:t> </a:t>
            </a:r>
            <a:r>
              <a:rPr lang="en-US" sz="1800" dirty="0" err="1"/>
              <a:t>respetuosamente</a:t>
            </a:r>
            <a:r>
              <a:rPr lang="en-US" sz="1800" dirty="0"/>
              <a:t> la </a:t>
            </a:r>
            <a:r>
              <a:rPr lang="en-US" sz="1800" dirty="0" err="1"/>
              <a:t>diversidad</a:t>
            </a:r>
            <a:r>
              <a:rPr lang="en-US" sz="1800" dirty="0"/>
              <a:t> de </a:t>
            </a:r>
            <a:r>
              <a:rPr lang="en-US" sz="1800" dirty="0" err="1"/>
              <a:t>opiniones</a:t>
            </a:r>
            <a:r>
              <a:rPr lang="en-US" sz="1800" kern="1200" dirty="0">
                <a:effectLst/>
              </a:rPr>
              <a:t>. </a:t>
            </a:r>
            <a:r>
              <a:rPr lang="en-US" sz="1800" dirty="0"/>
              <a:t>La </a:t>
            </a:r>
            <a:r>
              <a:rPr lang="en-US" sz="1800" dirty="0" err="1"/>
              <a:t>seguridad</a:t>
            </a:r>
            <a:r>
              <a:rPr lang="en-US" sz="1800" dirty="0"/>
              <a:t> </a:t>
            </a:r>
            <a:r>
              <a:rPr lang="en-US" sz="1800" dirty="0" err="1"/>
              <a:t>también</a:t>
            </a:r>
            <a:r>
              <a:rPr lang="en-US" sz="1800" dirty="0"/>
              <a:t> </a:t>
            </a:r>
            <a:r>
              <a:rPr lang="en-US" sz="1800" dirty="0" err="1"/>
              <a:t>puede</a:t>
            </a:r>
            <a:r>
              <a:rPr lang="en-US" sz="1800" dirty="0"/>
              <a:t> </a:t>
            </a:r>
            <a:r>
              <a:rPr lang="en-US" sz="1800" dirty="0" err="1"/>
              <a:t>desarrollarse</a:t>
            </a:r>
            <a:r>
              <a:rPr lang="en-US" sz="1800" dirty="0"/>
              <a:t> </a:t>
            </a:r>
            <a:r>
              <a:rPr lang="en-US" sz="1800" dirty="0" err="1"/>
              <a:t>garantizando</a:t>
            </a:r>
            <a:r>
              <a:rPr lang="en-US" sz="1800" dirty="0"/>
              <a:t> que </a:t>
            </a:r>
            <a:r>
              <a:rPr lang="en-US" sz="1800" dirty="0" err="1"/>
              <a:t>cualquier</a:t>
            </a:r>
            <a:r>
              <a:rPr lang="en-US" sz="1800" dirty="0"/>
              <a:t> información </a:t>
            </a:r>
            <a:r>
              <a:rPr lang="en-US" sz="1800" dirty="0" err="1"/>
              <a:t>sobre</a:t>
            </a:r>
            <a:r>
              <a:rPr lang="en-US" sz="1800" dirty="0"/>
              <a:t> las </a:t>
            </a:r>
            <a:r>
              <a:rPr lang="en-US" sz="1800" dirty="0" err="1"/>
              <a:t>vacunas</a:t>
            </a:r>
            <a:r>
              <a:rPr lang="en-US" sz="1800" dirty="0"/>
              <a:t> que </a:t>
            </a:r>
            <a:r>
              <a:rPr lang="en-US" sz="1800" dirty="0" err="1"/>
              <a:t>el</a:t>
            </a:r>
            <a:r>
              <a:rPr lang="en-US" sz="1800" dirty="0"/>
              <a:t> </a:t>
            </a:r>
            <a:r>
              <a:rPr lang="en-US" sz="1800" dirty="0" err="1"/>
              <a:t>ayudante</a:t>
            </a:r>
            <a:r>
              <a:rPr lang="en-US" sz="1800" dirty="0"/>
              <a:t> del PAP</a:t>
            </a:r>
            <a:r>
              <a:rPr lang="en-US" sz="1800" kern="1200" dirty="0">
                <a:effectLst/>
              </a:rPr>
              <a:t> </a:t>
            </a:r>
            <a:r>
              <a:rPr lang="en-US" sz="1800" dirty="0" err="1"/>
              <a:t>proporcione</a:t>
            </a:r>
            <a:r>
              <a:rPr lang="en-US" sz="1800" dirty="0"/>
              <a:t> sea </a:t>
            </a:r>
            <a:r>
              <a:rPr lang="en-US" sz="1800" dirty="0" err="1"/>
              <a:t>precisa</a:t>
            </a:r>
            <a:r>
              <a:rPr lang="en-US" sz="1800" dirty="0"/>
              <a:t> y </a:t>
            </a:r>
            <a:r>
              <a:rPr lang="en-US" sz="1800" dirty="0" err="1"/>
              <a:t>fiable</a:t>
            </a:r>
            <a:r>
              <a:rPr lang="en-US" sz="1800" kern="1200" dirty="0">
                <a:effectLst/>
              </a:rPr>
              <a:t>.</a:t>
            </a:r>
            <a:endParaRPr lang="da-DK" dirty="0">
              <a:cs typeface="Calibri"/>
            </a:endParaRPr>
          </a:p>
          <a:p>
            <a:endParaRPr lang="en-US" sz="10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US" dirty="0"/>
              <a:t>Como los </a:t>
            </a:r>
            <a:r>
              <a:rPr lang="en-US" dirty="0" err="1"/>
              <a:t>seres</a:t>
            </a:r>
            <a:r>
              <a:rPr lang="en-US" dirty="0"/>
              <a:t> </a:t>
            </a:r>
            <a:r>
              <a:rPr lang="en-US" dirty="0" err="1"/>
              <a:t>humanos</a:t>
            </a:r>
            <a:r>
              <a:rPr lang="en-US" dirty="0"/>
              <a:t> son </a:t>
            </a:r>
            <a:r>
              <a:rPr lang="en-US" dirty="0" err="1"/>
              <a:t>seres</a:t>
            </a:r>
            <a:r>
              <a:rPr lang="en-US" dirty="0"/>
              <a:t> </a:t>
            </a:r>
            <a:r>
              <a:rPr lang="en-US" dirty="0" err="1"/>
              <a:t>sociales</a:t>
            </a:r>
            <a:r>
              <a:rPr lang="en-US" kern="1200" dirty="0">
                <a:effectLst/>
              </a:rPr>
              <a:t>, </a:t>
            </a:r>
            <a:r>
              <a:rPr lang="en-US" dirty="0" err="1"/>
              <a:t>estudiarán</a:t>
            </a:r>
            <a:r>
              <a:rPr lang="en-US" dirty="0"/>
              <a:t> </a:t>
            </a:r>
            <a:r>
              <a:rPr lang="en-US" dirty="0" err="1"/>
              <a:t>cuidadosamente</a:t>
            </a:r>
            <a:r>
              <a:rPr lang="en-US" dirty="0"/>
              <a:t> </a:t>
            </a:r>
            <a:r>
              <a:rPr lang="en-US" dirty="0" err="1"/>
              <a:t>cómo</a:t>
            </a:r>
            <a:r>
              <a:rPr lang="en-US" dirty="0"/>
              <a:t> se </a:t>
            </a:r>
            <a:r>
              <a:rPr lang="en-US" dirty="0" err="1"/>
              <a:t>presenta</a:t>
            </a:r>
            <a:r>
              <a:rPr lang="en-US" dirty="0"/>
              <a:t> </a:t>
            </a:r>
            <a:r>
              <a:rPr lang="en-US" dirty="0" err="1"/>
              <a:t>el</a:t>
            </a:r>
            <a:r>
              <a:rPr lang="en-US" dirty="0"/>
              <a:t> </a:t>
            </a:r>
            <a:r>
              <a:rPr lang="en-US" dirty="0" err="1"/>
              <a:t>ayudante</a:t>
            </a:r>
            <a:r>
              <a:rPr lang="en-US" dirty="0"/>
              <a:t> del PAP: sus </a:t>
            </a:r>
            <a:r>
              <a:rPr lang="en-US" dirty="0" err="1"/>
              <a:t>gestos</a:t>
            </a:r>
            <a:r>
              <a:rPr lang="en-US" kern="1200" dirty="0">
                <a:effectLst/>
              </a:rPr>
              <a:t>, </a:t>
            </a:r>
            <a:r>
              <a:rPr lang="en-US" dirty="0" err="1"/>
              <a:t>su</a:t>
            </a:r>
            <a:r>
              <a:rPr lang="en-US" dirty="0"/>
              <a:t> </a:t>
            </a:r>
            <a:r>
              <a:rPr lang="en-US" dirty="0" err="1"/>
              <a:t>tono</a:t>
            </a:r>
            <a:r>
              <a:rPr lang="en-US" dirty="0"/>
              <a:t> de </a:t>
            </a:r>
            <a:r>
              <a:rPr lang="en-US" dirty="0" err="1"/>
              <a:t>voz</a:t>
            </a:r>
            <a:r>
              <a:rPr lang="en-US" dirty="0"/>
              <a:t> y </a:t>
            </a:r>
            <a:r>
              <a:rPr lang="en-US" dirty="0" err="1"/>
              <a:t>su</a:t>
            </a:r>
            <a:r>
              <a:rPr lang="en-US" dirty="0"/>
              <a:t> </a:t>
            </a:r>
            <a:r>
              <a:rPr lang="en-US" dirty="0" err="1"/>
              <a:t>lenguaje</a:t>
            </a:r>
            <a:r>
              <a:rPr lang="en-US" dirty="0"/>
              <a:t> corporal</a:t>
            </a:r>
            <a:r>
              <a:rPr lang="en-US" kern="1200" dirty="0">
                <a:effectLst/>
              </a:rPr>
              <a:t>. </a:t>
            </a:r>
            <a:r>
              <a:rPr lang="en-US" dirty="0"/>
              <a:t>Por lo tanto</a:t>
            </a:r>
            <a:r>
              <a:rPr lang="en-US" kern="1200" dirty="0">
                <a:effectLst/>
              </a:rPr>
              <a:t>, </a:t>
            </a:r>
            <a:r>
              <a:rPr lang="en-US" dirty="0"/>
              <a:t>es </a:t>
            </a:r>
            <a:r>
              <a:rPr lang="en-US" dirty="0" err="1"/>
              <a:t>importante</a:t>
            </a:r>
            <a:r>
              <a:rPr lang="en-US" dirty="0"/>
              <a:t> que </a:t>
            </a:r>
            <a:r>
              <a:rPr lang="en-US" dirty="0" err="1"/>
              <a:t>estemos</a:t>
            </a:r>
            <a:r>
              <a:rPr lang="en-US" dirty="0"/>
              <a:t> </a:t>
            </a:r>
            <a:r>
              <a:rPr lang="en-US" dirty="0" err="1"/>
              <a:t>plenamente</a:t>
            </a:r>
            <a:r>
              <a:rPr lang="en-US" dirty="0"/>
              <a:t> </a:t>
            </a:r>
            <a:r>
              <a:rPr lang="en-US" dirty="0" err="1"/>
              <a:t>presentes</a:t>
            </a:r>
            <a:r>
              <a:rPr lang="en-US" kern="1200" dirty="0">
                <a:effectLst/>
              </a:rPr>
              <a:t>, </a:t>
            </a:r>
            <a:r>
              <a:rPr lang="en-US" dirty="0" err="1"/>
              <a:t>prestemos</a:t>
            </a:r>
            <a:r>
              <a:rPr lang="en-US" dirty="0"/>
              <a:t> </a:t>
            </a:r>
            <a:r>
              <a:rPr lang="en-US" dirty="0" err="1"/>
              <a:t>atención</a:t>
            </a:r>
            <a:r>
              <a:rPr lang="en-US" dirty="0"/>
              <a:t> y </a:t>
            </a:r>
            <a:r>
              <a:rPr lang="en-US" dirty="0" err="1"/>
              <a:t>seamos</a:t>
            </a:r>
            <a:r>
              <a:rPr lang="en-US" dirty="0"/>
              <a:t> </a:t>
            </a:r>
            <a:r>
              <a:rPr lang="en-US" dirty="0" err="1"/>
              <a:t>respetuosos</a:t>
            </a:r>
            <a:r>
              <a:rPr lang="en-US" dirty="0"/>
              <a:t> en </a:t>
            </a:r>
            <a:r>
              <a:rPr lang="en-US" dirty="0" err="1"/>
              <a:t>nuestras</a:t>
            </a:r>
            <a:r>
              <a:rPr lang="en-US" dirty="0"/>
              <a:t> </a:t>
            </a:r>
            <a:r>
              <a:rPr lang="en-US" dirty="0" err="1"/>
              <a:t>interacciones</a:t>
            </a:r>
            <a:r>
              <a:rPr lang="en-US" kern="1200" dirty="0">
                <a:effectLst/>
              </a:rPr>
              <a:t>. </a:t>
            </a:r>
            <a:r>
              <a:rPr lang="en-US" dirty="0"/>
              <a:t>Es la persona que </a:t>
            </a:r>
            <a:r>
              <a:rPr lang="en-US" dirty="0" err="1"/>
              <a:t>duda</a:t>
            </a:r>
            <a:r>
              <a:rPr lang="en-US" dirty="0"/>
              <a:t> de la </a:t>
            </a:r>
            <a:r>
              <a:rPr lang="en-US" dirty="0" err="1"/>
              <a:t>vacuna</a:t>
            </a:r>
            <a:r>
              <a:rPr lang="en-US" dirty="0"/>
              <a:t> la que </a:t>
            </a:r>
            <a:r>
              <a:rPr lang="en-US" dirty="0" err="1"/>
              <a:t>determina</a:t>
            </a:r>
            <a:r>
              <a:rPr lang="en-US" dirty="0"/>
              <a:t> en </a:t>
            </a:r>
            <a:r>
              <a:rPr lang="en-US" dirty="0" err="1"/>
              <a:t>última</a:t>
            </a:r>
            <a:r>
              <a:rPr lang="en-US" dirty="0"/>
              <a:t> </a:t>
            </a:r>
            <a:r>
              <a:rPr lang="en-US" dirty="0" err="1"/>
              <a:t>instancia</a:t>
            </a:r>
            <a:r>
              <a:rPr lang="en-US" dirty="0"/>
              <a:t> </a:t>
            </a:r>
            <a:r>
              <a:rPr lang="en-US" dirty="0" err="1"/>
              <a:t>si</a:t>
            </a:r>
            <a:r>
              <a:rPr lang="en-US" dirty="0"/>
              <a:t> </a:t>
            </a:r>
            <a:r>
              <a:rPr lang="en-US" dirty="0" err="1"/>
              <a:t>eres</a:t>
            </a:r>
            <a:r>
              <a:rPr lang="en-US" dirty="0"/>
              <a:t> una persona </a:t>
            </a:r>
            <a:r>
              <a:rPr lang="en-US" dirty="0" err="1"/>
              <a:t>segura</a:t>
            </a:r>
            <a:r>
              <a:rPr lang="en-US" dirty="0"/>
              <a:t> </a:t>
            </a:r>
            <a:r>
              <a:rPr lang="en-US" kern="1200" dirty="0">
                <a:effectLst/>
              </a:rPr>
              <a:t>a </a:t>
            </a:r>
            <a:r>
              <a:rPr lang="en-US" dirty="0"/>
              <a:t>la que </a:t>
            </a:r>
            <a:r>
              <a:rPr lang="en-US" dirty="0" err="1"/>
              <a:t>revelar</a:t>
            </a:r>
            <a:r>
              <a:rPr lang="en-US" dirty="0"/>
              <a:t> sus </a:t>
            </a:r>
            <a:r>
              <a:rPr lang="en-US" dirty="0" err="1"/>
              <a:t>preocupaciones</a:t>
            </a:r>
            <a:r>
              <a:rPr lang="en-US" kern="1200" dirty="0">
                <a:effectLst/>
              </a:rPr>
              <a:t>, </a:t>
            </a:r>
            <a:r>
              <a:rPr lang="en-US" dirty="0"/>
              <a:t>y </a:t>
            </a:r>
            <a:r>
              <a:rPr lang="en-US" dirty="0" err="1"/>
              <a:t>si</a:t>
            </a:r>
            <a:r>
              <a:rPr lang="en-US" dirty="0"/>
              <a:t> </a:t>
            </a:r>
            <a:r>
              <a:rPr lang="en-US" dirty="0" err="1"/>
              <a:t>pareces</a:t>
            </a:r>
            <a:r>
              <a:rPr lang="en-US" dirty="0"/>
              <a:t> lo </a:t>
            </a:r>
            <a:r>
              <a:rPr lang="en-US" dirty="0" err="1"/>
              <a:t>suficientemente</a:t>
            </a:r>
            <a:r>
              <a:rPr lang="en-US" dirty="0"/>
              <a:t> </a:t>
            </a:r>
            <a:r>
              <a:rPr lang="en-US" dirty="0" err="1"/>
              <a:t>fiable</a:t>
            </a:r>
            <a:r>
              <a:rPr lang="en-US" dirty="0"/>
              <a:t> </a:t>
            </a:r>
            <a:r>
              <a:rPr lang="en-US" dirty="0" err="1"/>
              <a:t>como</a:t>
            </a:r>
            <a:r>
              <a:rPr lang="en-US" dirty="0"/>
              <a:t> para que </a:t>
            </a:r>
            <a:r>
              <a:rPr lang="en-US" dirty="0" err="1"/>
              <a:t>te</a:t>
            </a:r>
            <a:r>
              <a:rPr lang="en-US" dirty="0"/>
              <a:t> </a:t>
            </a:r>
            <a:r>
              <a:rPr lang="en-US" dirty="0" err="1"/>
              <a:t>escuche</a:t>
            </a:r>
            <a:r>
              <a:rPr lang="en-US" dirty="0"/>
              <a:t> y </a:t>
            </a:r>
            <a:r>
              <a:rPr lang="en-US" dirty="0" err="1"/>
              <a:t>acepte</a:t>
            </a:r>
            <a:r>
              <a:rPr lang="en-US" dirty="0"/>
              <a:t> </a:t>
            </a:r>
            <a:r>
              <a:rPr lang="en-US" dirty="0" err="1"/>
              <a:t>tu</a:t>
            </a:r>
            <a:r>
              <a:rPr lang="en-US" dirty="0"/>
              <a:t> </a:t>
            </a:r>
            <a:r>
              <a:rPr lang="en-US" dirty="0" err="1"/>
              <a:t>orientación</a:t>
            </a:r>
            <a:r>
              <a:rPr lang="en-US" kern="1200" dirty="0">
                <a:effectLst/>
              </a:rPr>
              <a:t>.</a:t>
            </a:r>
            <a:endParaRPr lang="da-DK" dirty="0"/>
          </a:p>
          <a:p>
            <a:br>
              <a:rPr lang="en-US" sz="1000" kern="1200" dirty="0">
                <a:effectLst/>
                <a:latin typeface="Open Sans" panose="020B0606030504020204" pitchFamily="34" charset="0"/>
                <a:ea typeface="Open Sans" panose="020B0606030504020204" pitchFamily="34" charset="0"/>
                <a:cs typeface="Open Sans" panose="020B0606030504020204" pitchFamily="34" charset="0"/>
              </a:rPr>
            </a:br>
            <a:r>
              <a:rPr lang="en-US" dirty="0"/>
              <a:t>El </a:t>
            </a:r>
            <a:r>
              <a:rPr lang="en-US" dirty="0" err="1"/>
              <a:t>objetivo</a:t>
            </a:r>
            <a:r>
              <a:rPr lang="en-US" dirty="0"/>
              <a:t> principal de </a:t>
            </a:r>
            <a:r>
              <a:rPr lang="en-US" dirty="0" err="1"/>
              <a:t>todos</a:t>
            </a:r>
            <a:r>
              <a:rPr lang="en-US" dirty="0"/>
              <a:t> los voluntaries de PAP</a:t>
            </a:r>
            <a:r>
              <a:rPr lang="en-US" kern="1200" dirty="0">
                <a:effectLst/>
              </a:rPr>
              <a:t> </a:t>
            </a:r>
            <a:r>
              <a:rPr lang="en-US" dirty="0"/>
              <a:t>que </a:t>
            </a:r>
            <a:r>
              <a:rPr lang="en-US" dirty="0" err="1"/>
              <a:t>trabajan</a:t>
            </a:r>
            <a:r>
              <a:rPr lang="en-US" dirty="0"/>
              <a:t> con personas que </a:t>
            </a:r>
            <a:r>
              <a:rPr lang="en-US" dirty="0" err="1"/>
              <a:t>dudan</a:t>
            </a:r>
            <a:r>
              <a:rPr lang="en-US" dirty="0"/>
              <a:t> de la </a:t>
            </a:r>
            <a:r>
              <a:rPr lang="en-US" dirty="0" err="1"/>
              <a:t>vacuna</a:t>
            </a:r>
            <a:r>
              <a:rPr lang="en-US" dirty="0"/>
              <a:t> es responder a sus necesidades</a:t>
            </a:r>
            <a:r>
              <a:rPr lang="en-US" kern="1200" dirty="0">
                <a:effectLst/>
              </a:rPr>
              <a:t>. </a:t>
            </a:r>
            <a:r>
              <a:rPr lang="en-US" dirty="0"/>
              <a:t>Los voluntaries de PAP </a:t>
            </a:r>
            <a:r>
              <a:rPr lang="en-US" dirty="0" err="1"/>
              <a:t>deben</a:t>
            </a:r>
            <a:r>
              <a:rPr lang="en-US" dirty="0"/>
              <a:t> responder a las necesidades</a:t>
            </a:r>
            <a:r>
              <a:rPr lang="en-US" kern="1200" dirty="0">
                <a:effectLst/>
              </a:rPr>
              <a:t>, </a:t>
            </a:r>
            <a:r>
              <a:rPr lang="en-US" dirty="0"/>
              <a:t>en </a:t>
            </a:r>
            <a:r>
              <a:rPr lang="en-US" dirty="0" err="1"/>
              <a:t>lugar</a:t>
            </a:r>
            <a:r>
              <a:rPr lang="en-US" dirty="0"/>
              <a:t> de </a:t>
            </a:r>
            <a:r>
              <a:rPr lang="en-US" dirty="0" err="1"/>
              <a:t>reaccionar</a:t>
            </a:r>
            <a:r>
              <a:rPr lang="en-US" dirty="0"/>
              <a:t> </a:t>
            </a:r>
            <a:r>
              <a:rPr lang="en-US" dirty="0" err="1"/>
              <a:t>negativamente</a:t>
            </a:r>
            <a:r>
              <a:rPr lang="en-US" dirty="0"/>
              <a:t> a la </a:t>
            </a:r>
            <a:r>
              <a:rPr lang="en-US" dirty="0" err="1"/>
              <a:t>angustia</a:t>
            </a:r>
            <a:r>
              <a:rPr lang="en-US" dirty="0"/>
              <a:t> de la persona</a:t>
            </a:r>
            <a:r>
              <a:rPr lang="en-US" kern="1200" dirty="0">
                <a:effectLst/>
              </a:rPr>
              <a:t>. </a:t>
            </a:r>
            <a:r>
              <a:rPr lang="en-US" dirty="0"/>
              <a:t>Durante los </a:t>
            </a:r>
            <a:r>
              <a:rPr lang="en-US" dirty="0" err="1"/>
              <a:t>momentos</a:t>
            </a:r>
            <a:r>
              <a:rPr lang="en-US" dirty="0"/>
              <a:t> de </a:t>
            </a:r>
            <a:r>
              <a:rPr lang="en-US" dirty="0" err="1"/>
              <a:t>alta</a:t>
            </a:r>
            <a:r>
              <a:rPr lang="en-US" dirty="0"/>
              <a:t> </a:t>
            </a:r>
            <a:r>
              <a:rPr lang="en-US" dirty="0" err="1"/>
              <a:t>excitación</a:t>
            </a:r>
            <a:r>
              <a:rPr lang="en-US" dirty="0"/>
              <a:t> emocional </a:t>
            </a:r>
            <a:r>
              <a:rPr lang="en-US" kern="1200" dirty="0">
                <a:effectLst/>
              </a:rPr>
              <a:t>(</a:t>
            </a:r>
            <a:r>
              <a:rPr lang="en-US" dirty="0"/>
              <a:t>por </a:t>
            </a:r>
            <a:r>
              <a:rPr lang="en-US" dirty="0" err="1"/>
              <a:t>ejemplo</a:t>
            </a:r>
            <a:r>
              <a:rPr lang="en-US" kern="1200" dirty="0">
                <a:effectLst/>
              </a:rPr>
              <a:t>, </a:t>
            </a:r>
            <a:r>
              <a:rPr lang="en-US" dirty="0" err="1"/>
              <a:t>cuando</a:t>
            </a:r>
            <a:r>
              <a:rPr lang="en-US" dirty="0"/>
              <a:t> la persona </a:t>
            </a:r>
            <a:r>
              <a:rPr lang="en-US" dirty="0" err="1"/>
              <a:t>está</a:t>
            </a:r>
            <a:r>
              <a:rPr lang="en-US" dirty="0"/>
              <a:t> </a:t>
            </a:r>
            <a:r>
              <a:rPr lang="en-US" dirty="0" err="1"/>
              <a:t>enfadada</a:t>
            </a:r>
            <a:r>
              <a:rPr lang="en-US" kern="1200" dirty="0">
                <a:effectLst/>
              </a:rPr>
              <a:t>, </a:t>
            </a:r>
            <a:r>
              <a:rPr lang="en-US" dirty="0" err="1"/>
              <a:t>temerosa</a:t>
            </a:r>
            <a:r>
              <a:rPr lang="en-US" dirty="0"/>
              <a:t> o </a:t>
            </a:r>
            <a:r>
              <a:rPr lang="en-US" dirty="0" err="1"/>
              <a:t>decepcionada</a:t>
            </a:r>
            <a:r>
              <a:rPr lang="en-US" kern="1200" dirty="0">
                <a:effectLst/>
              </a:rPr>
              <a:t>), </a:t>
            </a:r>
            <a:r>
              <a:rPr lang="en-US" dirty="0" err="1"/>
              <a:t>el</a:t>
            </a:r>
            <a:r>
              <a:rPr lang="en-US" dirty="0"/>
              <a:t> </a:t>
            </a:r>
            <a:r>
              <a:rPr lang="en-US" dirty="0" err="1"/>
              <a:t>papel</a:t>
            </a:r>
            <a:r>
              <a:rPr lang="en-US" dirty="0"/>
              <a:t> de los voluntaries </a:t>
            </a:r>
            <a:r>
              <a:rPr lang="en-US" kern="1200" dirty="0">
                <a:effectLst/>
              </a:rPr>
              <a:t> </a:t>
            </a:r>
            <a:r>
              <a:rPr lang="en-US" dirty="0"/>
              <a:t>es </a:t>
            </a:r>
            <a:r>
              <a:rPr lang="en-US" dirty="0" err="1"/>
              <a:t>ayudar</a:t>
            </a:r>
            <a:r>
              <a:rPr lang="en-US" dirty="0"/>
              <a:t> a </a:t>
            </a:r>
            <a:r>
              <a:rPr lang="en-US" dirty="0" err="1"/>
              <a:t>restaurar</a:t>
            </a:r>
            <a:r>
              <a:rPr lang="en-US" dirty="0"/>
              <a:t> la </a:t>
            </a:r>
            <a:r>
              <a:rPr lang="en-US" dirty="0" err="1"/>
              <a:t>calma</a:t>
            </a:r>
            <a:r>
              <a:rPr lang="en-US" kern="1200" dirty="0">
                <a:effectLst/>
              </a:rPr>
              <a:t>. </a:t>
            </a:r>
            <a:r>
              <a:rPr lang="en-US" dirty="0" err="1"/>
              <a:t>Esto</a:t>
            </a:r>
            <a:r>
              <a:rPr lang="en-US" dirty="0"/>
              <a:t> </a:t>
            </a:r>
            <a:r>
              <a:rPr lang="en-US" dirty="0" err="1"/>
              <a:t>puede</a:t>
            </a:r>
            <a:r>
              <a:rPr lang="en-US" dirty="0"/>
              <a:t> </a:t>
            </a:r>
            <a:r>
              <a:rPr lang="en-US" dirty="0" err="1"/>
              <a:t>hacerse</a:t>
            </a:r>
            <a:r>
              <a:rPr lang="en-US" dirty="0"/>
              <a:t> a </a:t>
            </a:r>
            <a:r>
              <a:rPr lang="en-US" dirty="0" err="1"/>
              <a:t>través</a:t>
            </a:r>
            <a:r>
              <a:rPr lang="en-US" dirty="0"/>
              <a:t> de un </a:t>
            </a:r>
            <a:r>
              <a:rPr lang="en-US" dirty="0" err="1"/>
              <a:t>ejercicio</a:t>
            </a:r>
            <a:r>
              <a:rPr lang="en-US" dirty="0"/>
              <a:t> de </a:t>
            </a:r>
            <a:r>
              <a:rPr lang="en-US" dirty="0" err="1"/>
              <a:t>calma</a:t>
            </a:r>
            <a:r>
              <a:rPr lang="en-US" dirty="0"/>
              <a:t> o de </a:t>
            </a:r>
            <a:r>
              <a:rPr lang="en-US" dirty="0" err="1"/>
              <a:t>conexión</a:t>
            </a:r>
            <a:r>
              <a:rPr lang="en-US" dirty="0"/>
              <a:t> </a:t>
            </a:r>
            <a:r>
              <a:rPr lang="en-US" kern="1200" dirty="0">
                <a:effectLst/>
              </a:rPr>
              <a:t>a </a:t>
            </a:r>
            <a:r>
              <a:rPr lang="en-US" dirty="0"/>
              <a:t>tierra, o </a:t>
            </a:r>
            <a:r>
              <a:rPr lang="en-US" dirty="0" err="1"/>
              <a:t>utilizando</a:t>
            </a:r>
            <a:r>
              <a:rPr lang="en-US" dirty="0"/>
              <a:t> </a:t>
            </a:r>
            <a:r>
              <a:rPr lang="en-US" dirty="0" err="1"/>
              <a:t>otras</a:t>
            </a:r>
            <a:r>
              <a:rPr lang="en-US" dirty="0"/>
              <a:t> </a:t>
            </a:r>
            <a:r>
              <a:rPr lang="en-US" dirty="0" err="1"/>
              <a:t>técnicas</a:t>
            </a:r>
            <a:r>
              <a:rPr lang="en-US" dirty="0"/>
              <a:t> para promover la </a:t>
            </a:r>
            <a:r>
              <a:rPr lang="en-US" dirty="0" err="1"/>
              <a:t>calma</a:t>
            </a:r>
            <a:r>
              <a:rPr lang="en-US" kern="1200" dirty="0">
                <a:effectLst/>
              </a:rPr>
              <a:t>, </a:t>
            </a:r>
            <a:r>
              <a:rPr lang="en-US" dirty="0" err="1"/>
              <a:t>como</a:t>
            </a:r>
            <a:r>
              <a:rPr lang="en-US" dirty="0"/>
              <a:t> </a:t>
            </a:r>
            <a:r>
              <a:rPr lang="en-US" dirty="0" err="1"/>
              <a:t>el</a:t>
            </a:r>
            <a:r>
              <a:rPr lang="en-US" dirty="0"/>
              <a:t> </a:t>
            </a:r>
            <a:r>
              <a:rPr lang="en-US" dirty="0" err="1"/>
              <a:t>tono</a:t>
            </a:r>
            <a:r>
              <a:rPr lang="en-US" dirty="0"/>
              <a:t> de </a:t>
            </a:r>
            <a:r>
              <a:rPr lang="en-US" dirty="0" err="1"/>
              <a:t>voz</a:t>
            </a:r>
            <a:r>
              <a:rPr lang="en-US" kern="1200" dirty="0">
                <a:effectLst/>
              </a:rPr>
              <a:t>, </a:t>
            </a:r>
            <a:r>
              <a:rPr lang="en-US" dirty="0" err="1"/>
              <a:t>permitiendo</a:t>
            </a:r>
            <a:r>
              <a:rPr lang="en-US" dirty="0"/>
              <a:t> un </a:t>
            </a:r>
            <a:r>
              <a:rPr lang="en-US" dirty="0" err="1"/>
              <a:t>silencio</a:t>
            </a:r>
            <a:r>
              <a:rPr lang="en-US" dirty="0"/>
              <a:t> </a:t>
            </a:r>
            <a:r>
              <a:rPr lang="en-US" dirty="0" err="1"/>
              <a:t>cómodo</a:t>
            </a:r>
            <a:r>
              <a:rPr lang="en-US" kern="1200" dirty="0">
                <a:effectLst/>
              </a:rPr>
              <a:t>, </a:t>
            </a:r>
            <a:r>
              <a:rPr lang="en-US" dirty="0"/>
              <a:t>y </a:t>
            </a:r>
            <a:r>
              <a:rPr lang="en-US" dirty="0" err="1"/>
              <a:t>desmintiendo</a:t>
            </a:r>
            <a:r>
              <a:rPr lang="en-US" dirty="0"/>
              <a:t> </a:t>
            </a:r>
            <a:r>
              <a:rPr lang="en-US" dirty="0" err="1"/>
              <a:t>respetuosamente</a:t>
            </a:r>
            <a:r>
              <a:rPr lang="en-US" dirty="0"/>
              <a:t> los </a:t>
            </a:r>
            <a:r>
              <a:rPr lang="en-US" dirty="0" err="1"/>
              <a:t>rumores</a:t>
            </a:r>
            <a:r>
              <a:rPr lang="en-US" dirty="0"/>
              <a:t> o la información </a:t>
            </a:r>
            <a:r>
              <a:rPr lang="en-US" dirty="0" err="1"/>
              <a:t>errónea</a:t>
            </a:r>
            <a:r>
              <a:rPr lang="en-US" dirty="0"/>
              <a:t> que </a:t>
            </a:r>
            <a:r>
              <a:rPr lang="en-US" dirty="0" err="1"/>
              <a:t>está</a:t>
            </a:r>
            <a:r>
              <a:rPr lang="en-US" dirty="0"/>
              <a:t> </a:t>
            </a:r>
            <a:r>
              <a:rPr lang="en-US" dirty="0" err="1"/>
              <a:t>causando</a:t>
            </a:r>
            <a:r>
              <a:rPr lang="en-US" dirty="0"/>
              <a:t> la </a:t>
            </a:r>
            <a:r>
              <a:rPr lang="en-US" dirty="0" err="1"/>
              <a:t>angustia</a:t>
            </a:r>
            <a:r>
              <a:rPr lang="en-US" kern="1200" dirty="0">
                <a:effectLst/>
              </a:rPr>
              <a:t>. </a:t>
            </a:r>
            <a:endParaRPr lang="da-DK" baseline="0" dirty="0"/>
          </a:p>
          <a:p>
            <a:endParaRPr lang="en-US" dirty="0"/>
          </a:p>
          <a:p>
            <a:r>
              <a:rPr lang="en-US" dirty="0"/>
              <a:t>Un </a:t>
            </a:r>
            <a:r>
              <a:rPr lang="en-US" dirty="0" err="1"/>
              <a:t>libro</a:t>
            </a:r>
            <a:r>
              <a:rPr lang="en-US" dirty="0"/>
              <a:t> </a:t>
            </a:r>
            <a:r>
              <a:rPr lang="en-US" dirty="0" err="1"/>
              <a:t>maravilloso</a:t>
            </a:r>
            <a:r>
              <a:rPr lang="en-US" dirty="0"/>
              <a:t> </a:t>
            </a:r>
            <a:r>
              <a:rPr lang="en-US" dirty="0" err="1"/>
              <a:t>llamado</a:t>
            </a:r>
            <a:r>
              <a:rPr lang="en-US" dirty="0"/>
              <a:t> Mi </a:t>
            </a:r>
            <a:r>
              <a:rPr lang="en-US" dirty="0" err="1"/>
              <a:t>héroe</a:t>
            </a:r>
            <a:r>
              <a:rPr lang="en-US" dirty="0"/>
              <a:t> </a:t>
            </a:r>
            <a:r>
              <a:rPr lang="en-US" dirty="0" err="1"/>
              <a:t>eres</a:t>
            </a:r>
            <a:r>
              <a:rPr lang="en-US" dirty="0"/>
              <a:t> </a:t>
            </a:r>
            <a:r>
              <a:rPr lang="en-US" dirty="0" err="1"/>
              <a:t>tú</a:t>
            </a:r>
            <a:r>
              <a:rPr lang="en-US" baseline="0" dirty="0"/>
              <a:t>, </a:t>
            </a:r>
            <a:r>
              <a:rPr lang="en-US" dirty="0"/>
              <a:t>¡</a:t>
            </a:r>
            <a:r>
              <a:rPr lang="en-US" dirty="0" err="1"/>
              <a:t>Cómo</a:t>
            </a:r>
            <a:r>
              <a:rPr lang="en-US" dirty="0"/>
              <a:t> los niños </a:t>
            </a:r>
            <a:r>
              <a:rPr lang="en-US" dirty="0" err="1"/>
              <a:t>pueden</a:t>
            </a:r>
            <a:r>
              <a:rPr lang="en-US" dirty="0"/>
              <a:t> </a:t>
            </a:r>
            <a:r>
              <a:rPr lang="en-US" dirty="0" err="1"/>
              <a:t>luchar</a:t>
            </a:r>
            <a:r>
              <a:rPr lang="en-US" dirty="0"/>
              <a:t> contra </a:t>
            </a:r>
            <a:r>
              <a:rPr lang="en-US" dirty="0" err="1"/>
              <a:t>el</a:t>
            </a:r>
            <a:r>
              <a:rPr lang="en-US" dirty="0"/>
              <a:t> </a:t>
            </a:r>
            <a:r>
              <a:rPr lang="en-US" baseline="0" dirty="0"/>
              <a:t>COVID-19! </a:t>
            </a:r>
            <a:r>
              <a:rPr lang="en-US" dirty="0"/>
              <a:t>ha </a:t>
            </a:r>
            <a:r>
              <a:rPr lang="en-US" dirty="0" err="1"/>
              <a:t>sido</a:t>
            </a:r>
            <a:r>
              <a:rPr lang="en-US" dirty="0"/>
              <a:t> </a:t>
            </a:r>
            <a:r>
              <a:rPr lang="en-US" dirty="0" err="1"/>
              <a:t>creado</a:t>
            </a:r>
            <a:r>
              <a:rPr lang="en-US" dirty="0"/>
              <a:t> por </a:t>
            </a:r>
            <a:r>
              <a:rPr lang="en-US" dirty="0" err="1"/>
              <a:t>el</a:t>
            </a:r>
            <a:r>
              <a:rPr lang="en-US" dirty="0"/>
              <a:t> </a:t>
            </a:r>
            <a:r>
              <a:rPr lang="en-US" dirty="0" err="1"/>
              <a:t>comité</a:t>
            </a:r>
            <a:r>
              <a:rPr lang="en-US" dirty="0"/>
              <a:t> </a:t>
            </a:r>
            <a:r>
              <a:rPr lang="en-US" dirty="0" err="1"/>
              <a:t>permanente</a:t>
            </a:r>
            <a:r>
              <a:rPr lang="en-US" dirty="0"/>
              <a:t> del </a:t>
            </a:r>
            <a:r>
              <a:rPr lang="en-US" baseline="0" dirty="0"/>
              <a:t>IASC </a:t>
            </a:r>
            <a:r>
              <a:rPr lang="en-US" dirty="0"/>
              <a:t>para SMAPS</a:t>
            </a:r>
            <a:r>
              <a:rPr lang="en-US" baseline="0" dirty="0"/>
              <a:t> - </a:t>
            </a:r>
            <a:r>
              <a:rPr lang="en-US" dirty="0"/>
              <a:t>con la </a:t>
            </a:r>
            <a:r>
              <a:rPr lang="en-US" dirty="0" err="1"/>
              <a:t>historia</a:t>
            </a:r>
            <a:r>
              <a:rPr lang="en-US" dirty="0"/>
              <a:t> de una </a:t>
            </a:r>
            <a:r>
              <a:rPr lang="en-US" dirty="0" err="1"/>
              <a:t>niña</a:t>
            </a:r>
            <a:r>
              <a:rPr lang="en-US" dirty="0"/>
              <a:t> que </a:t>
            </a:r>
            <a:r>
              <a:rPr lang="en-US" dirty="0" err="1"/>
              <a:t>viaja</a:t>
            </a:r>
            <a:r>
              <a:rPr lang="en-US" dirty="0"/>
              <a:t> </a:t>
            </a:r>
            <a:r>
              <a:rPr lang="en-US" dirty="0" err="1"/>
              <a:t>alrededor</a:t>
            </a:r>
            <a:r>
              <a:rPr lang="en-US" dirty="0"/>
              <a:t> del </a:t>
            </a:r>
            <a:r>
              <a:rPr lang="en-US" dirty="0" err="1"/>
              <a:t>mundo</a:t>
            </a:r>
            <a:r>
              <a:rPr lang="en-US" dirty="0"/>
              <a:t> </a:t>
            </a:r>
            <a:r>
              <a:rPr lang="en-US" baseline="0" dirty="0"/>
              <a:t>al </a:t>
            </a:r>
            <a:r>
              <a:rPr lang="en-US" dirty="0" err="1"/>
              <a:t>lomo</a:t>
            </a:r>
            <a:r>
              <a:rPr lang="en-US" dirty="0"/>
              <a:t> de un </a:t>
            </a:r>
            <a:r>
              <a:rPr lang="en-US" dirty="0" err="1"/>
              <a:t>dragón</a:t>
            </a:r>
            <a:r>
              <a:rPr lang="en-US" dirty="0"/>
              <a:t> y </a:t>
            </a:r>
            <a:r>
              <a:rPr lang="en-US" dirty="0" err="1"/>
              <a:t>visita</a:t>
            </a:r>
            <a:r>
              <a:rPr lang="en-US" dirty="0"/>
              <a:t> </a:t>
            </a:r>
            <a:r>
              <a:rPr lang="en-US" baseline="0" dirty="0"/>
              <a:t>a </a:t>
            </a:r>
            <a:r>
              <a:rPr lang="en-US" dirty="0" err="1"/>
              <a:t>otros</a:t>
            </a:r>
            <a:r>
              <a:rPr lang="en-US" dirty="0"/>
              <a:t> niños</a:t>
            </a:r>
            <a:r>
              <a:rPr lang="en-US" baseline="0" dirty="0"/>
              <a:t>, </a:t>
            </a:r>
            <a:r>
              <a:rPr lang="en-US" dirty="0"/>
              <a:t>y en </a:t>
            </a:r>
            <a:r>
              <a:rPr lang="en-US" dirty="0" err="1"/>
              <a:t>este</a:t>
            </a:r>
            <a:r>
              <a:rPr lang="en-US" dirty="0"/>
              <a:t> </a:t>
            </a:r>
            <a:r>
              <a:rPr lang="en-US" dirty="0" err="1"/>
              <a:t>viaje</a:t>
            </a:r>
            <a:r>
              <a:rPr lang="en-US" dirty="0"/>
              <a:t> </a:t>
            </a:r>
            <a:r>
              <a:rPr lang="en-US" dirty="0" err="1"/>
              <a:t>aprende</a:t>
            </a:r>
            <a:r>
              <a:rPr lang="en-US" dirty="0"/>
              <a:t> </a:t>
            </a:r>
            <a:r>
              <a:rPr lang="en-US" dirty="0" err="1"/>
              <a:t>más</a:t>
            </a:r>
            <a:r>
              <a:rPr lang="en-US" dirty="0"/>
              <a:t> </a:t>
            </a:r>
            <a:r>
              <a:rPr lang="en-US" dirty="0" err="1"/>
              <a:t>sobre</a:t>
            </a:r>
            <a:r>
              <a:rPr lang="en-US" dirty="0"/>
              <a:t> </a:t>
            </a:r>
            <a:r>
              <a:rPr lang="en-US" dirty="0" err="1"/>
              <a:t>el</a:t>
            </a:r>
            <a:r>
              <a:rPr lang="en-US" dirty="0"/>
              <a:t> </a:t>
            </a:r>
            <a:r>
              <a:rPr lang="en-US" baseline="0" dirty="0"/>
              <a:t>coronavirus. </a:t>
            </a:r>
            <a:r>
              <a:rPr lang="en-US" dirty="0"/>
              <a:t>La </a:t>
            </a:r>
            <a:r>
              <a:rPr lang="en-US" dirty="0" err="1"/>
              <a:t>lectura</a:t>
            </a:r>
            <a:r>
              <a:rPr lang="en-US" dirty="0"/>
              <a:t> de </a:t>
            </a:r>
            <a:r>
              <a:rPr lang="en-US" dirty="0" err="1"/>
              <a:t>esta</a:t>
            </a:r>
            <a:r>
              <a:rPr lang="en-US" dirty="0"/>
              <a:t> </a:t>
            </a:r>
            <a:r>
              <a:rPr lang="en-US" dirty="0" err="1"/>
              <a:t>historia</a:t>
            </a:r>
            <a:r>
              <a:rPr lang="en-US" dirty="0"/>
              <a:t> con los niños </a:t>
            </a:r>
            <a:r>
              <a:rPr lang="en-US" dirty="0" err="1"/>
              <a:t>ayuda</a:t>
            </a:r>
            <a:r>
              <a:rPr lang="en-US" dirty="0"/>
              <a:t> </a:t>
            </a:r>
            <a:r>
              <a:rPr lang="en-US" baseline="0" dirty="0"/>
              <a:t>a </a:t>
            </a:r>
            <a:r>
              <a:rPr lang="en-US" dirty="0" err="1"/>
              <a:t>crear</a:t>
            </a:r>
            <a:r>
              <a:rPr lang="en-US" dirty="0"/>
              <a:t> un </a:t>
            </a:r>
            <a:r>
              <a:rPr lang="en-US" dirty="0" err="1"/>
              <a:t>espacio</a:t>
            </a:r>
            <a:r>
              <a:rPr lang="en-US" dirty="0"/>
              <a:t> </a:t>
            </a:r>
            <a:r>
              <a:rPr lang="en-US" dirty="0" err="1"/>
              <a:t>seguro</a:t>
            </a:r>
            <a:r>
              <a:rPr lang="en-US" dirty="0"/>
              <a:t> para </a:t>
            </a:r>
            <a:r>
              <a:rPr lang="en-US" dirty="0" err="1"/>
              <a:t>hablar</a:t>
            </a:r>
            <a:r>
              <a:rPr lang="en-US" baseline="0" dirty="0"/>
              <a:t>, </a:t>
            </a:r>
            <a:r>
              <a:rPr lang="en-US" dirty="0" err="1"/>
              <a:t>ya</a:t>
            </a:r>
            <a:r>
              <a:rPr lang="en-US" dirty="0"/>
              <a:t> que los niños </a:t>
            </a:r>
            <a:r>
              <a:rPr lang="en-US" dirty="0" err="1"/>
              <a:t>comparten</a:t>
            </a:r>
            <a:r>
              <a:rPr lang="en-US" dirty="0"/>
              <a:t> </a:t>
            </a:r>
            <a:r>
              <a:rPr lang="en-US" dirty="0" err="1"/>
              <a:t>algunos</a:t>
            </a:r>
            <a:r>
              <a:rPr lang="en-US" dirty="0"/>
              <a:t> de los </a:t>
            </a:r>
            <a:r>
              <a:rPr lang="en-US" dirty="0" err="1"/>
              <a:t>temores</a:t>
            </a:r>
            <a:r>
              <a:rPr lang="en-US" dirty="0"/>
              <a:t> y </a:t>
            </a:r>
            <a:r>
              <a:rPr lang="en-US" dirty="0" err="1"/>
              <a:t>preocupaciones</a:t>
            </a:r>
            <a:r>
              <a:rPr lang="en-US" baseline="0" dirty="0"/>
              <a:t>, </a:t>
            </a:r>
            <a:r>
              <a:rPr lang="en-US" dirty="0" err="1"/>
              <a:t>pero</a:t>
            </a:r>
            <a:r>
              <a:rPr lang="en-US" dirty="0"/>
              <a:t> </a:t>
            </a:r>
            <a:r>
              <a:rPr lang="en-US" dirty="0" err="1"/>
              <a:t>también</a:t>
            </a:r>
            <a:r>
              <a:rPr lang="en-US" dirty="0"/>
              <a:t> </a:t>
            </a:r>
            <a:r>
              <a:rPr lang="en-US" dirty="0" err="1"/>
              <a:t>cómo</a:t>
            </a:r>
            <a:r>
              <a:rPr lang="en-US" dirty="0"/>
              <a:t> </a:t>
            </a:r>
            <a:r>
              <a:rPr lang="en-US" dirty="0" err="1"/>
              <a:t>han</a:t>
            </a:r>
            <a:r>
              <a:rPr lang="en-US" dirty="0"/>
              <a:t> </a:t>
            </a:r>
            <a:r>
              <a:rPr lang="en-US" dirty="0" err="1"/>
              <a:t>gestionado</a:t>
            </a:r>
            <a:r>
              <a:rPr lang="en-US" dirty="0"/>
              <a:t> y </a:t>
            </a:r>
            <a:r>
              <a:rPr lang="en-US" dirty="0" err="1"/>
              <a:t>afrontado</a:t>
            </a:r>
            <a:r>
              <a:rPr lang="en-US" dirty="0"/>
              <a:t> los </a:t>
            </a:r>
            <a:r>
              <a:rPr lang="en-US" dirty="0" err="1"/>
              <a:t>cambios</a:t>
            </a:r>
            <a:r>
              <a:rPr lang="en-US" baseline="0" dirty="0"/>
              <a:t>.</a:t>
            </a:r>
            <a:r>
              <a:rPr lang="en-US" dirty="0"/>
              <a:t>  Este </a:t>
            </a:r>
            <a:r>
              <a:rPr lang="en-US" dirty="0" err="1"/>
              <a:t>libro</a:t>
            </a:r>
            <a:r>
              <a:rPr lang="en-US" dirty="0"/>
              <a:t> </a:t>
            </a:r>
            <a:r>
              <a:rPr lang="en-US" dirty="0" err="1"/>
              <a:t>también</a:t>
            </a:r>
            <a:r>
              <a:rPr lang="en-US" dirty="0"/>
              <a:t> </a:t>
            </a:r>
            <a:r>
              <a:rPr lang="en-US" dirty="0" err="1"/>
              <a:t>está</a:t>
            </a:r>
            <a:r>
              <a:rPr lang="en-US" dirty="0"/>
              <a:t> disponible en </a:t>
            </a:r>
            <a:r>
              <a:rPr lang="en-US" dirty="0" err="1"/>
              <a:t>el</a:t>
            </a:r>
            <a:r>
              <a:rPr lang="en-US" dirty="0"/>
              <a:t> sitio web del Centro</a:t>
            </a:r>
            <a:r>
              <a:rPr lang="en-US" baseline="0" dirty="0"/>
              <a:t> PS, </a:t>
            </a:r>
            <a:r>
              <a:rPr lang="en-US" dirty="0"/>
              <a:t>y en </a:t>
            </a:r>
            <a:r>
              <a:rPr lang="en-US" dirty="0" err="1"/>
              <a:t>el</a:t>
            </a:r>
            <a:r>
              <a:rPr lang="en-US" dirty="0"/>
              <a:t> sitio web del </a:t>
            </a:r>
            <a:r>
              <a:rPr lang="en-US" baseline="0" dirty="0"/>
              <a:t>IASC </a:t>
            </a:r>
            <a:r>
              <a:rPr lang="en-US" dirty="0"/>
              <a:t>en </a:t>
            </a:r>
            <a:r>
              <a:rPr lang="en-US" dirty="0" err="1"/>
              <a:t>muchos</a:t>
            </a:r>
            <a:r>
              <a:rPr lang="en-US" dirty="0"/>
              <a:t> </a:t>
            </a:r>
            <a:r>
              <a:rPr lang="en-US" dirty="0" err="1"/>
              <a:t>idiomas</a:t>
            </a:r>
            <a:r>
              <a:rPr lang="en-US" baseline="0" dirty="0"/>
              <a:t>.</a:t>
            </a:r>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27</a:t>
            </a:fld>
            <a:endParaRPr lang="en-US" altLang="ru-RU"/>
          </a:p>
        </p:txBody>
      </p:sp>
    </p:spTree>
    <p:extLst>
      <p:ext uri="{BB962C8B-B14F-4D97-AF65-F5344CB8AC3E}">
        <p14:creationId xmlns:p14="http://schemas.microsoft.com/office/powerpoint/2010/main" val="476619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Muchas</a:t>
            </a:r>
            <a:r>
              <a:rPr lang="en-GB" dirty="0"/>
              <a:t> gracias por </a:t>
            </a:r>
            <a:r>
              <a:rPr lang="en-GB" dirty="0" err="1"/>
              <a:t>su</a:t>
            </a:r>
            <a:r>
              <a:rPr lang="en-GB" dirty="0"/>
              <a:t> </a:t>
            </a:r>
            <a:r>
              <a:rPr lang="en-GB" dirty="0" err="1"/>
              <a:t>participación</a:t>
            </a:r>
            <a:r>
              <a:rPr lang="en-GB" dirty="0"/>
              <a:t> </a:t>
            </a:r>
            <a:r>
              <a:rPr lang="en-GB" dirty="0" err="1"/>
              <a:t>activa</a:t>
            </a:r>
            <a:r>
              <a:rPr lang="en-GB" dirty="0"/>
              <a:t> en </a:t>
            </a:r>
            <a:r>
              <a:rPr lang="en-GB" dirty="0" err="1"/>
              <a:t>esta</a:t>
            </a:r>
            <a:r>
              <a:rPr lang="en-GB" dirty="0"/>
              <a:t> </a:t>
            </a:r>
            <a:r>
              <a:rPr lang="en-GB" dirty="0" err="1"/>
              <a:t>formación</a:t>
            </a:r>
            <a:r>
              <a:rPr lang="en-GB" dirty="0"/>
              <a:t> </a:t>
            </a:r>
            <a:r>
              <a:rPr lang="en-GB" dirty="0" err="1"/>
              <a:t>sobre</a:t>
            </a:r>
            <a:r>
              <a:rPr lang="en-GB" dirty="0"/>
              <a:t> PAP</a:t>
            </a:r>
            <a:r>
              <a:rPr lang="en-GB" kern="1200" baseline="0" dirty="0"/>
              <a:t> </a:t>
            </a:r>
            <a:r>
              <a:rPr lang="en-GB" dirty="0"/>
              <a:t>para las </a:t>
            </a:r>
            <a:r>
              <a:rPr lang="en-GB" dirty="0" err="1"/>
              <a:t>dudas</a:t>
            </a:r>
            <a:r>
              <a:rPr lang="en-GB" dirty="0"/>
              <a:t> </a:t>
            </a:r>
            <a:r>
              <a:rPr lang="en-GB" dirty="0" err="1"/>
              <a:t>vacunales</a:t>
            </a:r>
            <a:r>
              <a:rPr lang="en-GB" dirty="0"/>
              <a:t> a la </a:t>
            </a:r>
            <a:r>
              <a:rPr lang="en-GB" dirty="0" err="1"/>
              <a:t>vacuna</a:t>
            </a:r>
            <a:r>
              <a:rPr lang="en-GB" dirty="0"/>
              <a:t> </a:t>
            </a:r>
            <a:r>
              <a:rPr lang="en-GB" kern="1200" baseline="0" dirty="0"/>
              <a:t>COVID-19. </a:t>
            </a:r>
            <a:endParaRPr lang="en-US" dirty="0"/>
          </a:p>
          <a:p>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dirty="0"/>
              <a:t>Nuestra </a:t>
            </a:r>
            <a:r>
              <a:rPr lang="en-GB" dirty="0" err="1"/>
              <a:t>última</a:t>
            </a:r>
            <a:r>
              <a:rPr lang="en-GB" dirty="0"/>
              <a:t> </a:t>
            </a:r>
            <a:r>
              <a:rPr lang="en-GB" dirty="0" err="1"/>
              <a:t>actividad</a:t>
            </a:r>
            <a:r>
              <a:rPr lang="en-GB" dirty="0"/>
              <a:t> de hoy es </a:t>
            </a:r>
            <a:r>
              <a:rPr lang="en-GB" dirty="0" err="1"/>
              <a:t>compartir</a:t>
            </a:r>
            <a:r>
              <a:rPr lang="en-GB" dirty="0"/>
              <a:t> los puntos de </a:t>
            </a:r>
            <a:r>
              <a:rPr lang="en-GB" dirty="0" err="1"/>
              <a:t>aprendizaje</a:t>
            </a:r>
            <a:r>
              <a:rPr lang="en-GB" dirty="0"/>
              <a:t> </a:t>
            </a:r>
            <a:r>
              <a:rPr lang="en-GB" dirty="0" err="1"/>
              <a:t>más</a:t>
            </a:r>
            <a:r>
              <a:rPr lang="en-GB" dirty="0"/>
              <a:t> </a:t>
            </a:r>
            <a:r>
              <a:rPr lang="en-GB" dirty="0" err="1"/>
              <a:t>importantes</a:t>
            </a:r>
            <a:r>
              <a:rPr lang="en-GB" dirty="0"/>
              <a:t> que </a:t>
            </a:r>
            <a:r>
              <a:rPr lang="en-GB" dirty="0" err="1"/>
              <a:t>te</a:t>
            </a:r>
            <a:r>
              <a:rPr lang="en-GB" dirty="0"/>
              <a:t> </a:t>
            </a:r>
            <a:r>
              <a:rPr lang="en-GB" dirty="0" err="1"/>
              <a:t>llevas</a:t>
            </a:r>
            <a:r>
              <a:rPr lang="en-GB" dirty="0"/>
              <a:t> hoy</a:t>
            </a:r>
            <a:r>
              <a:rPr lang="en-GB" kern="1200" baseline="0" dirty="0"/>
              <a:t>. </a:t>
            </a:r>
            <a:endParaRPr lang="en-GB" dirty="0"/>
          </a:p>
          <a:p>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defTabSz="457200" eaLnBrk="1" fontAlgn="auto" hangingPunct="1">
              <a:defRPr/>
            </a:pPr>
            <a:r>
              <a:rPr lang="en-GB" sz="1000" b="1" kern="1200" baseline="0" dirty="0">
                <a:solidFill>
                  <a:srgbClr val="FF0000"/>
                </a:solidFill>
                <a:latin typeface="Open Sans"/>
                <a:ea typeface="Open Sans"/>
                <a:cs typeface="Open Sans"/>
              </a:rPr>
              <a:t>[</a:t>
            </a:r>
            <a:r>
              <a:rPr lang="en-GB" sz="1800" b="1" dirty="0" err="1"/>
              <a:t>Pida</a:t>
            </a:r>
            <a:r>
              <a:rPr lang="en-GB" sz="1800" b="1" dirty="0"/>
              <a:t> a la </a:t>
            </a:r>
            <a:r>
              <a:rPr lang="en-GB" sz="1800" b="1" dirty="0" err="1"/>
              <a:t>gente</a:t>
            </a:r>
            <a:r>
              <a:rPr lang="en-GB" sz="1800" b="1" dirty="0"/>
              <a:t> que </a:t>
            </a:r>
            <a:r>
              <a:rPr lang="en-GB" sz="1800" b="1" dirty="0" err="1"/>
              <a:t>comparta</a:t>
            </a:r>
            <a:r>
              <a:rPr lang="en-GB" sz="1800" b="1" dirty="0"/>
              <a:t> en </a:t>
            </a:r>
            <a:r>
              <a:rPr lang="en-GB" sz="1800" b="1" dirty="0" err="1"/>
              <a:t>el</a:t>
            </a:r>
            <a:r>
              <a:rPr lang="en-GB" sz="1800" b="1" dirty="0"/>
              <a:t> chat, o </a:t>
            </a:r>
            <a:r>
              <a:rPr lang="en-GB" sz="1800" b="1" dirty="0" err="1"/>
              <a:t>si</a:t>
            </a:r>
            <a:r>
              <a:rPr lang="en-GB" sz="1800" b="1" dirty="0"/>
              <a:t> lo </a:t>
            </a:r>
            <a:r>
              <a:rPr lang="en-GB" sz="1800" b="1" dirty="0" err="1"/>
              <a:t>prefiere</a:t>
            </a:r>
            <a:r>
              <a:rPr lang="en-GB" sz="1800" b="1" dirty="0"/>
              <a:t> a </a:t>
            </a:r>
            <a:r>
              <a:rPr lang="en-GB" sz="1800" b="1" dirty="0" err="1"/>
              <a:t>través</a:t>
            </a:r>
            <a:r>
              <a:rPr lang="en-GB" sz="1800" b="1" dirty="0"/>
              <a:t> de </a:t>
            </a:r>
            <a:r>
              <a:rPr lang="en-GB" sz="1800" b="1" dirty="0" err="1"/>
              <a:t>otra</a:t>
            </a:r>
            <a:r>
              <a:rPr lang="en-GB" sz="1800" b="1" dirty="0"/>
              <a:t> </a:t>
            </a:r>
            <a:r>
              <a:rPr lang="en-GB" sz="1800" b="1" dirty="0" err="1"/>
              <a:t>plataforma</a:t>
            </a:r>
            <a:r>
              <a:rPr lang="en-GB" sz="1800" b="1" dirty="0"/>
              <a:t> </a:t>
            </a:r>
            <a:r>
              <a:rPr lang="en-GB" sz="1800" b="1" dirty="0" err="1"/>
              <a:t>como</a:t>
            </a:r>
            <a:r>
              <a:rPr lang="en-GB" sz="1800" b="1" dirty="0"/>
              <a:t> mentimeter.com sus puntos de </a:t>
            </a:r>
            <a:r>
              <a:rPr lang="en-GB" sz="1800" b="1" dirty="0" err="1"/>
              <a:t>aprendizaje</a:t>
            </a:r>
            <a:r>
              <a:rPr lang="en-GB" sz="1800" b="1" dirty="0"/>
              <a:t> </a:t>
            </a:r>
            <a:r>
              <a:rPr lang="en-GB" sz="1800" b="1" dirty="0" err="1"/>
              <a:t>más</a:t>
            </a:r>
            <a:r>
              <a:rPr lang="en-GB" sz="1800" b="1" dirty="0"/>
              <a:t> </a:t>
            </a:r>
            <a:r>
              <a:rPr lang="en-GB" sz="1800" b="1" dirty="0" err="1"/>
              <a:t>importantes</a:t>
            </a:r>
            <a:r>
              <a:rPr lang="en-GB" sz="1800" b="1" kern="1200" baseline="0" dirty="0"/>
              <a:t>.</a:t>
            </a:r>
            <a:endParaRPr lang="en-GB" sz="1800" b="1" dirty="0">
              <a:cs typeface="Calibri"/>
            </a:endParaRPr>
          </a:p>
          <a:p>
            <a:pPr defTabSz="457200">
              <a:spcBef>
                <a:spcPts val="0"/>
              </a:spcBef>
              <a:spcAft>
                <a:spcPts val="0"/>
              </a:spcAft>
              <a:defRPr/>
            </a:pPr>
            <a:r>
              <a:rPr lang="en-GB" sz="1800" b="1" dirty="0" err="1"/>
              <a:t>Despedir</a:t>
            </a:r>
            <a:r>
              <a:rPr lang="en-GB" sz="1800" b="1" dirty="0"/>
              <a:t> a los </a:t>
            </a:r>
            <a:r>
              <a:rPr lang="en-GB" sz="1800" b="1" dirty="0" err="1"/>
              <a:t>participantes</a:t>
            </a:r>
            <a:r>
              <a:rPr lang="en-GB" sz="1800" b="1" dirty="0"/>
              <a:t> y </a:t>
            </a:r>
            <a:r>
              <a:rPr lang="en-GB" sz="1800" b="1" dirty="0" err="1"/>
              <a:t>agradecerles</a:t>
            </a:r>
            <a:r>
              <a:rPr lang="en-GB" sz="1800" b="1" dirty="0"/>
              <a:t> de nuevo </a:t>
            </a:r>
            <a:r>
              <a:rPr lang="en-GB" sz="1800" b="1" dirty="0" err="1"/>
              <a:t>su</a:t>
            </a:r>
            <a:r>
              <a:rPr lang="en-GB" sz="1800" b="1" dirty="0"/>
              <a:t> </a:t>
            </a:r>
            <a:r>
              <a:rPr lang="en-GB" sz="1800" b="1" dirty="0" err="1"/>
              <a:t>participación</a:t>
            </a:r>
            <a:r>
              <a:rPr lang="en-GB" sz="1800" b="1" dirty="0"/>
              <a:t> </a:t>
            </a:r>
            <a:r>
              <a:rPr lang="en-GB" sz="1800" b="1" dirty="0" err="1"/>
              <a:t>activa</a:t>
            </a:r>
            <a:r>
              <a:rPr lang="en-GB" sz="1000" b="1" kern="1200" baseline="0" dirty="0">
                <a:solidFill>
                  <a:schemeClr val="tx1"/>
                </a:solidFill>
                <a:latin typeface="Open Sans"/>
                <a:ea typeface="Open Sans"/>
                <a:cs typeface="Open Sans"/>
              </a:rPr>
              <a:t>.</a:t>
            </a:r>
            <a:r>
              <a:rPr lang="en-GB" sz="1000" b="1" kern="1200" baseline="0" dirty="0">
                <a:solidFill>
                  <a:srgbClr val="FF0000"/>
                </a:solidFill>
                <a:latin typeface="Open Sans"/>
                <a:ea typeface="Open Sans"/>
                <a:cs typeface="Open Sans"/>
              </a:rPr>
              <a:t>]</a:t>
            </a:r>
            <a:endParaRPr lang="en-GB" sz="1000" b="1" kern="1200" baseline="0" dirty="0">
              <a:solidFill>
                <a:schemeClr val="tx1"/>
              </a:solidFill>
              <a:latin typeface="Open Sans"/>
              <a:ea typeface="Open Sans"/>
              <a:cs typeface="Open Sans"/>
            </a:endParaRPr>
          </a:p>
          <a:p>
            <a:endParaRPr lang="en-GB" sz="10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28</a:t>
            </a:fld>
            <a:endParaRPr lang="en-US" altLang="ru-RU"/>
          </a:p>
        </p:txBody>
      </p:sp>
    </p:spTree>
    <p:extLst>
      <p:ext uri="{BB962C8B-B14F-4D97-AF65-F5344CB8AC3E}">
        <p14:creationId xmlns:p14="http://schemas.microsoft.com/office/powerpoint/2010/main" val="3872586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29</a:t>
            </a:fld>
            <a:endParaRPr lang="en-US" altLang="ru-RU"/>
          </a:p>
        </p:txBody>
      </p:sp>
    </p:spTree>
    <p:extLst>
      <p:ext uri="{BB962C8B-B14F-4D97-AF65-F5344CB8AC3E}">
        <p14:creationId xmlns:p14="http://schemas.microsoft.com/office/powerpoint/2010/main" val="275002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El </a:t>
            </a:r>
            <a:r>
              <a:rPr lang="en-US" sz="1800" dirty="0" err="1"/>
              <a:t>módulo</a:t>
            </a:r>
            <a:r>
              <a:rPr lang="en-US" sz="1800" dirty="0"/>
              <a:t> de </a:t>
            </a:r>
            <a:r>
              <a:rPr lang="en-US" sz="1800" dirty="0" err="1"/>
              <a:t>formación</a:t>
            </a:r>
            <a:r>
              <a:rPr lang="en-US" sz="1800" dirty="0"/>
              <a:t> </a:t>
            </a:r>
            <a:r>
              <a:rPr lang="en-US" sz="1800" dirty="0" err="1"/>
              <a:t>abarcará</a:t>
            </a:r>
            <a:r>
              <a:rPr lang="en-US" sz="1800" i="0" baseline="0" dirty="0"/>
              <a:t>:</a:t>
            </a:r>
            <a:endParaRPr lang="en-US" sz="1800" dirty="0"/>
          </a:p>
          <a:p>
            <a:pPr marL="171450" indent="-171450">
              <a:buFont typeface="Arial" panose="020B0604020202020204" pitchFamily="34" charset="0"/>
              <a:buChar char="•"/>
            </a:pPr>
            <a:r>
              <a:rPr lang="en-US" sz="1800" dirty="0"/>
              <a:t>Los </a:t>
            </a:r>
            <a:r>
              <a:rPr lang="en-US" sz="1800" dirty="0" err="1"/>
              <a:t>factores</a:t>
            </a:r>
            <a:r>
              <a:rPr lang="en-US" sz="1800" dirty="0"/>
              <a:t> que </a:t>
            </a:r>
            <a:r>
              <a:rPr lang="en-US" sz="1800" dirty="0" err="1"/>
              <a:t>influyen</a:t>
            </a:r>
            <a:r>
              <a:rPr lang="en-US" sz="1800" dirty="0"/>
              <a:t> </a:t>
            </a:r>
            <a:r>
              <a:rPr lang="en-US" sz="1800" dirty="0" err="1"/>
              <a:t>en</a:t>
            </a:r>
            <a:r>
              <a:rPr lang="en-US" sz="1800" dirty="0"/>
              <a:t> las </a:t>
            </a:r>
            <a:r>
              <a:rPr lang="en-US" sz="1800" dirty="0" err="1"/>
              <a:t>reacciones</a:t>
            </a:r>
            <a:r>
              <a:rPr lang="en-US" sz="1800" dirty="0"/>
              <a:t> de las personas a las </a:t>
            </a:r>
            <a:r>
              <a:rPr lang="en-US" sz="1800" dirty="0" err="1"/>
              <a:t>vacunas</a:t>
            </a:r>
            <a:r>
              <a:rPr lang="en-US" sz="1800" i="0" baseline="0" dirty="0"/>
              <a:t>. </a:t>
            </a:r>
            <a:r>
              <a:rPr lang="en-US" sz="1000" dirty="0">
                <a:latin typeface="Open Sans"/>
                <a:ea typeface="Open Sans"/>
                <a:cs typeface="Open Sans"/>
              </a:rPr>
              <a:t>. </a:t>
            </a:r>
            <a:endParaRPr lang="en-US" sz="1000" i="0" baseline="0">
              <a:latin typeface="Open Sans" panose="020B0606030504020204" pitchFamily="34" charset="0"/>
              <a:ea typeface="Open Sans" panose="020B0606030504020204" pitchFamily="34" charset="0"/>
              <a:cs typeface="Open Sans" panose="020B0606030504020204" pitchFamily="34" charset="0"/>
            </a:endParaRPr>
          </a:p>
          <a:p>
            <a:pPr marL="628650" lvl="1" indent="-171450">
              <a:buFont typeface="Arial" panose="020B0604020202020204" pitchFamily="34" charset="0"/>
              <a:buChar char="•"/>
            </a:pPr>
            <a:r>
              <a:rPr lang="en-US" sz="1800" dirty="0"/>
              <a:t>En </a:t>
            </a:r>
            <a:r>
              <a:rPr lang="en-US" sz="1800" i="0" baseline="0" dirty="0"/>
              <a:t>2020 </a:t>
            </a:r>
            <a:r>
              <a:rPr lang="en-US" sz="1800" dirty="0" err="1"/>
              <a:t>debatiremos</a:t>
            </a:r>
            <a:r>
              <a:rPr lang="en-US" sz="1800" dirty="0"/>
              <a:t> </a:t>
            </a:r>
            <a:r>
              <a:rPr lang="en-US" sz="1800" dirty="0" err="1"/>
              <a:t>el</a:t>
            </a:r>
            <a:r>
              <a:rPr lang="en-US" sz="1800" dirty="0"/>
              <a:t> </a:t>
            </a:r>
            <a:r>
              <a:rPr lang="en-US" sz="1800" dirty="0" err="1"/>
              <a:t>último</a:t>
            </a:r>
            <a:r>
              <a:rPr lang="en-US" sz="1800" dirty="0"/>
              <a:t> </a:t>
            </a:r>
            <a:r>
              <a:rPr lang="en-US" sz="1800" dirty="0" err="1"/>
              <a:t>modelo</a:t>
            </a:r>
            <a:r>
              <a:rPr lang="en-US" sz="1800" dirty="0"/>
              <a:t> </a:t>
            </a:r>
            <a:r>
              <a:rPr lang="en-US" sz="1800" dirty="0" err="1"/>
              <a:t>perfeccionado</a:t>
            </a:r>
            <a:r>
              <a:rPr lang="en-US" sz="1800" dirty="0"/>
              <a:t> por los </a:t>
            </a:r>
            <a:r>
              <a:rPr lang="en-US" sz="1800" dirty="0" err="1"/>
              <a:t>expertos</a:t>
            </a:r>
            <a:r>
              <a:rPr lang="en-US" sz="1800" dirty="0"/>
              <a:t>, que describe </a:t>
            </a:r>
            <a:r>
              <a:rPr lang="en-US" sz="1800" dirty="0" err="1"/>
              <a:t>cuatro</a:t>
            </a:r>
            <a:r>
              <a:rPr lang="en-US" sz="1800" dirty="0"/>
              <a:t> </a:t>
            </a:r>
            <a:r>
              <a:rPr lang="en-US" sz="1800" dirty="0" err="1"/>
              <a:t>factores</a:t>
            </a:r>
            <a:r>
              <a:rPr lang="en-US" sz="1800" dirty="0"/>
              <a:t> </a:t>
            </a:r>
            <a:r>
              <a:rPr lang="en-US" sz="1800" dirty="0" err="1"/>
              <a:t>conductuales</a:t>
            </a:r>
            <a:r>
              <a:rPr lang="en-US" sz="1800" dirty="0"/>
              <a:t> y </a:t>
            </a:r>
            <a:r>
              <a:rPr lang="en-US" sz="1800" dirty="0" err="1"/>
              <a:t>sociales</a:t>
            </a:r>
            <a:r>
              <a:rPr lang="en-US" sz="1800" dirty="0"/>
              <a:t> </a:t>
            </a:r>
            <a:r>
              <a:rPr lang="en-US" sz="1800" dirty="0" err="1"/>
              <a:t>diferentes</a:t>
            </a:r>
            <a:r>
              <a:rPr lang="en-US" sz="1800" dirty="0"/>
              <a:t> que </a:t>
            </a:r>
            <a:r>
              <a:rPr lang="en-US" sz="1800" dirty="0" err="1"/>
              <a:t>impulsan</a:t>
            </a:r>
            <a:r>
              <a:rPr lang="en-US" sz="1800" dirty="0"/>
              <a:t> </a:t>
            </a:r>
            <a:r>
              <a:rPr lang="en-US" sz="1800" dirty="0" err="1"/>
              <a:t>estas</a:t>
            </a:r>
            <a:r>
              <a:rPr lang="en-US" sz="1800" dirty="0"/>
              <a:t> </a:t>
            </a:r>
            <a:r>
              <a:rPr lang="en-US" sz="1800" dirty="0" err="1"/>
              <a:t>reacciones</a:t>
            </a:r>
            <a:endParaRPr lang="en-US" sz="1800" i="0" baseline="0" dirty="0" err="1">
              <a:cs typeface="Calibri"/>
            </a:endParaRPr>
          </a:p>
          <a:p>
            <a:pPr marL="171450" indent="-171450" defTabSz="457200" eaLnBrk="1" fontAlgn="auto" hangingPunct="1">
              <a:spcBef>
                <a:spcPts val="0"/>
              </a:spcBef>
              <a:spcAft>
                <a:spcPts val="0"/>
              </a:spcAft>
              <a:buFont typeface="Arial" panose="020B0604020202020204" pitchFamily="34" charset="0"/>
              <a:buChar char="•"/>
              <a:defRPr/>
            </a:pPr>
            <a:r>
              <a:rPr lang="en-US" sz="1800" dirty="0"/>
              <a:t>Los </a:t>
            </a:r>
            <a:r>
              <a:rPr lang="en-US" sz="1800" dirty="0" err="1"/>
              <a:t>tres</a:t>
            </a:r>
            <a:r>
              <a:rPr lang="en-US" sz="1800" dirty="0"/>
              <a:t> </a:t>
            </a:r>
            <a:r>
              <a:rPr lang="en-US" sz="1800" dirty="0" err="1"/>
              <a:t>principios</a:t>
            </a:r>
            <a:r>
              <a:rPr lang="en-US" sz="1800" dirty="0"/>
              <a:t> del PAP de </a:t>
            </a:r>
            <a:r>
              <a:rPr lang="en-US" sz="1800" dirty="0" err="1"/>
              <a:t>Mirar</a:t>
            </a:r>
            <a:r>
              <a:rPr lang="en-US" sz="1800" i="0" dirty="0">
                <a:effectLst/>
              </a:rPr>
              <a:t>, </a:t>
            </a:r>
            <a:r>
              <a:rPr lang="en-US" sz="1800" dirty="0" err="1"/>
              <a:t>Escuchar</a:t>
            </a:r>
            <a:r>
              <a:rPr lang="en-US" sz="1800" dirty="0"/>
              <a:t> y </a:t>
            </a:r>
            <a:r>
              <a:rPr lang="en-US" sz="1800" dirty="0" err="1"/>
              <a:t>Vincular</a:t>
            </a:r>
            <a:r>
              <a:rPr lang="en-US" sz="1800" dirty="0"/>
              <a:t> </a:t>
            </a:r>
            <a:r>
              <a:rPr lang="en-US" sz="1800" dirty="0" err="1"/>
              <a:t>en</a:t>
            </a:r>
            <a:r>
              <a:rPr lang="en-US" sz="1800" dirty="0"/>
              <a:t> </a:t>
            </a:r>
            <a:r>
              <a:rPr lang="en-US" sz="1800" dirty="0" err="1"/>
              <a:t>relación</a:t>
            </a:r>
            <a:r>
              <a:rPr lang="en-US" sz="1800" dirty="0"/>
              <a:t> </a:t>
            </a:r>
            <a:r>
              <a:rPr lang="en-US" sz="1800" dirty="0" err="1"/>
              <a:t>directa</a:t>
            </a:r>
            <a:r>
              <a:rPr lang="en-US" sz="1800" dirty="0"/>
              <a:t> con </a:t>
            </a:r>
            <a:r>
              <a:rPr lang="en-US" sz="1800" dirty="0" err="1"/>
              <a:t>el</a:t>
            </a:r>
            <a:r>
              <a:rPr lang="en-US" sz="1800" dirty="0"/>
              <a:t> </a:t>
            </a:r>
            <a:r>
              <a:rPr lang="en-US" sz="1800" dirty="0" err="1"/>
              <a:t>apoyo</a:t>
            </a:r>
            <a:r>
              <a:rPr lang="en-US" sz="1800" dirty="0"/>
              <a:t> a las personas que </a:t>
            </a:r>
            <a:r>
              <a:rPr lang="en-US" sz="1800" dirty="0" err="1"/>
              <a:t>dudan</a:t>
            </a:r>
            <a:r>
              <a:rPr lang="en-US" sz="1800" dirty="0"/>
              <a:t> de la </a:t>
            </a:r>
            <a:r>
              <a:rPr lang="en-US" sz="1800" dirty="0" err="1"/>
              <a:t>vacuna</a:t>
            </a:r>
            <a:r>
              <a:rPr lang="en-US" sz="1800" dirty="0"/>
              <a:t> </a:t>
            </a:r>
            <a:endParaRPr lang="da-DK" i="0" kern="1200">
              <a:effectLst/>
            </a:endParaRPr>
          </a:p>
          <a:p>
            <a:pPr defTabSz="457200">
              <a:buFont typeface="Arial" panose="020B0604020202020204" pitchFamily="34" charset="0"/>
              <a:buChar char="•"/>
              <a:defRPr/>
            </a:pPr>
            <a:r>
              <a:rPr lang="en-US" sz="1800" dirty="0"/>
              <a:t>Y </a:t>
            </a:r>
            <a:r>
              <a:rPr lang="en-US" sz="1800" dirty="0" err="1"/>
              <a:t>discusiones</a:t>
            </a:r>
            <a:r>
              <a:rPr lang="en-US" sz="1800" dirty="0"/>
              <a:t> </a:t>
            </a:r>
            <a:r>
              <a:rPr lang="en-US" sz="1800" dirty="0" err="1"/>
              <a:t>sobre</a:t>
            </a:r>
            <a:r>
              <a:rPr lang="en-US" sz="1800" dirty="0"/>
              <a:t> </a:t>
            </a:r>
            <a:r>
              <a:rPr lang="en-US" sz="1800" dirty="0" err="1"/>
              <a:t>formas</a:t>
            </a:r>
            <a:r>
              <a:rPr lang="en-US" sz="1800" dirty="0"/>
              <a:t> de </a:t>
            </a:r>
            <a:r>
              <a:rPr lang="en-US" sz="1800" dirty="0" err="1"/>
              <a:t>promover</a:t>
            </a:r>
            <a:r>
              <a:rPr lang="en-US" sz="1800" dirty="0"/>
              <a:t> la </a:t>
            </a:r>
            <a:r>
              <a:rPr lang="en-US" sz="1800" dirty="0" err="1"/>
              <a:t>seguridad</a:t>
            </a:r>
            <a:r>
              <a:rPr lang="en-US" sz="1800" i="0" kern="1200" dirty="0">
                <a:effectLst/>
              </a:rPr>
              <a:t>, </a:t>
            </a:r>
            <a:r>
              <a:rPr lang="en-US" sz="1800" dirty="0"/>
              <a:t>la </a:t>
            </a:r>
            <a:r>
              <a:rPr lang="en-US" sz="1800" dirty="0" err="1"/>
              <a:t>calma</a:t>
            </a:r>
            <a:r>
              <a:rPr lang="en-US" sz="1800" i="0" kern="1200" dirty="0">
                <a:effectLst/>
              </a:rPr>
              <a:t>, </a:t>
            </a:r>
            <a:r>
              <a:rPr lang="en-US" sz="1800" dirty="0"/>
              <a:t>la </a:t>
            </a:r>
            <a:r>
              <a:rPr lang="en-US" sz="1800" dirty="0" err="1"/>
              <a:t>autoeficacia</a:t>
            </a:r>
            <a:r>
              <a:rPr lang="en-US" sz="1800" dirty="0"/>
              <a:t> y la </a:t>
            </a:r>
            <a:r>
              <a:rPr lang="en-US" sz="1800" dirty="0" err="1"/>
              <a:t>conexión</a:t>
            </a:r>
            <a:r>
              <a:rPr lang="en-US" sz="1800" dirty="0"/>
              <a:t> para </a:t>
            </a:r>
            <a:r>
              <a:rPr lang="en-US" sz="1800" dirty="0" err="1"/>
              <a:t>ayudar</a:t>
            </a:r>
            <a:r>
              <a:rPr lang="en-US" sz="1800" dirty="0"/>
              <a:t> a las personas que </a:t>
            </a:r>
            <a:r>
              <a:rPr lang="en-US" sz="1800" dirty="0" err="1"/>
              <a:t>dudan</a:t>
            </a:r>
            <a:r>
              <a:rPr lang="en-US" sz="1800" dirty="0"/>
              <a:t> de la </a:t>
            </a:r>
            <a:r>
              <a:rPr lang="en-US" sz="1800" dirty="0" err="1"/>
              <a:t>vacuna</a:t>
            </a:r>
            <a:r>
              <a:rPr lang="en-US" sz="1800" dirty="0"/>
              <a:t> a </a:t>
            </a:r>
            <a:r>
              <a:rPr lang="en-US" sz="1800" dirty="0" err="1"/>
              <a:t>sentirse</a:t>
            </a:r>
            <a:r>
              <a:rPr lang="en-US" sz="1800" dirty="0"/>
              <a:t> </a:t>
            </a:r>
            <a:r>
              <a:rPr lang="en-US" sz="1800" dirty="0" err="1"/>
              <a:t>tranquilas</a:t>
            </a:r>
            <a:r>
              <a:rPr lang="en-US" sz="1800" i="0" kern="1200" dirty="0">
                <a:effectLst/>
              </a:rPr>
              <a:t>, </a:t>
            </a:r>
            <a:r>
              <a:rPr lang="en-US" sz="1800" dirty="0" err="1"/>
              <a:t>apoyadas</a:t>
            </a:r>
            <a:r>
              <a:rPr lang="en-US" sz="1800" dirty="0"/>
              <a:t> y </a:t>
            </a:r>
            <a:r>
              <a:rPr lang="en-US" sz="1800" dirty="0" err="1"/>
              <a:t>en</a:t>
            </a:r>
            <a:r>
              <a:rPr lang="en-US" sz="1800" dirty="0"/>
              <a:t> </a:t>
            </a:r>
            <a:r>
              <a:rPr lang="en-US" sz="1800" i="0" kern="1200" dirty="0">
                <a:effectLst/>
              </a:rPr>
              <a:t>control </a:t>
            </a:r>
            <a:r>
              <a:rPr lang="en-US" sz="1800" dirty="0"/>
              <a:t>de sus </a:t>
            </a:r>
            <a:r>
              <a:rPr lang="en-US" sz="1800" dirty="0" err="1"/>
              <a:t>propias</a:t>
            </a:r>
            <a:r>
              <a:rPr lang="en-US" sz="1800" dirty="0"/>
              <a:t> </a:t>
            </a:r>
            <a:r>
              <a:rPr lang="en-US" sz="1800" dirty="0" err="1"/>
              <a:t>decisiones</a:t>
            </a:r>
            <a:r>
              <a:rPr lang="en-US" sz="1800" i="0" kern="1200" dirty="0">
                <a:effectLst/>
              </a:rPr>
              <a:t>.</a:t>
            </a:r>
            <a:r>
              <a:rPr lang="en-US" sz="1800" dirty="0"/>
              <a:t> </a:t>
            </a:r>
            <a:endParaRPr lang="da-DK" dirty="0">
              <a:cs typeface="Calibri"/>
            </a:endParaRPr>
          </a:p>
          <a:p>
            <a:endParaRPr lang="en-US" sz="800">
              <a:effectLst/>
              <a:latin typeface="Verdana" panose="020B0604030504040204" pitchFamily="34" charset="0"/>
              <a:ea typeface="Open Sans"/>
              <a:cs typeface="Arial" panose="020B0604020202020204" pitchFamily="34" charset="0"/>
            </a:endParaRPr>
          </a:p>
          <a:p>
            <a:pPr eaLnBrk="1" fontAlgn="auto" hangingPunct="1">
              <a:spcBef>
                <a:spcPts val="0"/>
              </a:spcBef>
              <a:spcAft>
                <a:spcPts val="0"/>
              </a:spcAft>
            </a:pPr>
            <a:endParaRPr lang="en-AU" sz="1000">
              <a:effectLst/>
              <a:latin typeface="Calibri"/>
              <a:ea typeface="Calibri" panose="020F0502020204030204" pitchFamily="34" charset="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0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a:t>
            </a:fld>
            <a:endParaRPr lang="en-US" altLang="ru-RU"/>
          </a:p>
        </p:txBody>
      </p:sp>
    </p:spTree>
    <p:extLst>
      <p:ext uri="{BB962C8B-B14F-4D97-AF65-F5344CB8AC3E}">
        <p14:creationId xmlns:p14="http://schemas.microsoft.com/office/powerpoint/2010/main" val="419947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OMS </a:t>
            </a:r>
            <a:r>
              <a:rPr lang="en-US" i="0" kern="1200" dirty="0">
                <a:effectLst/>
              </a:rPr>
              <a:t>(</a:t>
            </a:r>
            <a:r>
              <a:rPr lang="en-US" dirty="0" err="1"/>
              <a:t>Organización</a:t>
            </a:r>
            <a:r>
              <a:rPr lang="en-US" dirty="0"/>
              <a:t> Mundial de la Salud</a:t>
            </a:r>
            <a:r>
              <a:rPr lang="en-US" i="0" kern="1200" dirty="0">
                <a:effectLst/>
              </a:rPr>
              <a:t>) </a:t>
            </a:r>
            <a:r>
              <a:rPr lang="en-US" dirty="0" err="1"/>
              <a:t>creó</a:t>
            </a:r>
            <a:r>
              <a:rPr lang="en-US" dirty="0"/>
              <a:t> </a:t>
            </a:r>
            <a:r>
              <a:rPr lang="en-US" dirty="0" err="1"/>
              <a:t>el</a:t>
            </a:r>
            <a:r>
              <a:rPr lang="en-US" dirty="0"/>
              <a:t> </a:t>
            </a:r>
            <a:r>
              <a:rPr lang="en-US" dirty="0" err="1"/>
              <a:t>grupo</a:t>
            </a:r>
            <a:r>
              <a:rPr lang="en-US" dirty="0"/>
              <a:t> </a:t>
            </a:r>
            <a:r>
              <a:rPr lang="en-US" dirty="0" err="1"/>
              <a:t>mundial</a:t>
            </a:r>
            <a:r>
              <a:rPr lang="en-US" dirty="0"/>
              <a:t> de </a:t>
            </a:r>
            <a:r>
              <a:rPr lang="en-US" dirty="0" err="1"/>
              <a:t>expertos</a:t>
            </a:r>
            <a:r>
              <a:rPr lang="en-US" dirty="0"/>
              <a:t> </a:t>
            </a:r>
            <a:r>
              <a:rPr lang="en-US" dirty="0" err="1"/>
              <a:t>denominado</a:t>
            </a:r>
            <a:r>
              <a:rPr lang="en-US" dirty="0"/>
              <a:t> "</a:t>
            </a:r>
            <a:r>
              <a:rPr lang="en-US" dirty="0" err="1"/>
              <a:t>Medición</a:t>
            </a:r>
            <a:r>
              <a:rPr lang="en-US" dirty="0"/>
              <a:t> de los </a:t>
            </a:r>
            <a:r>
              <a:rPr lang="en-US" dirty="0" err="1"/>
              <a:t>factores</a:t>
            </a:r>
            <a:r>
              <a:rPr lang="en-US" dirty="0"/>
              <a:t> </a:t>
            </a:r>
            <a:r>
              <a:rPr lang="en-US" dirty="0" err="1"/>
              <a:t>sociales</a:t>
            </a:r>
            <a:r>
              <a:rPr lang="en-US" dirty="0"/>
              <a:t> y de </a:t>
            </a:r>
            <a:r>
              <a:rPr lang="en-US" dirty="0" err="1"/>
              <a:t>comportamiento</a:t>
            </a:r>
            <a:r>
              <a:rPr lang="en-US" dirty="0"/>
              <a:t> </a:t>
            </a:r>
            <a:r>
              <a:rPr lang="en-US" dirty="0" err="1"/>
              <a:t>hacia</a:t>
            </a:r>
            <a:r>
              <a:rPr lang="en-US" dirty="0"/>
              <a:t> la </a:t>
            </a:r>
            <a:r>
              <a:rPr lang="en-US" dirty="0" err="1"/>
              <a:t>vacunación</a:t>
            </a:r>
            <a:r>
              <a:rPr lang="en-US" dirty="0"/>
              <a:t>" </a:t>
            </a:r>
            <a:r>
              <a:rPr lang="en-US" i="0" kern="1200" dirty="0">
                <a:effectLst/>
              </a:rPr>
              <a:t>(  Measuring </a:t>
            </a:r>
            <a:r>
              <a:rPr lang="en-US" i="0" kern="1200" dirty="0" err="1">
                <a:effectLst/>
              </a:rPr>
              <a:t>Behavioural</a:t>
            </a:r>
            <a:r>
              <a:rPr lang="en-US" i="0" kern="1200" dirty="0">
                <a:effectLst/>
              </a:rPr>
              <a:t> and social driver of vaccination </a:t>
            </a:r>
            <a:r>
              <a:rPr lang="en-US" i="0" kern="1200" dirty="0" err="1">
                <a:effectLst/>
              </a:rPr>
              <a:t>BeSD</a:t>
            </a:r>
            <a:r>
              <a:rPr lang="en-US" i="0" kern="1200" dirty="0">
                <a:effectLst/>
              </a:rPr>
              <a:t> sus </a:t>
            </a:r>
            <a:r>
              <a:rPr lang="en-US" i="0" kern="1200" dirty="0" err="1">
                <a:effectLst/>
              </a:rPr>
              <a:t>siglas</a:t>
            </a:r>
            <a:r>
              <a:rPr lang="en-US" i="0" kern="1200" dirty="0">
                <a:effectLst/>
              </a:rPr>
              <a:t> en ingles ). </a:t>
            </a:r>
            <a:r>
              <a:rPr lang="en-US" dirty="0"/>
              <a:t>Los </a:t>
            </a:r>
            <a:r>
              <a:rPr lang="en-US" dirty="0" err="1"/>
              <a:t>miembros</a:t>
            </a:r>
            <a:r>
              <a:rPr lang="en-US" dirty="0"/>
              <a:t> son </a:t>
            </a:r>
            <a:r>
              <a:rPr lang="en-US" dirty="0" err="1"/>
              <a:t>representantes</a:t>
            </a:r>
            <a:r>
              <a:rPr lang="en-US" dirty="0"/>
              <a:t> de </a:t>
            </a:r>
            <a:r>
              <a:rPr lang="en-US" dirty="0" err="1"/>
              <a:t>organismos</a:t>
            </a:r>
            <a:r>
              <a:rPr lang="en-US" dirty="0"/>
              <a:t> </a:t>
            </a:r>
            <a:r>
              <a:rPr lang="en-US" dirty="0" err="1"/>
              <a:t>mundiales</a:t>
            </a:r>
            <a:r>
              <a:rPr lang="en-US" dirty="0"/>
              <a:t> y </a:t>
            </a:r>
            <a:r>
              <a:rPr lang="en-US" dirty="0" err="1"/>
              <a:t>expertos</a:t>
            </a:r>
            <a:r>
              <a:rPr lang="en-US" dirty="0"/>
              <a:t> de </a:t>
            </a:r>
            <a:r>
              <a:rPr lang="en-US" dirty="0" err="1"/>
              <a:t>múltiples</a:t>
            </a:r>
            <a:r>
              <a:rPr lang="en-US" dirty="0"/>
              <a:t> </a:t>
            </a:r>
            <a:r>
              <a:rPr lang="en-US" dirty="0" err="1"/>
              <a:t>regiones</a:t>
            </a:r>
            <a:r>
              <a:rPr lang="en-US" dirty="0"/>
              <a:t> </a:t>
            </a:r>
            <a:r>
              <a:rPr lang="en-US" dirty="0" err="1"/>
              <a:t>geográficas</a:t>
            </a:r>
            <a:r>
              <a:rPr lang="en-US" i="0" kern="1200" dirty="0">
                <a:effectLst/>
              </a:rPr>
              <a:t>, </a:t>
            </a:r>
            <a:r>
              <a:rPr lang="en-US" dirty="0"/>
              <a:t>que </a:t>
            </a:r>
            <a:r>
              <a:rPr lang="en-US" dirty="0" err="1"/>
              <a:t>abarcan</a:t>
            </a:r>
            <a:r>
              <a:rPr lang="en-US" dirty="0"/>
              <a:t> una </a:t>
            </a:r>
            <a:r>
              <a:rPr lang="en-US" dirty="0" err="1"/>
              <a:t>serie</a:t>
            </a:r>
            <a:r>
              <a:rPr lang="en-US" dirty="0"/>
              <a:t> de </a:t>
            </a:r>
            <a:r>
              <a:rPr lang="en-US" dirty="0" err="1"/>
              <a:t>disciplinas</a:t>
            </a:r>
            <a:r>
              <a:rPr lang="en-US" dirty="0"/>
              <a:t> de las </a:t>
            </a:r>
            <a:r>
              <a:rPr lang="en-US" dirty="0" err="1"/>
              <a:t>ciencias</a:t>
            </a:r>
            <a:r>
              <a:rPr lang="en-US" dirty="0"/>
              <a:t> </a:t>
            </a:r>
            <a:r>
              <a:rPr lang="en-US" dirty="0" err="1"/>
              <a:t>sociales</a:t>
            </a:r>
            <a:r>
              <a:rPr lang="en-US" dirty="0"/>
              <a:t> y del </a:t>
            </a:r>
            <a:r>
              <a:rPr lang="en-US" dirty="0" err="1"/>
              <a:t>comportamiento</a:t>
            </a:r>
            <a:r>
              <a:rPr lang="en-US" dirty="0"/>
              <a:t> en </a:t>
            </a:r>
            <a:r>
              <a:rPr lang="en-US" dirty="0" err="1"/>
              <a:t>entornos</a:t>
            </a:r>
            <a:r>
              <a:rPr lang="en-US" dirty="0"/>
              <a:t> de </a:t>
            </a:r>
            <a:r>
              <a:rPr lang="en-US" dirty="0" err="1"/>
              <a:t>ingresos</a:t>
            </a:r>
            <a:r>
              <a:rPr lang="en-US" dirty="0"/>
              <a:t> altos</a:t>
            </a:r>
            <a:r>
              <a:rPr lang="en-US" i="0" kern="1200" dirty="0">
                <a:effectLst/>
              </a:rPr>
              <a:t>, </a:t>
            </a:r>
            <a:r>
              <a:rPr lang="en-US" dirty="0" err="1"/>
              <a:t>medios</a:t>
            </a:r>
            <a:r>
              <a:rPr lang="en-US" dirty="0"/>
              <a:t> y </a:t>
            </a:r>
            <a:r>
              <a:rPr lang="en-US" dirty="0" err="1"/>
              <a:t>bajos</a:t>
            </a:r>
            <a:r>
              <a:rPr lang="en-US" i="0" kern="1200" dirty="0">
                <a:effectLst/>
              </a:rPr>
              <a:t>.</a:t>
            </a:r>
            <a:endParaRPr lang="en-US" dirty="0"/>
          </a:p>
          <a:p>
            <a:r>
              <a:rPr lang="en-US" sz="1800" dirty="0"/>
              <a:t> </a:t>
            </a:r>
            <a:endParaRPr lang="da-DK" sz="1800" dirty="0"/>
          </a:p>
          <a:p>
            <a:r>
              <a:rPr lang="en-US" sz="1800" dirty="0"/>
              <a:t> </a:t>
            </a:r>
            <a:endParaRPr lang="da-DK" sz="1800" dirty="0"/>
          </a:p>
          <a:p>
            <a:r>
              <a:rPr lang="en-US" dirty="0" err="1"/>
              <a:t>Definen</a:t>
            </a:r>
            <a:r>
              <a:rPr lang="en-US" dirty="0"/>
              <a:t> la </a:t>
            </a:r>
            <a:r>
              <a:rPr lang="en-US" dirty="0" err="1"/>
              <a:t>indecisión</a:t>
            </a:r>
            <a:r>
              <a:rPr lang="en-US" dirty="0"/>
              <a:t> ante la </a:t>
            </a:r>
            <a:r>
              <a:rPr lang="en-US" dirty="0" err="1"/>
              <a:t>vacuna</a:t>
            </a:r>
            <a:r>
              <a:rPr lang="en-US" dirty="0"/>
              <a:t> para </a:t>
            </a:r>
            <a:r>
              <a:rPr lang="en-US" dirty="0" err="1"/>
              <a:t>cualquier</a:t>
            </a:r>
            <a:r>
              <a:rPr lang="en-US" dirty="0"/>
              <a:t> </a:t>
            </a:r>
            <a:r>
              <a:rPr lang="en-US" dirty="0" err="1"/>
              <a:t>vacuna</a:t>
            </a:r>
            <a:r>
              <a:rPr lang="en-US" dirty="0"/>
              <a:t> y no </a:t>
            </a:r>
            <a:r>
              <a:rPr lang="en-US" dirty="0" err="1"/>
              <a:t>sólo</a:t>
            </a:r>
            <a:r>
              <a:rPr lang="en-US" dirty="0"/>
              <a:t> para la </a:t>
            </a:r>
            <a:r>
              <a:rPr lang="en-US" i="0" kern="1200" dirty="0">
                <a:effectLst/>
              </a:rPr>
              <a:t>COVID-19 </a:t>
            </a:r>
            <a:r>
              <a:rPr lang="en-US" dirty="0" err="1"/>
              <a:t>como</a:t>
            </a:r>
            <a:r>
              <a:rPr lang="en-US" dirty="0"/>
              <a:t> "un </a:t>
            </a:r>
            <a:r>
              <a:rPr lang="en-US" dirty="0" err="1"/>
              <a:t>estado</a:t>
            </a:r>
            <a:r>
              <a:rPr lang="en-US" dirty="0"/>
              <a:t> de </a:t>
            </a:r>
            <a:r>
              <a:rPr lang="en-US" dirty="0" err="1"/>
              <a:t>motivación</a:t>
            </a:r>
            <a:r>
              <a:rPr lang="en-US" dirty="0"/>
              <a:t> de </a:t>
            </a:r>
            <a:r>
              <a:rPr lang="en-US" dirty="0" err="1"/>
              <a:t>estar</a:t>
            </a:r>
            <a:r>
              <a:rPr lang="en-US" dirty="0"/>
              <a:t> en </a:t>
            </a:r>
            <a:r>
              <a:rPr lang="en-US" dirty="0" err="1"/>
              <a:t>conflicto</a:t>
            </a:r>
            <a:r>
              <a:rPr lang="en-US" dirty="0"/>
              <a:t> con la </a:t>
            </a:r>
            <a:r>
              <a:rPr lang="en-US" dirty="0" err="1"/>
              <a:t>vacunación</a:t>
            </a:r>
            <a:r>
              <a:rPr lang="en-US" dirty="0"/>
              <a:t> o de </a:t>
            </a:r>
            <a:r>
              <a:rPr lang="en-US" dirty="0" err="1"/>
              <a:t>oponerse</a:t>
            </a:r>
            <a:r>
              <a:rPr lang="en-US" dirty="0"/>
              <a:t> a </a:t>
            </a:r>
            <a:r>
              <a:rPr lang="en-US" dirty="0" err="1"/>
              <a:t>ella</a:t>
            </a:r>
            <a:r>
              <a:rPr lang="en-US" dirty="0"/>
              <a:t>". El </a:t>
            </a:r>
            <a:r>
              <a:rPr lang="en-US" dirty="0" err="1"/>
              <a:t>grupo</a:t>
            </a:r>
            <a:r>
              <a:rPr lang="en-US" dirty="0"/>
              <a:t> </a:t>
            </a:r>
            <a:r>
              <a:rPr lang="en-US" dirty="0" err="1"/>
              <a:t>también</a:t>
            </a:r>
            <a:r>
              <a:rPr lang="en-US" dirty="0"/>
              <a:t> </a:t>
            </a:r>
            <a:r>
              <a:rPr lang="en-US" dirty="0" err="1"/>
              <a:t>señala</a:t>
            </a:r>
            <a:r>
              <a:rPr lang="en-US" dirty="0"/>
              <a:t> que la </a:t>
            </a:r>
            <a:r>
              <a:rPr lang="en-US" dirty="0" err="1"/>
              <a:t>indecisión</a:t>
            </a:r>
            <a:r>
              <a:rPr lang="en-US" dirty="0"/>
              <a:t> ante las </a:t>
            </a:r>
            <a:r>
              <a:rPr lang="en-US" dirty="0" err="1"/>
              <a:t>vacunas</a:t>
            </a:r>
            <a:r>
              <a:rPr lang="en-US" dirty="0"/>
              <a:t> </a:t>
            </a:r>
            <a:r>
              <a:rPr lang="en-US" dirty="0" err="1"/>
              <a:t>puede</a:t>
            </a:r>
            <a:r>
              <a:rPr lang="en-US" dirty="0"/>
              <a:t> </a:t>
            </a:r>
            <a:r>
              <a:rPr lang="en-US" dirty="0" err="1"/>
              <a:t>dar</a:t>
            </a:r>
            <a:r>
              <a:rPr lang="en-US" dirty="0"/>
              <a:t> </a:t>
            </a:r>
            <a:r>
              <a:rPr lang="en-US" dirty="0" err="1"/>
              <a:t>lugar</a:t>
            </a:r>
            <a:r>
              <a:rPr lang="en-US" dirty="0"/>
              <a:t> a "un </a:t>
            </a:r>
            <a:r>
              <a:rPr lang="en-US" dirty="0" err="1"/>
              <a:t>retraso</a:t>
            </a:r>
            <a:r>
              <a:rPr lang="en-US" dirty="0"/>
              <a:t> en la </a:t>
            </a:r>
            <a:r>
              <a:rPr lang="en-US" dirty="0" err="1"/>
              <a:t>aceptación</a:t>
            </a:r>
            <a:r>
              <a:rPr lang="en-US" dirty="0"/>
              <a:t> o </a:t>
            </a:r>
            <a:r>
              <a:rPr lang="en-US" dirty="0" err="1"/>
              <a:t>el</a:t>
            </a:r>
            <a:r>
              <a:rPr lang="en-US" dirty="0"/>
              <a:t> </a:t>
            </a:r>
            <a:r>
              <a:rPr lang="en-US" dirty="0" err="1"/>
              <a:t>rechazo</a:t>
            </a:r>
            <a:r>
              <a:rPr lang="en-US" dirty="0"/>
              <a:t> de las </a:t>
            </a:r>
            <a:r>
              <a:rPr lang="en-US" dirty="0" err="1"/>
              <a:t>vacunas</a:t>
            </a:r>
            <a:r>
              <a:rPr lang="en-US" dirty="0"/>
              <a:t> </a:t>
            </a:r>
            <a:r>
              <a:rPr lang="en-US" i="0" kern="1200" dirty="0">
                <a:effectLst/>
              </a:rPr>
              <a:t>a </a:t>
            </a:r>
            <a:r>
              <a:rPr lang="en-US" dirty="0" err="1"/>
              <a:t>pesar</a:t>
            </a:r>
            <a:r>
              <a:rPr lang="en-US" dirty="0"/>
              <a:t> de la </a:t>
            </a:r>
            <a:r>
              <a:rPr lang="en-US" dirty="0" err="1"/>
              <a:t>disponibilidad</a:t>
            </a:r>
            <a:r>
              <a:rPr lang="en-US" dirty="0"/>
              <a:t> de los servicios de </a:t>
            </a:r>
            <a:r>
              <a:rPr lang="en-US" dirty="0" err="1"/>
              <a:t>vacunación</a:t>
            </a:r>
            <a:r>
              <a:rPr lang="en-US" dirty="0"/>
              <a:t>."</a:t>
            </a:r>
          </a:p>
          <a:p>
            <a:r>
              <a:rPr lang="en-US" sz="1800" dirty="0"/>
              <a:t> </a:t>
            </a:r>
            <a:endParaRPr lang="en-US" sz="1800" dirty="0">
              <a:cs typeface="Calibri"/>
            </a:endParaRPr>
          </a:p>
          <a:p>
            <a:r>
              <a:rPr lang="en-GB" sz="1800" dirty="0" err="1"/>
              <a:t>Tómate</a:t>
            </a:r>
            <a:r>
              <a:rPr lang="en-GB" sz="1800" dirty="0"/>
              <a:t> un </a:t>
            </a:r>
            <a:r>
              <a:rPr lang="en-GB" sz="1800" dirty="0" err="1"/>
              <a:t>momento</a:t>
            </a:r>
            <a:r>
              <a:rPr lang="en-GB" sz="1800" dirty="0"/>
              <a:t> para </a:t>
            </a:r>
            <a:r>
              <a:rPr lang="en-GB" sz="1800" dirty="0" err="1"/>
              <a:t>reflexionar</a:t>
            </a:r>
            <a:r>
              <a:rPr lang="en-GB" sz="1800" dirty="0"/>
              <a:t> </a:t>
            </a:r>
            <a:r>
              <a:rPr lang="en-GB" sz="1800" dirty="0" err="1"/>
              <a:t>sobre</a:t>
            </a:r>
            <a:r>
              <a:rPr lang="en-GB" sz="1800" dirty="0"/>
              <a:t> </a:t>
            </a:r>
            <a:r>
              <a:rPr lang="en-GB" sz="1800" dirty="0" err="1"/>
              <a:t>esta</a:t>
            </a:r>
            <a:r>
              <a:rPr lang="en-GB" sz="1800" dirty="0"/>
              <a:t> </a:t>
            </a:r>
            <a:r>
              <a:rPr lang="en-GB" sz="1800" dirty="0" err="1"/>
              <a:t>definición</a:t>
            </a:r>
            <a:r>
              <a:rPr lang="en-GB" sz="1800" i="0" dirty="0"/>
              <a:t>. </a:t>
            </a:r>
            <a:r>
              <a:rPr lang="en-GB" sz="1800" dirty="0"/>
              <a:t>¿En </a:t>
            </a:r>
            <a:r>
              <a:rPr lang="en-GB" sz="1800" dirty="0" err="1"/>
              <a:t>qué</a:t>
            </a:r>
            <a:r>
              <a:rPr lang="en-GB" sz="1800" dirty="0"/>
              <a:t> </a:t>
            </a:r>
            <a:r>
              <a:rPr lang="en-GB" sz="1800" dirty="0" err="1"/>
              <a:t>medida</a:t>
            </a:r>
            <a:r>
              <a:rPr lang="en-GB" sz="1800" dirty="0"/>
              <a:t> le </a:t>
            </a:r>
            <a:r>
              <a:rPr lang="en-GB" sz="1800" dirty="0" err="1"/>
              <a:t>suena</a:t>
            </a:r>
            <a:r>
              <a:rPr lang="en-GB" sz="1800" dirty="0"/>
              <a:t> </a:t>
            </a:r>
            <a:r>
              <a:rPr lang="en-GB" sz="1800" dirty="0" err="1"/>
              <a:t>esta</a:t>
            </a:r>
            <a:r>
              <a:rPr lang="en-GB" sz="1800" dirty="0"/>
              <a:t> </a:t>
            </a:r>
            <a:r>
              <a:rPr lang="en-GB" sz="1800" dirty="0" err="1"/>
              <a:t>definición</a:t>
            </a:r>
            <a:r>
              <a:rPr lang="en-GB" sz="1800" i="0" dirty="0"/>
              <a:t>? </a:t>
            </a:r>
            <a:r>
              <a:rPr lang="en-GB" sz="1800" dirty="0"/>
              <a:t>¿</a:t>
            </a:r>
            <a:r>
              <a:rPr lang="en-GB" sz="1800" dirty="0" err="1"/>
              <a:t>Estás</a:t>
            </a:r>
            <a:r>
              <a:rPr lang="en-GB" sz="1800" dirty="0"/>
              <a:t> de </a:t>
            </a:r>
            <a:r>
              <a:rPr lang="en-GB" sz="1800" dirty="0" err="1"/>
              <a:t>acuerdo</a:t>
            </a:r>
            <a:r>
              <a:rPr lang="en-GB" sz="1800" i="0" dirty="0"/>
              <a:t>, </a:t>
            </a:r>
            <a:r>
              <a:rPr lang="en-GB" sz="1800" dirty="0"/>
              <a:t>no </a:t>
            </a:r>
            <a:r>
              <a:rPr lang="en-GB" sz="1800" dirty="0" err="1"/>
              <a:t>estás</a:t>
            </a:r>
            <a:r>
              <a:rPr lang="en-GB" sz="1800" dirty="0"/>
              <a:t> de </a:t>
            </a:r>
            <a:r>
              <a:rPr lang="en-GB" sz="1800" dirty="0" err="1"/>
              <a:t>acuerdo</a:t>
            </a:r>
            <a:r>
              <a:rPr lang="en-GB" sz="1800" dirty="0"/>
              <a:t> o </a:t>
            </a:r>
            <a:r>
              <a:rPr lang="en-GB" sz="1800" dirty="0" err="1"/>
              <a:t>tienes</a:t>
            </a:r>
            <a:r>
              <a:rPr lang="en-GB" sz="1800" dirty="0"/>
              <a:t> </a:t>
            </a:r>
            <a:r>
              <a:rPr lang="en-GB" sz="1800" dirty="0" err="1"/>
              <a:t>dudas</a:t>
            </a:r>
            <a:r>
              <a:rPr lang="en-GB" sz="1800" dirty="0"/>
              <a:t>?</a:t>
            </a:r>
            <a:r>
              <a:rPr lang="en-GB" sz="1000" b="1" dirty="0">
                <a:solidFill>
                  <a:srgbClr val="FF0000"/>
                </a:solidFill>
                <a:latin typeface="Open Sans"/>
                <a:ea typeface="Open Sans"/>
                <a:cs typeface="Open Sans"/>
              </a:rPr>
              <a:t>[</a:t>
            </a:r>
            <a:r>
              <a:rPr lang="en-GB" sz="1000" b="1" i="0" kern="1200" baseline="0" dirty="0">
                <a:solidFill>
                  <a:srgbClr val="FF0000"/>
                </a:solidFill>
                <a:latin typeface="Open Sans"/>
                <a:ea typeface="Open Sans"/>
                <a:cs typeface="Open Sans"/>
              </a:rPr>
              <a:t>I</a:t>
            </a:r>
            <a:r>
              <a:rPr lang="en-US" sz="1800" b="1" dirty="0">
                <a:latin typeface="Calibri"/>
                <a:ea typeface="Open Sans"/>
                <a:cs typeface="Calibri"/>
              </a:rPr>
              <a:t>Si</a:t>
            </a:r>
            <a:r>
              <a:rPr lang="en-US" sz="1800" b="1" dirty="0"/>
              <a:t> se utiliza una cámara, pida que le den un pulgar hacia arriba o un pulgar hacia abajo o una respuesta plana con la mano; si no hay cámara, pida que escriban en el chat "de acuerdo" o "en desacuerdo" "no estoy seguro". A continuación, pida a 2 ó 3 personas que comenten (asegurándose de que haya una respuesta positiva y otra negativa) y pídales que reflexionen sobre la definición</a:t>
            </a:r>
            <a:r>
              <a:rPr lang="en-US" sz="1000" b="1" dirty="0">
                <a:latin typeface="Open Sans"/>
                <a:ea typeface="Open Sans"/>
                <a:cs typeface="Open Sans"/>
              </a:rPr>
              <a:t>.</a:t>
            </a:r>
            <a:r>
              <a:rPr lang="en-GB" sz="1000" b="1" kern="1200" baseline="0" dirty="0">
                <a:solidFill>
                  <a:srgbClr val="FF0000"/>
                </a:solidFill>
                <a:latin typeface="Open Sans"/>
                <a:ea typeface="Open Sans"/>
                <a:cs typeface="Open Sans"/>
              </a:rPr>
              <a:t>]</a:t>
            </a:r>
            <a:endParaRPr lang="en-US" sz="1000" dirty="0">
              <a:latin typeface="Open Sans"/>
              <a:ea typeface="Open Sans"/>
              <a:cs typeface="Open Sans"/>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pPr defTabSz="457200" eaLnBrk="1" fontAlgn="auto" hangingPunct="1">
              <a:spcBef>
                <a:spcPts val="0"/>
              </a:spcBef>
              <a:spcAft>
                <a:spcPts val="0"/>
              </a:spcAft>
              <a:defRPr/>
            </a:pPr>
            <a:r>
              <a:rPr lang="en-GB" sz="1000" b="1" kern="1200" baseline="0" dirty="0">
                <a:solidFill>
                  <a:srgbClr val="FF0000"/>
                </a:solidFill>
                <a:latin typeface="Open Sans"/>
                <a:ea typeface="Open Sans"/>
                <a:cs typeface="Open Sans"/>
              </a:rPr>
              <a:t>[</a:t>
            </a:r>
            <a:r>
              <a:rPr lang="en-US" sz="1000" b="1" baseline="0" dirty="0">
                <a:latin typeface="Open Sans"/>
                <a:ea typeface="Open Sans"/>
                <a:cs typeface="Open Sans"/>
              </a:rPr>
              <a:t>*</a:t>
            </a:r>
            <a:r>
              <a:rPr lang="en-US" sz="1800" b="1" dirty="0"/>
              <a:t>El </a:t>
            </a:r>
            <a:r>
              <a:rPr lang="en-US" sz="1800" b="1" dirty="0" err="1"/>
              <a:t>siguiente</a:t>
            </a:r>
            <a:r>
              <a:rPr lang="en-US" sz="1800" b="1" dirty="0"/>
              <a:t> </a:t>
            </a:r>
            <a:r>
              <a:rPr lang="en-US" sz="1800" b="1" dirty="0" err="1"/>
              <a:t>texto</a:t>
            </a:r>
            <a:r>
              <a:rPr lang="en-US" sz="1800" b="1" dirty="0"/>
              <a:t> no forma </a:t>
            </a:r>
            <a:r>
              <a:rPr lang="en-US" sz="1800" b="1" dirty="0" err="1"/>
              <a:t>parte</a:t>
            </a:r>
            <a:r>
              <a:rPr lang="en-US" sz="1800" b="1" dirty="0"/>
              <a:t> </a:t>
            </a:r>
            <a:r>
              <a:rPr lang="en-US" sz="1800" b="1" dirty="0" err="1"/>
              <a:t>específicamente</a:t>
            </a:r>
            <a:r>
              <a:rPr lang="en-US" sz="1800" b="1" dirty="0"/>
              <a:t> de la </a:t>
            </a:r>
            <a:r>
              <a:rPr lang="en-US" sz="1800" b="1" dirty="0" err="1"/>
              <a:t>formación</a:t>
            </a:r>
            <a:r>
              <a:rPr lang="en-US" sz="1800" b="1" dirty="0"/>
              <a:t>, sin embargo</a:t>
            </a:r>
            <a:r>
              <a:rPr lang="en-US" sz="1800" b="1" baseline="0" dirty="0"/>
              <a:t>, </a:t>
            </a:r>
            <a:r>
              <a:rPr lang="en-US" sz="1800" b="1" dirty="0" err="1"/>
              <a:t>otros</a:t>
            </a:r>
            <a:r>
              <a:rPr lang="en-US" sz="1800" b="1" dirty="0"/>
              <a:t> </a:t>
            </a:r>
            <a:r>
              <a:rPr lang="en-US" sz="1800" b="1" dirty="0" err="1"/>
              <a:t>términos</a:t>
            </a:r>
            <a:r>
              <a:rPr lang="en-US" sz="1800" b="1" dirty="0"/>
              <a:t> </a:t>
            </a:r>
            <a:r>
              <a:rPr lang="en-US" sz="1800" b="1" dirty="0" err="1"/>
              <a:t>definidos</a:t>
            </a:r>
            <a:r>
              <a:rPr lang="en-US" sz="1800" b="1" dirty="0"/>
              <a:t> por </a:t>
            </a:r>
            <a:r>
              <a:rPr lang="en-US" sz="1800" b="1" dirty="0" err="1"/>
              <a:t>el</a:t>
            </a:r>
            <a:r>
              <a:rPr lang="en-US" sz="1800" b="1" dirty="0"/>
              <a:t> </a:t>
            </a:r>
            <a:r>
              <a:rPr lang="en-US" sz="1800" b="1" dirty="0" err="1"/>
              <a:t>grupo</a:t>
            </a:r>
            <a:r>
              <a:rPr lang="en-US" sz="1800" b="1" dirty="0"/>
              <a:t> </a:t>
            </a:r>
            <a:r>
              <a:rPr lang="en-US" sz="1800" b="1" baseline="0" dirty="0" err="1"/>
              <a:t>BeSD</a:t>
            </a:r>
            <a:r>
              <a:rPr lang="en-US" sz="1800" b="1" baseline="0" dirty="0"/>
              <a:t> </a:t>
            </a:r>
            <a:r>
              <a:rPr lang="en-US" sz="1800" b="1" dirty="0"/>
              <a:t>se </a:t>
            </a:r>
            <a:r>
              <a:rPr lang="en-US" sz="1800" b="1" dirty="0" err="1"/>
              <a:t>encuentran</a:t>
            </a:r>
            <a:r>
              <a:rPr lang="en-US" sz="1800" b="1" dirty="0"/>
              <a:t> a </a:t>
            </a:r>
            <a:r>
              <a:rPr lang="en-US" sz="1800" b="1" dirty="0" err="1"/>
              <a:t>continuación</a:t>
            </a:r>
            <a:r>
              <a:rPr lang="en-US" sz="1800" b="1" dirty="0"/>
              <a:t> en </a:t>
            </a:r>
            <a:r>
              <a:rPr lang="en-US" sz="1800" b="1" dirty="0" err="1"/>
              <a:t>caso</a:t>
            </a:r>
            <a:r>
              <a:rPr lang="en-US" sz="1800" b="1" dirty="0"/>
              <a:t> de que se </a:t>
            </a:r>
            <a:r>
              <a:rPr lang="en-US" sz="1800" b="1" dirty="0" err="1"/>
              <a:t>pregunte</a:t>
            </a:r>
            <a:r>
              <a:rPr lang="en-US" sz="1800" b="1" dirty="0"/>
              <a:t> al </a:t>
            </a:r>
            <a:r>
              <a:rPr lang="en-US" sz="1800" b="1" dirty="0" err="1"/>
              <a:t>facilitador</a:t>
            </a:r>
            <a:r>
              <a:rPr lang="en-US" sz="1800" b="1" dirty="0"/>
              <a:t> </a:t>
            </a:r>
            <a:r>
              <a:rPr lang="en-US" sz="1800" b="1" dirty="0" err="1"/>
              <a:t>sobre</a:t>
            </a:r>
            <a:r>
              <a:rPr lang="en-US" sz="1800" b="1" dirty="0"/>
              <a:t> </a:t>
            </a:r>
            <a:r>
              <a:rPr lang="en-US" sz="1800" b="1" dirty="0" err="1"/>
              <a:t>estos</a:t>
            </a:r>
            <a:r>
              <a:rPr lang="en-US" sz="1800" b="1" dirty="0"/>
              <a:t> </a:t>
            </a:r>
            <a:r>
              <a:rPr lang="en-US" sz="1800" b="1" dirty="0" err="1"/>
              <a:t>términos</a:t>
            </a:r>
            <a:r>
              <a:rPr lang="en-US" sz="1800" b="1" dirty="0"/>
              <a:t> que </a:t>
            </a:r>
            <a:r>
              <a:rPr lang="en-US" sz="1800" b="1" dirty="0" err="1"/>
              <a:t>están</a:t>
            </a:r>
            <a:r>
              <a:rPr lang="en-US" sz="1800" b="1" dirty="0"/>
              <a:t> </a:t>
            </a:r>
            <a:r>
              <a:rPr lang="en-US" sz="1800" b="1" dirty="0" err="1"/>
              <a:t>estrechamente</a:t>
            </a:r>
            <a:r>
              <a:rPr lang="en-US" sz="1800" b="1" dirty="0"/>
              <a:t> </a:t>
            </a:r>
            <a:r>
              <a:rPr lang="en-US" sz="1800" b="1" dirty="0" err="1"/>
              <a:t>relacionados</a:t>
            </a:r>
            <a:r>
              <a:rPr lang="en-US" sz="1800" b="1" dirty="0"/>
              <a:t> con las </a:t>
            </a:r>
            <a:r>
              <a:rPr lang="en-US" sz="1800" b="1" dirty="0" err="1"/>
              <a:t>dudas</a:t>
            </a:r>
            <a:r>
              <a:rPr lang="en-US" sz="1800" b="1" dirty="0"/>
              <a:t> </a:t>
            </a:r>
            <a:r>
              <a:rPr lang="en-US" sz="1800" b="1" dirty="0" err="1"/>
              <a:t>sobre</a:t>
            </a:r>
            <a:r>
              <a:rPr lang="en-US" sz="1800" b="1" dirty="0"/>
              <a:t> las </a:t>
            </a:r>
            <a:r>
              <a:rPr lang="en-US" sz="1800" b="1" dirty="0" err="1"/>
              <a:t>vacunas</a:t>
            </a:r>
            <a:r>
              <a:rPr lang="en-US" sz="1800" b="1" baseline="0" dirty="0"/>
              <a:t>.</a:t>
            </a:r>
            <a:r>
              <a:rPr lang="en-US" sz="1800" b="1" dirty="0"/>
              <a:t> </a:t>
            </a:r>
            <a:endParaRPr lang="en-US" sz="1800" b="1" baseline="0" dirty="0">
              <a:cs typeface="Calibri"/>
            </a:endParaRPr>
          </a:p>
          <a:p>
            <a:endParaRPr lang="en-US" sz="1000" b="1" baseline="0" dirty="0">
              <a:latin typeface="Open Sans" panose="020B0606030504020204" pitchFamily="34" charset="0"/>
              <a:ea typeface="Open Sans" panose="020B0606030504020204" pitchFamily="34" charset="0"/>
              <a:cs typeface="Open Sans" panose="020B0606030504020204" pitchFamily="34" charset="0"/>
            </a:endParaRPr>
          </a:p>
          <a:p>
            <a:r>
              <a:rPr lang="en-US" sz="1800" b="1" dirty="0" err="1"/>
              <a:t>Confianza</a:t>
            </a:r>
            <a:r>
              <a:rPr lang="en-US" sz="1800" b="1" dirty="0"/>
              <a:t>. "La </a:t>
            </a:r>
            <a:r>
              <a:rPr lang="en-US" sz="1800" b="1" dirty="0" err="1"/>
              <a:t>creencia</a:t>
            </a:r>
            <a:r>
              <a:rPr lang="en-US" sz="1800" b="1" dirty="0"/>
              <a:t> de que las </a:t>
            </a:r>
            <a:r>
              <a:rPr lang="en-US" sz="1800" b="1" dirty="0" err="1"/>
              <a:t>vacunas</a:t>
            </a:r>
            <a:r>
              <a:rPr lang="en-US" sz="1800" b="1" dirty="0"/>
              <a:t> </a:t>
            </a:r>
            <a:r>
              <a:rPr lang="en-US" sz="1800" b="1" dirty="0" err="1"/>
              <a:t>funcionan</a:t>
            </a:r>
            <a:r>
              <a:rPr lang="en-US" sz="1800" b="1" dirty="0"/>
              <a:t>, son </a:t>
            </a:r>
            <a:r>
              <a:rPr lang="en-US" sz="1800" b="1" dirty="0" err="1"/>
              <a:t>seguras</a:t>
            </a:r>
            <a:r>
              <a:rPr lang="en-US" sz="1800" b="1" dirty="0"/>
              <a:t> y </a:t>
            </a:r>
            <a:r>
              <a:rPr lang="en-US" sz="1800" b="1" dirty="0" err="1"/>
              <a:t>forman</a:t>
            </a:r>
            <a:r>
              <a:rPr lang="en-US" sz="1800" b="1" dirty="0"/>
              <a:t> </a:t>
            </a:r>
            <a:r>
              <a:rPr lang="en-US" sz="1800" b="1" dirty="0" err="1"/>
              <a:t>parte</a:t>
            </a:r>
            <a:r>
              <a:rPr lang="en-US" sz="1800" b="1" dirty="0"/>
              <a:t> de un </a:t>
            </a:r>
            <a:r>
              <a:rPr lang="en-US" sz="1800" b="1" dirty="0" err="1"/>
              <a:t>sistema</a:t>
            </a:r>
            <a:r>
              <a:rPr lang="en-US" sz="1800" b="1" dirty="0"/>
              <a:t> </a:t>
            </a:r>
            <a:r>
              <a:rPr lang="en-US" sz="1800" b="1" dirty="0" err="1"/>
              <a:t>médico</a:t>
            </a:r>
            <a:r>
              <a:rPr lang="en-US" sz="1800" b="1" dirty="0"/>
              <a:t> </a:t>
            </a:r>
            <a:r>
              <a:rPr lang="en-US" sz="1800" b="1" dirty="0" err="1"/>
              <a:t>fiable</a:t>
            </a:r>
            <a:r>
              <a:rPr lang="en-US" sz="1800" b="1" dirty="0"/>
              <a:t>".</a:t>
            </a:r>
            <a:endParaRPr lang="en-US" sz="1800" b="1" dirty="0">
              <a:cs typeface="Calibri"/>
            </a:endParaRP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r>
              <a:rPr lang="en-US" sz="1800" b="1" dirty="0" err="1"/>
              <a:t>Demanda</a:t>
            </a:r>
            <a:r>
              <a:rPr lang="en-US" sz="1800" b="1" dirty="0"/>
              <a:t>. </a:t>
            </a:r>
            <a:r>
              <a:rPr lang="en-US" sz="1800" b="1" dirty="0" err="1"/>
              <a:t>Deseo</a:t>
            </a:r>
            <a:r>
              <a:rPr lang="en-US" sz="1800" b="1" dirty="0"/>
              <a:t> de </a:t>
            </a:r>
            <a:r>
              <a:rPr lang="en-US" sz="1800" b="1" dirty="0" err="1"/>
              <a:t>vacunación</a:t>
            </a:r>
            <a:r>
              <a:rPr lang="en-US" sz="1800" b="1" dirty="0"/>
              <a:t>: las </a:t>
            </a:r>
            <a:r>
              <a:rPr lang="en-US" sz="1800" b="1" dirty="0" err="1"/>
              <a:t>motivaciones</a:t>
            </a:r>
            <a:r>
              <a:rPr lang="en-US" sz="1800" b="1" dirty="0"/>
              <a:t> de los </a:t>
            </a:r>
            <a:r>
              <a:rPr lang="en-US" sz="1800" b="1" dirty="0" err="1"/>
              <a:t>individuos</a:t>
            </a:r>
            <a:r>
              <a:rPr lang="en-US" sz="1800" b="1" dirty="0"/>
              <a:t> y las </a:t>
            </a:r>
            <a:r>
              <a:rPr lang="en-US" sz="1800" b="1" dirty="0" err="1"/>
              <a:t>comunidades</a:t>
            </a:r>
            <a:r>
              <a:rPr lang="en-US" sz="1800" b="1" dirty="0"/>
              <a:t> para </a:t>
            </a:r>
            <a:r>
              <a:rPr lang="en-US" sz="1800" b="1" dirty="0" err="1"/>
              <a:t>buscar</a:t>
            </a:r>
            <a:r>
              <a:rPr lang="en-US" sz="1800" b="1" dirty="0"/>
              <a:t>, </a:t>
            </a:r>
            <a:r>
              <a:rPr lang="en-US" sz="1800" b="1" dirty="0" err="1"/>
              <a:t>apoyar</a:t>
            </a:r>
            <a:r>
              <a:rPr lang="en-US" sz="1800" b="1" dirty="0"/>
              <a:t> y/o defender las </a:t>
            </a:r>
            <a:r>
              <a:rPr lang="en-US" sz="1800" b="1" dirty="0" err="1"/>
              <a:t>vacunas</a:t>
            </a:r>
            <a:r>
              <a:rPr lang="en-US" sz="1800" b="1" dirty="0"/>
              <a:t> y los servicios de </a:t>
            </a:r>
            <a:r>
              <a:rPr lang="en-US" sz="1800" b="1" dirty="0" err="1"/>
              <a:t>inmunización</a:t>
            </a:r>
            <a:r>
              <a:rPr lang="en-US" sz="1800" b="1" dirty="0"/>
              <a:t>. "La </a:t>
            </a:r>
            <a:r>
              <a:rPr lang="en-US" sz="1800" b="1" dirty="0" err="1"/>
              <a:t>demanda</a:t>
            </a:r>
            <a:r>
              <a:rPr lang="en-US" sz="1800" b="1" dirty="0"/>
              <a:t> de </a:t>
            </a:r>
            <a:r>
              <a:rPr lang="en-US" sz="1800" b="1" dirty="0" err="1"/>
              <a:t>vacunas</a:t>
            </a:r>
            <a:r>
              <a:rPr lang="en-US" sz="1800" b="1" dirty="0"/>
              <a:t> y </a:t>
            </a:r>
            <a:r>
              <a:rPr lang="en-US" sz="1800" b="1" dirty="0" err="1"/>
              <a:t>vacunación</a:t>
            </a:r>
            <a:r>
              <a:rPr lang="en-US" sz="1800" b="1" dirty="0"/>
              <a:t> es un </a:t>
            </a:r>
            <a:r>
              <a:rPr lang="en-US" sz="1800" b="1" dirty="0" err="1"/>
              <a:t>concepto</a:t>
            </a:r>
            <a:r>
              <a:rPr lang="en-US" sz="1800" b="1" dirty="0"/>
              <a:t> </a:t>
            </a:r>
            <a:r>
              <a:rPr lang="en-US" sz="1800" b="1" dirty="0" err="1"/>
              <a:t>complejo</a:t>
            </a:r>
            <a:r>
              <a:rPr lang="en-US" sz="1800" b="1" dirty="0"/>
              <a:t> que no es </a:t>
            </a:r>
            <a:r>
              <a:rPr lang="en-US" sz="1800" b="1" dirty="0" err="1"/>
              <a:t>externo</a:t>
            </a:r>
            <a:r>
              <a:rPr lang="en-US" sz="1800" b="1" dirty="0"/>
              <a:t> a los </a:t>
            </a:r>
            <a:r>
              <a:rPr lang="en-US" sz="1800" b="1" dirty="0" err="1"/>
              <a:t>sistemas</a:t>
            </a:r>
            <a:r>
              <a:rPr lang="en-US" sz="1800" b="1" dirty="0"/>
              <a:t> de </a:t>
            </a:r>
            <a:r>
              <a:rPr lang="en-US" sz="1800" b="1" dirty="0" err="1"/>
              <a:t>suministro</a:t>
            </a:r>
            <a:r>
              <a:rPr lang="en-US" sz="1800" b="1" dirty="0"/>
              <a:t>, </a:t>
            </a:r>
            <a:r>
              <a:rPr lang="en-US" sz="1800" b="1" dirty="0" err="1"/>
              <a:t>sino</a:t>
            </a:r>
            <a:r>
              <a:rPr lang="en-US" sz="1800" b="1" dirty="0"/>
              <a:t> que </a:t>
            </a:r>
            <a:r>
              <a:rPr lang="en-US" sz="1800" b="1" dirty="0" err="1"/>
              <a:t>abarca</a:t>
            </a:r>
            <a:r>
              <a:rPr lang="en-US" sz="1800" b="1" dirty="0"/>
              <a:t> la </a:t>
            </a:r>
            <a:r>
              <a:rPr lang="en-US" sz="1800" b="1" dirty="0" err="1"/>
              <a:t>interacción</a:t>
            </a:r>
            <a:r>
              <a:rPr lang="en-US" sz="1800" b="1" dirty="0"/>
              <a:t> entre los </a:t>
            </a:r>
            <a:r>
              <a:rPr lang="en-US" sz="1800" b="1" dirty="0" err="1"/>
              <a:t>comportamientos</a:t>
            </a:r>
            <a:r>
              <a:rPr lang="en-US" sz="1800" b="1" dirty="0"/>
              <a:t> </a:t>
            </a:r>
            <a:r>
              <a:rPr lang="en-US" sz="1800" b="1" dirty="0" err="1"/>
              <a:t>humanos</a:t>
            </a:r>
            <a:r>
              <a:rPr lang="en-US" sz="1800" b="1" dirty="0"/>
              <a:t> y la </a:t>
            </a:r>
            <a:r>
              <a:rPr lang="en-US" sz="1800" b="1" dirty="0" err="1"/>
              <a:t>estructura</a:t>
            </a:r>
            <a:r>
              <a:rPr lang="en-US" sz="1800" b="1" dirty="0"/>
              <a:t> y la </a:t>
            </a:r>
            <a:r>
              <a:rPr lang="en-US" sz="1800" b="1" dirty="0" err="1"/>
              <a:t>dinámica</a:t>
            </a:r>
            <a:r>
              <a:rPr lang="en-US" sz="1800" b="1" dirty="0"/>
              <a:t> del </a:t>
            </a:r>
            <a:r>
              <a:rPr lang="en-US" sz="1800" b="1" dirty="0" err="1"/>
              <a:t>sistema</a:t>
            </a:r>
            <a:r>
              <a:rPr lang="en-US" sz="1800" b="1" dirty="0"/>
              <a:t>".</a:t>
            </a:r>
            <a:endParaRPr lang="en-US" sz="1800" b="1" dirty="0">
              <a:cs typeface="Calibri"/>
            </a:endParaRP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r>
              <a:rPr lang="en-US" sz="1800" b="1" dirty="0" err="1"/>
              <a:t>Aceptación</a:t>
            </a:r>
            <a:r>
              <a:rPr lang="en-US" sz="1800" b="1" dirty="0"/>
              <a:t>. </a:t>
            </a:r>
            <a:r>
              <a:rPr lang="en-US" sz="1800" b="1" dirty="0" err="1"/>
              <a:t>Aceptar</a:t>
            </a:r>
            <a:r>
              <a:rPr lang="en-US" sz="1800" b="1" dirty="0"/>
              <a:t> </a:t>
            </a:r>
            <a:r>
              <a:rPr lang="en-US" sz="1800" b="1" dirty="0" err="1"/>
              <a:t>recibir</a:t>
            </a:r>
            <a:r>
              <a:rPr lang="en-US" sz="1800" b="1" dirty="0"/>
              <a:t> una </a:t>
            </a:r>
            <a:r>
              <a:rPr lang="en-US" sz="1800" b="1" dirty="0" err="1"/>
              <a:t>vacuna</a:t>
            </a:r>
            <a:r>
              <a:rPr lang="en-US" sz="1800" b="1" dirty="0"/>
              <a:t>. </a:t>
            </a: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r>
              <a:rPr lang="en-US" sz="1800" b="1" dirty="0"/>
              <a:t>No </a:t>
            </a:r>
            <a:r>
              <a:rPr lang="en-US" sz="1800" b="1" dirty="0" err="1"/>
              <a:t>vacunado</a:t>
            </a:r>
            <a:r>
              <a:rPr lang="en-US" sz="1800" b="1" dirty="0"/>
              <a:t>. Un </a:t>
            </a:r>
            <a:r>
              <a:rPr lang="en-US" sz="1800" b="1" dirty="0" err="1"/>
              <a:t>individuo</a:t>
            </a:r>
            <a:r>
              <a:rPr lang="en-US" sz="1800" b="1" dirty="0"/>
              <a:t> no ha </a:t>
            </a:r>
            <a:r>
              <a:rPr lang="en-US" sz="1800" b="1" dirty="0" err="1"/>
              <a:t>recibido</a:t>
            </a:r>
            <a:r>
              <a:rPr lang="en-US" sz="1800" b="1" dirty="0"/>
              <a:t> </a:t>
            </a:r>
            <a:r>
              <a:rPr lang="en-US" sz="1800" b="1" dirty="0" err="1"/>
              <a:t>ninguna</a:t>
            </a:r>
            <a:r>
              <a:rPr lang="en-US" sz="1800" b="1" dirty="0"/>
              <a:t> de las </a:t>
            </a:r>
            <a:r>
              <a:rPr lang="en-US" sz="1800" b="1" dirty="0" err="1"/>
              <a:t>vacunas</a:t>
            </a:r>
            <a:r>
              <a:rPr lang="en-US" sz="1800" b="1" dirty="0"/>
              <a:t> </a:t>
            </a:r>
            <a:r>
              <a:rPr lang="en-US" sz="1800" b="1" dirty="0" err="1"/>
              <a:t>recomendadas</a:t>
            </a:r>
            <a:r>
              <a:rPr lang="en-US" sz="1800" b="1" dirty="0"/>
              <a:t> para </a:t>
            </a:r>
            <a:r>
              <a:rPr lang="en-US" sz="1800" b="1" dirty="0" err="1"/>
              <a:t>su</a:t>
            </a:r>
            <a:r>
              <a:rPr lang="en-US" sz="1800" b="1" dirty="0"/>
              <a:t> </a:t>
            </a:r>
            <a:r>
              <a:rPr lang="en-US" sz="1800" b="1" dirty="0" err="1"/>
              <a:t>edad</a:t>
            </a:r>
            <a:r>
              <a:rPr lang="en-US" sz="1800" b="1" dirty="0"/>
              <a:t>. </a:t>
            </a:r>
            <a:endParaRPr lang="en-US" sz="1800" b="1" dirty="0">
              <a:cs typeface="Calibri"/>
            </a:endParaRPr>
          </a:p>
          <a:p>
            <a:pPr defTabSz="457200">
              <a:defRPr/>
            </a:pPr>
            <a:endParaRPr lang="en-US" sz="1800" b="1" dirty="0"/>
          </a:p>
          <a:p>
            <a:pPr defTabSz="457200">
              <a:defRPr/>
            </a:pPr>
            <a:r>
              <a:rPr lang="en-US" sz="1800" b="1" dirty="0" err="1"/>
              <a:t>Subvacunado</a:t>
            </a:r>
            <a:r>
              <a:rPr lang="en-US" sz="1800" b="1" dirty="0"/>
              <a:t>. Un </a:t>
            </a:r>
            <a:r>
              <a:rPr lang="en-US" sz="1800" b="1" dirty="0" err="1"/>
              <a:t>individuo</a:t>
            </a:r>
            <a:r>
              <a:rPr lang="en-US" sz="1800" b="1" dirty="0"/>
              <a:t> ha </a:t>
            </a:r>
            <a:r>
              <a:rPr lang="en-US" sz="1800" b="1" dirty="0" err="1"/>
              <a:t>recibido</a:t>
            </a:r>
            <a:r>
              <a:rPr lang="en-US" sz="1800" b="1" dirty="0"/>
              <a:t> </a:t>
            </a:r>
            <a:r>
              <a:rPr lang="en-US" sz="1800" b="1" dirty="0" err="1"/>
              <a:t>algunas</a:t>
            </a:r>
            <a:r>
              <a:rPr lang="en-US" sz="1800" b="1" dirty="0"/>
              <a:t>, </a:t>
            </a:r>
            <a:r>
              <a:rPr lang="en-US" sz="1800" b="1" dirty="0" err="1"/>
              <a:t>pero</a:t>
            </a:r>
            <a:r>
              <a:rPr lang="en-US" sz="1800" b="1" dirty="0"/>
              <a:t> no </a:t>
            </a:r>
            <a:r>
              <a:rPr lang="en-US" sz="1800" b="1" dirty="0" err="1"/>
              <a:t>todas</a:t>
            </a:r>
            <a:r>
              <a:rPr lang="en-US" sz="1800" b="1" dirty="0"/>
              <a:t> las </a:t>
            </a:r>
            <a:r>
              <a:rPr lang="en-US" sz="1800" b="1" dirty="0" err="1"/>
              <a:t>vacunas</a:t>
            </a:r>
            <a:r>
              <a:rPr lang="en-US" sz="1800" b="1" dirty="0"/>
              <a:t> </a:t>
            </a:r>
            <a:r>
              <a:rPr lang="en-US" sz="1800" b="1" dirty="0" err="1"/>
              <a:t>recomendadas</a:t>
            </a:r>
            <a:r>
              <a:rPr lang="en-US" sz="1800" b="1" dirty="0"/>
              <a:t> por </a:t>
            </a:r>
            <a:r>
              <a:rPr lang="en-US" sz="1800" b="1" dirty="0" err="1"/>
              <a:t>el</a:t>
            </a:r>
            <a:r>
              <a:rPr lang="en-US" sz="1800" b="1" dirty="0"/>
              <a:t> </a:t>
            </a:r>
            <a:r>
              <a:rPr lang="en-US" sz="1800" b="1" dirty="0" err="1"/>
              <a:t>hito</a:t>
            </a:r>
            <a:r>
              <a:rPr lang="en-US" sz="1800" b="1" dirty="0"/>
              <a:t> del </a:t>
            </a:r>
            <a:r>
              <a:rPr lang="en-US" sz="1800" b="1" dirty="0" err="1"/>
              <a:t>calendario</a:t>
            </a:r>
            <a:r>
              <a:rPr lang="en-US" sz="1000" b="1" dirty="0">
                <a:latin typeface="Open Sans"/>
                <a:ea typeface="Open Sans"/>
                <a:cs typeface="Open Sans"/>
              </a:rPr>
              <a:t>.</a:t>
            </a:r>
            <a:r>
              <a:rPr lang="en-GB" sz="1000" b="1" kern="1200" baseline="0" dirty="0">
                <a:solidFill>
                  <a:srgbClr val="FF0000"/>
                </a:solidFill>
                <a:latin typeface="Open Sans"/>
                <a:ea typeface="Open Sans"/>
                <a:cs typeface="Open Sans"/>
              </a:rPr>
              <a:t>]</a:t>
            </a:r>
            <a:endParaRPr lang="en-US" sz="1000" dirty="0">
              <a:latin typeface="Open Sans"/>
              <a:ea typeface="Open Sans"/>
              <a:cs typeface="Open Sans"/>
            </a:endParaRPr>
          </a:p>
          <a:p>
            <a:endParaRPr lang="en-US" sz="1000" b="1" baseline="0" dirty="0">
              <a:latin typeface="Open Sans" panose="020B0606030504020204" pitchFamily="34" charset="0"/>
              <a:ea typeface="Open Sans" panose="020B0606030504020204" pitchFamily="34" charset="0"/>
              <a:cs typeface="Open Sans" panose="020B0606030504020204" pitchFamily="34" charset="0"/>
            </a:endParaRPr>
          </a:p>
          <a:p>
            <a:endParaRPr lang="da-DK"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4</a:t>
            </a:fld>
            <a:endParaRPr lang="en-US" altLang="ru-RU"/>
          </a:p>
        </p:txBody>
      </p:sp>
    </p:spTree>
    <p:extLst>
      <p:ext uri="{BB962C8B-B14F-4D97-AF65-F5344CB8AC3E}">
        <p14:creationId xmlns:p14="http://schemas.microsoft.com/office/powerpoint/2010/main" val="233241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Empecemos por examinar algunos temores comunes en torno a la vacuna </a:t>
            </a:r>
            <a:r>
              <a:rPr lang="en-US" i="0" baseline="0"/>
              <a:t>COVID-19. </a:t>
            </a:r>
            <a:endParaRPr lang="en-US"/>
          </a:p>
          <a:p>
            <a:endParaRPr lang="en-US" sz="1000" i="0" baseline="0">
              <a:latin typeface="Open Sans" panose="020B0606030504020204" pitchFamily="34" charset="0"/>
              <a:ea typeface="Open Sans" panose="020B0606030504020204" pitchFamily="34" charset="0"/>
              <a:cs typeface="Open Sans" panose="020B0606030504020204" pitchFamily="34" charset="0"/>
            </a:endParaRPr>
          </a:p>
          <a:p>
            <a:pPr defTabSz="457200">
              <a:spcBef>
                <a:spcPts val="0"/>
              </a:spcBef>
              <a:spcAft>
                <a:spcPts val="0"/>
              </a:spcAft>
              <a:defRPr/>
            </a:pPr>
            <a:r>
              <a:rPr lang="en-US" sz="1800"/>
              <a:t>Compartir en el </a:t>
            </a:r>
            <a:r>
              <a:rPr lang="en-US" sz="1800" b="0" i="0" baseline="0"/>
              <a:t>chat</a:t>
            </a:r>
            <a:r>
              <a:rPr lang="en-US" sz="1000" dirty="0">
                <a:latin typeface="Open Sans"/>
                <a:ea typeface="Open Sans"/>
                <a:cs typeface="Open Sans"/>
              </a:rPr>
              <a:t> </a:t>
            </a:r>
            <a:r>
              <a:rPr lang="en-GB" sz="1000" b="1" i="0" kern="1200" baseline="0">
                <a:solidFill>
                  <a:srgbClr val="FF0000"/>
                </a:solidFill>
                <a:latin typeface="Open Sans"/>
                <a:ea typeface="Open Sans"/>
                <a:cs typeface="Open Sans"/>
              </a:rPr>
              <a:t>[O</a:t>
            </a:r>
            <a:r>
              <a:rPr lang="en-US" sz="1000" b="1" i="0" baseline="0" dirty="0">
                <a:latin typeface="Open Sans"/>
                <a:ea typeface="Open Sans"/>
                <a:cs typeface="Open Sans"/>
              </a:rPr>
              <a:t> </a:t>
            </a:r>
            <a:r>
              <a:rPr lang="en-US" sz="1800" b="1"/>
              <a:t>utiliza un programa como </a:t>
            </a:r>
            <a:r>
              <a:rPr lang="en-US" sz="1800" b="1" i="0" baseline="0"/>
              <a:t>mentimeter.com </a:t>
            </a:r>
            <a:r>
              <a:rPr lang="en-US" sz="1800" b="1"/>
              <a:t>para hacer una lista o nube de palabras interactiva</a:t>
            </a:r>
            <a:r>
              <a:rPr lang="en-GB" sz="1000" b="1" i="0" kern="1200" baseline="0">
                <a:solidFill>
                  <a:srgbClr val="FF0000"/>
                </a:solidFill>
                <a:latin typeface="Open Sans"/>
                <a:ea typeface="Open Sans"/>
                <a:cs typeface="Open Sans"/>
              </a:rPr>
              <a:t>]</a:t>
            </a:r>
            <a:r>
              <a:rPr lang="en-US" sz="1000" b="0" i="0" baseline="0" dirty="0">
                <a:latin typeface="Open Sans"/>
                <a:ea typeface="Open Sans"/>
                <a:cs typeface="Open Sans"/>
              </a:rPr>
              <a:t> </a:t>
            </a:r>
            <a:r>
              <a:rPr lang="en-US" sz="1800"/>
              <a:t>algunos de los temores que has escuchado sobre la vacuna </a:t>
            </a:r>
            <a:r>
              <a:rPr lang="en-US" sz="1800" i="0" baseline="0"/>
              <a:t>COVID-19. </a:t>
            </a:r>
            <a:r>
              <a:rPr lang="en-US" sz="1800"/>
              <a:t>No es necesario que estés de acuerdo con ellos</a:t>
            </a:r>
            <a:r>
              <a:rPr lang="en-US" sz="1800" i="0" baseline="0"/>
              <a:t>, </a:t>
            </a:r>
            <a:r>
              <a:rPr lang="en-US" sz="1800"/>
              <a:t>simplemente haz una lista de lo que has oído o de lo que eres consciente</a:t>
            </a:r>
            <a:r>
              <a:rPr lang="en-US" sz="1800" i="0" baseline="0"/>
              <a:t>.</a:t>
            </a:r>
            <a:r>
              <a:rPr lang="en-US" sz="1800"/>
              <a:t> </a:t>
            </a:r>
            <a:endParaRPr lang="en-US" sz="1000" i="0" baseline="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5</a:t>
            </a:fld>
            <a:endParaRPr lang="en-US" altLang="ru-RU"/>
          </a:p>
        </p:txBody>
      </p:sp>
    </p:spTree>
    <p:extLst>
      <p:ext uri="{BB962C8B-B14F-4D97-AF65-F5344CB8AC3E}">
        <p14:creationId xmlns:p14="http://schemas.microsoft.com/office/powerpoint/2010/main" val="399309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Estos</a:t>
            </a:r>
            <a:r>
              <a:rPr lang="en-US" dirty="0"/>
              <a:t> son </a:t>
            </a:r>
            <a:r>
              <a:rPr lang="en-US" dirty="0" err="1"/>
              <a:t>algunos</a:t>
            </a:r>
            <a:r>
              <a:rPr lang="en-US" dirty="0"/>
              <a:t> de los </a:t>
            </a:r>
            <a:r>
              <a:rPr lang="en-US" dirty="0" err="1"/>
              <a:t>temores</a:t>
            </a:r>
            <a:r>
              <a:rPr lang="en-US" dirty="0"/>
              <a:t> que he </a:t>
            </a:r>
            <a:r>
              <a:rPr lang="en-US" dirty="0" err="1"/>
              <a:t>escuchado</a:t>
            </a:r>
            <a:r>
              <a:rPr lang="en-US" dirty="0"/>
              <a:t> </a:t>
            </a:r>
            <a:r>
              <a:rPr lang="en-US" dirty="0" err="1"/>
              <a:t>sobre</a:t>
            </a:r>
            <a:r>
              <a:rPr lang="en-US" dirty="0"/>
              <a:t> la </a:t>
            </a:r>
            <a:r>
              <a:rPr lang="en-US" dirty="0" err="1"/>
              <a:t>vacuna</a:t>
            </a:r>
            <a:r>
              <a:rPr lang="en-US" dirty="0"/>
              <a:t> </a:t>
            </a:r>
            <a:r>
              <a:rPr lang="en-US" i="0" baseline="0" dirty="0"/>
              <a:t>COVID-19. </a:t>
            </a:r>
            <a:r>
              <a:rPr lang="en-US" sz="1000" dirty="0">
                <a:latin typeface="Open Sans"/>
                <a:ea typeface="Open Sans"/>
                <a:cs typeface="Open Sans"/>
              </a:rPr>
              <a:t> </a:t>
            </a:r>
            <a:endParaRPr lang="en-US" dirty="0"/>
          </a:p>
          <a:p>
            <a:endParaRPr lang="en-US" sz="1000" i="0" baseline="0" dirty="0">
              <a:latin typeface="Open Sans" panose="020B0606030504020204" pitchFamily="34" charset="0"/>
              <a:ea typeface="Open Sans" panose="020B0606030504020204" pitchFamily="34" charset="0"/>
              <a:cs typeface="Open Sans" panose="020B0606030504020204" pitchFamily="34" charset="0"/>
            </a:endParaRPr>
          </a:p>
          <a:p>
            <a:pPr defTabSz="457200" eaLnBrk="1" fontAlgn="auto" hangingPunct="1">
              <a:spcBef>
                <a:spcPts val="0"/>
              </a:spcBef>
              <a:spcAft>
                <a:spcPts val="0"/>
              </a:spcAft>
              <a:defRPr/>
            </a:pPr>
            <a:r>
              <a:rPr lang="en-GB" sz="1000" b="1" i="0" kern="1200" baseline="0" dirty="0">
                <a:solidFill>
                  <a:srgbClr val="FF0000"/>
                </a:solidFill>
                <a:latin typeface="Open Sans"/>
                <a:ea typeface="Open Sans"/>
                <a:cs typeface="Open Sans"/>
              </a:rPr>
              <a:t>[</a:t>
            </a:r>
            <a:r>
              <a:rPr lang="en-GB" sz="1800" b="1" dirty="0"/>
              <a:t>Lea en </a:t>
            </a:r>
            <a:r>
              <a:rPr lang="en-GB" sz="1800" b="1" dirty="0" err="1"/>
              <a:t>voz</a:t>
            </a:r>
            <a:r>
              <a:rPr lang="en-GB" sz="1800" b="1" dirty="0"/>
              <a:t> </a:t>
            </a:r>
            <a:r>
              <a:rPr lang="en-GB" sz="1800" b="1" dirty="0" err="1"/>
              <a:t>alta</a:t>
            </a:r>
            <a:r>
              <a:rPr lang="en-GB" sz="1800" b="1" dirty="0"/>
              <a:t> o </a:t>
            </a:r>
            <a:r>
              <a:rPr lang="en-GB" sz="1800" b="1" dirty="0" err="1"/>
              <a:t>muestre</a:t>
            </a:r>
            <a:r>
              <a:rPr lang="en-GB" sz="1800" b="1" dirty="0"/>
              <a:t> la </a:t>
            </a:r>
            <a:r>
              <a:rPr lang="en-GB" sz="1800" b="1" dirty="0" err="1"/>
              <a:t>diapositiva</a:t>
            </a:r>
            <a:r>
              <a:rPr lang="en-GB" sz="1800" b="1" dirty="0"/>
              <a:t> con </a:t>
            </a:r>
            <a:r>
              <a:rPr lang="en-GB" sz="1800" b="1" dirty="0" err="1"/>
              <a:t>algunos</a:t>
            </a:r>
            <a:r>
              <a:rPr lang="en-GB" sz="1800" b="1" dirty="0"/>
              <a:t> </a:t>
            </a:r>
            <a:r>
              <a:rPr lang="en-GB" sz="1800" b="1" dirty="0" err="1"/>
              <a:t>temores</a:t>
            </a:r>
            <a:r>
              <a:rPr lang="en-GB" sz="1800" b="1" dirty="0"/>
              <a:t> </a:t>
            </a:r>
            <a:r>
              <a:rPr lang="en-GB" sz="1800" b="1" dirty="0" err="1"/>
              <a:t>comunes</a:t>
            </a:r>
            <a:r>
              <a:rPr lang="en-GB" sz="1000" b="1" i="1" kern="1200" baseline="0" dirty="0">
                <a:solidFill>
                  <a:srgbClr val="FF0000"/>
                </a:solidFill>
                <a:latin typeface="Open Sans"/>
                <a:ea typeface="Open Sans"/>
                <a:cs typeface="Open Sans"/>
              </a:rPr>
              <a:t>. </a:t>
            </a:r>
            <a:r>
              <a:rPr lang="en-GB" sz="1800" i="1" dirty="0" err="1"/>
              <a:t>Ajustar</a:t>
            </a:r>
            <a:r>
              <a:rPr lang="en-GB" sz="1800" i="1" dirty="0"/>
              <a:t> </a:t>
            </a:r>
            <a:r>
              <a:rPr lang="en-GB" sz="1800" i="1" dirty="0" err="1"/>
              <a:t>el</a:t>
            </a:r>
            <a:r>
              <a:rPr lang="en-GB" sz="1800" i="1" dirty="0"/>
              <a:t> </a:t>
            </a:r>
            <a:r>
              <a:rPr lang="en-GB" sz="1800" i="1" kern="1200" baseline="0" dirty="0"/>
              <a:t>PowerPoint </a:t>
            </a:r>
            <a:r>
              <a:rPr lang="en-GB" sz="1800" i="1" dirty="0"/>
              <a:t>para </a:t>
            </a:r>
            <a:r>
              <a:rPr lang="en-GB" sz="1800" i="1" dirty="0" err="1"/>
              <a:t>reflejar</a:t>
            </a:r>
            <a:r>
              <a:rPr lang="en-GB" sz="1800" i="1" dirty="0"/>
              <a:t> los </a:t>
            </a:r>
            <a:r>
              <a:rPr lang="en-GB" sz="1800" i="1" dirty="0" err="1"/>
              <a:t>temores</a:t>
            </a:r>
            <a:r>
              <a:rPr lang="en-GB" sz="1800" i="1" dirty="0"/>
              <a:t> que </a:t>
            </a:r>
            <a:r>
              <a:rPr lang="en-GB" sz="1800" i="1" dirty="0" err="1"/>
              <a:t>el</a:t>
            </a:r>
            <a:r>
              <a:rPr lang="en-GB" sz="1800" i="1" dirty="0"/>
              <a:t> </a:t>
            </a:r>
            <a:r>
              <a:rPr lang="en-GB" sz="1800" i="1" dirty="0" err="1"/>
              <a:t>presentador</a:t>
            </a:r>
            <a:r>
              <a:rPr lang="en-GB" sz="1800" i="1" dirty="0"/>
              <a:t> ha </a:t>
            </a:r>
            <a:r>
              <a:rPr lang="en-GB" sz="1800" i="1" dirty="0" err="1"/>
              <a:t>escuchado</a:t>
            </a:r>
            <a:r>
              <a:rPr lang="en-GB" sz="1000" b="1" i="0" kern="1200" baseline="0" dirty="0">
                <a:solidFill>
                  <a:srgbClr val="FF0000"/>
                </a:solidFill>
                <a:latin typeface="Open Sans"/>
                <a:ea typeface="Open Sans"/>
                <a:cs typeface="Open Sans"/>
              </a:rPr>
              <a:t>. </a:t>
            </a:r>
            <a:r>
              <a:rPr lang="en-GB" sz="1800" b="1" dirty="0" err="1"/>
              <a:t>Comente</a:t>
            </a:r>
            <a:r>
              <a:rPr lang="en-GB" sz="1800" b="1" dirty="0"/>
              <a:t> </a:t>
            </a:r>
            <a:r>
              <a:rPr lang="en-GB" sz="1800" b="1" dirty="0" err="1"/>
              <a:t>cómo</a:t>
            </a:r>
            <a:r>
              <a:rPr lang="en-GB" sz="1800" b="1" dirty="0"/>
              <a:t> los </a:t>
            </a:r>
            <a:r>
              <a:rPr lang="en-GB" sz="1800" b="1" dirty="0" err="1"/>
              <a:t>miedos</a:t>
            </a:r>
            <a:r>
              <a:rPr lang="en-GB" sz="1800" b="1" dirty="0"/>
              <a:t> de </a:t>
            </a:r>
            <a:r>
              <a:rPr lang="en-GB" sz="1800" b="1" dirty="0" err="1"/>
              <a:t>este</a:t>
            </a:r>
            <a:r>
              <a:rPr lang="en-GB" sz="1800" b="1" dirty="0"/>
              <a:t> </a:t>
            </a:r>
            <a:r>
              <a:rPr lang="en-GB" sz="1800" b="1" i="0" kern="1200" dirty="0">
                <a:effectLst/>
              </a:rPr>
              <a:t>PowerPoint </a:t>
            </a:r>
            <a:r>
              <a:rPr lang="en-GB" sz="1800" b="1" dirty="0"/>
              <a:t>se </a:t>
            </a:r>
            <a:r>
              <a:rPr lang="en-GB" sz="1800" b="1" dirty="0" err="1"/>
              <a:t>relacionan</a:t>
            </a:r>
            <a:r>
              <a:rPr lang="en-GB" sz="1800" b="1" dirty="0"/>
              <a:t> o se </a:t>
            </a:r>
            <a:r>
              <a:rPr lang="en-GB" sz="1800" b="1" dirty="0" err="1"/>
              <a:t>superponen</a:t>
            </a:r>
            <a:r>
              <a:rPr lang="en-GB" sz="1800" b="1" dirty="0"/>
              <a:t> -¡o no</a:t>
            </a:r>
            <a:r>
              <a:rPr lang="en-GB" sz="1800" b="1" i="0" kern="1200" dirty="0">
                <a:effectLst/>
              </a:rPr>
              <a:t>! - </a:t>
            </a:r>
            <a:r>
              <a:rPr lang="en-GB" sz="1800" b="1" dirty="0"/>
              <a:t>con los </a:t>
            </a:r>
            <a:r>
              <a:rPr lang="en-GB" sz="1800" b="1" dirty="0" err="1"/>
              <a:t>miedos</a:t>
            </a:r>
            <a:r>
              <a:rPr lang="en-GB" sz="1800" b="1" dirty="0"/>
              <a:t> que los </a:t>
            </a:r>
            <a:r>
              <a:rPr lang="en-GB" sz="1800" b="1" dirty="0" err="1"/>
              <a:t>participantes</a:t>
            </a:r>
            <a:r>
              <a:rPr lang="en-GB" sz="1800" b="1" dirty="0"/>
              <a:t> en la </a:t>
            </a:r>
            <a:r>
              <a:rPr lang="en-GB" sz="1800" b="1" dirty="0" err="1"/>
              <a:t>formación</a:t>
            </a:r>
            <a:r>
              <a:rPr lang="en-GB" sz="1800" b="1" dirty="0"/>
              <a:t> </a:t>
            </a:r>
            <a:r>
              <a:rPr lang="en-GB" sz="1800" b="1" dirty="0" err="1"/>
              <a:t>produjeron</a:t>
            </a:r>
            <a:r>
              <a:rPr lang="en-GB" sz="1800" b="1" dirty="0"/>
              <a:t> en </a:t>
            </a:r>
            <a:r>
              <a:rPr lang="en-GB" sz="1800" b="1" dirty="0" err="1"/>
              <a:t>el</a:t>
            </a:r>
            <a:r>
              <a:rPr lang="en-GB" sz="1800" b="1" dirty="0"/>
              <a:t> </a:t>
            </a:r>
            <a:r>
              <a:rPr lang="en-GB" sz="1800" b="1" dirty="0" err="1"/>
              <a:t>ejercicio</a:t>
            </a:r>
            <a:r>
              <a:rPr lang="en-GB" sz="1800" b="1" dirty="0"/>
              <a:t> anterior</a:t>
            </a:r>
            <a:r>
              <a:rPr lang="en-AU" sz="1000" b="1" i="0" kern="1200" dirty="0">
                <a:solidFill>
                  <a:schemeClr val="tx1"/>
                </a:solidFill>
                <a:effectLst/>
                <a:latin typeface="Open Sans"/>
                <a:ea typeface="Open Sans"/>
                <a:cs typeface="Open Sans"/>
              </a:rPr>
              <a:t>.</a:t>
            </a:r>
            <a:r>
              <a:rPr lang="en-GB" sz="1000" b="1" i="0" kern="1200" baseline="0" dirty="0">
                <a:solidFill>
                  <a:srgbClr val="FF0000"/>
                </a:solidFill>
                <a:latin typeface="Open Sans"/>
                <a:ea typeface="Open Sans"/>
                <a:cs typeface="Open Sans"/>
              </a:rPr>
              <a:t>]</a:t>
            </a:r>
            <a:endParaRPr lang="en-US" sz="1000" b="1" i="0" dirty="0">
              <a:latin typeface="Open Sans" panose="020B0606030504020204" pitchFamily="34" charset="0"/>
              <a:ea typeface="Open Sans" panose="020B0606030504020204" pitchFamily="34" charset="0"/>
              <a:cs typeface="Open Sans" panose="020B0606030504020204" pitchFamily="34" charset="0"/>
            </a:endParaRPr>
          </a:p>
          <a:p>
            <a:endParaRPr lang="en-US" sz="1000" b="1" i="0" baseline="0" dirty="0">
              <a:effectLst/>
              <a:latin typeface="Open Sans" panose="020B0606030504020204" pitchFamily="34" charset="0"/>
              <a:ea typeface="Open Sans" panose="020B0606030504020204" pitchFamily="34" charset="0"/>
              <a:cs typeface="Open Sans" panose="020B0606030504020204" pitchFamily="34" charset="0"/>
            </a:endParaRPr>
          </a:p>
          <a:p>
            <a:r>
              <a:rPr lang="en-US" dirty="0"/>
              <a:t>Es </a:t>
            </a:r>
            <a:r>
              <a:rPr lang="en-US" dirty="0" err="1"/>
              <a:t>importante</a:t>
            </a:r>
            <a:r>
              <a:rPr lang="en-US" dirty="0"/>
              <a:t> </a:t>
            </a:r>
            <a:r>
              <a:rPr lang="en-US" dirty="0" err="1"/>
              <a:t>tener</a:t>
            </a:r>
            <a:r>
              <a:rPr lang="en-US" dirty="0"/>
              <a:t> en </a:t>
            </a:r>
            <a:r>
              <a:rPr lang="en-US" dirty="0" err="1"/>
              <a:t>cuenta</a:t>
            </a:r>
            <a:r>
              <a:rPr lang="en-US" dirty="0"/>
              <a:t> que</a:t>
            </a:r>
            <a:r>
              <a:rPr lang="en-US" i="0" baseline="0" dirty="0">
                <a:effectLst/>
              </a:rPr>
              <a:t>, </a:t>
            </a:r>
            <a:r>
              <a:rPr lang="en-US" dirty="0" err="1"/>
              <a:t>si</a:t>
            </a:r>
            <a:r>
              <a:rPr lang="en-US" dirty="0"/>
              <a:t> bien </a:t>
            </a:r>
            <a:r>
              <a:rPr lang="en-US" dirty="0" err="1"/>
              <a:t>algunos</a:t>
            </a:r>
            <a:r>
              <a:rPr lang="en-US" dirty="0"/>
              <a:t> </a:t>
            </a:r>
            <a:r>
              <a:rPr lang="en-US" dirty="0" err="1"/>
              <a:t>temores</a:t>
            </a:r>
            <a:r>
              <a:rPr lang="en-US" dirty="0"/>
              <a:t> </a:t>
            </a:r>
            <a:r>
              <a:rPr lang="en-US" dirty="0" err="1"/>
              <a:t>pueden</a:t>
            </a:r>
            <a:r>
              <a:rPr lang="en-US" dirty="0"/>
              <a:t> ser </a:t>
            </a:r>
            <a:r>
              <a:rPr lang="en-US" dirty="0" err="1"/>
              <a:t>compartidos</a:t>
            </a:r>
            <a:r>
              <a:rPr lang="en-US" dirty="0"/>
              <a:t> y </a:t>
            </a:r>
            <a:r>
              <a:rPr lang="en-US" dirty="0" err="1"/>
              <a:t>otros</a:t>
            </a:r>
            <a:r>
              <a:rPr lang="en-US" dirty="0"/>
              <a:t> </a:t>
            </a:r>
            <a:r>
              <a:rPr lang="en-US" dirty="0" err="1"/>
              <a:t>pueden</a:t>
            </a:r>
            <a:r>
              <a:rPr lang="en-US" dirty="0"/>
              <a:t> ser </a:t>
            </a:r>
            <a:r>
              <a:rPr lang="en-US" dirty="0" err="1"/>
              <a:t>culturalmente</a:t>
            </a:r>
            <a:r>
              <a:rPr lang="en-US" dirty="0"/>
              <a:t> </a:t>
            </a:r>
            <a:r>
              <a:rPr lang="en-US" dirty="0" err="1"/>
              <a:t>específicos</a:t>
            </a:r>
            <a:r>
              <a:rPr lang="en-US" i="0" baseline="0" dirty="0">
                <a:effectLst/>
              </a:rPr>
              <a:t>, </a:t>
            </a:r>
            <a:r>
              <a:rPr lang="en-US" dirty="0" err="1"/>
              <a:t>otros</a:t>
            </a:r>
            <a:r>
              <a:rPr lang="en-US" dirty="0"/>
              <a:t> </a:t>
            </a:r>
            <a:r>
              <a:rPr lang="en-US" dirty="0" err="1"/>
              <a:t>temores</a:t>
            </a:r>
            <a:r>
              <a:rPr lang="en-US" dirty="0"/>
              <a:t> </a:t>
            </a:r>
            <a:r>
              <a:rPr lang="en-US" dirty="0" err="1"/>
              <a:t>serán</a:t>
            </a:r>
            <a:r>
              <a:rPr lang="en-US" dirty="0"/>
              <a:t> </a:t>
            </a:r>
            <a:r>
              <a:rPr lang="en-US" dirty="0" err="1"/>
              <a:t>únicos</a:t>
            </a:r>
            <a:r>
              <a:rPr lang="en-US" dirty="0"/>
              <a:t> para </a:t>
            </a:r>
            <a:r>
              <a:rPr lang="en-US" dirty="0" err="1"/>
              <a:t>cada</a:t>
            </a:r>
            <a:r>
              <a:rPr lang="en-US" dirty="0"/>
              <a:t> persona</a:t>
            </a:r>
            <a:r>
              <a:rPr lang="en-US" i="0" baseline="0" dirty="0">
                <a:effectLst/>
              </a:rPr>
              <a:t>. </a:t>
            </a:r>
            <a:r>
              <a:rPr lang="en-US" dirty="0"/>
              <a:t>Por </a:t>
            </a:r>
            <a:r>
              <a:rPr lang="en-US" dirty="0" err="1"/>
              <a:t>eso</a:t>
            </a:r>
            <a:r>
              <a:rPr lang="en-US" dirty="0"/>
              <a:t>, </a:t>
            </a:r>
            <a:r>
              <a:rPr lang="en-US" dirty="0" err="1"/>
              <a:t>debemos</a:t>
            </a:r>
            <a:r>
              <a:rPr lang="en-US" dirty="0"/>
              <a:t> </a:t>
            </a:r>
            <a:r>
              <a:rPr lang="en-US" dirty="0" err="1"/>
              <a:t>tomarnos</a:t>
            </a:r>
            <a:r>
              <a:rPr lang="en-US" dirty="0"/>
              <a:t> </a:t>
            </a:r>
            <a:r>
              <a:rPr lang="en-US" dirty="0" err="1"/>
              <a:t>el</a:t>
            </a:r>
            <a:r>
              <a:rPr lang="en-US" dirty="0"/>
              <a:t> </a:t>
            </a:r>
            <a:r>
              <a:rPr lang="en-US" dirty="0" err="1"/>
              <a:t>tiempo</a:t>
            </a:r>
            <a:r>
              <a:rPr lang="en-US" dirty="0"/>
              <a:t> de </a:t>
            </a:r>
            <a:r>
              <a:rPr lang="en-US" dirty="0" err="1"/>
              <a:t>escuchar</a:t>
            </a:r>
            <a:r>
              <a:rPr lang="en-US" dirty="0"/>
              <a:t> </a:t>
            </a:r>
            <a:r>
              <a:rPr lang="en-US" dirty="0" err="1"/>
              <a:t>atenta</a:t>
            </a:r>
            <a:r>
              <a:rPr lang="en-US" dirty="0"/>
              <a:t> y </a:t>
            </a:r>
            <a:r>
              <a:rPr lang="en-US" dirty="0" err="1"/>
              <a:t>activamente</a:t>
            </a:r>
            <a:r>
              <a:rPr lang="en-US" dirty="0"/>
              <a:t> para </a:t>
            </a:r>
            <a:r>
              <a:rPr lang="en-US" dirty="0" err="1"/>
              <a:t>poder</a:t>
            </a:r>
            <a:r>
              <a:rPr lang="en-US" dirty="0"/>
              <a:t> </a:t>
            </a:r>
            <a:r>
              <a:rPr lang="en-US" dirty="0" err="1"/>
              <a:t>entender</a:t>
            </a:r>
            <a:r>
              <a:rPr lang="en-US" dirty="0"/>
              <a:t> </a:t>
            </a:r>
            <a:r>
              <a:rPr lang="en-US" dirty="0" err="1"/>
              <a:t>mejor</a:t>
            </a:r>
            <a:r>
              <a:rPr lang="en-US" dirty="0"/>
              <a:t> los </a:t>
            </a:r>
            <a:r>
              <a:rPr lang="en-US" dirty="0" err="1"/>
              <a:t>miedos</a:t>
            </a:r>
            <a:r>
              <a:rPr lang="en-US" dirty="0"/>
              <a:t> o </a:t>
            </a:r>
            <a:r>
              <a:rPr lang="en-US" dirty="0" err="1"/>
              <a:t>preocupaciones</a:t>
            </a:r>
            <a:r>
              <a:rPr lang="en-US" dirty="0"/>
              <a:t> </a:t>
            </a:r>
            <a:r>
              <a:rPr lang="en-US" dirty="0" err="1"/>
              <a:t>únicas</a:t>
            </a:r>
            <a:r>
              <a:rPr lang="en-US" dirty="0"/>
              <a:t> de las personas</a:t>
            </a:r>
            <a:r>
              <a:rPr lang="en-US" i="0" baseline="0" dirty="0">
                <a:effectLst/>
              </a:rPr>
              <a:t>. </a:t>
            </a:r>
            <a:r>
              <a:rPr lang="en-US" dirty="0" err="1"/>
              <a:t>Sólo</a:t>
            </a:r>
            <a:r>
              <a:rPr lang="en-US" dirty="0"/>
              <a:t> </a:t>
            </a:r>
            <a:r>
              <a:rPr lang="en-US" dirty="0" err="1"/>
              <a:t>entonces</a:t>
            </a:r>
            <a:r>
              <a:rPr lang="en-US" dirty="0"/>
              <a:t>, </a:t>
            </a:r>
            <a:r>
              <a:rPr lang="en-US" dirty="0" err="1"/>
              <a:t>podremos</a:t>
            </a:r>
            <a:r>
              <a:rPr lang="en-US" dirty="0"/>
              <a:t> responder con </a:t>
            </a:r>
            <a:r>
              <a:rPr lang="en-US" dirty="0" err="1"/>
              <a:t>respeto</a:t>
            </a:r>
            <a:r>
              <a:rPr lang="en-US" dirty="0"/>
              <a:t> y </a:t>
            </a:r>
            <a:r>
              <a:rPr lang="en-US" dirty="0" err="1"/>
              <a:t>proporcionar</a:t>
            </a:r>
            <a:r>
              <a:rPr lang="en-US" dirty="0"/>
              <a:t> </a:t>
            </a:r>
            <a:r>
              <a:rPr lang="en-US" dirty="0" err="1"/>
              <a:t>calma</a:t>
            </a:r>
            <a:r>
              <a:rPr lang="en-US" dirty="0"/>
              <a:t> y </a:t>
            </a:r>
            <a:r>
              <a:rPr lang="en-US" dirty="0" err="1"/>
              <a:t>apoyo</a:t>
            </a:r>
            <a:r>
              <a:rPr lang="en-US" dirty="0"/>
              <a:t> a las personas que </a:t>
            </a:r>
            <a:r>
              <a:rPr lang="en-US" dirty="0" err="1"/>
              <a:t>tienen</a:t>
            </a:r>
            <a:r>
              <a:rPr lang="en-US" dirty="0"/>
              <a:t> </a:t>
            </a:r>
            <a:r>
              <a:rPr lang="en-US" dirty="0" err="1"/>
              <a:t>dudas</a:t>
            </a:r>
            <a:r>
              <a:rPr lang="en-US" dirty="0"/>
              <a:t> </a:t>
            </a:r>
            <a:r>
              <a:rPr lang="en-US" dirty="0" err="1"/>
              <a:t>sobre</a:t>
            </a:r>
            <a:r>
              <a:rPr lang="en-US" dirty="0"/>
              <a:t> la </a:t>
            </a:r>
            <a:r>
              <a:rPr lang="en-US" dirty="0" err="1"/>
              <a:t>vacuna</a:t>
            </a:r>
            <a:r>
              <a:rPr lang="en-US" i="0" baseline="0" dirty="0">
                <a:effectLst/>
              </a:rPr>
              <a:t>.</a:t>
            </a:r>
            <a:endParaRPr lang="en-US" dirty="0"/>
          </a:p>
          <a:p>
            <a:r>
              <a:rPr lang="en-US" sz="1800" dirty="0"/>
              <a:t> </a:t>
            </a:r>
            <a:endParaRPr lang="en-US" sz="1800" dirty="0">
              <a:cs typeface="Calibri"/>
            </a:endParaRPr>
          </a:p>
          <a:p>
            <a:endParaRPr lang="en-US" sz="1000" baseline="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6</a:t>
            </a:fld>
            <a:endParaRPr lang="en-US" altLang="ru-RU"/>
          </a:p>
        </p:txBody>
      </p:sp>
    </p:spTree>
    <p:extLst>
      <p:ext uri="{BB962C8B-B14F-4D97-AF65-F5344CB8AC3E}">
        <p14:creationId xmlns:p14="http://schemas.microsoft.com/office/powerpoint/2010/main" val="199085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lnSpc>
                <a:spcPct val="107000"/>
              </a:lnSpc>
              <a:spcBef>
                <a:spcPts val="0"/>
              </a:spcBef>
              <a:spcAft>
                <a:spcPts val="0"/>
              </a:spcAft>
              <a:defRPr/>
            </a:pPr>
            <a:r>
              <a:rPr lang="en-US" dirty="0"/>
              <a:t>Sin embargo, los </a:t>
            </a:r>
            <a:r>
              <a:rPr lang="en-US" dirty="0" err="1"/>
              <a:t>temores</a:t>
            </a:r>
            <a:r>
              <a:rPr lang="en-US" dirty="0"/>
              <a:t> son </a:t>
            </a:r>
            <a:r>
              <a:rPr lang="en-US" dirty="0" err="1"/>
              <a:t>sólo</a:t>
            </a:r>
            <a:r>
              <a:rPr lang="en-US" dirty="0"/>
              <a:t> una de las </a:t>
            </a:r>
            <a:r>
              <a:rPr lang="en-US" dirty="0" err="1"/>
              <a:t>varias</a:t>
            </a:r>
            <a:r>
              <a:rPr lang="en-US" dirty="0"/>
              <a:t> </a:t>
            </a:r>
            <a:r>
              <a:rPr lang="en-US" dirty="0" err="1"/>
              <a:t>razones</a:t>
            </a:r>
            <a:r>
              <a:rPr lang="en-US" dirty="0"/>
              <a:t> por las que la </a:t>
            </a:r>
            <a:r>
              <a:rPr lang="en-US" dirty="0" err="1"/>
              <a:t>gente</a:t>
            </a:r>
            <a:r>
              <a:rPr lang="en-US" dirty="0"/>
              <a:t> </a:t>
            </a:r>
            <a:r>
              <a:rPr lang="en-US" dirty="0" err="1"/>
              <a:t>puede</a:t>
            </a:r>
            <a:r>
              <a:rPr lang="en-US" dirty="0"/>
              <a:t> </a:t>
            </a:r>
            <a:r>
              <a:rPr lang="en-US" dirty="0" err="1"/>
              <a:t>dudar</a:t>
            </a:r>
            <a:r>
              <a:rPr lang="en-US" dirty="0"/>
              <a:t> de las </a:t>
            </a:r>
            <a:r>
              <a:rPr lang="en-US" dirty="0" err="1"/>
              <a:t>vacunas</a:t>
            </a:r>
            <a:r>
              <a:rPr lang="en-US" i="0" baseline="0" dirty="0">
                <a:effectLst/>
              </a:rPr>
              <a:t>. </a:t>
            </a:r>
            <a:endParaRPr lang="en-US" dirty="0"/>
          </a:p>
          <a:p>
            <a:pPr marL="0" lvl="0" indent="0" rtl="0">
              <a:lnSpc>
                <a:spcPct val="107000"/>
              </a:lnSpc>
              <a:buFont typeface="+mj-lt"/>
              <a:buNone/>
            </a:pPr>
            <a:endParaRPr lang="en-US" sz="1000" i="0" baseline="0" dirty="0">
              <a:effectLst/>
              <a:latin typeface="Open Sans" panose="020B0606030504020204" pitchFamily="34" charset="0"/>
              <a:ea typeface="Open Sans" panose="020B0606030504020204" pitchFamily="34" charset="0"/>
              <a:cs typeface="Open Sans" panose="020B0606030504020204" pitchFamily="34" charset="0"/>
            </a:endParaRPr>
          </a:p>
          <a:p>
            <a:pPr defTabSz="457200">
              <a:defRPr/>
            </a:pPr>
            <a:r>
              <a:rPr lang="en-US" dirty="0"/>
              <a:t>En </a:t>
            </a:r>
            <a:r>
              <a:rPr lang="en-US" dirty="0" err="1"/>
              <a:t>noviembre</a:t>
            </a:r>
            <a:r>
              <a:rPr lang="en-US" dirty="0"/>
              <a:t> de </a:t>
            </a:r>
            <a:r>
              <a:rPr lang="en-US" i="0" dirty="0"/>
              <a:t>2018, </a:t>
            </a:r>
            <a:r>
              <a:rPr lang="en-US" dirty="0" err="1"/>
              <a:t>el</a:t>
            </a:r>
            <a:r>
              <a:rPr lang="en-US" dirty="0"/>
              <a:t> Grupo </a:t>
            </a:r>
            <a:r>
              <a:rPr lang="en-US" i="0" dirty="0" err="1"/>
              <a:t>BeSD</a:t>
            </a:r>
            <a:r>
              <a:rPr lang="en-US" i="0" dirty="0"/>
              <a:t> (Measuring Behavioral and Social Drivers of Vaccination), </a:t>
            </a:r>
            <a:r>
              <a:rPr lang="en-US" dirty="0" err="1"/>
              <a:t>revisó</a:t>
            </a:r>
            <a:r>
              <a:rPr lang="en-US" dirty="0"/>
              <a:t> los </a:t>
            </a:r>
            <a:r>
              <a:rPr lang="en-US" dirty="0" err="1"/>
              <a:t>modelos</a:t>
            </a:r>
            <a:r>
              <a:rPr lang="en-US" dirty="0"/>
              <a:t> y la </a:t>
            </a:r>
            <a:r>
              <a:rPr lang="en-US" dirty="0" err="1"/>
              <a:t>literatura</a:t>
            </a:r>
            <a:r>
              <a:rPr lang="en-US" dirty="0"/>
              <a:t> </a:t>
            </a:r>
            <a:r>
              <a:rPr lang="en-US" dirty="0" err="1"/>
              <a:t>anteriores</a:t>
            </a:r>
            <a:r>
              <a:rPr lang="en-US" dirty="0"/>
              <a:t> y </a:t>
            </a:r>
            <a:r>
              <a:rPr lang="en-US" dirty="0" err="1"/>
              <a:t>desarrolló</a:t>
            </a:r>
            <a:r>
              <a:rPr lang="en-US" dirty="0"/>
              <a:t> </a:t>
            </a:r>
            <a:r>
              <a:rPr lang="en-US" dirty="0" err="1"/>
              <a:t>el</a:t>
            </a:r>
            <a:r>
              <a:rPr lang="en-US" dirty="0"/>
              <a:t> </a:t>
            </a:r>
            <a:r>
              <a:rPr lang="en-US" dirty="0" err="1"/>
              <a:t>modelo</a:t>
            </a:r>
            <a:r>
              <a:rPr lang="en-US" dirty="0"/>
              <a:t> </a:t>
            </a:r>
            <a:r>
              <a:rPr lang="en-US" i="0" dirty="0"/>
              <a:t>conceptual </a:t>
            </a:r>
            <a:r>
              <a:rPr lang="en-US" dirty="0"/>
              <a:t>que se </a:t>
            </a:r>
            <a:r>
              <a:rPr lang="en-US" dirty="0" err="1"/>
              <a:t>muestra</a:t>
            </a:r>
            <a:r>
              <a:rPr lang="en-US" dirty="0"/>
              <a:t> en la </a:t>
            </a:r>
            <a:r>
              <a:rPr lang="en-US" dirty="0" err="1"/>
              <a:t>diapositiva</a:t>
            </a:r>
            <a:r>
              <a:rPr lang="en-US" i="0" dirty="0"/>
              <a:t>. </a:t>
            </a:r>
            <a:r>
              <a:rPr lang="en-US" dirty="0"/>
              <a:t>En </a:t>
            </a:r>
            <a:r>
              <a:rPr lang="en-US" dirty="0" err="1"/>
              <a:t>él</a:t>
            </a:r>
            <a:r>
              <a:rPr lang="en-US" dirty="0"/>
              <a:t> se </a:t>
            </a:r>
            <a:r>
              <a:rPr lang="en-US" dirty="0" err="1"/>
              <a:t>describen</a:t>
            </a:r>
            <a:r>
              <a:rPr lang="en-US" dirty="0"/>
              <a:t> las </a:t>
            </a:r>
            <a:r>
              <a:rPr lang="en-US" dirty="0" err="1"/>
              <a:t>razones</a:t>
            </a:r>
            <a:r>
              <a:rPr lang="en-US" dirty="0"/>
              <a:t> </a:t>
            </a:r>
            <a:r>
              <a:rPr lang="en-US" dirty="0" err="1"/>
              <a:t>conductuales</a:t>
            </a:r>
            <a:r>
              <a:rPr lang="en-US" dirty="0"/>
              <a:t> y </a:t>
            </a:r>
            <a:r>
              <a:rPr lang="en-US" dirty="0" err="1"/>
              <a:t>sociales</a:t>
            </a:r>
            <a:r>
              <a:rPr lang="en-US" dirty="0"/>
              <a:t> que </a:t>
            </a:r>
            <a:r>
              <a:rPr lang="en-US" dirty="0" err="1"/>
              <a:t>subyacen</a:t>
            </a:r>
            <a:r>
              <a:rPr lang="en-US" dirty="0"/>
              <a:t> a la </a:t>
            </a:r>
            <a:r>
              <a:rPr lang="en-US" dirty="0" err="1"/>
              <a:t>aceptación</a:t>
            </a:r>
            <a:r>
              <a:rPr lang="en-US" dirty="0"/>
              <a:t> de las </a:t>
            </a:r>
            <a:r>
              <a:rPr lang="en-US" dirty="0" err="1"/>
              <a:t>vacunas</a:t>
            </a:r>
            <a:r>
              <a:rPr lang="en-US" i="0" dirty="0"/>
              <a:t>. </a:t>
            </a:r>
            <a:endParaRPr lang="en-US" dirty="0"/>
          </a:p>
          <a:p>
            <a:pPr defTabSz="457200">
              <a:defRPr/>
            </a:pPr>
            <a:r>
              <a:rPr lang="en-US" sz="1800" dirty="0"/>
              <a:t> </a:t>
            </a:r>
            <a:endParaRPr lang="en-US" sz="1800" dirty="0">
              <a:cs typeface="Calibri"/>
            </a:endParaRPr>
          </a:p>
          <a:p>
            <a:pPr defTabSz="457200">
              <a:defRPr/>
            </a:pPr>
            <a:r>
              <a:rPr lang="en-US" dirty="0"/>
              <a:t>El </a:t>
            </a:r>
            <a:r>
              <a:rPr lang="en-US" dirty="0" err="1"/>
              <a:t>modelo</a:t>
            </a:r>
            <a:r>
              <a:rPr lang="en-US" dirty="0"/>
              <a:t> se </a:t>
            </a:r>
            <a:r>
              <a:rPr lang="en-US" dirty="0" err="1"/>
              <a:t>basa</a:t>
            </a:r>
            <a:r>
              <a:rPr lang="en-US" dirty="0"/>
              <a:t> en la </a:t>
            </a:r>
            <a:r>
              <a:rPr lang="en-US" b="0" i="0" kern="1200" dirty="0">
                <a:effectLst/>
              </a:rPr>
              <a:t>idea </a:t>
            </a:r>
            <a:r>
              <a:rPr lang="en-US" dirty="0"/>
              <a:t>de que las personas son </a:t>
            </a:r>
            <a:r>
              <a:rPr lang="en-US" dirty="0" err="1"/>
              <a:t>actores</a:t>
            </a:r>
            <a:r>
              <a:rPr lang="en-US" dirty="0"/>
              <a:t> </a:t>
            </a:r>
            <a:r>
              <a:rPr lang="en-US" dirty="0" err="1"/>
              <a:t>racionales</a:t>
            </a:r>
            <a:r>
              <a:rPr lang="en-US" dirty="0"/>
              <a:t> y toman </a:t>
            </a:r>
            <a:r>
              <a:rPr lang="en-US" dirty="0" err="1"/>
              <a:t>decisiones</a:t>
            </a:r>
            <a:r>
              <a:rPr lang="en-US" dirty="0"/>
              <a:t> </a:t>
            </a:r>
            <a:r>
              <a:rPr lang="en-US" dirty="0" err="1"/>
              <a:t>teniendo</a:t>
            </a:r>
            <a:r>
              <a:rPr lang="en-US" dirty="0"/>
              <a:t> en </a:t>
            </a:r>
            <a:r>
              <a:rPr lang="en-US" dirty="0" err="1"/>
              <a:t>cuenta</a:t>
            </a:r>
            <a:r>
              <a:rPr lang="en-US" dirty="0"/>
              <a:t> lo probable y lo </a:t>
            </a:r>
            <a:r>
              <a:rPr lang="en-US" dirty="0" err="1"/>
              <a:t>malo</a:t>
            </a:r>
            <a:r>
              <a:rPr lang="en-US" dirty="0"/>
              <a:t> </a:t>
            </a:r>
            <a:r>
              <a:rPr lang="en-US" b="0" i="0" kern="1200" dirty="0">
                <a:effectLst/>
              </a:rPr>
              <a:t>(</a:t>
            </a:r>
            <a:r>
              <a:rPr lang="en-US" dirty="0"/>
              <a:t>o </a:t>
            </a:r>
            <a:r>
              <a:rPr lang="en-US" dirty="0" err="1"/>
              <a:t>bueno</a:t>
            </a:r>
            <a:r>
              <a:rPr lang="en-US" b="0" i="0" kern="1200" dirty="0">
                <a:effectLst/>
              </a:rPr>
              <a:t>) </a:t>
            </a:r>
            <a:r>
              <a:rPr lang="en-US" dirty="0"/>
              <a:t>de las </a:t>
            </a:r>
            <a:r>
              <a:rPr lang="en-US" dirty="0" err="1"/>
              <a:t>consecuencias</a:t>
            </a:r>
            <a:r>
              <a:rPr lang="en-US" dirty="0"/>
              <a:t> de </a:t>
            </a:r>
            <a:r>
              <a:rPr lang="en-US" dirty="0" err="1"/>
              <a:t>vacunarse</a:t>
            </a:r>
            <a:r>
              <a:rPr lang="en-US" b="0" i="0" kern="1200" dirty="0">
                <a:effectLst/>
              </a:rPr>
              <a:t>. </a:t>
            </a:r>
            <a:r>
              <a:rPr lang="en-US" dirty="0"/>
              <a:t>A </a:t>
            </a:r>
            <a:r>
              <a:rPr lang="en-US" dirty="0" err="1"/>
              <a:t>continuación</a:t>
            </a:r>
            <a:r>
              <a:rPr lang="en-US" dirty="0"/>
              <a:t>, las personas </a:t>
            </a:r>
            <a:r>
              <a:rPr lang="en-US" dirty="0" err="1"/>
              <a:t>están</a:t>
            </a:r>
            <a:r>
              <a:rPr lang="en-US" dirty="0"/>
              <a:t> "</a:t>
            </a:r>
            <a:r>
              <a:rPr lang="en-US" dirty="0" err="1"/>
              <a:t>motivadas</a:t>
            </a:r>
            <a:r>
              <a:rPr lang="en-US" dirty="0"/>
              <a:t>" para </a:t>
            </a:r>
            <a:r>
              <a:rPr lang="en-US" dirty="0" err="1"/>
              <a:t>elegir</a:t>
            </a:r>
            <a:r>
              <a:rPr lang="en-US" dirty="0"/>
              <a:t> la </a:t>
            </a:r>
            <a:r>
              <a:rPr lang="en-US" dirty="0" err="1"/>
              <a:t>acción</a:t>
            </a:r>
            <a:r>
              <a:rPr lang="en-US" dirty="0"/>
              <a:t> </a:t>
            </a:r>
            <a:r>
              <a:rPr lang="en-US" b="0" i="0" kern="1200" dirty="0">
                <a:effectLst/>
              </a:rPr>
              <a:t>-</a:t>
            </a:r>
            <a:r>
              <a:rPr lang="en-US" dirty="0" err="1"/>
              <a:t>vacunarse</a:t>
            </a:r>
            <a:r>
              <a:rPr lang="en-US" dirty="0"/>
              <a:t> o no- que </a:t>
            </a:r>
            <a:r>
              <a:rPr lang="en-US" dirty="0" err="1"/>
              <a:t>creen</a:t>
            </a:r>
            <a:r>
              <a:rPr lang="en-US" dirty="0"/>
              <a:t> que les </a:t>
            </a:r>
            <a:r>
              <a:rPr lang="en-US" dirty="0" err="1"/>
              <a:t>llevaría</a:t>
            </a:r>
            <a:r>
              <a:rPr lang="en-US" dirty="0"/>
              <a:t> al </a:t>
            </a:r>
            <a:r>
              <a:rPr lang="en-US" dirty="0" err="1"/>
              <a:t>mejor</a:t>
            </a:r>
            <a:r>
              <a:rPr lang="en-US" dirty="0"/>
              <a:t> </a:t>
            </a:r>
            <a:r>
              <a:rPr lang="en-US" dirty="0" err="1"/>
              <a:t>futuro</a:t>
            </a:r>
            <a:r>
              <a:rPr lang="en-US" dirty="0"/>
              <a:t> para </a:t>
            </a:r>
            <a:r>
              <a:rPr lang="en-US" dirty="0" err="1"/>
              <a:t>ellos</a:t>
            </a:r>
            <a:r>
              <a:rPr lang="en-US" dirty="0"/>
              <a:t> y sus </a:t>
            </a:r>
            <a:r>
              <a:rPr lang="en-US" dirty="0" err="1"/>
              <a:t>allegados</a:t>
            </a:r>
            <a:r>
              <a:rPr lang="en-US" b="0" i="0" kern="1200" dirty="0">
                <a:effectLst/>
              </a:rPr>
              <a:t>. </a:t>
            </a:r>
            <a:r>
              <a:rPr lang="en-US" dirty="0"/>
              <a:t>Sin embargo, </a:t>
            </a:r>
            <a:r>
              <a:rPr lang="en-US" dirty="0" err="1"/>
              <a:t>el</a:t>
            </a:r>
            <a:r>
              <a:rPr lang="en-US" dirty="0"/>
              <a:t> </a:t>
            </a:r>
            <a:r>
              <a:rPr lang="en-US" dirty="0" err="1"/>
              <a:t>proceso</a:t>
            </a:r>
            <a:r>
              <a:rPr lang="en-US" dirty="0"/>
              <a:t> de </a:t>
            </a:r>
            <a:r>
              <a:rPr lang="en-US" dirty="0" err="1"/>
              <a:t>vacunación</a:t>
            </a:r>
            <a:r>
              <a:rPr lang="en-US" dirty="0"/>
              <a:t> es </a:t>
            </a:r>
            <a:r>
              <a:rPr lang="en-US" dirty="0" err="1"/>
              <a:t>complejo</a:t>
            </a:r>
            <a:r>
              <a:rPr lang="en-US" dirty="0"/>
              <a:t> y </a:t>
            </a:r>
            <a:r>
              <a:rPr lang="en-US" dirty="0" err="1"/>
              <a:t>depende</a:t>
            </a:r>
            <a:r>
              <a:rPr lang="en-US" dirty="0"/>
              <a:t> no </a:t>
            </a:r>
            <a:r>
              <a:rPr lang="en-US" dirty="0" err="1"/>
              <a:t>sólo</a:t>
            </a:r>
            <a:r>
              <a:rPr lang="en-US" dirty="0"/>
              <a:t> de la </a:t>
            </a:r>
            <a:r>
              <a:rPr lang="en-US" dirty="0" err="1"/>
              <a:t>motivación</a:t>
            </a:r>
            <a:r>
              <a:rPr lang="en-US" dirty="0"/>
              <a:t>, </a:t>
            </a:r>
            <a:r>
              <a:rPr lang="en-US" dirty="0" err="1"/>
              <a:t>sino</a:t>
            </a:r>
            <a:r>
              <a:rPr lang="en-US" dirty="0"/>
              <a:t> </a:t>
            </a:r>
            <a:r>
              <a:rPr lang="en-US" dirty="0" err="1"/>
              <a:t>también</a:t>
            </a:r>
            <a:r>
              <a:rPr lang="en-US" dirty="0"/>
              <a:t> de </a:t>
            </a:r>
            <a:r>
              <a:rPr lang="en-US" dirty="0" err="1"/>
              <a:t>factores</a:t>
            </a:r>
            <a:r>
              <a:rPr lang="en-US" dirty="0"/>
              <a:t> </a:t>
            </a:r>
            <a:r>
              <a:rPr lang="en-US" dirty="0" err="1"/>
              <a:t>prácticos</a:t>
            </a:r>
            <a:r>
              <a:rPr lang="en-US" dirty="0"/>
              <a:t> </a:t>
            </a:r>
            <a:r>
              <a:rPr lang="en-US" dirty="0" err="1"/>
              <a:t>como</a:t>
            </a:r>
            <a:r>
              <a:rPr lang="en-US" dirty="0"/>
              <a:t> la </a:t>
            </a:r>
            <a:r>
              <a:rPr lang="en-US" dirty="0" err="1"/>
              <a:t>disponibilidad</a:t>
            </a:r>
            <a:r>
              <a:rPr lang="en-US" dirty="0"/>
              <a:t> de la </a:t>
            </a:r>
            <a:r>
              <a:rPr lang="en-US" dirty="0" err="1"/>
              <a:t>vacuna</a:t>
            </a:r>
            <a:r>
              <a:rPr lang="en-US" b="0" i="0" kern="1200" dirty="0">
                <a:effectLst/>
              </a:rPr>
              <a:t>, </a:t>
            </a:r>
            <a:r>
              <a:rPr lang="en-US" dirty="0"/>
              <a:t>la </a:t>
            </a:r>
            <a:r>
              <a:rPr lang="en-US" dirty="0" err="1"/>
              <a:t>conveniencia</a:t>
            </a:r>
            <a:r>
              <a:rPr lang="en-US" dirty="0"/>
              <a:t> o </a:t>
            </a:r>
            <a:r>
              <a:rPr lang="en-US" dirty="0" err="1"/>
              <a:t>el</a:t>
            </a:r>
            <a:r>
              <a:rPr lang="en-US" dirty="0"/>
              <a:t> </a:t>
            </a:r>
            <a:r>
              <a:rPr lang="en-US" dirty="0" err="1"/>
              <a:t>coste</a:t>
            </a:r>
            <a:r>
              <a:rPr lang="en-US" b="0" i="0" kern="1200" dirty="0">
                <a:effectLst/>
              </a:rPr>
              <a:t>. </a:t>
            </a:r>
            <a:r>
              <a:rPr lang="en-US" dirty="0"/>
              <a:t>Por lo tanto</a:t>
            </a:r>
            <a:r>
              <a:rPr lang="en-US" b="0" i="0" kern="1200" dirty="0">
                <a:effectLst/>
              </a:rPr>
              <a:t>, </a:t>
            </a:r>
            <a:r>
              <a:rPr lang="en-US" dirty="0"/>
              <a:t>la </a:t>
            </a:r>
            <a:r>
              <a:rPr lang="en-US" dirty="0" err="1"/>
              <a:t>aceptación</a:t>
            </a:r>
            <a:r>
              <a:rPr lang="en-US" dirty="0"/>
              <a:t> de la </a:t>
            </a:r>
            <a:r>
              <a:rPr lang="en-US" dirty="0" err="1"/>
              <a:t>vacuna</a:t>
            </a:r>
            <a:r>
              <a:rPr lang="en-US" dirty="0"/>
              <a:t> </a:t>
            </a:r>
            <a:r>
              <a:rPr lang="en-US" dirty="0" err="1"/>
              <a:t>también</a:t>
            </a:r>
            <a:r>
              <a:rPr lang="en-US" dirty="0"/>
              <a:t> se </a:t>
            </a:r>
            <a:r>
              <a:rPr lang="en-US" dirty="0" err="1"/>
              <a:t>ve</a:t>
            </a:r>
            <a:r>
              <a:rPr lang="en-US" dirty="0"/>
              <a:t> </a:t>
            </a:r>
            <a:r>
              <a:rPr lang="en-US" dirty="0" err="1"/>
              <a:t>influida</a:t>
            </a:r>
            <a:r>
              <a:rPr lang="en-US" dirty="0"/>
              <a:t> por </a:t>
            </a:r>
            <a:r>
              <a:rPr lang="en-US" dirty="0" err="1"/>
              <a:t>cuestiones</a:t>
            </a:r>
            <a:r>
              <a:rPr lang="en-US" dirty="0"/>
              <a:t> prácticas</a:t>
            </a:r>
            <a:r>
              <a:rPr lang="en-US" b="0" i="0" kern="1200" dirty="0">
                <a:effectLst/>
              </a:rPr>
              <a:t>. </a:t>
            </a:r>
            <a:endParaRPr lang="en-US" dirty="0"/>
          </a:p>
          <a:p>
            <a:pPr defTabSz="457200" eaLnBrk="1" fontAlgn="auto" hangingPunct="1">
              <a:lnSpc>
                <a:spcPct val="107000"/>
              </a:lnSpc>
              <a:spcBef>
                <a:spcPts val="0"/>
              </a:spcBef>
              <a:spcAft>
                <a:spcPts val="0"/>
              </a:spcAft>
              <a:buFont typeface="+mj-l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defTabSz="457200">
              <a:lnSpc>
                <a:spcPct val="107000"/>
              </a:lnSpc>
              <a:spcBef>
                <a:spcPts val="0"/>
              </a:spcBef>
              <a:spcAft>
                <a:spcPts val="0"/>
              </a:spcAft>
              <a:defRPr/>
            </a:pPr>
            <a:r>
              <a:rPr lang="en-US" sz="1800" b="1" dirty="0" err="1"/>
              <a:t>Repasemos</a:t>
            </a:r>
            <a:r>
              <a:rPr lang="en-US" sz="1800" b="1" dirty="0"/>
              <a:t> las </a:t>
            </a:r>
            <a:r>
              <a:rPr lang="en-US" sz="1800" b="1" dirty="0" err="1"/>
              <a:t>cuatro</a:t>
            </a:r>
            <a:r>
              <a:rPr lang="en-US" sz="1800" b="1" dirty="0"/>
              <a:t> </a:t>
            </a:r>
            <a:r>
              <a:rPr lang="en-US" sz="1800" b="1" dirty="0" err="1"/>
              <a:t>áreas</a:t>
            </a:r>
            <a:r>
              <a:rPr lang="en-US" sz="1800" b="1" dirty="0"/>
              <a:t> con </a:t>
            </a:r>
            <a:r>
              <a:rPr lang="en-US" sz="1800" b="1" dirty="0" err="1"/>
              <a:t>más</a:t>
            </a:r>
            <a:r>
              <a:rPr lang="en-US" sz="1800" b="1" dirty="0"/>
              <a:t> </a:t>
            </a:r>
            <a:r>
              <a:rPr lang="en-US" sz="1800" b="1" dirty="0" err="1"/>
              <a:t>detalle</a:t>
            </a:r>
            <a:r>
              <a:rPr lang="en-US" sz="1800" b="1" i="0" dirty="0"/>
              <a:t>.</a:t>
            </a:r>
            <a:r>
              <a:rPr lang="en-US" sz="1800" b="1" dirty="0"/>
              <a:t> </a:t>
            </a:r>
            <a:endParaRPr lang="en-AU" dirty="0"/>
          </a:p>
          <a:p>
            <a:pPr marL="342900" indent="-342900">
              <a:lnSpc>
                <a:spcPct val="107000"/>
              </a:lnSpc>
              <a:buAutoNum type="arabicPeriod"/>
            </a:pPr>
            <a:r>
              <a:rPr lang="en-AU" dirty="0"/>
              <a:t>Lo que la </a:t>
            </a:r>
            <a:r>
              <a:rPr lang="en-AU" dirty="0" err="1"/>
              <a:t>gente</a:t>
            </a:r>
            <a:r>
              <a:rPr lang="en-AU" dirty="0"/>
              <a:t> </a:t>
            </a:r>
            <a:r>
              <a:rPr lang="en-AU" dirty="0" err="1"/>
              <a:t>piensa</a:t>
            </a:r>
            <a:r>
              <a:rPr lang="en-AU" dirty="0"/>
              <a:t> y </a:t>
            </a:r>
            <a:r>
              <a:rPr lang="en-AU" dirty="0" err="1"/>
              <a:t>siente</a:t>
            </a:r>
            <a:r>
              <a:rPr lang="en-AU" dirty="0"/>
              <a:t> </a:t>
            </a:r>
            <a:r>
              <a:rPr lang="en-AU" dirty="0" err="1"/>
              <a:t>sobre</a:t>
            </a:r>
            <a:r>
              <a:rPr lang="en-AU" dirty="0"/>
              <a:t> las </a:t>
            </a:r>
            <a:r>
              <a:rPr lang="en-AU" dirty="0" err="1"/>
              <a:t>vacunas</a:t>
            </a:r>
            <a:r>
              <a:rPr lang="en-AU" i="0" dirty="0">
                <a:effectLst/>
              </a:rPr>
              <a:t> </a:t>
            </a:r>
          </a:p>
          <a:p>
            <a:pPr marL="800100" lvl="1" indent="-342900">
              <a:lnSpc>
                <a:spcPct val="107000"/>
              </a:lnSpc>
              <a:buFont typeface="Arial" panose="020B0604020202020204" pitchFamily="34" charset="0"/>
              <a:buChar char="•"/>
            </a:pPr>
            <a:r>
              <a:rPr lang="en-AU" dirty="0"/>
              <a:t>Las personas toman </a:t>
            </a:r>
            <a:r>
              <a:rPr lang="en-AU" dirty="0" err="1"/>
              <a:t>decisiones</a:t>
            </a:r>
            <a:r>
              <a:rPr lang="en-AU" dirty="0"/>
              <a:t> </a:t>
            </a:r>
            <a:r>
              <a:rPr lang="en-AU" dirty="0" err="1"/>
              <a:t>sobre</a:t>
            </a:r>
            <a:r>
              <a:rPr lang="en-AU" dirty="0"/>
              <a:t> las </a:t>
            </a:r>
            <a:r>
              <a:rPr lang="en-AU" dirty="0" err="1"/>
              <a:t>vacunas</a:t>
            </a:r>
            <a:r>
              <a:rPr lang="en-AU" dirty="0"/>
              <a:t> en </a:t>
            </a:r>
            <a:r>
              <a:rPr lang="en-AU" dirty="0" err="1"/>
              <a:t>función</a:t>
            </a:r>
            <a:r>
              <a:rPr lang="en-AU" dirty="0"/>
              <a:t> de </a:t>
            </a:r>
            <a:r>
              <a:rPr lang="en-AU" dirty="0" err="1"/>
              <a:t>su</a:t>
            </a:r>
            <a:r>
              <a:rPr lang="en-AU" dirty="0"/>
              <a:t> </a:t>
            </a:r>
            <a:r>
              <a:rPr lang="en-AU" dirty="0" err="1"/>
              <a:t>percepción</a:t>
            </a:r>
            <a:r>
              <a:rPr lang="en-AU" dirty="0"/>
              <a:t> de los </a:t>
            </a:r>
            <a:r>
              <a:rPr lang="en-AU" dirty="0" err="1"/>
              <a:t>riesgos</a:t>
            </a:r>
            <a:r>
              <a:rPr lang="en-AU" dirty="0"/>
              <a:t> de la </a:t>
            </a:r>
            <a:r>
              <a:rPr lang="en-AU" dirty="0" err="1"/>
              <a:t>enfermedad</a:t>
            </a:r>
            <a:r>
              <a:rPr lang="en-AU" dirty="0"/>
              <a:t> y de los </a:t>
            </a:r>
            <a:r>
              <a:rPr lang="en-AU" dirty="0" err="1"/>
              <a:t>riesgos</a:t>
            </a:r>
            <a:r>
              <a:rPr lang="en-AU" dirty="0"/>
              <a:t> de la </a:t>
            </a:r>
            <a:r>
              <a:rPr lang="en-AU" dirty="0" err="1"/>
              <a:t>vacuna</a:t>
            </a:r>
            <a:r>
              <a:rPr lang="en-AU" i="0" dirty="0">
                <a:effectLst/>
              </a:rPr>
              <a:t>. </a:t>
            </a:r>
            <a:r>
              <a:rPr lang="en-AU" dirty="0"/>
              <a:t>En general</a:t>
            </a:r>
            <a:r>
              <a:rPr lang="en-AU" i="0" dirty="0">
                <a:effectLst/>
              </a:rPr>
              <a:t>, </a:t>
            </a:r>
            <a:r>
              <a:rPr lang="en-AU" dirty="0" err="1"/>
              <a:t>si</a:t>
            </a:r>
            <a:r>
              <a:rPr lang="en-AU" dirty="0"/>
              <a:t> </a:t>
            </a:r>
            <a:r>
              <a:rPr lang="en-AU" dirty="0" err="1"/>
              <a:t>alguien</a:t>
            </a:r>
            <a:r>
              <a:rPr lang="en-AU" dirty="0"/>
              <a:t> </a:t>
            </a:r>
            <a:r>
              <a:rPr lang="en-AU" dirty="0" err="1"/>
              <a:t>piensa</a:t>
            </a:r>
            <a:r>
              <a:rPr lang="en-AU" dirty="0"/>
              <a:t> que la </a:t>
            </a:r>
            <a:r>
              <a:rPr lang="en-AU" dirty="0" err="1"/>
              <a:t>probabilidad</a:t>
            </a:r>
            <a:r>
              <a:rPr lang="en-AU" dirty="0"/>
              <a:t> de </a:t>
            </a:r>
            <a:r>
              <a:rPr lang="en-AU" dirty="0" err="1"/>
              <a:t>contraer</a:t>
            </a:r>
            <a:r>
              <a:rPr lang="en-AU" dirty="0"/>
              <a:t> una </a:t>
            </a:r>
            <a:r>
              <a:rPr lang="en-AU" dirty="0" err="1"/>
              <a:t>enfermedad</a:t>
            </a:r>
            <a:r>
              <a:rPr lang="en-AU" dirty="0"/>
              <a:t> es </a:t>
            </a:r>
            <a:r>
              <a:rPr lang="en-AU" dirty="0" err="1"/>
              <a:t>baja</a:t>
            </a:r>
            <a:r>
              <a:rPr lang="en-AU" i="0" dirty="0">
                <a:effectLst/>
              </a:rPr>
              <a:t>, </a:t>
            </a:r>
            <a:r>
              <a:rPr lang="en-AU" dirty="0"/>
              <a:t>es </a:t>
            </a:r>
            <a:r>
              <a:rPr lang="en-AU" dirty="0" err="1"/>
              <a:t>menos</a:t>
            </a:r>
            <a:r>
              <a:rPr lang="en-AU" dirty="0"/>
              <a:t> probable que </a:t>
            </a:r>
            <a:r>
              <a:rPr lang="en-AU" dirty="0" err="1"/>
              <a:t>esté</a:t>
            </a:r>
            <a:r>
              <a:rPr lang="en-AU" dirty="0"/>
              <a:t> </a:t>
            </a:r>
            <a:r>
              <a:rPr lang="en-AU" dirty="0" err="1"/>
              <a:t>motivado</a:t>
            </a:r>
            <a:r>
              <a:rPr lang="en-AU" dirty="0"/>
              <a:t> para </a:t>
            </a:r>
            <a:r>
              <a:rPr lang="en-AU" dirty="0" err="1"/>
              <a:t>vacunarse</a:t>
            </a:r>
            <a:r>
              <a:rPr lang="en-AU" i="0" dirty="0">
                <a:effectLst/>
              </a:rPr>
              <a:t>. </a:t>
            </a:r>
            <a:r>
              <a:rPr lang="en-AU" dirty="0"/>
              <a:t>Del </a:t>
            </a:r>
            <a:r>
              <a:rPr lang="en-AU" dirty="0" err="1"/>
              <a:t>mismo</a:t>
            </a:r>
            <a:r>
              <a:rPr lang="en-AU" dirty="0"/>
              <a:t> modo</a:t>
            </a:r>
            <a:r>
              <a:rPr lang="en-AU" i="0" dirty="0">
                <a:effectLst/>
              </a:rPr>
              <a:t>, </a:t>
            </a:r>
            <a:r>
              <a:rPr lang="en-AU" dirty="0" err="1"/>
              <a:t>si</a:t>
            </a:r>
            <a:r>
              <a:rPr lang="en-AU" dirty="0"/>
              <a:t> </a:t>
            </a:r>
            <a:r>
              <a:rPr lang="en-AU" dirty="0" err="1"/>
              <a:t>alguien</a:t>
            </a:r>
            <a:r>
              <a:rPr lang="en-AU" dirty="0"/>
              <a:t> </a:t>
            </a:r>
            <a:r>
              <a:rPr lang="en-AU" dirty="0" err="1"/>
              <a:t>evalúa</a:t>
            </a:r>
            <a:r>
              <a:rPr lang="en-AU" dirty="0"/>
              <a:t> que es </a:t>
            </a:r>
            <a:r>
              <a:rPr lang="en-AU" dirty="0" err="1"/>
              <a:t>más</a:t>
            </a:r>
            <a:r>
              <a:rPr lang="en-AU" dirty="0"/>
              <a:t> probable que </a:t>
            </a:r>
            <a:r>
              <a:rPr lang="en-AU" dirty="0" err="1"/>
              <a:t>contraer</a:t>
            </a:r>
            <a:r>
              <a:rPr lang="en-AU" dirty="0"/>
              <a:t> </a:t>
            </a:r>
            <a:r>
              <a:rPr lang="en-AU" i="0" dirty="0">
                <a:effectLst/>
              </a:rPr>
              <a:t>COVID-19 (</a:t>
            </a:r>
            <a:r>
              <a:rPr lang="en-AU" dirty="0"/>
              <a:t>u </a:t>
            </a:r>
            <a:r>
              <a:rPr lang="en-AU" dirty="0" err="1"/>
              <a:t>otra</a:t>
            </a:r>
            <a:r>
              <a:rPr lang="en-AU" dirty="0"/>
              <a:t> </a:t>
            </a:r>
            <a:r>
              <a:rPr lang="en-AU" dirty="0" err="1"/>
              <a:t>enfermedad</a:t>
            </a:r>
            <a:r>
              <a:rPr lang="en-AU" i="0" dirty="0">
                <a:effectLst/>
              </a:rPr>
              <a:t>) </a:t>
            </a:r>
            <a:r>
              <a:rPr lang="en-AU" dirty="0" err="1"/>
              <a:t>dé</a:t>
            </a:r>
            <a:r>
              <a:rPr lang="en-AU" dirty="0"/>
              <a:t> </a:t>
            </a:r>
            <a:r>
              <a:rPr lang="en-AU" dirty="0" err="1"/>
              <a:t>lugar</a:t>
            </a:r>
            <a:r>
              <a:rPr lang="en-AU" dirty="0"/>
              <a:t> a </a:t>
            </a:r>
            <a:r>
              <a:rPr lang="en-AU" dirty="0" err="1"/>
              <a:t>síntomas</a:t>
            </a:r>
            <a:r>
              <a:rPr lang="en-AU" dirty="0"/>
              <a:t> </a:t>
            </a:r>
            <a:r>
              <a:rPr lang="en-AU" dirty="0" err="1"/>
              <a:t>muy</a:t>
            </a:r>
            <a:r>
              <a:rPr lang="en-AU" dirty="0"/>
              <a:t> </a:t>
            </a:r>
            <a:r>
              <a:rPr lang="en-AU" dirty="0" err="1"/>
              <a:t>leves</a:t>
            </a:r>
            <a:r>
              <a:rPr lang="en-AU" dirty="0"/>
              <a:t> y a </a:t>
            </a:r>
            <a:r>
              <a:rPr lang="en-AU" dirty="0" err="1"/>
              <a:t>corto</a:t>
            </a:r>
            <a:r>
              <a:rPr lang="en-AU" dirty="0"/>
              <a:t> </a:t>
            </a:r>
            <a:r>
              <a:rPr lang="en-AU" dirty="0" err="1"/>
              <a:t>plazo</a:t>
            </a:r>
            <a:r>
              <a:rPr lang="en-AU" i="0" dirty="0">
                <a:effectLst/>
              </a:rPr>
              <a:t>, </a:t>
            </a:r>
            <a:r>
              <a:rPr lang="en-AU" dirty="0"/>
              <a:t>en </a:t>
            </a:r>
            <a:r>
              <a:rPr lang="en-AU" dirty="0" err="1"/>
              <a:t>lugar</a:t>
            </a:r>
            <a:r>
              <a:rPr lang="en-AU" dirty="0"/>
              <a:t> de </a:t>
            </a:r>
            <a:r>
              <a:rPr lang="en-AU" dirty="0" err="1"/>
              <a:t>síntomas</a:t>
            </a:r>
            <a:r>
              <a:rPr lang="en-AU" dirty="0"/>
              <a:t> </a:t>
            </a:r>
            <a:r>
              <a:rPr lang="en-AU" dirty="0" err="1"/>
              <a:t>más</a:t>
            </a:r>
            <a:r>
              <a:rPr lang="en-AU" dirty="0"/>
              <a:t> graves </a:t>
            </a:r>
            <a:r>
              <a:rPr lang="en-AU" dirty="0" err="1"/>
              <a:t>como</a:t>
            </a:r>
            <a:r>
              <a:rPr lang="en-AU" dirty="0"/>
              <a:t> la </a:t>
            </a:r>
            <a:r>
              <a:rPr lang="en-AU" dirty="0" err="1"/>
              <a:t>hospitalización</a:t>
            </a:r>
            <a:r>
              <a:rPr lang="en-AU" i="0" dirty="0">
                <a:effectLst/>
              </a:rPr>
              <a:t>, </a:t>
            </a:r>
            <a:r>
              <a:rPr lang="en-AU" dirty="0"/>
              <a:t>la </a:t>
            </a:r>
            <a:r>
              <a:rPr lang="en-AU" dirty="0" err="1"/>
              <a:t>muerte</a:t>
            </a:r>
            <a:r>
              <a:rPr lang="en-AU" dirty="0"/>
              <a:t> o </a:t>
            </a:r>
            <a:r>
              <a:rPr lang="en-AU" dirty="0" err="1"/>
              <a:t>síntomas</a:t>
            </a:r>
            <a:r>
              <a:rPr lang="en-AU" dirty="0"/>
              <a:t> </a:t>
            </a:r>
            <a:r>
              <a:rPr lang="en-AU" dirty="0" err="1"/>
              <a:t>negativos</a:t>
            </a:r>
            <a:r>
              <a:rPr lang="en-AU" dirty="0"/>
              <a:t> a largo </a:t>
            </a:r>
            <a:r>
              <a:rPr lang="en-AU" dirty="0" err="1"/>
              <a:t>plazo</a:t>
            </a:r>
            <a:r>
              <a:rPr lang="en-AU" i="0" dirty="0">
                <a:effectLst/>
              </a:rPr>
              <a:t>, </a:t>
            </a:r>
            <a:r>
              <a:rPr lang="en-AU" dirty="0" err="1"/>
              <a:t>entonces</a:t>
            </a:r>
            <a:r>
              <a:rPr lang="en-AU" dirty="0"/>
              <a:t> es </a:t>
            </a:r>
            <a:r>
              <a:rPr lang="en-AU" dirty="0" err="1"/>
              <a:t>menos</a:t>
            </a:r>
            <a:r>
              <a:rPr lang="en-AU" dirty="0"/>
              <a:t> probable que </a:t>
            </a:r>
            <a:r>
              <a:rPr lang="en-AU" dirty="0" err="1"/>
              <a:t>esté</a:t>
            </a:r>
            <a:r>
              <a:rPr lang="en-AU" dirty="0"/>
              <a:t> </a:t>
            </a:r>
            <a:r>
              <a:rPr lang="en-AU" dirty="0" err="1"/>
              <a:t>motivado</a:t>
            </a:r>
            <a:r>
              <a:rPr lang="en-AU" dirty="0"/>
              <a:t> para </a:t>
            </a:r>
            <a:r>
              <a:rPr lang="en-AU" dirty="0" err="1"/>
              <a:t>vacunarse</a:t>
            </a:r>
            <a:r>
              <a:rPr lang="en-AU" i="0" dirty="0">
                <a:effectLst/>
              </a:rPr>
              <a:t>. </a:t>
            </a:r>
            <a:endParaRPr lang="en-AU" dirty="0"/>
          </a:p>
          <a:p>
            <a:pPr marL="800100" lvl="1" indent="-342900">
              <a:lnSpc>
                <a:spcPct val="107000"/>
              </a:lnSpc>
              <a:buFont typeface="Arial" panose="020B0604020202020204" pitchFamily="34" charset="0"/>
              <a:buChar char="•"/>
            </a:pPr>
            <a:r>
              <a:rPr lang="en-AU" dirty="0"/>
              <a:t>Las personas </a:t>
            </a:r>
            <a:r>
              <a:rPr lang="en-AU" dirty="0" err="1"/>
              <a:t>también</a:t>
            </a:r>
            <a:r>
              <a:rPr lang="en-AU" dirty="0"/>
              <a:t> </a:t>
            </a:r>
            <a:r>
              <a:rPr lang="en-AU" dirty="0" err="1"/>
              <a:t>consideran</a:t>
            </a:r>
            <a:r>
              <a:rPr lang="en-AU" dirty="0"/>
              <a:t> los </a:t>
            </a:r>
            <a:r>
              <a:rPr lang="en-AU" dirty="0" err="1"/>
              <a:t>riesgos</a:t>
            </a:r>
            <a:r>
              <a:rPr lang="en-AU" dirty="0"/>
              <a:t> </a:t>
            </a:r>
            <a:r>
              <a:rPr lang="en-AU" dirty="0" err="1"/>
              <a:t>asociados</a:t>
            </a:r>
            <a:r>
              <a:rPr lang="en-AU" dirty="0"/>
              <a:t> a la </a:t>
            </a:r>
            <a:r>
              <a:rPr lang="en-AU" dirty="0" err="1"/>
              <a:t>propia</a:t>
            </a:r>
            <a:r>
              <a:rPr lang="en-AU" dirty="0"/>
              <a:t> </a:t>
            </a:r>
            <a:r>
              <a:rPr lang="en-AU" dirty="0" err="1"/>
              <a:t>vacuna</a:t>
            </a:r>
            <a:r>
              <a:rPr lang="en-AU" i="0" dirty="0">
                <a:effectLst/>
              </a:rPr>
              <a:t>. </a:t>
            </a:r>
            <a:r>
              <a:rPr lang="en-AU" dirty="0" err="1"/>
              <a:t>Estos</a:t>
            </a:r>
            <a:r>
              <a:rPr lang="en-AU" dirty="0"/>
              <a:t> </a:t>
            </a:r>
            <a:r>
              <a:rPr lang="en-AU" dirty="0" err="1"/>
              <a:t>riesgos</a:t>
            </a:r>
            <a:r>
              <a:rPr lang="en-AU" dirty="0"/>
              <a:t> </a:t>
            </a:r>
            <a:r>
              <a:rPr lang="en-AU" dirty="0" err="1"/>
              <a:t>pueden</a:t>
            </a:r>
            <a:r>
              <a:rPr lang="en-AU" dirty="0"/>
              <a:t> </a:t>
            </a:r>
            <a:r>
              <a:rPr lang="en-AU" dirty="0" err="1"/>
              <a:t>incluir</a:t>
            </a:r>
            <a:r>
              <a:rPr lang="en-AU" dirty="0"/>
              <a:t>, por </a:t>
            </a:r>
            <a:r>
              <a:rPr lang="en-AU" dirty="0" err="1"/>
              <a:t>ejemplo</a:t>
            </a:r>
            <a:r>
              <a:rPr lang="en-AU" i="0" dirty="0">
                <a:effectLst/>
              </a:rPr>
              <a:t>, </a:t>
            </a:r>
            <a:r>
              <a:rPr lang="en-AU" dirty="0" err="1"/>
              <a:t>el</a:t>
            </a:r>
            <a:r>
              <a:rPr lang="en-AU" dirty="0"/>
              <a:t> </a:t>
            </a:r>
            <a:r>
              <a:rPr lang="en-AU" dirty="0" err="1"/>
              <a:t>riesgo</a:t>
            </a:r>
            <a:r>
              <a:rPr lang="en-AU" dirty="0"/>
              <a:t> de </a:t>
            </a:r>
            <a:r>
              <a:rPr lang="en-AU" dirty="0" err="1"/>
              <a:t>efectos</a:t>
            </a:r>
            <a:r>
              <a:rPr lang="en-AU" dirty="0"/>
              <a:t> </a:t>
            </a:r>
            <a:r>
              <a:rPr lang="en-AU" dirty="0" err="1"/>
              <a:t>secundarios</a:t>
            </a:r>
            <a:r>
              <a:rPr lang="en-AU" dirty="0"/>
              <a:t> </a:t>
            </a:r>
            <a:r>
              <a:rPr lang="en-AU" dirty="0" err="1"/>
              <a:t>negativos</a:t>
            </a:r>
            <a:r>
              <a:rPr lang="en-AU" dirty="0"/>
              <a:t> de la </a:t>
            </a:r>
            <a:r>
              <a:rPr lang="en-AU" dirty="0" err="1"/>
              <a:t>vacuna</a:t>
            </a:r>
            <a:r>
              <a:rPr lang="en-AU" i="0" dirty="0">
                <a:effectLst/>
              </a:rPr>
              <a:t>, </a:t>
            </a:r>
            <a:r>
              <a:rPr lang="en-AU" dirty="0"/>
              <a:t>no </a:t>
            </a:r>
            <a:r>
              <a:rPr lang="en-AU" dirty="0" err="1"/>
              <a:t>poder</a:t>
            </a:r>
            <a:r>
              <a:rPr lang="en-AU" dirty="0"/>
              <a:t> </a:t>
            </a:r>
            <a:r>
              <a:rPr lang="en-AU" dirty="0" err="1"/>
              <a:t>trabajar</a:t>
            </a:r>
            <a:r>
              <a:rPr lang="en-AU" dirty="0"/>
              <a:t> o </a:t>
            </a:r>
            <a:r>
              <a:rPr lang="en-AU" dirty="0" err="1"/>
              <a:t>interactuar</a:t>
            </a:r>
            <a:r>
              <a:rPr lang="en-AU" dirty="0"/>
              <a:t> </a:t>
            </a:r>
            <a:r>
              <a:rPr lang="en-AU" dirty="0" err="1"/>
              <a:t>libremente</a:t>
            </a:r>
            <a:r>
              <a:rPr lang="en-AU" dirty="0"/>
              <a:t> en la </a:t>
            </a:r>
            <a:r>
              <a:rPr lang="en-AU" dirty="0" err="1"/>
              <a:t>sociedad</a:t>
            </a:r>
            <a:r>
              <a:rPr lang="en-AU" dirty="0"/>
              <a:t> o la </a:t>
            </a:r>
            <a:r>
              <a:rPr lang="en-AU" dirty="0" err="1"/>
              <a:t>exclusión</a:t>
            </a:r>
            <a:r>
              <a:rPr lang="en-AU" dirty="0"/>
              <a:t> </a:t>
            </a:r>
            <a:r>
              <a:rPr lang="en-AU" i="0" dirty="0">
                <a:effectLst/>
              </a:rPr>
              <a:t>social. </a:t>
            </a:r>
            <a:endParaRPr lang="en-AU" dirty="0"/>
          </a:p>
          <a:p>
            <a:pPr marL="800100" lvl="1" indent="-342900">
              <a:lnSpc>
                <a:spcPct val="107000"/>
              </a:lnSpc>
              <a:buFont typeface="Arial" panose="020B0604020202020204" pitchFamily="34" charset="0"/>
              <a:buChar char="•"/>
            </a:pPr>
            <a:r>
              <a:rPr lang="en-AU" dirty="0" err="1"/>
              <a:t>Asimismo</a:t>
            </a:r>
            <a:r>
              <a:rPr lang="en-AU" i="0" dirty="0">
                <a:effectLst/>
              </a:rPr>
              <a:t>, </a:t>
            </a:r>
            <a:r>
              <a:rPr lang="en-AU" dirty="0"/>
              <a:t>las </a:t>
            </a:r>
            <a:r>
              <a:rPr lang="en-AU" dirty="0" err="1"/>
              <a:t>preocupaciones</a:t>
            </a:r>
            <a:r>
              <a:rPr lang="en-AU" dirty="0"/>
              <a:t> que </a:t>
            </a:r>
            <a:r>
              <a:rPr lang="en-AU" dirty="0" err="1"/>
              <a:t>alguien</a:t>
            </a:r>
            <a:r>
              <a:rPr lang="en-AU" dirty="0"/>
              <a:t> </a:t>
            </a:r>
            <a:r>
              <a:rPr lang="en-AU" dirty="0" err="1"/>
              <a:t>pueda</a:t>
            </a:r>
            <a:r>
              <a:rPr lang="en-AU" dirty="0"/>
              <a:t> </a:t>
            </a:r>
            <a:r>
              <a:rPr lang="en-AU" dirty="0" err="1"/>
              <a:t>tener</a:t>
            </a:r>
            <a:r>
              <a:rPr lang="en-AU" dirty="0"/>
              <a:t> </a:t>
            </a:r>
            <a:r>
              <a:rPr lang="en-AU" dirty="0" err="1"/>
              <a:t>sobre</a:t>
            </a:r>
            <a:r>
              <a:rPr lang="en-AU" dirty="0"/>
              <a:t> </a:t>
            </a:r>
            <a:r>
              <a:rPr lang="en-AU" dirty="0" err="1"/>
              <a:t>el</a:t>
            </a:r>
            <a:r>
              <a:rPr lang="en-AU" dirty="0"/>
              <a:t> </a:t>
            </a:r>
            <a:r>
              <a:rPr lang="en-AU" i="0" dirty="0">
                <a:effectLst/>
              </a:rPr>
              <a:t>virus; </a:t>
            </a:r>
            <a:r>
              <a:rPr lang="en-AU" dirty="0"/>
              <a:t>la </a:t>
            </a:r>
            <a:r>
              <a:rPr lang="en-AU" dirty="0" err="1"/>
              <a:t>confianza</a:t>
            </a:r>
            <a:r>
              <a:rPr lang="en-AU" dirty="0"/>
              <a:t> de </a:t>
            </a:r>
            <a:r>
              <a:rPr lang="en-AU" dirty="0" err="1"/>
              <a:t>alguien</a:t>
            </a:r>
            <a:r>
              <a:rPr lang="en-AU" dirty="0"/>
              <a:t> en la </a:t>
            </a:r>
            <a:r>
              <a:rPr lang="en-AU" dirty="0" err="1"/>
              <a:t>vacuna</a:t>
            </a:r>
            <a:r>
              <a:rPr lang="en-AU" dirty="0"/>
              <a:t> o en las </a:t>
            </a:r>
            <a:r>
              <a:rPr lang="en-AU" dirty="0" err="1"/>
              <a:t>autoridades</a:t>
            </a:r>
            <a:r>
              <a:rPr lang="en-AU" dirty="0"/>
              <a:t> </a:t>
            </a:r>
            <a:r>
              <a:rPr lang="en-AU" dirty="0" err="1"/>
              <a:t>sanitarias</a:t>
            </a:r>
            <a:r>
              <a:rPr lang="en-AU" i="0" dirty="0">
                <a:effectLst/>
              </a:rPr>
              <a:t>; </a:t>
            </a:r>
            <a:r>
              <a:rPr lang="en-AU" dirty="0"/>
              <a:t>y </a:t>
            </a:r>
            <a:r>
              <a:rPr lang="en-AU" dirty="0" err="1"/>
              <a:t>cualquier</a:t>
            </a:r>
            <a:r>
              <a:rPr lang="en-AU" dirty="0"/>
              <a:t> </a:t>
            </a:r>
            <a:r>
              <a:rPr lang="en-AU" dirty="0" err="1"/>
              <a:t>otra</a:t>
            </a:r>
            <a:r>
              <a:rPr lang="en-AU" dirty="0"/>
              <a:t> </a:t>
            </a:r>
            <a:r>
              <a:rPr lang="en-AU" dirty="0" err="1"/>
              <a:t>preocupación</a:t>
            </a:r>
            <a:r>
              <a:rPr lang="en-AU" dirty="0"/>
              <a:t> de </a:t>
            </a:r>
            <a:r>
              <a:rPr lang="en-AU" dirty="0" err="1"/>
              <a:t>seguridad</a:t>
            </a:r>
            <a:r>
              <a:rPr lang="en-AU" dirty="0"/>
              <a:t> </a:t>
            </a:r>
            <a:r>
              <a:rPr lang="en-AU" dirty="0" err="1"/>
              <a:t>sobre</a:t>
            </a:r>
            <a:r>
              <a:rPr lang="en-AU" dirty="0"/>
              <a:t> </a:t>
            </a:r>
            <a:r>
              <a:rPr lang="en-AU" dirty="0" err="1"/>
              <a:t>el</a:t>
            </a:r>
            <a:r>
              <a:rPr lang="en-AU" dirty="0"/>
              <a:t> </a:t>
            </a:r>
            <a:r>
              <a:rPr lang="en-AU" i="0" dirty="0">
                <a:effectLst/>
              </a:rPr>
              <a:t>virus </a:t>
            </a:r>
            <a:r>
              <a:rPr lang="en-AU" dirty="0"/>
              <a:t>o la </a:t>
            </a:r>
            <a:r>
              <a:rPr lang="en-AU" dirty="0" err="1"/>
              <a:t>vacuna</a:t>
            </a:r>
            <a:r>
              <a:rPr lang="en-AU" dirty="0"/>
              <a:t> que </a:t>
            </a:r>
            <a:r>
              <a:rPr lang="en-AU" dirty="0" err="1"/>
              <a:t>alguien</a:t>
            </a:r>
            <a:r>
              <a:rPr lang="en-AU" dirty="0"/>
              <a:t> </a:t>
            </a:r>
            <a:r>
              <a:rPr lang="en-AU" dirty="0" err="1"/>
              <a:t>pueda</a:t>
            </a:r>
            <a:r>
              <a:rPr lang="en-AU" dirty="0"/>
              <a:t> </a:t>
            </a:r>
            <a:r>
              <a:rPr lang="en-AU" dirty="0" err="1"/>
              <a:t>tener</a:t>
            </a:r>
            <a:r>
              <a:rPr lang="en-AU" dirty="0"/>
              <a:t> </a:t>
            </a:r>
            <a:r>
              <a:rPr lang="en-AU" dirty="0" err="1"/>
              <a:t>influyen</a:t>
            </a:r>
            <a:r>
              <a:rPr lang="en-AU" dirty="0"/>
              <a:t> en la </a:t>
            </a:r>
            <a:r>
              <a:rPr lang="en-AU" dirty="0" err="1"/>
              <a:t>motivación</a:t>
            </a:r>
            <a:r>
              <a:rPr lang="en-AU" dirty="0"/>
              <a:t> para </a:t>
            </a:r>
            <a:r>
              <a:rPr lang="en-AU" dirty="0" err="1"/>
              <a:t>vacunarse</a:t>
            </a:r>
            <a:r>
              <a:rPr lang="en-AU" i="0" dirty="0">
                <a:effectLst/>
              </a:rPr>
              <a:t>. </a:t>
            </a:r>
            <a:endParaRPr lang="en-AU" dirty="0"/>
          </a:p>
          <a:p>
            <a:pPr marL="342900" indent="-342900">
              <a:lnSpc>
                <a:spcPct val="107000"/>
              </a:lnSpc>
              <a:buAutoNum type="arabicPeriod"/>
            </a:pPr>
            <a:r>
              <a:rPr lang="en-AU" dirty="0" err="1"/>
              <a:t>Procesos</a:t>
            </a:r>
            <a:r>
              <a:rPr lang="en-AU" dirty="0"/>
              <a:t> y </a:t>
            </a:r>
            <a:r>
              <a:rPr lang="en-AU" dirty="0" err="1"/>
              <a:t>presiones</a:t>
            </a:r>
            <a:r>
              <a:rPr lang="en-AU" dirty="0"/>
              <a:t> </a:t>
            </a:r>
            <a:r>
              <a:rPr lang="en-AU" dirty="0" err="1"/>
              <a:t>sociales</a:t>
            </a:r>
            <a:r>
              <a:rPr lang="en-AU" dirty="0"/>
              <a:t> </a:t>
            </a:r>
            <a:r>
              <a:rPr lang="en-AU" sz="1000" dirty="0">
                <a:latin typeface="Open Sans"/>
                <a:ea typeface="Open Sans"/>
                <a:cs typeface="Open Sans"/>
              </a:rPr>
              <a:t> </a:t>
            </a:r>
            <a:endParaRPr lang="en-AU" sz="1000" i="0" dirty="0">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buFont typeface="Arial" panose="020B0604020202020204" pitchFamily="34" charset="0"/>
              <a:buChar char="•"/>
            </a:pPr>
            <a:r>
              <a:rPr lang="en-AU" dirty="0"/>
              <a:t>Por </a:t>
            </a:r>
            <a:r>
              <a:rPr lang="en-AU" dirty="0" err="1"/>
              <a:t>ejemplo</a:t>
            </a:r>
            <a:r>
              <a:rPr lang="en-AU" dirty="0"/>
              <a:t>, las </a:t>
            </a:r>
            <a:r>
              <a:rPr lang="en-AU" dirty="0" err="1"/>
              <a:t>recomendaciones</a:t>
            </a:r>
            <a:r>
              <a:rPr lang="en-AU" dirty="0"/>
              <a:t> de los </a:t>
            </a:r>
            <a:r>
              <a:rPr lang="en-AU" dirty="0" err="1"/>
              <a:t>proveedores</a:t>
            </a:r>
            <a:r>
              <a:rPr lang="en-AU" i="0" dirty="0">
                <a:effectLst/>
              </a:rPr>
              <a:t>, </a:t>
            </a:r>
            <a:r>
              <a:rPr lang="en-AU" dirty="0"/>
              <a:t>las </a:t>
            </a:r>
            <a:r>
              <a:rPr lang="en-AU" dirty="0" err="1"/>
              <a:t>normas</a:t>
            </a:r>
            <a:r>
              <a:rPr lang="en-AU" dirty="0"/>
              <a:t> </a:t>
            </a:r>
            <a:r>
              <a:rPr lang="en-AU" dirty="0" err="1"/>
              <a:t>sociales</a:t>
            </a:r>
            <a:r>
              <a:rPr lang="en-AU" i="0" dirty="0">
                <a:effectLst/>
              </a:rPr>
              <a:t>, </a:t>
            </a:r>
            <a:r>
              <a:rPr lang="en-AU" dirty="0"/>
              <a:t>las </a:t>
            </a:r>
            <a:r>
              <a:rPr lang="en-AU" dirty="0" err="1"/>
              <a:t>normas</a:t>
            </a:r>
            <a:r>
              <a:rPr lang="en-AU" dirty="0"/>
              <a:t> de </a:t>
            </a:r>
            <a:r>
              <a:rPr lang="en-AU" dirty="0" err="1"/>
              <a:t>género</a:t>
            </a:r>
            <a:r>
              <a:rPr lang="en-AU" dirty="0"/>
              <a:t> y la </a:t>
            </a:r>
            <a:r>
              <a:rPr lang="en-AU" dirty="0" err="1"/>
              <a:t>equidad</a:t>
            </a:r>
            <a:r>
              <a:rPr lang="en-AU" i="0" dirty="0">
                <a:effectLst/>
              </a:rPr>
              <a:t>, </a:t>
            </a:r>
            <a:r>
              <a:rPr lang="en-AU" dirty="0"/>
              <a:t>las </a:t>
            </a:r>
            <a:r>
              <a:rPr lang="en-AU" dirty="0" err="1"/>
              <a:t>diferentes</a:t>
            </a:r>
            <a:r>
              <a:rPr lang="en-AU" dirty="0"/>
              <a:t> </a:t>
            </a:r>
            <a:r>
              <a:rPr lang="en-AU" dirty="0" err="1"/>
              <a:t>formas</a:t>
            </a:r>
            <a:r>
              <a:rPr lang="en-AU" dirty="0"/>
              <a:t> de </a:t>
            </a:r>
            <a:r>
              <a:rPr lang="en-AU" dirty="0" err="1"/>
              <a:t>compartir</a:t>
            </a:r>
            <a:r>
              <a:rPr lang="en-AU" dirty="0"/>
              <a:t> la información </a:t>
            </a:r>
            <a:r>
              <a:rPr lang="en-AU" i="0" dirty="0">
                <a:effectLst/>
              </a:rPr>
              <a:t>(</a:t>
            </a:r>
            <a:r>
              <a:rPr lang="en-AU" dirty="0"/>
              <a:t>por </a:t>
            </a:r>
            <a:r>
              <a:rPr lang="en-AU" dirty="0" err="1"/>
              <a:t>ejemplo</a:t>
            </a:r>
            <a:r>
              <a:rPr lang="en-AU" dirty="0"/>
              <a:t>, en </a:t>
            </a:r>
            <a:r>
              <a:rPr lang="en-AU" dirty="0" err="1"/>
              <a:t>línea</a:t>
            </a:r>
            <a:r>
              <a:rPr lang="en-AU" dirty="0"/>
              <a:t> o en persona</a:t>
            </a:r>
            <a:r>
              <a:rPr lang="en-AU" i="0" dirty="0">
                <a:effectLst/>
              </a:rPr>
              <a:t>, </a:t>
            </a:r>
            <a:r>
              <a:rPr lang="en-AU" dirty="0"/>
              <a:t>o de un </a:t>
            </a:r>
            <a:r>
              <a:rPr lang="en-AU" dirty="0" err="1"/>
              <a:t>médico</a:t>
            </a:r>
            <a:r>
              <a:rPr lang="en-AU" i="0" dirty="0">
                <a:effectLst/>
              </a:rPr>
              <a:t>, </a:t>
            </a:r>
            <a:r>
              <a:rPr lang="en-AU" dirty="0"/>
              <a:t>del </a:t>
            </a:r>
            <a:r>
              <a:rPr lang="en-AU" dirty="0" err="1"/>
              <a:t>gobierno</a:t>
            </a:r>
            <a:r>
              <a:rPr lang="en-AU" dirty="0"/>
              <a:t> o de boca en boca</a:t>
            </a:r>
            <a:r>
              <a:rPr lang="en-AU" i="0" dirty="0">
                <a:effectLst/>
              </a:rPr>
              <a:t>) </a:t>
            </a:r>
            <a:r>
              <a:rPr lang="en-AU" dirty="0"/>
              <a:t>y los </a:t>
            </a:r>
            <a:r>
              <a:rPr lang="en-AU" dirty="0" err="1"/>
              <a:t>rumores</a:t>
            </a:r>
            <a:r>
              <a:rPr lang="en-AU" dirty="0"/>
              <a:t> </a:t>
            </a:r>
            <a:r>
              <a:rPr lang="en-AU" dirty="0" err="1"/>
              <a:t>también</a:t>
            </a:r>
            <a:r>
              <a:rPr lang="en-AU" dirty="0"/>
              <a:t> </a:t>
            </a:r>
            <a:r>
              <a:rPr lang="en-AU" dirty="0" err="1"/>
              <a:t>pueden</a:t>
            </a:r>
            <a:r>
              <a:rPr lang="en-AU" dirty="0"/>
              <a:t> </a:t>
            </a:r>
            <a:r>
              <a:rPr lang="en-AU" dirty="0" err="1"/>
              <a:t>influir</a:t>
            </a:r>
            <a:r>
              <a:rPr lang="en-AU" dirty="0"/>
              <a:t> en la </a:t>
            </a:r>
            <a:r>
              <a:rPr lang="en-AU" dirty="0" err="1"/>
              <a:t>motivación</a:t>
            </a:r>
            <a:r>
              <a:rPr lang="en-AU" dirty="0"/>
              <a:t> de las personas</a:t>
            </a:r>
            <a:r>
              <a:rPr lang="en-AU" i="0" dirty="0">
                <a:effectLst/>
              </a:rPr>
              <a:t>. </a:t>
            </a:r>
            <a:r>
              <a:rPr lang="en-AU" sz="1000" dirty="0">
                <a:latin typeface="Open Sans"/>
                <a:ea typeface="Open Sans"/>
                <a:cs typeface="Open Sans"/>
              </a:rPr>
              <a:t> </a:t>
            </a:r>
            <a:endParaRPr lang="da-DK" sz="1000" i="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07000"/>
              </a:lnSpc>
              <a:buAutoNum type="arabicPeriod"/>
            </a:pPr>
            <a:r>
              <a:rPr lang="en-AU" dirty="0" err="1"/>
              <a:t>Motivaciones</a:t>
            </a:r>
            <a:r>
              <a:rPr lang="en-AU" dirty="0"/>
              <a:t> o </a:t>
            </a:r>
            <a:r>
              <a:rPr lang="en-AU" dirty="0" err="1"/>
              <a:t>vacilaciones</a:t>
            </a:r>
            <a:r>
              <a:rPr lang="en-AU" dirty="0"/>
              <a:t> </a:t>
            </a:r>
            <a:r>
              <a:rPr lang="en-AU" dirty="0" err="1"/>
              <a:t>individuales</a:t>
            </a:r>
            <a:r>
              <a:rPr lang="en-AU" dirty="0"/>
              <a:t> </a:t>
            </a:r>
            <a:r>
              <a:rPr lang="en-AU" sz="1000" dirty="0">
                <a:latin typeface="Open Sans"/>
                <a:ea typeface="Open Sans"/>
                <a:cs typeface="Open Sans"/>
              </a:rPr>
              <a:t> </a:t>
            </a:r>
            <a:endParaRPr lang="en-AU" sz="1000" i="0" dirty="0">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buFont typeface="Arial" panose="020B0604020202020204" pitchFamily="34" charset="0"/>
              <a:buChar char="•"/>
            </a:pPr>
            <a:r>
              <a:rPr lang="en-AU" dirty="0" err="1"/>
              <a:t>Después</a:t>
            </a:r>
            <a:r>
              <a:rPr lang="en-AU" dirty="0"/>
              <a:t> de </a:t>
            </a:r>
            <a:r>
              <a:rPr lang="en-AU" dirty="0" err="1"/>
              <a:t>sopesar</a:t>
            </a:r>
            <a:r>
              <a:rPr lang="en-AU" dirty="0"/>
              <a:t> los </a:t>
            </a:r>
            <a:r>
              <a:rPr lang="en-AU" i="0" dirty="0">
                <a:effectLst/>
              </a:rPr>
              <a:t>pros </a:t>
            </a:r>
            <a:r>
              <a:rPr lang="en-AU" dirty="0"/>
              <a:t>y los contras de </a:t>
            </a:r>
            <a:r>
              <a:rPr lang="en-AU" dirty="0" err="1"/>
              <a:t>vacunarse</a:t>
            </a:r>
            <a:r>
              <a:rPr lang="en-AU" i="0" dirty="0">
                <a:effectLst/>
              </a:rPr>
              <a:t>, </a:t>
            </a:r>
            <a:r>
              <a:rPr lang="en-AU" dirty="0"/>
              <a:t>se </a:t>
            </a:r>
            <a:r>
              <a:rPr lang="en-AU" dirty="0" err="1"/>
              <a:t>establece</a:t>
            </a:r>
            <a:r>
              <a:rPr lang="en-AU" dirty="0"/>
              <a:t> un </a:t>
            </a:r>
            <a:r>
              <a:rPr lang="en-AU" dirty="0" err="1"/>
              <a:t>cierto</a:t>
            </a:r>
            <a:r>
              <a:rPr lang="en-AU" dirty="0"/>
              <a:t> nivel de </a:t>
            </a:r>
            <a:r>
              <a:rPr lang="en-AU" dirty="0" err="1"/>
              <a:t>disposición</a:t>
            </a:r>
            <a:r>
              <a:rPr lang="en-AU" i="0" dirty="0">
                <a:effectLst/>
              </a:rPr>
              <a:t>, </a:t>
            </a:r>
            <a:r>
              <a:rPr lang="en-AU" dirty="0" err="1"/>
              <a:t>voluntad</a:t>
            </a:r>
            <a:r>
              <a:rPr lang="en-AU" i="0" dirty="0">
                <a:effectLst/>
              </a:rPr>
              <a:t>, </a:t>
            </a:r>
            <a:r>
              <a:rPr lang="en-AU" dirty="0" err="1"/>
              <a:t>intención</a:t>
            </a:r>
            <a:r>
              <a:rPr lang="en-AU" dirty="0"/>
              <a:t> o </a:t>
            </a:r>
            <a:r>
              <a:rPr lang="en-AU" dirty="0" err="1"/>
              <a:t>duda</a:t>
            </a:r>
            <a:r>
              <a:rPr lang="en-AU" dirty="0"/>
              <a:t> </a:t>
            </a:r>
            <a:r>
              <a:rPr lang="en-AU" dirty="0" err="1"/>
              <a:t>hacia</a:t>
            </a:r>
            <a:r>
              <a:rPr lang="en-AU" dirty="0"/>
              <a:t> la </a:t>
            </a:r>
            <a:r>
              <a:rPr lang="en-AU" dirty="0" err="1"/>
              <a:t>vacunación</a:t>
            </a:r>
            <a:r>
              <a:rPr lang="en-AU" dirty="0"/>
              <a:t> de </a:t>
            </a:r>
            <a:r>
              <a:rPr lang="en-AU" dirty="0" err="1"/>
              <a:t>cada</a:t>
            </a:r>
            <a:r>
              <a:rPr lang="en-AU" dirty="0"/>
              <a:t> </a:t>
            </a:r>
            <a:r>
              <a:rPr lang="en-AU" dirty="0" err="1"/>
              <a:t>individuo</a:t>
            </a:r>
            <a:r>
              <a:rPr lang="en-AU" i="0" dirty="0">
                <a:effectLst/>
              </a:rPr>
              <a:t>. </a:t>
            </a:r>
            <a:endParaRPr lang="en-AU" dirty="0"/>
          </a:p>
          <a:p>
            <a:pPr marL="800100" lvl="1" indent="-342900" defTabSz="457200" eaLnBrk="1" fontAlgn="auto" hangingPunct="1">
              <a:lnSpc>
                <a:spcPct val="107000"/>
              </a:lnSpc>
              <a:spcBef>
                <a:spcPts val="0"/>
              </a:spcBef>
              <a:spcAft>
                <a:spcPts val="0"/>
              </a:spcAft>
              <a:buFont typeface="Arial" panose="020B0604020202020204" pitchFamily="34" charset="0"/>
              <a:buChar char="•"/>
              <a:defRPr/>
            </a:pPr>
            <a:r>
              <a:rPr lang="en-AU" dirty="0"/>
              <a:t>Como </a:t>
            </a:r>
            <a:r>
              <a:rPr lang="en-AU" dirty="0" err="1"/>
              <a:t>proveedor</a:t>
            </a:r>
            <a:r>
              <a:rPr lang="en-AU" dirty="0"/>
              <a:t> de PAP, es </a:t>
            </a:r>
            <a:r>
              <a:rPr lang="en-AU" dirty="0" err="1"/>
              <a:t>importante</a:t>
            </a:r>
            <a:r>
              <a:rPr lang="en-AU" dirty="0"/>
              <a:t> </a:t>
            </a:r>
            <a:r>
              <a:rPr lang="en-AU" dirty="0" err="1"/>
              <a:t>recordar</a:t>
            </a:r>
            <a:r>
              <a:rPr lang="en-AU" dirty="0"/>
              <a:t> que</a:t>
            </a:r>
            <a:r>
              <a:rPr lang="en-AU" i="0" dirty="0">
                <a:effectLst/>
              </a:rPr>
              <a:t>, </a:t>
            </a:r>
            <a:r>
              <a:rPr lang="en-AU" dirty="0" err="1"/>
              <a:t>aunque</a:t>
            </a:r>
            <a:r>
              <a:rPr lang="en-AU" dirty="0"/>
              <a:t> </a:t>
            </a:r>
            <a:r>
              <a:rPr lang="en-AU" dirty="0" err="1"/>
              <a:t>el</a:t>
            </a:r>
            <a:r>
              <a:rPr lang="en-AU" dirty="0"/>
              <a:t> </a:t>
            </a:r>
            <a:r>
              <a:rPr lang="en-AU" dirty="0" err="1"/>
              <a:t>modelo</a:t>
            </a:r>
            <a:r>
              <a:rPr lang="en-AU" dirty="0"/>
              <a:t> se </a:t>
            </a:r>
            <a:r>
              <a:rPr lang="en-AU" dirty="0" err="1"/>
              <a:t>basa</a:t>
            </a:r>
            <a:r>
              <a:rPr lang="en-AU" dirty="0"/>
              <a:t> en la </a:t>
            </a:r>
            <a:r>
              <a:rPr lang="en-AU" i="0" dirty="0">
                <a:effectLst/>
              </a:rPr>
              <a:t>idea </a:t>
            </a:r>
            <a:r>
              <a:rPr lang="en-AU" dirty="0"/>
              <a:t>de un </a:t>
            </a:r>
            <a:r>
              <a:rPr lang="en-AU" i="0" dirty="0">
                <a:effectLst/>
              </a:rPr>
              <a:t>actor</a:t>
            </a:r>
            <a:r>
              <a:rPr lang="en-AU" dirty="0"/>
              <a:t> </a:t>
            </a:r>
            <a:r>
              <a:rPr lang="en-AU" dirty="0" err="1"/>
              <a:t>racional</a:t>
            </a:r>
            <a:r>
              <a:rPr lang="en-AU" i="0" dirty="0">
                <a:effectLst/>
              </a:rPr>
              <a:t>, </a:t>
            </a:r>
            <a:r>
              <a:rPr lang="en-AU" dirty="0"/>
              <a:t>las personas </a:t>
            </a:r>
            <a:r>
              <a:rPr lang="en-AU" dirty="0" err="1"/>
              <a:t>pueden</a:t>
            </a:r>
            <a:r>
              <a:rPr lang="en-AU" dirty="0"/>
              <a:t> no ser </a:t>
            </a:r>
            <a:r>
              <a:rPr lang="en-AU" dirty="0" err="1"/>
              <a:t>conscientes</a:t>
            </a:r>
            <a:r>
              <a:rPr lang="en-AU" dirty="0"/>
              <a:t> de </a:t>
            </a:r>
            <a:r>
              <a:rPr lang="en-AU" dirty="0" err="1"/>
              <a:t>todos</a:t>
            </a:r>
            <a:r>
              <a:rPr lang="en-AU" dirty="0"/>
              <a:t> los </a:t>
            </a:r>
            <a:r>
              <a:rPr lang="en-AU" dirty="0" err="1"/>
              <a:t>factores</a:t>
            </a:r>
            <a:r>
              <a:rPr lang="en-AU" dirty="0"/>
              <a:t> que </a:t>
            </a:r>
            <a:r>
              <a:rPr lang="en-AU" dirty="0" err="1"/>
              <a:t>influyen</a:t>
            </a:r>
            <a:r>
              <a:rPr lang="en-AU" dirty="0"/>
              <a:t> en </a:t>
            </a:r>
            <a:r>
              <a:rPr lang="en-AU" dirty="0" err="1"/>
              <a:t>su</a:t>
            </a:r>
            <a:r>
              <a:rPr lang="en-AU" dirty="0"/>
              <a:t> </a:t>
            </a:r>
            <a:r>
              <a:rPr lang="en-AU" dirty="0" err="1"/>
              <a:t>motivación</a:t>
            </a:r>
            <a:r>
              <a:rPr lang="en-AU" dirty="0"/>
              <a:t> para </a:t>
            </a:r>
            <a:r>
              <a:rPr lang="en-AU" dirty="0" err="1"/>
              <a:t>vacunarse</a:t>
            </a:r>
            <a:r>
              <a:rPr lang="en-AU" i="0" dirty="0">
                <a:effectLst/>
              </a:rPr>
              <a:t>. </a:t>
            </a:r>
            <a:r>
              <a:rPr lang="en-AU" sz="1000" dirty="0">
                <a:latin typeface="Open Sans"/>
                <a:ea typeface="Open Sans"/>
                <a:cs typeface="Open Sans"/>
              </a:rPr>
              <a:t>  </a:t>
            </a:r>
            <a:endParaRPr lang="da-DK" sz="1000" i="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07000"/>
              </a:lnSpc>
              <a:spcAft>
                <a:spcPts val="800"/>
              </a:spcAft>
              <a:buAutoNum type="arabicPeriod"/>
            </a:pPr>
            <a:r>
              <a:rPr lang="en-AU" dirty="0" err="1"/>
              <a:t>Factores</a:t>
            </a:r>
            <a:r>
              <a:rPr lang="en-AU" dirty="0"/>
              <a:t> </a:t>
            </a:r>
            <a:r>
              <a:rPr lang="en-AU" dirty="0" err="1"/>
              <a:t>prácticos</a:t>
            </a:r>
            <a:r>
              <a:rPr lang="en-AU" dirty="0"/>
              <a:t> para </a:t>
            </a:r>
            <a:r>
              <a:rPr lang="en-AU" dirty="0" err="1"/>
              <a:t>buscar</a:t>
            </a:r>
            <a:r>
              <a:rPr lang="en-AU" dirty="0"/>
              <a:t> o </a:t>
            </a:r>
            <a:r>
              <a:rPr lang="en-AU" dirty="0" err="1"/>
              <a:t>recibir</a:t>
            </a:r>
            <a:r>
              <a:rPr lang="en-AU" dirty="0"/>
              <a:t> una </a:t>
            </a:r>
            <a:r>
              <a:rPr lang="en-AU" dirty="0" err="1"/>
              <a:t>vacuna</a:t>
            </a:r>
            <a:r>
              <a:rPr lang="en-AU" dirty="0"/>
              <a:t> </a:t>
            </a:r>
            <a:r>
              <a:rPr lang="en-AU" sz="1000" dirty="0">
                <a:latin typeface="Open Sans"/>
                <a:ea typeface="Open Sans"/>
                <a:cs typeface="Open Sans"/>
              </a:rPr>
              <a:t> </a:t>
            </a:r>
            <a:endParaRPr lang="en-AU" sz="1000" i="0" dirty="0">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spcAft>
                <a:spcPts val="800"/>
              </a:spcAft>
              <a:buFont typeface="Arial" panose="020B0604020202020204" pitchFamily="34" charset="0"/>
              <a:buChar char="•"/>
            </a:pPr>
            <a:r>
              <a:rPr lang="en-AU" sz="1800" dirty="0"/>
              <a:t>Como </a:t>
            </a:r>
            <a:r>
              <a:rPr lang="en-AU" sz="1800" dirty="0" err="1"/>
              <a:t>ya</a:t>
            </a:r>
            <a:r>
              <a:rPr lang="en-AU" sz="1800" dirty="0"/>
              <a:t> se ha </a:t>
            </a:r>
            <a:r>
              <a:rPr lang="en-AU" sz="1800" dirty="0" err="1"/>
              <a:t>mencionado</a:t>
            </a:r>
            <a:r>
              <a:rPr lang="en-AU" sz="1800" i="0" dirty="0">
                <a:effectLst/>
              </a:rPr>
              <a:t>, </a:t>
            </a:r>
            <a:r>
              <a:rPr lang="en-AU" sz="1800" dirty="0"/>
              <a:t>la </a:t>
            </a:r>
            <a:r>
              <a:rPr lang="en-AU" sz="1800" dirty="0" err="1"/>
              <a:t>vacunación</a:t>
            </a:r>
            <a:r>
              <a:rPr lang="en-AU" sz="1800" dirty="0"/>
              <a:t> es un </a:t>
            </a:r>
            <a:r>
              <a:rPr lang="en-AU" sz="1800" dirty="0" err="1"/>
              <a:t>proceso</a:t>
            </a:r>
            <a:r>
              <a:rPr lang="en-AU" sz="1800" dirty="0"/>
              <a:t> </a:t>
            </a:r>
            <a:r>
              <a:rPr lang="en-AU" sz="1800" dirty="0" err="1"/>
              <a:t>complejo</a:t>
            </a:r>
            <a:r>
              <a:rPr lang="en-AU" sz="1800" dirty="0"/>
              <a:t> que </a:t>
            </a:r>
            <a:r>
              <a:rPr lang="en-AU" sz="1800" dirty="0" err="1"/>
              <a:t>va</a:t>
            </a:r>
            <a:r>
              <a:rPr lang="en-AU" sz="1800" dirty="0"/>
              <a:t> </a:t>
            </a:r>
            <a:r>
              <a:rPr lang="en-AU" sz="1800" dirty="0" err="1"/>
              <a:t>más</a:t>
            </a:r>
            <a:r>
              <a:rPr lang="en-AU" sz="1800" dirty="0"/>
              <a:t> </a:t>
            </a:r>
            <a:r>
              <a:rPr lang="en-AU" sz="1800" dirty="0" err="1"/>
              <a:t>allá</a:t>
            </a:r>
            <a:r>
              <a:rPr lang="en-AU" sz="1800" dirty="0"/>
              <a:t> de la </a:t>
            </a:r>
            <a:r>
              <a:rPr lang="en-AU" sz="1800" dirty="0" err="1"/>
              <a:t>motivación</a:t>
            </a:r>
            <a:r>
              <a:rPr lang="en-AU" sz="1800" dirty="0"/>
              <a:t> </a:t>
            </a:r>
            <a:r>
              <a:rPr lang="en-AU" sz="1800" i="0" dirty="0">
                <a:effectLst/>
              </a:rPr>
              <a:t>individual.</a:t>
            </a:r>
            <a:r>
              <a:rPr lang="en-AU" sz="1000" dirty="0">
                <a:latin typeface="Open Sans"/>
                <a:ea typeface="Open Sans"/>
                <a:cs typeface="Open Sans"/>
              </a:rPr>
              <a:t> </a:t>
            </a:r>
            <a:endParaRPr lang="en-AU" sz="1000" i="0" dirty="0">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spcAft>
                <a:spcPts val="800"/>
              </a:spcAft>
              <a:buFont typeface="Arial" panose="020B0604020202020204" pitchFamily="34" charset="0"/>
              <a:buChar char="•"/>
            </a:pPr>
            <a:r>
              <a:rPr lang="da-DK" dirty="0"/>
              <a:t>Otros factores prácticos, como la disponibilidad de la vacuna</a:t>
            </a:r>
            <a:r>
              <a:rPr lang="da-DK" i="0" dirty="0">
                <a:effectLst/>
              </a:rPr>
              <a:t>; </a:t>
            </a:r>
            <a:r>
              <a:rPr lang="da-DK" dirty="0"/>
              <a:t>la conveniencia de vacunarse</a:t>
            </a:r>
            <a:r>
              <a:rPr lang="da-DK" i="0" dirty="0">
                <a:effectLst/>
              </a:rPr>
              <a:t>; </a:t>
            </a:r>
            <a:r>
              <a:rPr lang="da-DK" dirty="0"/>
              <a:t>cualquier coste asociado a la vacuna, por ejemplo, el coste de la vacunación en sí</a:t>
            </a:r>
            <a:r>
              <a:rPr lang="da-DK" i="0" dirty="0">
                <a:effectLst/>
              </a:rPr>
              <a:t>, </a:t>
            </a:r>
            <a:r>
              <a:rPr lang="da-DK" dirty="0"/>
              <a:t>los costes derivados de la baja laboral</a:t>
            </a:r>
            <a:r>
              <a:rPr lang="da-DK" i="0" dirty="0">
                <a:effectLst/>
              </a:rPr>
              <a:t>, </a:t>
            </a:r>
            <a:r>
              <a:rPr lang="da-DK" dirty="0"/>
              <a:t>los costes de transporte hasta el lugar de la vacunación u otros costes</a:t>
            </a:r>
            <a:r>
              <a:rPr lang="da-DK" i="0" dirty="0">
                <a:effectLst/>
              </a:rPr>
              <a:t>; </a:t>
            </a:r>
            <a:r>
              <a:rPr lang="da-DK" dirty="0"/>
              <a:t>la calidad y la satisfacción del servicio</a:t>
            </a:r>
            <a:r>
              <a:rPr lang="da-DK" i="0" dirty="0">
                <a:effectLst/>
              </a:rPr>
              <a:t>; </a:t>
            </a:r>
            <a:r>
              <a:rPr lang="da-DK" dirty="0"/>
              <a:t>el cumplimiento de los requisitos de vacunación, como la edad</a:t>
            </a:r>
            <a:r>
              <a:rPr lang="da-DK" i="0" dirty="0">
                <a:effectLst/>
              </a:rPr>
              <a:t>, </a:t>
            </a:r>
            <a:r>
              <a:rPr lang="da-DK" dirty="0"/>
              <a:t>la salud</a:t>
            </a:r>
            <a:r>
              <a:rPr lang="da-DK" i="0" dirty="0">
                <a:effectLst/>
              </a:rPr>
              <a:t>, etc</a:t>
            </a:r>
            <a:r>
              <a:rPr lang="da-DK" dirty="0"/>
              <a:t>.; cualquier incentivo, ya sea </a:t>
            </a:r>
            <a:r>
              <a:rPr lang="da-DK" i="0" dirty="0">
                <a:effectLst/>
              </a:rPr>
              <a:t>social </a:t>
            </a:r>
            <a:r>
              <a:rPr lang="da-DK" dirty="0"/>
              <a:t>o económico, que pueda ofrecerse para vacunarse </a:t>
            </a:r>
            <a:r>
              <a:rPr lang="da-DK" i="0" dirty="0">
                <a:effectLst/>
              </a:rPr>
              <a:t>(</a:t>
            </a:r>
            <a:r>
              <a:rPr lang="da-DK" dirty="0"/>
              <a:t>o no vacunarse</a:t>
            </a:r>
            <a:r>
              <a:rPr lang="da-DK" i="0" dirty="0">
                <a:effectLst/>
              </a:rPr>
              <a:t>); </a:t>
            </a:r>
            <a:r>
              <a:rPr lang="da-DK" dirty="0"/>
              <a:t>y otros factores, como la fatiga de la intervención</a:t>
            </a:r>
            <a:r>
              <a:rPr lang="da-DK" i="0" dirty="0">
                <a:effectLst/>
              </a:rPr>
              <a:t>, </a:t>
            </a:r>
            <a:r>
              <a:rPr lang="da-DK" dirty="0"/>
              <a:t>también influirán en el resultado </a:t>
            </a:r>
            <a:r>
              <a:rPr lang="da-DK" i="0" dirty="0">
                <a:effectLst/>
              </a:rPr>
              <a:t>final </a:t>
            </a:r>
            <a:r>
              <a:rPr lang="da-DK" dirty="0"/>
              <a:t>de si alguien acepta</a:t>
            </a:r>
            <a:r>
              <a:rPr lang="da-DK" i="0" dirty="0"/>
              <a:t>, </a:t>
            </a:r>
            <a:r>
              <a:rPr lang="da-DK" dirty="0"/>
              <a:t>retrasa o rechaza la vacunación</a:t>
            </a:r>
            <a:r>
              <a:rPr lang="da-DK" i="0" dirty="0"/>
              <a:t>.</a:t>
            </a:r>
            <a:endParaRPr lang="da-DK" dirty="0"/>
          </a:p>
          <a:p>
            <a:endParaRPr lang="da-DK" sz="1000" i="0" dirty="0">
              <a:latin typeface="Open Sans" panose="020B0606030504020204" pitchFamily="34" charset="0"/>
              <a:ea typeface="Open Sans" panose="020B0606030504020204" pitchFamily="34" charset="0"/>
              <a:cs typeface="Open Sans" panose="020B0606030504020204" pitchFamily="34" charset="0"/>
            </a:endParaRPr>
          </a:p>
          <a:p>
            <a:pPr defTabSz="457200">
              <a:defRPr/>
            </a:pPr>
            <a:r>
              <a:rPr lang="en-AU" dirty="0"/>
              <a:t>En </a:t>
            </a:r>
            <a:r>
              <a:rPr lang="en-AU" dirty="0" err="1"/>
              <a:t>resumen</a:t>
            </a:r>
            <a:r>
              <a:rPr lang="en-AU" i="0" kern="1200" dirty="0">
                <a:effectLst/>
              </a:rPr>
              <a:t>, </a:t>
            </a:r>
            <a:r>
              <a:rPr lang="en-AU" dirty="0"/>
              <a:t>la </a:t>
            </a:r>
            <a:r>
              <a:rPr lang="en-AU" dirty="0" err="1"/>
              <a:t>investigación</a:t>
            </a:r>
            <a:r>
              <a:rPr lang="en-AU" dirty="0"/>
              <a:t> </a:t>
            </a:r>
            <a:r>
              <a:rPr lang="en-AU" dirty="0" err="1"/>
              <a:t>sobre</a:t>
            </a:r>
            <a:r>
              <a:rPr lang="en-AU" dirty="0"/>
              <a:t> </a:t>
            </a:r>
            <a:r>
              <a:rPr lang="en-AU" dirty="0" err="1"/>
              <a:t>el</a:t>
            </a:r>
            <a:r>
              <a:rPr lang="en-AU" dirty="0"/>
              <a:t> </a:t>
            </a:r>
            <a:r>
              <a:rPr lang="en-AU" dirty="0" err="1"/>
              <a:t>comportamiento</a:t>
            </a:r>
            <a:r>
              <a:rPr lang="en-AU" dirty="0"/>
              <a:t> </a:t>
            </a:r>
            <a:r>
              <a:rPr lang="en-AU" dirty="0" err="1"/>
              <a:t>identifica</a:t>
            </a:r>
            <a:r>
              <a:rPr lang="en-AU" dirty="0"/>
              <a:t> </a:t>
            </a:r>
            <a:r>
              <a:rPr lang="en-AU" dirty="0" err="1"/>
              <a:t>tres</a:t>
            </a:r>
            <a:r>
              <a:rPr lang="en-AU" dirty="0"/>
              <a:t> </a:t>
            </a:r>
            <a:r>
              <a:rPr lang="en-AU" dirty="0" err="1"/>
              <a:t>categorías</a:t>
            </a:r>
            <a:r>
              <a:rPr lang="en-AU" dirty="0"/>
              <a:t> de </a:t>
            </a:r>
            <a:r>
              <a:rPr lang="en-AU" dirty="0" err="1"/>
              <a:t>impulsores</a:t>
            </a:r>
            <a:r>
              <a:rPr lang="en-AU" dirty="0"/>
              <a:t> de la </a:t>
            </a:r>
            <a:r>
              <a:rPr lang="en-AU" dirty="0" err="1"/>
              <a:t>aceptación</a:t>
            </a:r>
            <a:r>
              <a:rPr lang="en-AU" dirty="0"/>
              <a:t> de las </a:t>
            </a:r>
            <a:r>
              <a:rPr lang="en-AU" dirty="0" err="1"/>
              <a:t>vacunas</a:t>
            </a:r>
            <a:r>
              <a:rPr lang="en-AU" dirty="0"/>
              <a:t> que </a:t>
            </a:r>
            <a:r>
              <a:rPr lang="en-AU" dirty="0" err="1"/>
              <a:t>siempre</a:t>
            </a:r>
            <a:r>
              <a:rPr lang="en-AU" dirty="0"/>
              <a:t> </a:t>
            </a:r>
            <a:r>
              <a:rPr lang="en-AU" dirty="0" err="1"/>
              <a:t>están</a:t>
            </a:r>
            <a:r>
              <a:rPr lang="en-AU" dirty="0"/>
              <a:t> </a:t>
            </a:r>
            <a:r>
              <a:rPr lang="en-AU" dirty="0" err="1"/>
              <a:t>presentes</a:t>
            </a:r>
            <a:r>
              <a:rPr lang="en-AU" dirty="0"/>
              <a:t> y que se </a:t>
            </a:r>
            <a:r>
              <a:rPr lang="en-AU" dirty="0" err="1"/>
              <a:t>solapan</a:t>
            </a:r>
            <a:r>
              <a:rPr lang="en-AU" dirty="0"/>
              <a:t> e </a:t>
            </a:r>
            <a:r>
              <a:rPr lang="en-AU" dirty="0" err="1"/>
              <a:t>interactúan</a:t>
            </a:r>
            <a:r>
              <a:rPr lang="en-AU" dirty="0"/>
              <a:t> de </a:t>
            </a:r>
            <a:r>
              <a:rPr lang="en-AU" dirty="0" err="1"/>
              <a:t>diferentes</a:t>
            </a:r>
            <a:r>
              <a:rPr lang="en-AU" dirty="0"/>
              <a:t> </a:t>
            </a:r>
            <a:r>
              <a:rPr lang="en-AU" dirty="0" err="1"/>
              <a:t>maneras</a:t>
            </a:r>
            <a:r>
              <a:rPr lang="en-AU" dirty="0"/>
              <a:t> </a:t>
            </a:r>
            <a:r>
              <a:rPr lang="en-AU" dirty="0" err="1"/>
              <a:t>según</a:t>
            </a:r>
            <a:r>
              <a:rPr lang="en-AU" dirty="0"/>
              <a:t> </a:t>
            </a:r>
            <a:r>
              <a:rPr lang="en-AU" dirty="0" err="1"/>
              <a:t>el</a:t>
            </a:r>
            <a:r>
              <a:rPr lang="en-AU" dirty="0"/>
              <a:t> contexto</a:t>
            </a:r>
            <a:r>
              <a:rPr lang="en-AU" i="0" kern="1200" dirty="0">
                <a:effectLst/>
              </a:rPr>
              <a:t>. </a:t>
            </a:r>
            <a:r>
              <a:rPr lang="en-AU" dirty="0" err="1"/>
              <a:t>Estos</a:t>
            </a:r>
            <a:r>
              <a:rPr lang="en-AU" dirty="0"/>
              <a:t> son</a:t>
            </a:r>
            <a:r>
              <a:rPr lang="en-AU" i="0" kern="1200" dirty="0">
                <a:effectLst/>
              </a:rPr>
              <a:t>: 1) </a:t>
            </a:r>
            <a:r>
              <a:rPr lang="en-AU" dirty="0"/>
              <a:t>las </a:t>
            </a:r>
            <a:r>
              <a:rPr lang="en-AU" dirty="0" err="1"/>
              <a:t>influencias</a:t>
            </a:r>
            <a:r>
              <a:rPr lang="en-AU" dirty="0"/>
              <a:t> </a:t>
            </a:r>
            <a:r>
              <a:rPr lang="en-AU" dirty="0" err="1"/>
              <a:t>sociales</a:t>
            </a:r>
            <a:r>
              <a:rPr lang="en-AU" dirty="0"/>
              <a:t>, </a:t>
            </a:r>
            <a:r>
              <a:rPr lang="en-AU" dirty="0" err="1"/>
              <a:t>incluyendo</a:t>
            </a:r>
            <a:r>
              <a:rPr lang="en-AU" dirty="0"/>
              <a:t> lo que la </a:t>
            </a:r>
            <a:r>
              <a:rPr lang="en-AU" dirty="0" err="1"/>
              <a:t>gente</a:t>
            </a:r>
            <a:r>
              <a:rPr lang="en-AU" dirty="0"/>
              <a:t> </a:t>
            </a:r>
            <a:r>
              <a:rPr lang="en-AU" dirty="0" err="1"/>
              <a:t>piensa</a:t>
            </a:r>
            <a:r>
              <a:rPr lang="en-AU" dirty="0"/>
              <a:t> y </a:t>
            </a:r>
            <a:r>
              <a:rPr lang="en-AU" dirty="0" err="1"/>
              <a:t>siente</a:t>
            </a:r>
            <a:r>
              <a:rPr lang="en-AU" i="0" kern="1200" dirty="0">
                <a:effectLst/>
              </a:rPr>
              <a:t>; 2) </a:t>
            </a:r>
            <a:r>
              <a:rPr lang="en-AU" dirty="0"/>
              <a:t>la </a:t>
            </a:r>
            <a:r>
              <a:rPr lang="en-AU" dirty="0" err="1"/>
              <a:t>motivación</a:t>
            </a:r>
            <a:r>
              <a:rPr lang="en-AU" dirty="0"/>
              <a:t> </a:t>
            </a:r>
            <a:r>
              <a:rPr lang="en-AU" i="0" kern="1200" dirty="0">
                <a:effectLst/>
              </a:rPr>
              <a:t>individual; </a:t>
            </a:r>
            <a:r>
              <a:rPr lang="en-AU" dirty="0"/>
              <a:t>y </a:t>
            </a:r>
            <a:r>
              <a:rPr lang="en-AU" i="0" kern="1200" dirty="0">
                <a:effectLst/>
              </a:rPr>
              <a:t>3) </a:t>
            </a:r>
            <a:r>
              <a:rPr lang="en-AU" dirty="0"/>
              <a:t>un </a:t>
            </a:r>
            <a:r>
              <a:rPr lang="en-AU" dirty="0" err="1"/>
              <a:t>entorno</a:t>
            </a:r>
            <a:r>
              <a:rPr lang="en-AU" dirty="0"/>
              <a:t> </a:t>
            </a:r>
            <a:r>
              <a:rPr lang="en-AU" dirty="0" err="1"/>
              <a:t>favorable</a:t>
            </a:r>
            <a:r>
              <a:rPr lang="en-AU" i="0" kern="1200" dirty="0">
                <a:effectLst/>
              </a:rPr>
              <a:t>. </a:t>
            </a:r>
            <a:r>
              <a:rPr lang="en-AU" dirty="0"/>
              <a:t>La </a:t>
            </a:r>
            <a:r>
              <a:rPr lang="en-AU" dirty="0" err="1"/>
              <a:t>interacción</a:t>
            </a:r>
            <a:r>
              <a:rPr lang="en-AU" dirty="0"/>
              <a:t> de los </a:t>
            </a:r>
            <a:r>
              <a:rPr lang="en-AU" dirty="0" err="1"/>
              <a:t>tres</a:t>
            </a:r>
            <a:r>
              <a:rPr lang="en-AU" dirty="0"/>
              <a:t> </a:t>
            </a:r>
            <a:r>
              <a:rPr lang="en-AU" dirty="0" err="1"/>
              <a:t>impulsores</a:t>
            </a:r>
            <a:r>
              <a:rPr lang="en-AU" dirty="0"/>
              <a:t> es la </a:t>
            </a:r>
            <a:r>
              <a:rPr lang="en-AU" dirty="0" err="1"/>
              <a:t>razón</a:t>
            </a:r>
            <a:r>
              <a:rPr lang="en-AU" dirty="0"/>
              <a:t> por la que la información </a:t>
            </a:r>
            <a:r>
              <a:rPr lang="en-AU" dirty="0" err="1"/>
              <a:t>sobre</a:t>
            </a:r>
            <a:r>
              <a:rPr lang="en-AU" dirty="0"/>
              <a:t> las </a:t>
            </a:r>
            <a:r>
              <a:rPr lang="en-AU" dirty="0" err="1"/>
              <a:t>vacunas</a:t>
            </a:r>
            <a:r>
              <a:rPr lang="en-AU" dirty="0"/>
              <a:t> por </a:t>
            </a:r>
            <a:r>
              <a:rPr lang="en-AU" dirty="0" err="1"/>
              <a:t>sí</a:t>
            </a:r>
            <a:r>
              <a:rPr lang="en-AU" dirty="0"/>
              <a:t> sola no es </a:t>
            </a:r>
            <a:r>
              <a:rPr lang="en-AU" dirty="0" err="1"/>
              <a:t>suficiente</a:t>
            </a:r>
            <a:r>
              <a:rPr lang="en-AU" dirty="0"/>
              <a:t> para promover una </a:t>
            </a:r>
            <a:r>
              <a:rPr lang="en-AU" dirty="0" err="1"/>
              <a:t>fuerte</a:t>
            </a:r>
            <a:r>
              <a:rPr lang="en-AU" dirty="0"/>
              <a:t> </a:t>
            </a:r>
            <a:r>
              <a:rPr lang="en-AU" dirty="0" err="1"/>
              <a:t>aceptación</a:t>
            </a:r>
            <a:r>
              <a:rPr lang="en-AU" dirty="0"/>
              <a:t> de las </a:t>
            </a:r>
            <a:r>
              <a:rPr lang="en-AU" dirty="0" err="1"/>
              <a:t>mismas</a:t>
            </a:r>
            <a:r>
              <a:rPr lang="en-AU" i="0" kern="1200" dirty="0">
                <a:effectLst/>
              </a:rPr>
              <a:t>. </a:t>
            </a:r>
            <a:endParaRPr lang="en-AU" dirty="0"/>
          </a:p>
          <a:p>
            <a:pPr defTabSz="457200">
              <a:defRPr/>
            </a:pPr>
            <a:r>
              <a:rPr lang="en-AU" sz="1800" dirty="0"/>
              <a:t> </a:t>
            </a:r>
            <a:endParaRPr lang="en-AU" sz="1800" dirty="0">
              <a:cs typeface="Calibri"/>
            </a:endParaRPr>
          </a:p>
          <a:p>
            <a:pPr marL="0" marR="0" lvl="0" indent="0" algn="l" defTabSz="457200">
              <a:lnSpc>
                <a:spcPct val="100000"/>
              </a:lnSpc>
              <a:spcBef>
                <a:spcPts val="0"/>
              </a:spcBef>
              <a:spcAft>
                <a:spcPts val="0"/>
              </a:spcAft>
              <a:buClrTx/>
              <a:buSzTx/>
              <a:buFontTx/>
              <a:buNone/>
              <a:tabLst/>
              <a:defRPr/>
            </a:pPr>
            <a:endParaRPr lang="en-AU" sz="10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a-DK" sz="1000" i="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7</a:t>
            </a:fld>
            <a:endParaRPr lang="en-US" altLang="ru-RU"/>
          </a:p>
        </p:txBody>
      </p:sp>
    </p:spTree>
    <p:extLst>
      <p:ext uri="{BB962C8B-B14F-4D97-AF65-F5344CB8AC3E}">
        <p14:creationId xmlns:p14="http://schemas.microsoft.com/office/powerpoint/2010/main" val="131054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spcBef>
                <a:spcPts val="0"/>
              </a:spcBef>
              <a:spcAft>
                <a:spcPts val="0"/>
              </a:spcAft>
              <a:defRPr/>
            </a:pPr>
            <a:r>
              <a:rPr lang="da-DK" dirty="0"/>
              <a:t>Al prepararnos para ofrecer la </a:t>
            </a:r>
            <a:r>
              <a:rPr lang="da-DK" i="0" dirty="0"/>
              <a:t>PAP </a:t>
            </a:r>
            <a:r>
              <a:rPr lang="da-DK" dirty="0"/>
              <a:t>a las personas que dudan de las vacunas</a:t>
            </a:r>
            <a:r>
              <a:rPr lang="da-DK" i="0" dirty="0"/>
              <a:t>, </a:t>
            </a:r>
            <a:r>
              <a:rPr lang="da-DK" dirty="0"/>
              <a:t>podemos utilizar este modelo para ayudarnos a comprender mejor algunos de los procesos que pueden llevar a alguien a dudar de las vacunas o a retrasarlas o rechazarlas</a:t>
            </a:r>
            <a:r>
              <a:rPr lang="da-DK" i="0" dirty="0"/>
              <a:t>. </a:t>
            </a:r>
            <a:endParaRPr lang="en-US" dirty="0"/>
          </a:p>
          <a:p>
            <a:endParaRPr lang="en-AU" sz="1000" b="0" i="0" dirty="0">
              <a:effectLst/>
              <a:latin typeface="Open Sans" panose="020B0606030504020204" pitchFamily="34" charset="0"/>
              <a:ea typeface="Open Sans" panose="020B0606030504020204" pitchFamily="34" charset="0"/>
              <a:cs typeface="Open Sans" panose="020B0606030504020204" pitchFamily="34" charset="0"/>
            </a:endParaRPr>
          </a:p>
          <a:p>
            <a:r>
              <a:rPr lang="en-AU" dirty="0"/>
              <a:t>Dentro de un </a:t>
            </a:r>
            <a:r>
              <a:rPr lang="en-AU" dirty="0" err="1"/>
              <a:t>momento</a:t>
            </a:r>
            <a:r>
              <a:rPr lang="en-AU" dirty="0"/>
              <a:t> les </a:t>
            </a:r>
            <a:r>
              <a:rPr lang="en-AU" dirty="0" err="1"/>
              <a:t>asignaré</a:t>
            </a:r>
            <a:r>
              <a:rPr lang="en-AU" dirty="0"/>
              <a:t> un </a:t>
            </a:r>
            <a:r>
              <a:rPr lang="en-AU" dirty="0" err="1"/>
              <a:t>grupo</a:t>
            </a:r>
            <a:r>
              <a:rPr lang="en-AU" dirty="0"/>
              <a:t> y les </a:t>
            </a:r>
            <a:r>
              <a:rPr lang="en-AU" dirty="0" err="1"/>
              <a:t>pediré</a:t>
            </a:r>
            <a:r>
              <a:rPr lang="en-AU" dirty="0"/>
              <a:t> que </a:t>
            </a:r>
            <a:r>
              <a:rPr lang="en-AU" dirty="0" err="1"/>
              <a:t>discutan</a:t>
            </a:r>
            <a:r>
              <a:rPr lang="en-AU" dirty="0"/>
              <a:t> uno de los </a:t>
            </a:r>
            <a:r>
              <a:rPr lang="en-AU" dirty="0" err="1"/>
              <a:t>elementos</a:t>
            </a:r>
            <a:r>
              <a:rPr lang="en-AU" dirty="0"/>
              <a:t> de uno de los </a:t>
            </a:r>
            <a:r>
              <a:rPr lang="en-AU" dirty="0" err="1"/>
              <a:t>factores</a:t>
            </a:r>
            <a:r>
              <a:rPr lang="en-AU" dirty="0"/>
              <a:t> del </a:t>
            </a:r>
            <a:r>
              <a:rPr lang="en-AU" dirty="0" err="1"/>
              <a:t>modelo</a:t>
            </a:r>
            <a:r>
              <a:rPr lang="en-AU" b="0" i="0" dirty="0">
                <a:effectLst/>
              </a:rPr>
              <a:t>. </a:t>
            </a:r>
            <a:r>
              <a:rPr lang="en-AU" dirty="0" err="1"/>
              <a:t>Tendrán</a:t>
            </a:r>
            <a:r>
              <a:rPr lang="en-AU" dirty="0"/>
              <a:t> </a:t>
            </a:r>
            <a:r>
              <a:rPr lang="en-AU" b="0" i="0" dirty="0">
                <a:effectLst/>
              </a:rPr>
              <a:t>10 </a:t>
            </a:r>
            <a:r>
              <a:rPr lang="en-AU" dirty="0" err="1"/>
              <a:t>minutos</a:t>
            </a:r>
            <a:r>
              <a:rPr lang="en-AU" dirty="0"/>
              <a:t> para </a:t>
            </a:r>
            <a:r>
              <a:rPr lang="en-AU" dirty="0" err="1"/>
              <a:t>discutir</a:t>
            </a:r>
            <a:r>
              <a:rPr lang="en-AU" dirty="0"/>
              <a:t> </a:t>
            </a:r>
            <a:r>
              <a:rPr lang="en-AU" dirty="0" err="1"/>
              <a:t>cómo</a:t>
            </a:r>
            <a:r>
              <a:rPr lang="en-AU" dirty="0"/>
              <a:t> los </a:t>
            </a:r>
            <a:r>
              <a:rPr lang="en-AU" dirty="0" err="1"/>
              <a:t>aspectos</a:t>
            </a:r>
            <a:r>
              <a:rPr lang="en-AU" dirty="0"/>
              <a:t> de </a:t>
            </a:r>
            <a:r>
              <a:rPr lang="en-AU" dirty="0" err="1"/>
              <a:t>este</a:t>
            </a:r>
            <a:r>
              <a:rPr lang="en-AU" dirty="0"/>
              <a:t> </a:t>
            </a:r>
            <a:r>
              <a:rPr lang="en-AU" b="0" i="0" dirty="0">
                <a:effectLst/>
              </a:rPr>
              <a:t>factor </a:t>
            </a:r>
            <a:r>
              <a:rPr lang="en-AU" dirty="0" err="1"/>
              <a:t>pueden</a:t>
            </a:r>
            <a:r>
              <a:rPr lang="en-AU" dirty="0"/>
              <a:t> </a:t>
            </a:r>
            <a:r>
              <a:rPr lang="en-AU" dirty="0" err="1"/>
              <a:t>llevar</a:t>
            </a:r>
            <a:r>
              <a:rPr lang="en-AU" dirty="0"/>
              <a:t> a </a:t>
            </a:r>
            <a:r>
              <a:rPr lang="en-AU" dirty="0" err="1"/>
              <a:t>alguien</a:t>
            </a:r>
            <a:r>
              <a:rPr lang="en-AU" dirty="0"/>
              <a:t> a </a:t>
            </a:r>
            <a:r>
              <a:rPr lang="en-AU" dirty="0" err="1"/>
              <a:t>dudar</a:t>
            </a:r>
            <a:r>
              <a:rPr lang="en-AU" dirty="0"/>
              <a:t> de la </a:t>
            </a:r>
            <a:r>
              <a:rPr lang="en-AU" dirty="0" err="1"/>
              <a:t>vacuna</a:t>
            </a:r>
            <a:r>
              <a:rPr lang="en-AU" b="0" i="0" dirty="0">
                <a:effectLst/>
              </a:rPr>
              <a:t>. </a:t>
            </a:r>
            <a:endParaRPr lang="en-AU" dirty="0"/>
          </a:p>
          <a:p>
            <a:endParaRPr lang="en-AU" sz="1000" b="0" i="0" dirty="0">
              <a:effectLst/>
              <a:latin typeface="Open Sans" panose="020B0606030504020204" pitchFamily="34" charset="0"/>
              <a:ea typeface="Open Sans" panose="020B0606030504020204" pitchFamily="34" charset="0"/>
              <a:cs typeface="Open Sans" panose="020B0606030504020204" pitchFamily="34" charset="0"/>
            </a:endParaRPr>
          </a:p>
          <a:p>
            <a:r>
              <a:rPr lang="en-AU" dirty="0"/>
              <a:t>Antes de pasar a los </a:t>
            </a:r>
            <a:r>
              <a:rPr lang="en-AU" dirty="0" err="1"/>
              <a:t>grupos</a:t>
            </a:r>
            <a:r>
              <a:rPr lang="en-AU" b="0" i="0" dirty="0">
                <a:effectLst/>
              </a:rPr>
              <a:t>, </a:t>
            </a:r>
            <a:r>
              <a:rPr lang="en-AU" dirty="0" err="1"/>
              <a:t>permítanme</a:t>
            </a:r>
            <a:r>
              <a:rPr lang="en-AU" dirty="0"/>
              <a:t> </a:t>
            </a:r>
            <a:r>
              <a:rPr lang="en-AU" dirty="0" err="1"/>
              <a:t>mencionar</a:t>
            </a:r>
            <a:r>
              <a:rPr lang="en-AU" dirty="0"/>
              <a:t> de nuevo la </a:t>
            </a:r>
            <a:r>
              <a:rPr lang="en-AU" dirty="0" err="1"/>
              <a:t>definición</a:t>
            </a:r>
            <a:r>
              <a:rPr lang="en-AU" dirty="0"/>
              <a:t> de </a:t>
            </a:r>
            <a:r>
              <a:rPr lang="en-AU" dirty="0" err="1"/>
              <a:t>indecisión</a:t>
            </a:r>
            <a:r>
              <a:rPr lang="en-AU" dirty="0"/>
              <a:t> </a:t>
            </a:r>
            <a:r>
              <a:rPr lang="en-AU" dirty="0" err="1"/>
              <a:t>vacunal</a:t>
            </a:r>
            <a:r>
              <a:rPr lang="en-AU" sz="1000" b="0" i="0" dirty="0">
                <a:effectLst/>
                <a:latin typeface="Open Sans"/>
                <a:ea typeface="Open Sans"/>
                <a:cs typeface="Open Sans"/>
              </a:rPr>
              <a:t>:</a:t>
            </a:r>
            <a:endParaRPr lang="en-AU" dirty="0">
              <a:latin typeface="Open Sans"/>
              <a:ea typeface="Open Sans"/>
              <a:cs typeface="Open Sans"/>
            </a:endParaRPr>
          </a:p>
          <a:p>
            <a:pPr marL="285750" indent="-285750">
              <a:buFont typeface="Arial" panose="020B0604020202020204" pitchFamily="34" charset="0"/>
              <a:buChar char="•"/>
            </a:pPr>
            <a:r>
              <a:rPr lang="en-US" dirty="0"/>
              <a:t>Un </a:t>
            </a:r>
            <a:r>
              <a:rPr lang="en-US" dirty="0" err="1"/>
              <a:t>estado</a:t>
            </a:r>
            <a:r>
              <a:rPr lang="en-US" dirty="0"/>
              <a:t> </a:t>
            </a:r>
            <a:r>
              <a:rPr lang="en-US" dirty="0" err="1"/>
              <a:t>motivacional</a:t>
            </a:r>
            <a:r>
              <a:rPr lang="en-US" dirty="0"/>
              <a:t> de </a:t>
            </a:r>
            <a:r>
              <a:rPr lang="en-US" dirty="0" err="1"/>
              <a:t>conflicto</a:t>
            </a:r>
            <a:r>
              <a:rPr lang="en-US" dirty="0"/>
              <a:t> u </a:t>
            </a:r>
            <a:r>
              <a:rPr lang="en-US" dirty="0" err="1"/>
              <a:t>oposición</a:t>
            </a:r>
            <a:r>
              <a:rPr lang="en-US" dirty="0"/>
              <a:t> a la </a:t>
            </a:r>
            <a:r>
              <a:rPr lang="en-US" dirty="0" err="1"/>
              <a:t>vacunación</a:t>
            </a:r>
            <a:r>
              <a:rPr lang="en-US" b="0" i="0" dirty="0"/>
              <a:t>. </a:t>
            </a:r>
          </a:p>
          <a:p>
            <a:pPr marL="285750" indent="-285750" defTabSz="457200" eaLnBrk="1" fontAlgn="auto" hangingPunct="1">
              <a:spcBef>
                <a:spcPts val="0"/>
              </a:spcBef>
              <a:spcAft>
                <a:spcPts val="0"/>
              </a:spcAft>
              <a:buFont typeface="Arial" panose="020B0604020202020204" pitchFamily="34" charset="0"/>
              <a:buChar char="•"/>
              <a:defRPr/>
            </a:pPr>
            <a:r>
              <a:rPr lang="en-US" dirty="0"/>
              <a:t>Las </a:t>
            </a:r>
            <a:r>
              <a:rPr lang="en-US" dirty="0" err="1"/>
              <a:t>dudas</a:t>
            </a:r>
            <a:r>
              <a:rPr lang="en-US" dirty="0"/>
              <a:t> </a:t>
            </a:r>
            <a:r>
              <a:rPr lang="en-US" dirty="0" err="1"/>
              <a:t>sobre</a:t>
            </a:r>
            <a:r>
              <a:rPr lang="en-US" dirty="0"/>
              <a:t> las </a:t>
            </a:r>
            <a:r>
              <a:rPr lang="en-US" dirty="0" err="1"/>
              <a:t>vacunas</a:t>
            </a:r>
            <a:r>
              <a:rPr lang="en-US" dirty="0"/>
              <a:t> </a:t>
            </a:r>
            <a:r>
              <a:rPr lang="en-US" dirty="0" err="1"/>
              <a:t>pueden</a:t>
            </a:r>
            <a:r>
              <a:rPr lang="en-US" dirty="0"/>
              <a:t> </a:t>
            </a:r>
            <a:r>
              <a:rPr lang="en-US" dirty="0" err="1"/>
              <a:t>dar</a:t>
            </a:r>
            <a:r>
              <a:rPr lang="en-US" dirty="0"/>
              <a:t> </a:t>
            </a:r>
            <a:r>
              <a:rPr lang="en-US" dirty="0" err="1"/>
              <a:t>lugar</a:t>
            </a:r>
            <a:r>
              <a:rPr lang="en-US" dirty="0"/>
              <a:t> a "un </a:t>
            </a:r>
            <a:r>
              <a:rPr lang="en-US" dirty="0" err="1"/>
              <a:t>retraso</a:t>
            </a:r>
            <a:r>
              <a:rPr lang="en-US" dirty="0"/>
              <a:t> en la </a:t>
            </a:r>
            <a:r>
              <a:rPr lang="en-US" dirty="0" err="1"/>
              <a:t>aceptación</a:t>
            </a:r>
            <a:r>
              <a:rPr lang="en-US" dirty="0"/>
              <a:t> o </a:t>
            </a:r>
            <a:r>
              <a:rPr lang="en-US" dirty="0" err="1"/>
              <a:t>el</a:t>
            </a:r>
            <a:r>
              <a:rPr lang="en-US" dirty="0"/>
              <a:t> </a:t>
            </a:r>
            <a:r>
              <a:rPr lang="en-US" dirty="0" err="1"/>
              <a:t>rechazo</a:t>
            </a:r>
            <a:r>
              <a:rPr lang="en-US" dirty="0"/>
              <a:t> de las </a:t>
            </a:r>
            <a:r>
              <a:rPr lang="en-US" dirty="0" err="1"/>
              <a:t>vacunas</a:t>
            </a:r>
            <a:r>
              <a:rPr lang="en-US" dirty="0"/>
              <a:t> </a:t>
            </a:r>
            <a:r>
              <a:rPr lang="en-US" b="0" i="0" dirty="0"/>
              <a:t>a </a:t>
            </a:r>
            <a:r>
              <a:rPr lang="en-US" dirty="0" err="1"/>
              <a:t>pesar</a:t>
            </a:r>
            <a:r>
              <a:rPr lang="en-US" dirty="0"/>
              <a:t> de la </a:t>
            </a:r>
            <a:r>
              <a:rPr lang="en-US" dirty="0" err="1"/>
              <a:t>disponibilidad</a:t>
            </a:r>
            <a:r>
              <a:rPr lang="en-US" dirty="0"/>
              <a:t> de los servicios de </a:t>
            </a:r>
            <a:r>
              <a:rPr lang="en-US" dirty="0" err="1"/>
              <a:t>vacunación</a:t>
            </a:r>
            <a:r>
              <a:rPr lang="en-US" dirty="0"/>
              <a:t>".</a:t>
            </a:r>
            <a:endParaRPr lang="en-AU" sz="1000" b="0" i="0" dirty="0">
              <a:effectLst/>
              <a:latin typeface="Open Sans" panose="020B0606030504020204" pitchFamily="34" charset="0"/>
              <a:ea typeface="Open Sans" panose="020B0606030504020204" pitchFamily="34" charset="0"/>
              <a:cs typeface="Open Sans" panose="020B0606030504020204" pitchFamily="34" charset="0"/>
            </a:endParaRPr>
          </a:p>
          <a:p>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p>
            <a:pPr defTabSz="457200" eaLnBrk="1" fontAlgn="auto" hangingPunct="1">
              <a:spcBef>
                <a:spcPts val="0"/>
              </a:spcBef>
              <a:spcAft>
                <a:spcPts val="0"/>
              </a:spcAft>
              <a:defRPr/>
            </a:pPr>
            <a:r>
              <a:rPr lang="en-US" sz="1000" b="1" dirty="0">
                <a:latin typeface="Open Sans"/>
                <a:ea typeface="Open Sans"/>
                <a:cs typeface="Open Sans"/>
              </a:rPr>
              <a:t>[</a:t>
            </a:r>
            <a:r>
              <a:rPr lang="en-US" sz="1800" b="1" dirty="0"/>
              <a:t>Si es </a:t>
            </a:r>
            <a:r>
              <a:rPr lang="en-US" sz="1800" b="1" dirty="0" err="1"/>
              <a:t>posible</a:t>
            </a:r>
            <a:r>
              <a:rPr lang="en-US" sz="1800" b="1" baseline="0" dirty="0"/>
              <a:t>, divide </a:t>
            </a:r>
            <a:r>
              <a:rPr lang="en-US" sz="1800" b="1" dirty="0"/>
              <a:t>a los </a:t>
            </a:r>
            <a:r>
              <a:rPr lang="en-US" sz="1800" b="1" dirty="0" err="1"/>
              <a:t>participantes</a:t>
            </a:r>
            <a:r>
              <a:rPr lang="en-US" sz="1800" b="1" dirty="0"/>
              <a:t> en </a:t>
            </a:r>
            <a:r>
              <a:rPr lang="en-US" sz="1800" b="1" dirty="0" err="1"/>
              <a:t>cuatro</a:t>
            </a:r>
            <a:r>
              <a:rPr lang="en-US" sz="1800" b="1" dirty="0"/>
              <a:t> </a:t>
            </a:r>
            <a:r>
              <a:rPr lang="en-US" sz="1800" b="1" dirty="0" err="1"/>
              <a:t>pequeños</a:t>
            </a:r>
            <a:r>
              <a:rPr lang="en-US" sz="1800" b="1" dirty="0"/>
              <a:t> </a:t>
            </a:r>
            <a:r>
              <a:rPr lang="en-US" sz="1800" b="1" dirty="0" err="1"/>
              <a:t>grupos</a:t>
            </a:r>
            <a:r>
              <a:rPr lang="en-US" sz="1800" b="1" dirty="0"/>
              <a:t> o parejas para </a:t>
            </a:r>
            <a:r>
              <a:rPr lang="en-US" sz="1800" b="1" dirty="0" err="1"/>
              <a:t>debatir</a:t>
            </a:r>
            <a:r>
              <a:rPr lang="en-US" sz="1800" b="1" baseline="0" dirty="0"/>
              <a:t>. </a:t>
            </a:r>
            <a:r>
              <a:rPr lang="en-US" sz="1800" b="1" dirty="0"/>
              <a:t>Si se </a:t>
            </a:r>
            <a:r>
              <a:rPr lang="en-US" sz="1800" b="1" dirty="0" err="1"/>
              <a:t>utiliza</a:t>
            </a:r>
            <a:r>
              <a:rPr lang="en-US" sz="1800" b="1" dirty="0"/>
              <a:t> </a:t>
            </a:r>
            <a:r>
              <a:rPr lang="en-US" sz="1800" b="1" dirty="0" err="1"/>
              <a:t>el</a:t>
            </a:r>
            <a:r>
              <a:rPr lang="en-US" sz="1800" b="1" dirty="0"/>
              <a:t> </a:t>
            </a:r>
            <a:r>
              <a:rPr lang="en-US" sz="1800" b="1" dirty="0" err="1"/>
              <a:t>sistema</a:t>
            </a:r>
            <a:r>
              <a:rPr lang="en-US" sz="1800" b="1" dirty="0"/>
              <a:t> </a:t>
            </a:r>
            <a:r>
              <a:rPr lang="en-US" sz="1800" b="1" baseline="0" dirty="0"/>
              <a:t>Zoom, </a:t>
            </a:r>
            <a:r>
              <a:rPr lang="en-US" sz="1800" b="1" dirty="0" err="1"/>
              <a:t>utilice</a:t>
            </a:r>
            <a:r>
              <a:rPr lang="en-US" sz="1800" b="1" dirty="0"/>
              <a:t> las </a:t>
            </a:r>
            <a:r>
              <a:rPr lang="en-US" sz="1800" b="1" dirty="0" err="1"/>
              <a:t>salas</a:t>
            </a:r>
            <a:r>
              <a:rPr lang="en-US" sz="1800" b="1" dirty="0"/>
              <a:t> de </a:t>
            </a:r>
            <a:r>
              <a:rPr lang="en-US" sz="1800" b="1" dirty="0" err="1"/>
              <a:t>descanso</a:t>
            </a:r>
            <a:r>
              <a:rPr lang="en-US" sz="1800" b="1" baseline="0" dirty="0"/>
              <a:t>. </a:t>
            </a:r>
            <a:r>
              <a:rPr lang="en-US" sz="1800" b="1" dirty="0" err="1"/>
              <a:t>Dé</a:t>
            </a:r>
            <a:r>
              <a:rPr lang="en-US" sz="1800" b="1" dirty="0"/>
              <a:t> a los </a:t>
            </a:r>
            <a:r>
              <a:rPr lang="en-US" sz="1800" b="1" dirty="0" err="1"/>
              <a:t>participantes</a:t>
            </a:r>
            <a:r>
              <a:rPr lang="en-US" sz="1800" b="1" dirty="0"/>
              <a:t> 10 </a:t>
            </a:r>
            <a:r>
              <a:rPr lang="en-US" sz="1800" b="1" dirty="0" err="1"/>
              <a:t>minutos</a:t>
            </a:r>
            <a:r>
              <a:rPr lang="en-US" sz="1800" b="1" dirty="0"/>
              <a:t> para </a:t>
            </a:r>
            <a:r>
              <a:rPr lang="en-US" sz="1800" b="1" dirty="0" err="1"/>
              <a:t>completar</a:t>
            </a:r>
            <a:r>
              <a:rPr lang="en-US" sz="1800" b="1" dirty="0"/>
              <a:t> </a:t>
            </a:r>
            <a:r>
              <a:rPr lang="en-US" sz="1800" b="1" dirty="0" err="1"/>
              <a:t>esta</a:t>
            </a:r>
            <a:r>
              <a:rPr lang="en-US" sz="1800" b="1" dirty="0"/>
              <a:t> </a:t>
            </a:r>
            <a:r>
              <a:rPr lang="en-US" sz="1800" b="1" dirty="0" err="1"/>
              <a:t>tarea</a:t>
            </a:r>
            <a:r>
              <a:rPr lang="en-US" sz="1800" b="1" dirty="0"/>
              <a:t>. </a:t>
            </a:r>
            <a:r>
              <a:rPr lang="en-US" sz="1800" b="1" dirty="0" err="1"/>
              <a:t>Elige</a:t>
            </a:r>
            <a:r>
              <a:rPr lang="en-US" sz="1800" b="1" dirty="0"/>
              <a:t> </a:t>
            </a:r>
            <a:r>
              <a:rPr lang="en-US" sz="1800" b="1" dirty="0" err="1"/>
              <a:t>grupos</a:t>
            </a:r>
            <a:r>
              <a:rPr lang="en-US" sz="1800" b="1" dirty="0"/>
              <a:t> al azar para que den </a:t>
            </a:r>
            <a:r>
              <a:rPr lang="en-US" sz="1800" b="1" dirty="0" err="1"/>
              <a:t>su</a:t>
            </a:r>
            <a:r>
              <a:rPr lang="en-US" sz="1800" b="1" dirty="0"/>
              <a:t> </a:t>
            </a:r>
            <a:r>
              <a:rPr lang="en-US" sz="1800" b="1" dirty="0" err="1"/>
              <a:t>opinión</a:t>
            </a:r>
            <a:r>
              <a:rPr lang="en-US" sz="1800" b="1" dirty="0"/>
              <a:t> y </a:t>
            </a:r>
            <a:r>
              <a:rPr lang="en-US" sz="1800" b="1" dirty="0" err="1"/>
              <a:t>pídeles</a:t>
            </a:r>
            <a:r>
              <a:rPr lang="en-US" sz="1800" b="1" dirty="0"/>
              <a:t> que las </a:t>
            </a:r>
            <a:r>
              <a:rPr lang="en-US" sz="1800" b="1" dirty="0" err="1"/>
              <a:t>respuestas</a:t>
            </a:r>
            <a:r>
              <a:rPr lang="en-US" sz="1800" b="1" dirty="0"/>
              <a:t> </a:t>
            </a:r>
            <a:r>
              <a:rPr lang="en-US" sz="1800" b="1" dirty="0" err="1"/>
              <a:t>sean</a:t>
            </a:r>
            <a:r>
              <a:rPr lang="en-US" sz="1800" b="1" dirty="0"/>
              <a:t> </a:t>
            </a:r>
            <a:r>
              <a:rPr lang="en-US" sz="1800" b="1" dirty="0" err="1"/>
              <a:t>concisas</a:t>
            </a:r>
            <a:r>
              <a:rPr lang="en-US" sz="1800" b="1" baseline="0" dirty="0"/>
              <a:t>, </a:t>
            </a:r>
            <a:r>
              <a:rPr lang="en-US" sz="1800" b="1" dirty="0"/>
              <a:t>para </a:t>
            </a:r>
            <a:r>
              <a:rPr lang="en-US" sz="1800" b="1" dirty="0" err="1"/>
              <a:t>intentar</a:t>
            </a:r>
            <a:r>
              <a:rPr lang="en-US" sz="1800" b="1" dirty="0"/>
              <a:t> </a:t>
            </a:r>
            <a:r>
              <a:rPr lang="en-US" sz="1800" b="1" dirty="0" err="1"/>
              <a:t>conseguir</a:t>
            </a:r>
            <a:r>
              <a:rPr lang="en-US" sz="1800" b="1" dirty="0"/>
              <a:t> la </a:t>
            </a:r>
            <a:r>
              <a:rPr lang="en-US" sz="1800" b="1" dirty="0" err="1"/>
              <a:t>máxima</a:t>
            </a:r>
            <a:r>
              <a:rPr lang="en-US" sz="1800" b="1" dirty="0"/>
              <a:t> </a:t>
            </a:r>
            <a:r>
              <a:rPr lang="en-US" sz="1800" b="1" dirty="0" err="1"/>
              <a:t>participación</a:t>
            </a:r>
            <a:r>
              <a:rPr lang="en-US" sz="1800" b="1" dirty="0"/>
              <a:t> de </a:t>
            </a:r>
            <a:r>
              <a:rPr lang="en-US" sz="1800" b="1" dirty="0" err="1"/>
              <a:t>todos</a:t>
            </a:r>
            <a:r>
              <a:rPr lang="en-US" sz="1000" b="1" baseline="0" dirty="0">
                <a:latin typeface="Open Sans"/>
                <a:ea typeface="Open Sans"/>
                <a:cs typeface="Open Sans"/>
              </a:rPr>
              <a:t>.]</a:t>
            </a:r>
            <a:endParaRPr lang="en-US" sz="1000" b="1" dirty="0">
              <a:latin typeface="Open Sans"/>
              <a:ea typeface="Open Sans"/>
              <a:cs typeface="Open Sans"/>
            </a:endParaRPr>
          </a:p>
          <a:p>
            <a:endParaRPr lang="en-US" sz="1000" b="1"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baseline="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8</a:t>
            </a:fld>
            <a:endParaRPr lang="en-US" altLang="ru-RU"/>
          </a:p>
        </p:txBody>
      </p:sp>
    </p:spTree>
    <p:extLst>
      <p:ext uri="{BB962C8B-B14F-4D97-AF65-F5344CB8AC3E}">
        <p14:creationId xmlns:p14="http://schemas.microsoft.com/office/powerpoint/2010/main" val="387106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800" i="1" dirty="0"/>
              <a:t>Antes de </a:t>
            </a:r>
            <a:r>
              <a:rPr lang="en-AU" sz="1800" i="1" dirty="0" err="1"/>
              <a:t>profundizar</a:t>
            </a:r>
            <a:r>
              <a:rPr lang="en-AU" sz="1800" i="1" dirty="0"/>
              <a:t> en </a:t>
            </a:r>
            <a:r>
              <a:rPr lang="en-AU" sz="1800" i="1" dirty="0" err="1"/>
              <a:t>cada</a:t>
            </a:r>
            <a:r>
              <a:rPr lang="en-AU" sz="1800" i="1" dirty="0"/>
              <a:t> uno de los </a:t>
            </a:r>
            <a:r>
              <a:rPr lang="en-AU" sz="1800" i="1" dirty="0" err="1"/>
              <a:t>tres</a:t>
            </a:r>
            <a:r>
              <a:rPr lang="en-AU" sz="1800" i="1" dirty="0"/>
              <a:t> </a:t>
            </a:r>
            <a:r>
              <a:rPr lang="en-AU" sz="1800" i="1" dirty="0" err="1"/>
              <a:t>principios</a:t>
            </a:r>
            <a:r>
              <a:rPr lang="en-AU" sz="1800" i="1" dirty="0"/>
              <a:t> de los PAP</a:t>
            </a:r>
            <a:r>
              <a:rPr lang="en-AU" sz="1800" i="1" kern="1200" dirty="0">
                <a:effectLst/>
              </a:rPr>
              <a:t> -</a:t>
            </a:r>
            <a:r>
              <a:rPr lang="en-AU" sz="1800" i="1" dirty="0" err="1"/>
              <a:t>Mirar</a:t>
            </a:r>
            <a:r>
              <a:rPr lang="en-AU" sz="1800" i="1" dirty="0"/>
              <a:t>, </a:t>
            </a:r>
            <a:r>
              <a:rPr lang="en-AU" sz="1800" i="1" dirty="0" err="1"/>
              <a:t>Escuchar</a:t>
            </a:r>
            <a:r>
              <a:rPr lang="en-AU" sz="1800" i="1" dirty="0"/>
              <a:t> y </a:t>
            </a:r>
            <a:r>
              <a:rPr lang="en-AU" sz="1800" i="1" dirty="0" err="1"/>
              <a:t>Vincular</a:t>
            </a:r>
            <a:r>
              <a:rPr lang="en-AU" sz="1800" i="1" dirty="0"/>
              <a:t>-</a:t>
            </a:r>
            <a:r>
              <a:rPr lang="en-AU" sz="1800" i="1" kern="1200" dirty="0">
                <a:effectLst/>
              </a:rPr>
              <a:t>, </a:t>
            </a:r>
            <a:r>
              <a:rPr lang="en-AU" sz="1800" i="1" dirty="0" err="1"/>
              <a:t>voy</a:t>
            </a:r>
            <a:r>
              <a:rPr lang="en-AU" sz="1800" i="1" dirty="0"/>
              <a:t> a leer </a:t>
            </a:r>
            <a:r>
              <a:rPr lang="en-AU" sz="1800" i="1" dirty="0" err="1"/>
              <a:t>algunas</a:t>
            </a:r>
            <a:r>
              <a:rPr lang="en-AU" sz="1800" i="1" dirty="0"/>
              <a:t> </a:t>
            </a:r>
            <a:r>
              <a:rPr lang="en-AU" sz="1800" i="1" dirty="0" err="1"/>
              <a:t>afirmaciones</a:t>
            </a:r>
            <a:r>
              <a:rPr lang="en-AU" sz="1800" i="1" dirty="0"/>
              <a:t> que son "lo que hay que </a:t>
            </a:r>
            <a:r>
              <a:rPr lang="en-AU" sz="1800" i="1" dirty="0" err="1"/>
              <a:t>hacer</a:t>
            </a:r>
            <a:r>
              <a:rPr lang="en-AU" sz="1800" i="1" dirty="0"/>
              <a:t>" y "lo que no hay que </a:t>
            </a:r>
            <a:r>
              <a:rPr lang="en-AU" sz="1800" i="1" dirty="0" err="1"/>
              <a:t>hacer</a:t>
            </a:r>
            <a:r>
              <a:rPr lang="en-AU" sz="1800" i="1" dirty="0"/>
              <a:t>" en </a:t>
            </a:r>
            <a:r>
              <a:rPr lang="en-AU" sz="1800" i="1" kern="1200" dirty="0">
                <a:effectLst/>
              </a:rPr>
              <a:t>general </a:t>
            </a:r>
            <a:r>
              <a:rPr lang="en-AU" sz="1800" i="1" dirty="0"/>
              <a:t>para </a:t>
            </a:r>
            <a:r>
              <a:rPr lang="en-AU" sz="1800" i="1" dirty="0" err="1"/>
              <a:t>apoyar</a:t>
            </a:r>
            <a:r>
              <a:rPr lang="en-AU" sz="1800" i="1" dirty="0"/>
              <a:t> a las personas que </a:t>
            </a:r>
            <a:r>
              <a:rPr lang="en-AU" sz="1800" i="1" dirty="0" err="1"/>
              <a:t>dudan</a:t>
            </a:r>
            <a:r>
              <a:rPr lang="en-AU" sz="1800" i="1" dirty="0"/>
              <a:t> de la </a:t>
            </a:r>
            <a:r>
              <a:rPr lang="en-AU" sz="1800" i="1" dirty="0" err="1"/>
              <a:t>vacuna</a:t>
            </a:r>
            <a:r>
              <a:rPr lang="en-AU" sz="1800" i="1" kern="1200" dirty="0">
                <a:effectLst/>
              </a:rPr>
              <a:t>. </a:t>
            </a:r>
            <a:r>
              <a:rPr lang="en-AU" sz="1800" i="1" dirty="0"/>
              <a:t>Por </a:t>
            </a:r>
            <a:r>
              <a:rPr lang="en-AU" sz="1800" i="1" dirty="0" err="1"/>
              <a:t>favor</a:t>
            </a:r>
            <a:r>
              <a:rPr lang="en-AU" sz="1800" i="1" dirty="0"/>
              <a:t>, </a:t>
            </a:r>
            <a:r>
              <a:rPr lang="en-AU" sz="1800" i="1" dirty="0" err="1"/>
              <a:t>responde</a:t>
            </a:r>
            <a:r>
              <a:rPr lang="en-AU" sz="1800" i="1" dirty="0"/>
              <a:t> </a:t>
            </a:r>
            <a:r>
              <a:rPr lang="en-AU" sz="1800" i="1" kern="1200" dirty="0">
                <a:effectLst/>
              </a:rPr>
              <a:t>a </a:t>
            </a:r>
            <a:r>
              <a:rPr lang="en-AU" sz="1800" i="1" dirty="0"/>
              <a:t>las </a:t>
            </a:r>
            <a:r>
              <a:rPr lang="en-AU" sz="1800" i="1" dirty="0" err="1"/>
              <a:t>preguntas</a:t>
            </a:r>
            <a:r>
              <a:rPr lang="en-AU" sz="1800" i="1" dirty="0"/>
              <a:t> y </a:t>
            </a:r>
            <a:r>
              <a:rPr lang="en-AU" sz="1800" i="1" dirty="0" err="1"/>
              <a:t>discutiremos</a:t>
            </a:r>
            <a:r>
              <a:rPr lang="en-AU" sz="1800" i="1" dirty="0"/>
              <a:t> </a:t>
            </a:r>
            <a:r>
              <a:rPr lang="en-AU" sz="1800" i="1" dirty="0" err="1"/>
              <a:t>brevemente</a:t>
            </a:r>
            <a:r>
              <a:rPr lang="en-AU" sz="1800" i="1" dirty="0"/>
              <a:t> por </a:t>
            </a:r>
            <a:r>
              <a:rPr lang="en-AU" sz="1800" i="1" dirty="0" err="1"/>
              <a:t>qué</a:t>
            </a:r>
            <a:r>
              <a:rPr lang="en-AU" sz="1800" i="1" dirty="0"/>
              <a:t> es un "</a:t>
            </a:r>
            <a:r>
              <a:rPr lang="en-AU" sz="1800" i="1" dirty="0" err="1"/>
              <a:t>sí</a:t>
            </a:r>
            <a:r>
              <a:rPr lang="en-AU" sz="1800" i="1" dirty="0"/>
              <a:t>" o "no" </a:t>
            </a:r>
            <a:r>
              <a:rPr lang="en-AU" sz="1800" i="1" kern="1200" dirty="0">
                <a:effectLst/>
              </a:rPr>
              <a:t>general</a:t>
            </a:r>
            <a:r>
              <a:rPr lang="en-AU" sz="1800" i="1" dirty="0"/>
              <a:t>. </a:t>
            </a:r>
            <a:endParaRPr lang="en-US" sz="1800" i="1" dirty="0">
              <a:cs typeface="Calibri"/>
            </a:endParaRPr>
          </a:p>
          <a:p>
            <a:pPr marL="0" lvl="0" indent="0" rtl="0">
              <a:lnSpc>
                <a:spcPct val="107000"/>
              </a:lnSpc>
              <a:buFont typeface="Symbol" panose="05050102010706020507" pitchFamily="18" charset="2"/>
              <a:buNone/>
            </a:pPr>
            <a:endParaRPr lang="en-AU" sz="10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defTabSz="457200" eaLnBrk="1" fontAlgn="auto" hangingPunct="1">
              <a:lnSpc>
                <a:spcPct val="107000"/>
              </a:lnSpc>
              <a:spcBef>
                <a:spcPts val="0"/>
              </a:spcBef>
              <a:spcAft>
                <a:spcPts val="0"/>
              </a:spcAft>
              <a:defRPr/>
            </a:pPr>
            <a:r>
              <a:rPr lang="en-GB" sz="1000" b="1" kern="1200" baseline="0" dirty="0">
                <a:solidFill>
                  <a:srgbClr val="FF0000"/>
                </a:solidFill>
                <a:latin typeface="Open Sans"/>
                <a:ea typeface="Open Sans"/>
                <a:cs typeface="Open Sans"/>
              </a:rPr>
              <a:t>[</a:t>
            </a:r>
            <a:r>
              <a:rPr lang="en-GB" dirty="0" err="1"/>
              <a:t>Instrucciones</a:t>
            </a:r>
            <a:r>
              <a:rPr lang="en-GB" dirty="0"/>
              <a:t> para </a:t>
            </a:r>
            <a:r>
              <a:rPr lang="en-GB" dirty="0" err="1"/>
              <a:t>ejecutar</a:t>
            </a:r>
            <a:r>
              <a:rPr lang="en-GB" dirty="0"/>
              <a:t> la </a:t>
            </a:r>
            <a:r>
              <a:rPr lang="en-GB" dirty="0" err="1"/>
              <a:t>actividad</a:t>
            </a:r>
            <a:endParaRPr lang="en-GB" kern="1200" baseline="0" dirty="0"/>
          </a:p>
          <a:p>
            <a:pPr marL="171450" indent="-171450" defTabSz="457200">
              <a:lnSpc>
                <a:spcPct val="107000"/>
              </a:lnSpc>
              <a:spcBef>
                <a:spcPts val="0"/>
              </a:spcBef>
              <a:spcAft>
                <a:spcPts val="0"/>
              </a:spcAft>
              <a:buFont typeface="Arial" panose="020B0604020202020204" pitchFamily="34" charset="0"/>
              <a:buChar char="•"/>
              <a:defRPr/>
            </a:pPr>
            <a:r>
              <a:rPr lang="en-AU" sz="1800" b="1" dirty="0" err="1"/>
              <a:t>Pida</a:t>
            </a:r>
            <a:r>
              <a:rPr lang="en-AU" sz="1800" b="1" dirty="0"/>
              <a:t> a los </a:t>
            </a:r>
            <a:r>
              <a:rPr lang="en-AU" sz="1800" b="1" dirty="0" err="1"/>
              <a:t>participantes</a:t>
            </a:r>
            <a:r>
              <a:rPr lang="en-AU" sz="1800" b="1" dirty="0"/>
              <a:t> que </a:t>
            </a:r>
            <a:r>
              <a:rPr lang="en-AU" sz="1800" b="1" dirty="0" err="1"/>
              <a:t>hagan</a:t>
            </a:r>
            <a:r>
              <a:rPr lang="en-AU" sz="1800" b="1" dirty="0"/>
              <a:t> dos </a:t>
            </a:r>
            <a:r>
              <a:rPr lang="en-AU" sz="1800" b="1" dirty="0" err="1"/>
              <a:t>carteles</a:t>
            </a:r>
            <a:r>
              <a:rPr lang="en-AU" sz="1800" b="1" dirty="0"/>
              <a:t> </a:t>
            </a:r>
            <a:r>
              <a:rPr lang="en-AU" sz="1800" b="1" dirty="0" err="1"/>
              <a:t>rápidamente</a:t>
            </a:r>
            <a:r>
              <a:rPr lang="en-AU" sz="1800" b="1" dirty="0"/>
              <a:t> en </a:t>
            </a:r>
            <a:r>
              <a:rPr lang="en-AU" sz="1800" b="1" dirty="0" err="1"/>
              <a:t>trozos</a:t>
            </a:r>
            <a:r>
              <a:rPr lang="en-AU" sz="1800" b="1" dirty="0"/>
              <a:t> de </a:t>
            </a:r>
            <a:r>
              <a:rPr lang="en-AU" sz="1800" b="1" dirty="0" err="1"/>
              <a:t>papel</a:t>
            </a:r>
            <a:r>
              <a:rPr lang="en-AU" sz="1800" b="1" dirty="0"/>
              <a:t> de </a:t>
            </a:r>
            <a:r>
              <a:rPr lang="en-AU" sz="1800" b="1" dirty="0" err="1"/>
              <a:t>tamaño</a:t>
            </a:r>
            <a:r>
              <a:rPr lang="en-AU" sz="1800" b="1" dirty="0"/>
              <a:t> </a:t>
            </a:r>
            <a:r>
              <a:rPr lang="en-AU" sz="1800" b="1" dirty="0">
                <a:effectLst/>
              </a:rPr>
              <a:t>A4 /A5 </a:t>
            </a:r>
            <a:r>
              <a:rPr lang="en-AU" sz="1800" b="1" dirty="0" err="1"/>
              <a:t>separados</a:t>
            </a:r>
            <a:r>
              <a:rPr lang="en-AU" sz="1800" b="1" dirty="0">
                <a:effectLst/>
              </a:rPr>
              <a:t>. </a:t>
            </a:r>
            <a:r>
              <a:rPr lang="en-AU" sz="1800" b="1" dirty="0"/>
              <a:t>En un </a:t>
            </a:r>
            <a:r>
              <a:rPr lang="en-AU" sz="1800" b="1" dirty="0" err="1"/>
              <a:t>trozo</a:t>
            </a:r>
            <a:r>
              <a:rPr lang="en-AU" sz="1800" b="1" dirty="0"/>
              <a:t> de </a:t>
            </a:r>
            <a:r>
              <a:rPr lang="en-AU" sz="1800" b="1" dirty="0" err="1"/>
              <a:t>papel</a:t>
            </a:r>
            <a:r>
              <a:rPr lang="en-AU" sz="1800" b="1" dirty="0"/>
              <a:t> </a:t>
            </a:r>
            <a:r>
              <a:rPr lang="en-AU" sz="1800" b="1" dirty="0" err="1"/>
              <a:t>escriba</a:t>
            </a:r>
            <a:r>
              <a:rPr lang="en-AU" sz="1800" b="1" dirty="0"/>
              <a:t> “</a:t>
            </a:r>
            <a:r>
              <a:rPr lang="en-AU" sz="1800" b="1" dirty="0">
                <a:effectLst/>
              </a:rPr>
              <a:t>HACER</a:t>
            </a:r>
            <a:r>
              <a:rPr lang="en-AU" sz="1800" b="1" dirty="0"/>
              <a:t>" en </a:t>
            </a:r>
            <a:r>
              <a:rPr lang="en-AU" sz="1800" b="1" dirty="0" err="1"/>
              <a:t>negrita</a:t>
            </a:r>
            <a:r>
              <a:rPr lang="en-AU" sz="1800" b="1" dirty="0"/>
              <a:t> y en </a:t>
            </a:r>
            <a:r>
              <a:rPr lang="en-AU" sz="1800" b="1" dirty="0" err="1"/>
              <a:t>el</a:t>
            </a:r>
            <a:r>
              <a:rPr lang="en-AU" sz="1800" b="1" dirty="0"/>
              <a:t> </a:t>
            </a:r>
            <a:r>
              <a:rPr lang="en-AU" sz="1800" b="1" dirty="0" err="1"/>
              <a:t>otro</a:t>
            </a:r>
            <a:r>
              <a:rPr lang="en-AU" sz="1800" b="1" dirty="0"/>
              <a:t> </a:t>
            </a:r>
            <a:r>
              <a:rPr lang="en-AU" sz="1800" b="1" dirty="0" err="1"/>
              <a:t>papel</a:t>
            </a:r>
            <a:r>
              <a:rPr lang="en-AU" sz="1800" b="1" dirty="0"/>
              <a:t> </a:t>
            </a:r>
            <a:r>
              <a:rPr lang="en-AU" sz="1800" b="1" dirty="0" err="1"/>
              <a:t>escriba</a:t>
            </a:r>
            <a:r>
              <a:rPr lang="en-AU" sz="1800" b="1" dirty="0"/>
              <a:t> “NO HACER". </a:t>
            </a:r>
            <a:r>
              <a:rPr lang="en-AU" sz="1800" b="1" dirty="0" err="1"/>
              <a:t>También</a:t>
            </a:r>
            <a:r>
              <a:rPr lang="en-AU" sz="1800" b="1" dirty="0"/>
              <a:t> </a:t>
            </a:r>
            <a:r>
              <a:rPr lang="en-AU" sz="1800" b="1" dirty="0" err="1"/>
              <a:t>pueden</a:t>
            </a:r>
            <a:r>
              <a:rPr lang="en-AU" sz="1800" b="1" dirty="0"/>
              <a:t> ser </a:t>
            </a:r>
            <a:r>
              <a:rPr lang="en-AU" sz="1800" b="1" dirty="0" err="1"/>
              <a:t>trozos</a:t>
            </a:r>
            <a:r>
              <a:rPr lang="en-AU" sz="1800" b="1" dirty="0"/>
              <a:t> de </a:t>
            </a:r>
            <a:r>
              <a:rPr lang="en-AU" sz="1800" b="1" dirty="0" err="1"/>
              <a:t>papel</a:t>
            </a:r>
            <a:r>
              <a:rPr lang="en-AU" sz="1800" b="1" dirty="0"/>
              <a:t> de </a:t>
            </a:r>
            <a:r>
              <a:rPr lang="en-AU" sz="1800" b="1" dirty="0" err="1"/>
              <a:t>distintos</a:t>
            </a:r>
            <a:r>
              <a:rPr lang="en-AU" sz="1800" b="1" dirty="0"/>
              <a:t> </a:t>
            </a:r>
            <a:r>
              <a:rPr lang="en-AU" sz="1800" b="1" dirty="0" err="1"/>
              <a:t>colores</a:t>
            </a:r>
            <a:r>
              <a:rPr lang="en-AU" sz="1800" b="1" dirty="0">
                <a:effectLst/>
              </a:rPr>
              <a:t>.</a:t>
            </a:r>
            <a:r>
              <a:rPr lang="en-AU" sz="1800" b="1" dirty="0"/>
              <a:t> </a:t>
            </a:r>
            <a:endParaRPr lang="en-AU" sz="1800" b="1" dirty="0">
              <a:cs typeface="Calibri"/>
            </a:endParaRPr>
          </a:p>
          <a:p>
            <a:pPr marL="171450" indent="-171450" defTabSz="457200">
              <a:lnSpc>
                <a:spcPct val="107000"/>
              </a:lnSpc>
              <a:spcBef>
                <a:spcPts val="0"/>
              </a:spcBef>
              <a:spcAft>
                <a:spcPts val="0"/>
              </a:spcAft>
              <a:buFont typeface="Arial" panose="020B0604020202020204" pitchFamily="34" charset="0"/>
              <a:buChar char="•"/>
              <a:defRPr/>
            </a:pPr>
            <a:r>
              <a:rPr lang="en-AU" sz="1800" b="1" dirty="0" err="1"/>
              <a:t>Pídeles</a:t>
            </a:r>
            <a:r>
              <a:rPr lang="en-AU" sz="1800" b="1" dirty="0"/>
              <a:t> que </a:t>
            </a:r>
            <a:r>
              <a:rPr lang="en-AU" sz="1800" b="1" dirty="0" err="1"/>
              <a:t>sostengan</a:t>
            </a:r>
            <a:r>
              <a:rPr lang="en-AU" sz="1800" b="1" dirty="0"/>
              <a:t> la respuesta </a:t>
            </a:r>
            <a:r>
              <a:rPr lang="en-AU" sz="1800" b="1" dirty="0" err="1"/>
              <a:t>correcta</a:t>
            </a:r>
            <a:r>
              <a:rPr lang="en-AU" sz="1800" b="1" dirty="0"/>
              <a:t> ante la </a:t>
            </a:r>
            <a:r>
              <a:rPr lang="en-AU" sz="1800" b="1" dirty="0" err="1"/>
              <a:t>cámara</a:t>
            </a:r>
            <a:r>
              <a:rPr lang="en-AU" sz="1800" b="1" dirty="0"/>
              <a:t> </a:t>
            </a:r>
            <a:r>
              <a:rPr lang="en-AU" sz="1800" b="1" dirty="0" err="1"/>
              <a:t>cada</a:t>
            </a:r>
            <a:r>
              <a:rPr lang="en-AU" sz="1800" b="1" dirty="0"/>
              <a:t> </a:t>
            </a:r>
            <a:r>
              <a:rPr lang="en-AU" sz="1800" b="1" dirty="0" err="1"/>
              <a:t>vez</a:t>
            </a:r>
            <a:r>
              <a:rPr lang="en-AU" sz="1800" b="1" dirty="0"/>
              <a:t> que se lea una </a:t>
            </a:r>
            <a:r>
              <a:rPr lang="en-AU" sz="1800" b="1" dirty="0" err="1"/>
              <a:t>afirmación</a:t>
            </a:r>
            <a:r>
              <a:rPr lang="en-AU" sz="1800" b="1" dirty="0"/>
              <a:t> y dirige un </a:t>
            </a:r>
            <a:r>
              <a:rPr lang="en-AU" sz="1800" b="1" dirty="0" err="1"/>
              <a:t>pequeño</a:t>
            </a:r>
            <a:r>
              <a:rPr lang="en-AU" sz="1800" b="1" dirty="0"/>
              <a:t> debate </a:t>
            </a:r>
            <a:r>
              <a:rPr lang="en-AU" sz="1800" b="1" dirty="0" err="1"/>
              <a:t>sobre</a:t>
            </a:r>
            <a:r>
              <a:rPr lang="en-AU" sz="1800" b="1" dirty="0"/>
              <a:t> </a:t>
            </a:r>
            <a:r>
              <a:rPr lang="en-AU" sz="1800" b="1" dirty="0" err="1"/>
              <a:t>cada</a:t>
            </a:r>
            <a:r>
              <a:rPr lang="en-AU" sz="1800" b="1" dirty="0"/>
              <a:t> uno de los </a:t>
            </a:r>
            <a:r>
              <a:rPr lang="en-AU" sz="1800" b="1" dirty="0" err="1"/>
              <a:t>principios</a:t>
            </a:r>
            <a:r>
              <a:rPr lang="en-AU" sz="1800" b="1" dirty="0"/>
              <a:t> clave</a:t>
            </a:r>
            <a:r>
              <a:rPr lang="en-AU" sz="1800" b="1" dirty="0">
                <a:effectLst/>
              </a:rPr>
              <a:t>. </a:t>
            </a:r>
            <a:r>
              <a:rPr lang="en-AU" sz="1800" b="1" dirty="0"/>
              <a:t>En la </a:t>
            </a:r>
            <a:r>
              <a:rPr lang="en-AU" sz="1800" b="1" dirty="0" err="1"/>
              <a:t>sección</a:t>
            </a:r>
            <a:r>
              <a:rPr lang="en-AU" sz="1800" b="1" dirty="0"/>
              <a:t> de </a:t>
            </a:r>
            <a:r>
              <a:rPr lang="en-AU" sz="1800" b="1" dirty="0" err="1"/>
              <a:t>notas</a:t>
            </a:r>
            <a:r>
              <a:rPr lang="en-AU" sz="1800" b="1" dirty="0"/>
              <a:t> de la </a:t>
            </a:r>
            <a:r>
              <a:rPr lang="en-AU" sz="1800" b="1" dirty="0" err="1"/>
              <a:t>siguiente</a:t>
            </a:r>
            <a:r>
              <a:rPr lang="en-AU" sz="1800" b="1" dirty="0"/>
              <a:t> </a:t>
            </a:r>
            <a:r>
              <a:rPr lang="en-AU" sz="1800" b="1" dirty="0" err="1"/>
              <a:t>diapositiva</a:t>
            </a:r>
            <a:r>
              <a:rPr lang="en-AU" sz="1800" b="1" dirty="0"/>
              <a:t> se </a:t>
            </a:r>
            <a:r>
              <a:rPr lang="en-AU" sz="1800" b="1" dirty="0" err="1"/>
              <a:t>ofrecen</a:t>
            </a:r>
            <a:r>
              <a:rPr lang="en-AU" sz="1800" b="1" dirty="0"/>
              <a:t> </a:t>
            </a:r>
            <a:r>
              <a:rPr lang="en-AU" sz="1800" b="1" dirty="0" err="1"/>
              <a:t>algunas</a:t>
            </a:r>
            <a:r>
              <a:rPr lang="en-AU" sz="1800" b="1" dirty="0"/>
              <a:t> </a:t>
            </a:r>
            <a:r>
              <a:rPr lang="en-AU" sz="1800" b="1" dirty="0" err="1"/>
              <a:t>sugerencias</a:t>
            </a:r>
            <a:r>
              <a:rPr lang="en-AU" sz="1800" b="1" dirty="0"/>
              <a:t> para </a:t>
            </a:r>
            <a:r>
              <a:rPr lang="en-AU" sz="1800" b="1" dirty="0" err="1"/>
              <a:t>el</a:t>
            </a:r>
            <a:r>
              <a:rPr lang="en-AU" sz="1800" b="1" dirty="0"/>
              <a:t> </a:t>
            </a:r>
            <a:r>
              <a:rPr lang="en-AU" sz="1800" b="1" dirty="0" err="1"/>
              <a:t>pequeño</a:t>
            </a:r>
            <a:r>
              <a:rPr lang="en-AU" sz="1800" b="1" dirty="0"/>
              <a:t> debate</a:t>
            </a:r>
            <a:r>
              <a:rPr lang="en-AU" sz="1800" b="1" dirty="0">
                <a:effectLst/>
              </a:rPr>
              <a:t>.</a:t>
            </a:r>
            <a:endParaRPr lang="en-AU" sz="1800" b="1" dirty="0">
              <a:cs typeface="Calibri"/>
            </a:endParaRPr>
          </a:p>
          <a:p>
            <a:pPr marL="171450" indent="-171450" defTabSz="457200">
              <a:lnSpc>
                <a:spcPct val="107000"/>
              </a:lnSpc>
              <a:spcBef>
                <a:spcPts val="0"/>
              </a:spcBef>
              <a:spcAft>
                <a:spcPts val="0"/>
              </a:spcAft>
              <a:buFont typeface="Arial" panose="020B0604020202020204" pitchFamily="34" charset="0"/>
              <a:buChar char="•"/>
              <a:defRPr/>
            </a:pPr>
            <a:r>
              <a:rPr lang="en-AU" sz="1800" b="1" dirty="0"/>
              <a:t>O</a:t>
            </a:r>
            <a:r>
              <a:rPr lang="en-AU" sz="1800" b="1" dirty="0">
                <a:effectLst/>
              </a:rPr>
              <a:t>, </a:t>
            </a:r>
            <a:r>
              <a:rPr lang="en-AU" sz="1800" b="1" dirty="0" err="1"/>
              <a:t>si</a:t>
            </a:r>
            <a:r>
              <a:rPr lang="en-AU" sz="1800" b="1" dirty="0"/>
              <a:t> </a:t>
            </a:r>
            <a:r>
              <a:rPr lang="en-AU" sz="1800" b="1" dirty="0" err="1"/>
              <a:t>utiliza</a:t>
            </a:r>
            <a:r>
              <a:rPr lang="en-AU" sz="1800" b="1" dirty="0"/>
              <a:t> </a:t>
            </a:r>
            <a:r>
              <a:rPr lang="en-AU" sz="1800" b="1" dirty="0">
                <a:effectLst/>
              </a:rPr>
              <a:t>Zoom </a:t>
            </a:r>
            <a:r>
              <a:rPr lang="en-AU" sz="1800" b="1" dirty="0"/>
              <a:t>u </a:t>
            </a:r>
            <a:r>
              <a:rPr lang="en-AU" sz="1800" b="1" dirty="0" err="1"/>
              <a:t>otra</a:t>
            </a:r>
            <a:r>
              <a:rPr lang="en-AU" sz="1800" b="1" dirty="0"/>
              <a:t> </a:t>
            </a:r>
            <a:r>
              <a:rPr lang="en-AU" sz="1800" b="1" dirty="0" err="1"/>
              <a:t>plataforma</a:t>
            </a:r>
            <a:r>
              <a:rPr lang="en-AU" sz="1800" b="1" dirty="0">
                <a:effectLst/>
              </a:rPr>
              <a:t>, </a:t>
            </a:r>
            <a:r>
              <a:rPr lang="en-AU" sz="1800" b="1" dirty="0" err="1"/>
              <a:t>puede</a:t>
            </a:r>
            <a:r>
              <a:rPr lang="en-AU" sz="1800" b="1" dirty="0"/>
              <a:t> </a:t>
            </a:r>
            <a:r>
              <a:rPr lang="en-AU" sz="1800" b="1" dirty="0" err="1"/>
              <a:t>preferir</a:t>
            </a:r>
            <a:r>
              <a:rPr lang="en-AU" sz="1800" b="1" dirty="0"/>
              <a:t> </a:t>
            </a:r>
            <a:r>
              <a:rPr lang="en-AU" sz="1800" b="1" dirty="0" err="1"/>
              <a:t>realizar</a:t>
            </a:r>
            <a:r>
              <a:rPr lang="en-AU" sz="1800" b="1" dirty="0"/>
              <a:t> una </a:t>
            </a:r>
            <a:r>
              <a:rPr lang="en-AU" sz="1800" b="1" dirty="0" err="1"/>
              <a:t>encuesta</a:t>
            </a:r>
            <a:r>
              <a:rPr lang="en-AU" sz="1800" b="1" dirty="0"/>
              <a:t> o un </a:t>
            </a:r>
            <a:r>
              <a:rPr lang="en-AU" sz="1800" b="1" dirty="0" err="1"/>
              <a:t>cuestionario</a:t>
            </a:r>
            <a:r>
              <a:rPr lang="en-AU" sz="1800" b="1" dirty="0"/>
              <a:t> y </a:t>
            </a:r>
            <a:r>
              <a:rPr lang="en-AU" sz="1800" b="1" dirty="0" err="1"/>
              <a:t>luego</a:t>
            </a:r>
            <a:r>
              <a:rPr lang="en-AU" sz="1800" b="1" dirty="0"/>
              <a:t> </a:t>
            </a:r>
            <a:r>
              <a:rPr lang="en-AU" sz="1800" b="1" dirty="0" err="1"/>
              <a:t>dirigir</a:t>
            </a:r>
            <a:r>
              <a:rPr lang="en-AU" sz="1800" b="1" dirty="0"/>
              <a:t> </a:t>
            </a:r>
            <a:r>
              <a:rPr lang="en-AU" sz="1800" b="1" dirty="0" err="1"/>
              <a:t>el</a:t>
            </a:r>
            <a:r>
              <a:rPr lang="en-AU" sz="1800" b="1" dirty="0"/>
              <a:t> </a:t>
            </a:r>
            <a:r>
              <a:rPr lang="en-AU" sz="1800" b="1" dirty="0" err="1"/>
              <a:t>pequeño</a:t>
            </a:r>
            <a:r>
              <a:rPr lang="en-AU" sz="1800" b="1" dirty="0"/>
              <a:t> debate </a:t>
            </a:r>
            <a:r>
              <a:rPr lang="en-AU" sz="1800" b="1" dirty="0" err="1"/>
              <a:t>sobre</a:t>
            </a:r>
            <a:r>
              <a:rPr lang="en-AU" sz="1800" b="1" dirty="0"/>
              <a:t> </a:t>
            </a:r>
            <a:r>
              <a:rPr lang="en-AU" sz="1800" b="1" dirty="0" err="1"/>
              <a:t>cada</a:t>
            </a:r>
            <a:r>
              <a:rPr lang="en-AU" sz="1800" b="1" dirty="0"/>
              <a:t> principio clave</a:t>
            </a:r>
            <a:r>
              <a:rPr lang="en-AU" sz="1800" b="1" dirty="0">
                <a:effectLst/>
              </a:rPr>
              <a:t>.</a:t>
            </a:r>
            <a:r>
              <a:rPr lang="en-AU" sz="1800" b="1" dirty="0"/>
              <a:t> </a:t>
            </a:r>
            <a:r>
              <a:rPr lang="en-AU" sz="1000" b="1" dirty="0">
                <a:latin typeface="Open Sans"/>
                <a:ea typeface="Open Sans"/>
                <a:cs typeface="Open Sans"/>
              </a:rPr>
              <a:t> </a:t>
            </a:r>
          </a:p>
          <a:p>
            <a:pPr marL="171450" indent="-171450" defTabSz="457200">
              <a:lnSpc>
                <a:spcPct val="107000"/>
              </a:lnSpc>
              <a:spcBef>
                <a:spcPts val="0"/>
              </a:spcBef>
              <a:spcAft>
                <a:spcPts val="0"/>
              </a:spcAft>
              <a:buFont typeface="Arial" panose="020B0604020202020204" pitchFamily="34" charset="0"/>
              <a:buChar char="•"/>
              <a:defRPr/>
            </a:pPr>
            <a:r>
              <a:rPr lang="en-AU" sz="1800" b="1" dirty="0"/>
              <a:t>Lea los </a:t>
            </a:r>
            <a:r>
              <a:rPr lang="en-AU" sz="1800" b="1" dirty="0" err="1"/>
              <a:t>enunciados</a:t>
            </a:r>
            <a:r>
              <a:rPr lang="en-AU" sz="1800" b="1" dirty="0"/>
              <a:t> de la </a:t>
            </a:r>
            <a:r>
              <a:rPr lang="en-AU" sz="1800" b="1" dirty="0" err="1"/>
              <a:t>siguiente</a:t>
            </a:r>
            <a:r>
              <a:rPr lang="en-AU" sz="1800" b="1" dirty="0"/>
              <a:t> </a:t>
            </a:r>
            <a:r>
              <a:rPr lang="en-AU" sz="1800" b="1" dirty="0" err="1"/>
              <a:t>diapositiva</a:t>
            </a:r>
            <a:r>
              <a:rPr lang="en-AU" sz="1800" b="1" dirty="0"/>
              <a:t> en </a:t>
            </a:r>
            <a:r>
              <a:rPr lang="en-AU" sz="1800" b="1" dirty="0" err="1"/>
              <a:t>orden</a:t>
            </a:r>
            <a:r>
              <a:rPr lang="en-AU" sz="1800" b="1" dirty="0"/>
              <a:t> </a:t>
            </a:r>
            <a:r>
              <a:rPr lang="en-AU" sz="1800" b="1" dirty="0" err="1"/>
              <a:t>aleatorio</a:t>
            </a:r>
            <a:r>
              <a:rPr lang="en-AU" sz="1800" b="1" dirty="0"/>
              <a:t> de lo que se debe y no se debe </a:t>
            </a:r>
            <a:r>
              <a:rPr lang="en-AU" sz="1800" b="1" dirty="0" err="1"/>
              <a:t>hacer</a:t>
            </a:r>
            <a:r>
              <a:rPr lang="en-AU" sz="1800" b="1" dirty="0"/>
              <a:t> para </a:t>
            </a:r>
            <a:r>
              <a:rPr lang="en-AU" sz="1800" b="1" dirty="0" err="1"/>
              <a:t>dudar</a:t>
            </a:r>
            <a:r>
              <a:rPr lang="en-AU" sz="1800" b="1" dirty="0"/>
              <a:t> de las </a:t>
            </a:r>
            <a:r>
              <a:rPr lang="en-AU" sz="1800" b="1" dirty="0" err="1"/>
              <a:t>vacunas</a:t>
            </a:r>
            <a:r>
              <a:rPr lang="en-AU" sz="1000" b="1" dirty="0">
                <a:effectLst/>
                <a:latin typeface="Open Sans"/>
                <a:ea typeface="Open Sans"/>
                <a:cs typeface="Open Sans"/>
              </a:rPr>
              <a:t>.</a:t>
            </a:r>
            <a:r>
              <a:rPr lang="en-GB" sz="1000" b="1" kern="1200" baseline="0" dirty="0">
                <a:solidFill>
                  <a:srgbClr val="FF0000"/>
                </a:solidFill>
                <a:latin typeface="Open Sans"/>
                <a:ea typeface="Open Sans"/>
                <a:cs typeface="Open Sans"/>
              </a:rPr>
              <a:t>]</a:t>
            </a:r>
            <a:endParaRPr lang="en-US" sz="1000" dirty="0">
              <a:latin typeface="Open Sans"/>
              <a:ea typeface="Open Sans"/>
              <a:cs typeface="Open Sans"/>
            </a:endParaRPr>
          </a:p>
          <a:p>
            <a:endParaRPr lang="da-DK" sz="800"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9</a:t>
            </a:fld>
            <a:endParaRPr lang="en-US" altLang="ru-RU"/>
          </a:p>
        </p:txBody>
      </p:sp>
    </p:spTree>
    <p:extLst>
      <p:ext uri="{BB962C8B-B14F-4D97-AF65-F5344CB8AC3E}">
        <p14:creationId xmlns:p14="http://schemas.microsoft.com/office/powerpoint/2010/main" val="344722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98471731"/>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205067771"/>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13028756"/>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Logo IFRC Reference Centre for Psychosocial Support">
            <a:extLst>
              <a:ext uri="{FF2B5EF4-FFF2-40B4-BE49-F238E27FC236}">
                <a16:creationId xmlns:a16="http://schemas.microsoft.com/office/drawing/2014/main" id="{622ECD20-7607-4529-9385-4D545A3291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8" name="Subtitle 2">
            <a:extLst>
              <a:ext uri="{FF2B5EF4-FFF2-40B4-BE49-F238E27FC236}">
                <a16:creationId xmlns:a16="http://schemas.microsoft.com/office/drawing/2014/main" id="{A2E83B05-B9A0-412E-B16A-917181CDCC8B}"/>
              </a:ext>
            </a:extLst>
          </p:cNvPr>
          <p:cNvSpPr>
            <a:spLocks noGrp="1"/>
          </p:cNvSpPr>
          <p:nvPr>
            <p:ph type="subTitle" idx="1"/>
          </p:nvPr>
        </p:nvSpPr>
        <p:spPr>
          <a:xfrm>
            <a:off x="2065283" y="5083997"/>
            <a:ext cx="14157434" cy="2846058"/>
          </a:xfrm>
          <a:prstGeom prst="rect">
            <a:avLst/>
          </a:prstGeom>
        </p:spPr>
        <p:txBody>
          <a:bodyPr>
            <a:normAutofit/>
          </a:bodyPr>
          <a:lstStyle>
            <a:lvl1pPr marL="0" indent="0" algn="ctr" rtl="0">
              <a:buNone/>
              <a:defRPr sz="24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9" name="Title 1">
            <a:extLst>
              <a:ext uri="{FF2B5EF4-FFF2-40B4-BE49-F238E27FC236}">
                <a16:creationId xmlns:a16="http://schemas.microsoft.com/office/drawing/2014/main" id="{40A64D87-1843-401C-9297-F9066B421437}"/>
              </a:ext>
            </a:extLst>
          </p:cNvPr>
          <p:cNvSpPr>
            <a:spLocks noGrp="1"/>
          </p:cNvSpPr>
          <p:nvPr>
            <p:ph type="ctrTitle" hasCustomPrompt="1"/>
          </p:nvPr>
        </p:nvSpPr>
        <p:spPr>
          <a:xfrm>
            <a:off x="2065283" y="2145864"/>
            <a:ext cx="14157434" cy="2846058"/>
          </a:xfrm>
          <a:prstGeom prst="rect">
            <a:avLst/>
          </a:prstGeom>
        </p:spPr>
        <p:txBody>
          <a:bodyPr anchor="b">
            <a:normAutofit/>
          </a:bodyPr>
          <a:lstStyle>
            <a:lvl1pPr algn="ctr" rtl="0">
              <a:defRPr sz="4000" b="1">
                <a:solidFill>
                  <a:srgbClr val="323232"/>
                </a:solidFill>
                <a:latin typeface="Montserrat" panose="00000500000000000000" pitchFamily="2" charset="0"/>
                <a:ea typeface="Open Sans" panose="020B0606030504020204" pitchFamily="34" charset="0"/>
                <a:cs typeface="Open Sans" panose="020B0606030504020204" pitchFamily="34" charset="0"/>
              </a:defRPr>
            </a:lvl1pPr>
          </a:lstStyle>
          <a:p>
            <a:r>
              <a:rPr lang="en-US"/>
              <a:t>CLICK TO EDIT MASTER TITLE STYLE</a:t>
            </a:r>
            <a:endParaRPr lang="da-DK"/>
          </a:p>
        </p:txBody>
      </p:sp>
    </p:spTree>
    <p:extLst>
      <p:ext uri="{BB962C8B-B14F-4D97-AF65-F5344CB8AC3E}">
        <p14:creationId xmlns:p14="http://schemas.microsoft.com/office/powerpoint/2010/main" val="201273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44370565"/>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04374326"/>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860"/>
            <a:ext cx="7772400" cy="6528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860"/>
            <a:ext cx="7772400" cy="6528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33394728"/>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en-US"/>
              <a:t>Click to edit Master title style</a:t>
            </a:r>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8193"/>
            <a:ext cx="7736681" cy="5527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8193"/>
            <a:ext cx="7774782" cy="55277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6350581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16062263"/>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71503788"/>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82666755"/>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48547280"/>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smtClean="0"/>
              <a:t>8/19/2021</a:t>
            </a:fld>
            <a:endParaRPr lang="en-US"/>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smtClean="0"/>
              <a:t>‹#›</a:t>
            </a:fld>
            <a:endParaRPr lang="en-US"/>
          </a:p>
        </p:txBody>
      </p:sp>
      <p:sp>
        <p:nvSpPr>
          <p:cNvPr id="8" name="TextBox 7">
            <a:extLst>
              <a:ext uri="{FF2B5EF4-FFF2-40B4-BE49-F238E27FC236}">
                <a16:creationId xmlns:a16="http://schemas.microsoft.com/office/drawing/2014/main" id="{FFEDACAA-4C3D-4E62-B745-B3A833CDAF12}"/>
              </a:ext>
            </a:extLst>
          </p:cNvPr>
          <p:cNvSpPr txBox="1"/>
          <p:nvPr>
            <p:extLst>
              <p:ext uri="{1162E1C5-73C7-4A58-AE30-91384D911F3F}">
                <p184:classification xmlns:p184="http://schemas.microsoft.com/office/powerpoint/2018/4/main" val="ftr"/>
              </p:ext>
            </p:extLst>
          </p:nvPr>
        </p:nvSpPr>
        <p:spPr>
          <a:xfrm>
            <a:off x="0" y="10136188"/>
            <a:ext cx="4333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0540826"/>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8" r:id="rId12"/>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comments" Target="../comments/comment2.xml"/><Relationship Id="rId5" Type="http://schemas.openxmlformats.org/officeDocument/2006/relationships/image" Target="../media/image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21A9E7-B601-4007-AED0-BCB955731E80}"/>
              </a:ext>
            </a:extLst>
          </p:cNvPr>
          <p:cNvSpPr txBox="1"/>
          <p:nvPr/>
        </p:nvSpPr>
        <p:spPr>
          <a:xfrm>
            <a:off x="340658" y="1377163"/>
            <a:ext cx="6221506" cy="7725192"/>
          </a:xfrm>
          <a:prstGeom prst="rect">
            <a:avLst/>
          </a:prstGeom>
          <a:noFill/>
        </p:spPr>
        <p:txBody>
          <a:bodyPr wrap="square" lIns="91440" tIns="45720" rIns="91440" bIns="45720" rtlCol="0" anchor="ctr">
            <a:spAutoFit/>
          </a:bodyPr>
          <a:lstStyle/>
          <a:p>
            <a:r>
              <a:rPr lang="en-US" sz="4800" b="1">
                <a:solidFill>
                  <a:schemeClr val="bg2"/>
                </a:solidFill>
                <a:latin typeface="Montserrat"/>
                <a:ea typeface="Roboto Black"/>
                <a:cs typeface="Open Sans Light"/>
              </a:rPr>
              <a:t>PRIMEIROS AUXILIOS PSICOLÓGICOS</a:t>
            </a:r>
            <a:br>
              <a:rPr lang="en-US" sz="4800" b="1">
                <a:latin typeface="Montserrat" pitchFamily="2" charset="77"/>
                <a:ea typeface="Roboto Black" panose="02000000000000000000" pitchFamily="2" charset="0"/>
                <a:cs typeface="Open Sans Light" panose="020B0306030504020204" pitchFamily="34" charset="0"/>
              </a:rPr>
            </a:br>
            <a:endParaRPr lang="en-US" sz="4800" b="1">
              <a:solidFill>
                <a:schemeClr val="bg2"/>
              </a:solidFill>
              <a:latin typeface="Montserrat"/>
              <a:ea typeface="Roboto Black"/>
              <a:cs typeface="Open Sans Light"/>
            </a:endParaRPr>
          </a:p>
          <a:p>
            <a:endParaRPr lang="en-US" sz="4800" b="1">
              <a:solidFill>
                <a:schemeClr val="bg2"/>
              </a:solidFill>
              <a:latin typeface="Montserrat" pitchFamily="2" charset="77"/>
              <a:ea typeface="Roboto Black" panose="02000000000000000000" pitchFamily="2" charset="0"/>
              <a:cs typeface="Open Sans Light" panose="020B0306030504020204" pitchFamily="34" charset="0"/>
            </a:endParaRPr>
          </a:p>
          <a:p>
            <a:r>
              <a:rPr lang="da-DK" sz="4000" b="1">
                <a:solidFill>
                  <a:schemeClr val="bg2"/>
                </a:solidFill>
                <a:latin typeface="Montserrat"/>
                <a:ea typeface="Roboto Black"/>
                <a:cs typeface="Open Sans Light"/>
              </a:rPr>
              <a:t>PARA LAS DUDAS SOBRE LAS VACUNAS</a:t>
            </a:r>
          </a:p>
          <a:p>
            <a:endParaRPr lang="da-DK" sz="4800" b="1">
              <a:solidFill>
                <a:schemeClr val="bg2"/>
              </a:solidFill>
              <a:latin typeface="Montserrat" pitchFamily="2" charset="77"/>
              <a:ea typeface="Roboto Black" panose="02000000000000000000" pitchFamily="2" charset="0"/>
              <a:cs typeface="Open Sans Light" panose="020B0306030504020204" pitchFamily="34" charset="0"/>
            </a:endParaRPr>
          </a:p>
          <a:p>
            <a:r>
              <a:rPr lang="en-US" sz="4000" b="1">
                <a:solidFill>
                  <a:schemeClr val="bg2"/>
                </a:solidFill>
                <a:latin typeface="Montserrat"/>
                <a:ea typeface="Roboto Black"/>
                <a:cs typeface="Open Sans Light"/>
              </a:rPr>
              <a:t>EN LA RESPUESTA AL BROTE DE COVID 19</a:t>
            </a:r>
          </a:p>
          <a:p>
            <a:endParaRPr lang="ru-RU" sz="4800" b="1">
              <a:solidFill>
                <a:schemeClr val="bg2"/>
              </a:solidFill>
              <a:latin typeface="Montserrat" pitchFamily="2" charset="77"/>
              <a:ea typeface="Roboto Black" panose="02000000000000000000" pitchFamily="2" charset="0"/>
              <a:cs typeface="Open Sans Light" panose="020B0306030504020204" pitchFamily="34" charset="0"/>
            </a:endParaRPr>
          </a:p>
        </p:txBody>
      </p:sp>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pic>
        <p:nvPicPr>
          <p:cNvPr id="5" name="Picture 4">
            <a:extLst>
              <a:ext uri="{FF2B5EF4-FFF2-40B4-BE49-F238E27FC236}">
                <a16:creationId xmlns:a16="http://schemas.microsoft.com/office/drawing/2014/main" id="{B492A69B-3453-40C0-96F6-E387011BBE80}"/>
              </a:ext>
            </a:extLst>
          </p:cNvPr>
          <p:cNvPicPr>
            <a:picLocks noChangeAspect="1"/>
          </p:cNvPicPr>
          <p:nvPr/>
        </p:nvPicPr>
        <p:blipFill>
          <a:blip r:embed="rId5"/>
          <a:stretch>
            <a:fillRect/>
          </a:stretch>
        </p:blipFill>
        <p:spPr>
          <a:xfrm>
            <a:off x="8850773" y="1494010"/>
            <a:ext cx="6754168" cy="7725853"/>
          </a:xfrm>
          <a:prstGeom prst="rect">
            <a:avLst/>
          </a:prstGeom>
        </p:spPr>
      </p:pic>
    </p:spTree>
    <p:extLst>
      <p:ext uri="{BB962C8B-B14F-4D97-AF65-F5344CB8AC3E}">
        <p14:creationId xmlns:p14="http://schemas.microsoft.com/office/powerpoint/2010/main" val="127984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80079"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graphicFrame>
        <p:nvGraphicFramePr>
          <p:cNvPr id="7" name="Table 4">
            <a:extLst>
              <a:ext uri="{FF2B5EF4-FFF2-40B4-BE49-F238E27FC236}">
                <a16:creationId xmlns:a16="http://schemas.microsoft.com/office/drawing/2014/main" id="{F34B9991-F5A0-4383-9F22-9090C9C53A11}"/>
              </a:ext>
            </a:extLst>
          </p:cNvPr>
          <p:cNvGraphicFramePr>
            <a:graphicFrameLocks noGrp="1"/>
          </p:cNvGraphicFramePr>
          <p:nvPr>
            <p:extLst>
              <p:ext uri="{D42A27DB-BD31-4B8C-83A1-F6EECF244321}">
                <p14:modId xmlns:p14="http://schemas.microsoft.com/office/powerpoint/2010/main" val="2549265607"/>
              </p:ext>
            </p:extLst>
          </p:nvPr>
        </p:nvGraphicFramePr>
        <p:xfrm>
          <a:off x="2249010" y="2415666"/>
          <a:ext cx="13149486" cy="6683715"/>
        </p:xfrm>
        <a:graphic>
          <a:graphicData uri="http://schemas.openxmlformats.org/drawingml/2006/table">
            <a:tbl>
              <a:tblPr bandRow="1">
                <a:tableStyleId>{5C22544A-7EE6-4342-B048-85BDC9FD1C3A}</a:tableStyleId>
              </a:tblPr>
              <a:tblGrid>
                <a:gridCol w="6541549">
                  <a:extLst>
                    <a:ext uri="{9D8B030D-6E8A-4147-A177-3AD203B41FA5}">
                      <a16:colId xmlns:a16="http://schemas.microsoft.com/office/drawing/2014/main" val="3355444634"/>
                    </a:ext>
                  </a:extLst>
                </a:gridCol>
                <a:gridCol w="6607937">
                  <a:extLst>
                    <a:ext uri="{9D8B030D-6E8A-4147-A177-3AD203B41FA5}">
                      <a16:colId xmlns:a16="http://schemas.microsoft.com/office/drawing/2014/main" val="2472777689"/>
                    </a:ext>
                  </a:extLst>
                </a:gridCol>
              </a:tblGrid>
              <a:tr h="652585">
                <a:tc>
                  <a:txBody>
                    <a:bodyPr/>
                    <a:lstStyle/>
                    <a:p>
                      <a:pPr marL="575945" algn="ctr" rtl="0">
                        <a:spcBef>
                          <a:spcPts val="1200"/>
                        </a:spcBef>
                        <a:spcAft>
                          <a:spcPts val="1200"/>
                        </a:spcAft>
                      </a:pPr>
                      <a:r>
                        <a:rPr lang="da-DK" sz="2800">
                          <a:solidFill>
                            <a:schemeClr val="bg1"/>
                          </a:solidFill>
                          <a:latin typeface="Montserrat Black"/>
                        </a:rPr>
                        <a:t>HACER</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5333F"/>
                    </a:solidFill>
                  </a:tcPr>
                </a:tc>
                <a:tc>
                  <a:txBody>
                    <a:bodyPr/>
                    <a:lstStyle/>
                    <a:p>
                      <a:pPr marL="575945" marR="0" lvl="0" indent="0" algn="ctr" rtl="0" eaLnBrk="1" fontAlgn="auto" latinLnBrk="0" hangingPunct="1">
                        <a:lnSpc>
                          <a:spcPct val="100000"/>
                        </a:lnSpc>
                        <a:spcBef>
                          <a:spcPts val="1200"/>
                        </a:spcBef>
                        <a:spcAft>
                          <a:spcPts val="1200"/>
                        </a:spcAft>
                        <a:buClrTx/>
                        <a:buSzTx/>
                        <a:buFontTx/>
                        <a:buNone/>
                      </a:pPr>
                      <a:r>
                        <a:rPr lang="da-DK" sz="2800">
                          <a:solidFill>
                            <a:schemeClr val="bg1"/>
                          </a:solidFill>
                          <a:latin typeface="Montserrat Black"/>
                        </a:rPr>
                        <a:t>NO HACER</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5333F"/>
                    </a:solidFill>
                  </a:tcPr>
                </a:tc>
                <a:extLst>
                  <a:ext uri="{0D108BD9-81ED-4DB2-BD59-A6C34878D82A}">
                    <a16:rowId xmlns:a16="http://schemas.microsoft.com/office/drawing/2014/main" val="1507760640"/>
                  </a:ext>
                </a:extLst>
              </a:tr>
              <a:tr h="593259">
                <a:tc>
                  <a:txBody>
                    <a:bodyPr/>
                    <a:lstStyle/>
                    <a:p>
                      <a:pPr marL="575945" marR="0" lvl="0" indent="0">
                        <a:lnSpc>
                          <a:spcPct val="100000"/>
                        </a:lnSpc>
                        <a:spcBef>
                          <a:spcPts val="1200"/>
                        </a:spcBef>
                        <a:spcAft>
                          <a:spcPts val="1200"/>
                        </a:spcAft>
                        <a:buNone/>
                      </a:pPr>
                      <a:r>
                        <a:rPr lang="en-AU" sz="2400" b="0" i="0" u="none" strike="noStrike" noProof="0" dirty="0" err="1">
                          <a:latin typeface="Calibri"/>
                        </a:rPr>
                        <a:t>Encontrar</a:t>
                      </a:r>
                      <a:r>
                        <a:rPr lang="en-AU" sz="2400" b="0" i="0" u="none" strike="noStrike" noProof="0" dirty="0">
                          <a:latin typeface="Calibri"/>
                        </a:rPr>
                        <a:t> un punto en </a:t>
                      </a:r>
                      <a:r>
                        <a:rPr lang="en-AU" sz="2400" b="0" i="0" u="none" strike="noStrike" noProof="0" dirty="0" err="1">
                          <a:latin typeface="Calibri"/>
                        </a:rPr>
                        <a:t>común</a:t>
                      </a:r>
                      <a:endParaRPr lang="en-US" dirty="0"/>
                    </a:p>
                  </a:txBody>
                  <a:tcPr anchor="ct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marL="575945" marR="0" lvl="0" indent="0">
                        <a:lnSpc>
                          <a:spcPct val="100000"/>
                        </a:lnSpc>
                        <a:spcBef>
                          <a:spcPts val="1200"/>
                        </a:spcBef>
                        <a:spcAft>
                          <a:spcPts val="1200"/>
                        </a:spcAft>
                        <a:buNone/>
                      </a:pPr>
                      <a:r>
                        <a:rPr lang="en-AU" sz="2400" b="0" i="0" u="none" strike="noStrike" noProof="0">
                          <a:latin typeface="Calibri"/>
                        </a:rPr>
                        <a:t>Destacar las diferencias de puntos de vista</a:t>
                      </a:r>
                      <a:endParaRPr lang="en-US" dirty="0"/>
                    </a:p>
                  </a:txBody>
                  <a:tcPr anchor="ct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1831406067"/>
                  </a:ext>
                </a:extLst>
              </a:tr>
              <a:tr h="1067866">
                <a:tc>
                  <a:txBody>
                    <a:bodyPr/>
                    <a:lstStyle/>
                    <a:p>
                      <a:pPr marL="575945" marR="0" lvl="0" indent="0">
                        <a:lnSpc>
                          <a:spcPct val="100000"/>
                        </a:lnSpc>
                        <a:spcBef>
                          <a:spcPts val="1200"/>
                        </a:spcBef>
                        <a:spcAft>
                          <a:spcPts val="1200"/>
                        </a:spcAft>
                        <a:buNone/>
                      </a:pPr>
                      <a:r>
                        <a:rPr lang="en-AU" sz="2400" b="0" i="0" u="none" strike="noStrike" noProof="0" dirty="0" err="1">
                          <a:latin typeface="Calibri"/>
                        </a:rPr>
                        <a:t>Tómese</a:t>
                      </a:r>
                      <a:r>
                        <a:rPr lang="en-AU" sz="2400" b="0" i="0" u="none" strike="noStrike" noProof="0" dirty="0">
                          <a:latin typeface="Calibri"/>
                        </a:rPr>
                        <a:t> </a:t>
                      </a:r>
                      <a:r>
                        <a:rPr lang="en-AU" sz="2400" b="0" i="0" u="none" strike="noStrike" noProof="0" dirty="0" err="1">
                          <a:latin typeface="Calibri"/>
                        </a:rPr>
                        <a:t>el</a:t>
                      </a:r>
                      <a:r>
                        <a:rPr lang="en-AU" sz="2400" b="0" i="0" u="none" strike="noStrike" noProof="0" dirty="0">
                          <a:latin typeface="Calibri"/>
                        </a:rPr>
                        <a:t> </a:t>
                      </a:r>
                      <a:r>
                        <a:rPr lang="en-AU" sz="2400" b="0" i="0" u="none" strike="noStrike" noProof="0" dirty="0" err="1">
                          <a:latin typeface="Calibri"/>
                        </a:rPr>
                        <a:t>tiempo</a:t>
                      </a:r>
                      <a:r>
                        <a:rPr lang="en-AU" sz="2400" b="0" i="0" u="none" strike="noStrike" noProof="0" dirty="0">
                          <a:latin typeface="Calibri"/>
                        </a:rPr>
                        <a:t> </a:t>
                      </a:r>
                      <a:r>
                        <a:rPr lang="en-AU" sz="2400" b="0" i="0" u="none" strike="noStrike" noProof="0" dirty="0" err="1">
                          <a:latin typeface="Calibri"/>
                        </a:rPr>
                        <a:t>necesario</a:t>
                      </a:r>
                      <a:r>
                        <a:rPr lang="en-AU" sz="2400" b="0" i="0" u="none" strike="noStrike" noProof="0" dirty="0">
                          <a:latin typeface="Calibri"/>
                        </a:rPr>
                        <a:t> para </a:t>
                      </a:r>
                      <a:r>
                        <a:rPr lang="en-AU" sz="2400" b="0" i="0" u="none" strike="noStrike" noProof="0" dirty="0" err="1">
                          <a:latin typeface="Calibri"/>
                        </a:rPr>
                        <a:t>entender</a:t>
                      </a:r>
                      <a:r>
                        <a:rPr lang="en-AU" sz="2400" b="0" i="0" u="none" strike="noStrike" noProof="0" dirty="0">
                          <a:latin typeface="Calibri"/>
                        </a:rPr>
                        <a:t> lo que la </a:t>
                      </a:r>
                      <a:r>
                        <a:rPr lang="en-AU" sz="2400" b="0" i="0" u="none" strike="noStrike" noProof="0" dirty="0" err="1">
                          <a:latin typeface="Calibri"/>
                        </a:rPr>
                        <a:t>gente</a:t>
                      </a:r>
                      <a:r>
                        <a:rPr lang="en-AU" sz="2400" b="0" i="0" u="none" strike="noStrike" noProof="0" dirty="0">
                          <a:latin typeface="Calibri"/>
                        </a:rPr>
                        <a:t> </a:t>
                      </a:r>
                      <a:r>
                        <a:rPr lang="en-AU" sz="2400" b="0" i="0" u="none" strike="noStrike" noProof="0" dirty="0" err="1">
                          <a:latin typeface="Calibri"/>
                        </a:rPr>
                        <a:t>piensa</a:t>
                      </a:r>
                      <a:r>
                        <a:rPr lang="en-AU" sz="2400" b="0" i="0" u="none" strike="noStrike" noProof="0" dirty="0">
                          <a:latin typeface="Calibri"/>
                        </a:rPr>
                        <a:t> y por </a:t>
                      </a:r>
                      <a:r>
                        <a:rPr lang="en-AU" sz="2400" b="0" i="0" u="none" strike="noStrike" noProof="0" dirty="0" err="1">
                          <a:latin typeface="Calibri"/>
                        </a:rPr>
                        <a:t>qué</a:t>
                      </a:r>
                      <a:endParaRPr lang="en-US" dirty="0"/>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575945" marR="0" lvl="0" indent="0">
                        <a:lnSpc>
                          <a:spcPct val="100000"/>
                        </a:lnSpc>
                        <a:spcBef>
                          <a:spcPts val="1200"/>
                        </a:spcBef>
                        <a:spcAft>
                          <a:spcPts val="1200"/>
                        </a:spcAft>
                        <a:buNone/>
                      </a:pPr>
                      <a:r>
                        <a:rPr lang="en-AU" sz="2400" b="0" i="0" u="none" strike="noStrike" noProof="0">
                          <a:latin typeface="Calibri"/>
                        </a:rPr>
                        <a:t>Asumir que se sabe por qué dudan de la vacuna</a:t>
                      </a:r>
                      <a:endParaRPr lang="en-US" dirty="0" err="1"/>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962981671"/>
                  </a:ext>
                </a:extLst>
              </a:tr>
              <a:tr h="593259">
                <a:tc>
                  <a:txBody>
                    <a:bodyPr/>
                    <a:lstStyle/>
                    <a:p>
                      <a:pPr marL="575945" marR="0" lvl="0" indent="0">
                        <a:lnSpc>
                          <a:spcPct val="100000"/>
                        </a:lnSpc>
                        <a:spcBef>
                          <a:spcPts val="1200"/>
                        </a:spcBef>
                        <a:spcAft>
                          <a:spcPts val="1200"/>
                        </a:spcAft>
                        <a:buNone/>
                      </a:pPr>
                      <a:r>
                        <a:rPr lang="en-AU" sz="2400" b="0" i="0" u="none" strike="noStrike" noProof="0">
                          <a:latin typeface="Calibri"/>
                        </a:rPr>
                        <a:t>Sea </a:t>
                      </a:r>
                      <a:r>
                        <a:rPr lang="en-AU" sz="2400" b="0" i="0" u="none" strike="noStrike" noProof="0" err="1">
                          <a:latin typeface="Calibri"/>
                        </a:rPr>
                        <a:t>abierto</a:t>
                      </a:r>
                      <a:r>
                        <a:rPr lang="en-AU" sz="2400" b="0" i="0" u="none" strike="noStrike" noProof="0">
                          <a:latin typeface="Calibri"/>
                        </a:rPr>
                        <a:t>, </a:t>
                      </a:r>
                      <a:r>
                        <a:rPr lang="en-AU" sz="2400" b="0" i="0" u="none" strike="noStrike" noProof="0" err="1">
                          <a:latin typeface="Calibri"/>
                        </a:rPr>
                        <a:t>cortés</a:t>
                      </a:r>
                      <a:r>
                        <a:rPr lang="en-AU" sz="2400" b="0" i="0" u="none" strike="noStrike" noProof="0">
                          <a:latin typeface="Calibri"/>
                        </a:rPr>
                        <a:t> y </a:t>
                      </a:r>
                      <a:r>
                        <a:rPr lang="en-AU" sz="2400" b="0" i="0" u="none" strike="noStrike" noProof="0" err="1">
                          <a:latin typeface="Calibri"/>
                        </a:rPr>
                        <a:t>respetuoso</a:t>
                      </a:r>
                      <a:endParaRPr lang="en-US" err="1"/>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marL="575945" marR="0" lvl="0" indent="0">
                        <a:lnSpc>
                          <a:spcPct val="100000"/>
                        </a:lnSpc>
                        <a:spcBef>
                          <a:spcPts val="1200"/>
                        </a:spcBef>
                        <a:spcAft>
                          <a:spcPts val="1200"/>
                        </a:spcAft>
                        <a:buNone/>
                      </a:pPr>
                      <a:r>
                        <a:rPr lang="en-AU" sz="2400" b="0" i="0" u="none" strike="noStrike" noProof="0">
                          <a:latin typeface="Calibri"/>
                        </a:rPr>
                        <a:t>Atacar el carácter o las opiniones de las personas</a:t>
                      </a:r>
                      <a:endParaRPr lang="en-US" dirty="0"/>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754153700"/>
                  </a:ext>
                </a:extLst>
              </a:tr>
              <a:tr h="625399">
                <a:tc>
                  <a:txBody>
                    <a:bodyPr/>
                    <a:lstStyle/>
                    <a:p>
                      <a:pPr marL="575945" marR="0" lvl="0" indent="0">
                        <a:lnSpc>
                          <a:spcPct val="100000"/>
                        </a:lnSpc>
                        <a:spcBef>
                          <a:spcPts val="1200"/>
                        </a:spcBef>
                        <a:spcAft>
                          <a:spcPts val="1200"/>
                        </a:spcAft>
                        <a:buNone/>
                      </a:pPr>
                      <a:r>
                        <a:rPr lang="en-AU" sz="2400" b="0" i="0" u="none" strike="noStrike" noProof="0">
                          <a:latin typeface="Calibri"/>
                        </a:rPr>
                        <a:t>Validar las </a:t>
                      </a:r>
                      <a:r>
                        <a:rPr lang="en-AU" sz="2400" b="0" i="0" u="none" strike="noStrike" noProof="0" err="1">
                          <a:latin typeface="Calibri"/>
                        </a:rPr>
                        <a:t>preocupaciones</a:t>
                      </a:r>
                      <a:r>
                        <a:rPr lang="en-AU" sz="2400" b="0" i="0" u="none" strike="noStrike" noProof="0">
                          <a:latin typeface="Calibri"/>
                        </a:rPr>
                        <a:t> </a:t>
                      </a:r>
                      <a:r>
                        <a:rPr lang="en-AU" sz="2400" b="0" i="0" u="none" strike="noStrike" noProof="0" err="1">
                          <a:latin typeface="Calibri"/>
                        </a:rPr>
                        <a:t>genuinas</a:t>
                      </a:r>
                      <a:endParaRPr lang="en-AU" sz="2400" err="1">
                        <a:solidFill>
                          <a:schemeClr val="tx1"/>
                        </a:solidFill>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575945" marR="0" lvl="0" indent="0">
                        <a:lnSpc>
                          <a:spcPct val="100000"/>
                        </a:lnSpc>
                        <a:spcBef>
                          <a:spcPts val="1200"/>
                        </a:spcBef>
                        <a:spcAft>
                          <a:spcPts val="1200"/>
                        </a:spcAft>
                        <a:buNone/>
                      </a:pPr>
                      <a:r>
                        <a:rPr lang="en-AU" sz="2400" b="0" i="0" u="none" strike="noStrike" noProof="0">
                          <a:latin typeface="Calibri"/>
                        </a:rPr>
                        <a:t>Desestimar las preocupaciones genuinas</a:t>
                      </a:r>
                      <a:endParaRPr lang="en-US" dirty="0" err="1"/>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498997379"/>
                  </a:ext>
                </a:extLst>
              </a:tr>
              <a:tr h="1067866">
                <a:tc>
                  <a:txBody>
                    <a:bodyPr/>
                    <a:lstStyle/>
                    <a:p>
                      <a:pPr marL="575945" marR="0" lvl="0" indent="0" defTabSz="914400" rtl="0" eaLnBrk="1" fontAlgn="auto" latinLnBrk="0" hangingPunct="1">
                        <a:lnSpc>
                          <a:spcPct val="100000"/>
                        </a:lnSpc>
                        <a:spcBef>
                          <a:spcPts val="1200"/>
                        </a:spcBef>
                        <a:spcAft>
                          <a:spcPts val="1200"/>
                        </a:spcAft>
                        <a:buClrTx/>
                        <a:buSzTx/>
                        <a:buFontTx/>
                        <a:buNone/>
                        <a:tabLst/>
                        <a:defRPr/>
                      </a:pPr>
                      <a:r>
                        <a:rPr lang="en-AU" sz="2400">
                          <a:solidFill>
                            <a:schemeClr val="tx1"/>
                          </a:solidFill>
                        </a:rPr>
                        <a:t>Identify misinformation without judgement and supply useful information</a:t>
                      </a:r>
                      <a:endParaRPr lang="da-DK" sz="2400" dirty="0">
                        <a:solidFill>
                          <a:schemeClr val="tx1"/>
                        </a:solidFill>
                      </a:endParaRPr>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tc>
                  <a:txBody>
                    <a:bodyPr/>
                    <a:lstStyle/>
                    <a:p>
                      <a:pPr marL="575945" marR="0" lvl="0" indent="0">
                        <a:lnSpc>
                          <a:spcPct val="100000"/>
                        </a:lnSpc>
                        <a:spcBef>
                          <a:spcPts val="1200"/>
                        </a:spcBef>
                        <a:spcAft>
                          <a:spcPts val="1200"/>
                        </a:spcAft>
                        <a:buNone/>
                      </a:pPr>
                      <a:r>
                        <a:rPr lang="en-AU" sz="2400" b="0" i="0" u="none" strike="noStrike" noProof="0">
                          <a:latin typeface="Calibri"/>
                        </a:rPr>
                        <a:t>Identificar las conclusiones erróneas de forma sentenciosa o condescendiente</a:t>
                      </a:r>
                      <a:endParaRPr lang="en-US" dirty="0" err="1"/>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865516226"/>
                  </a:ext>
                </a:extLst>
              </a:tr>
              <a:tr h="593259">
                <a:tc>
                  <a:txBody>
                    <a:bodyPr/>
                    <a:lstStyle/>
                    <a:p>
                      <a:pPr marL="575945" marR="0" lvl="0" indent="0">
                        <a:lnSpc>
                          <a:spcPct val="100000"/>
                        </a:lnSpc>
                        <a:spcBef>
                          <a:spcPts val="1200"/>
                        </a:spcBef>
                        <a:spcAft>
                          <a:spcPts val="1200"/>
                        </a:spcAft>
                        <a:buNone/>
                      </a:pPr>
                      <a:r>
                        <a:rPr lang="en-AU" sz="2400" b="0" i="0" u="none" strike="noStrike" noProof="0">
                          <a:latin typeface="Calibri"/>
                        </a:rPr>
                        <a:t>Centrarse en los hechos</a:t>
                      </a:r>
                      <a:endParaRPr lang="en-US" dirty="0" err="1"/>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575945" marR="0" lvl="0" indent="0">
                        <a:lnSpc>
                          <a:spcPct val="100000"/>
                        </a:lnSpc>
                        <a:spcBef>
                          <a:spcPts val="1200"/>
                        </a:spcBef>
                        <a:spcAft>
                          <a:spcPts val="1200"/>
                        </a:spcAft>
                        <a:buNone/>
                      </a:pPr>
                      <a:r>
                        <a:rPr lang="en-AU" sz="2400" b="0" i="0" u="none" strike="noStrike" noProof="0">
                          <a:latin typeface="Calibri"/>
                        </a:rPr>
                        <a:t>Centrarse en el mito</a:t>
                      </a:r>
                      <a:endParaRPr lang="en-US" dirty="0" err="1"/>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919300838"/>
                  </a:ext>
                </a:extLst>
              </a:tr>
              <a:tr h="1260521">
                <a:tc>
                  <a:txBody>
                    <a:bodyPr/>
                    <a:lstStyle/>
                    <a:p>
                      <a:pPr marL="575945" marR="0" lvl="0" indent="0">
                        <a:lnSpc>
                          <a:spcPct val="100000"/>
                        </a:lnSpc>
                        <a:spcBef>
                          <a:spcPts val="1200"/>
                        </a:spcBef>
                        <a:spcAft>
                          <a:spcPts val="1200"/>
                        </a:spcAft>
                        <a:buNone/>
                      </a:pPr>
                      <a:r>
                        <a:rPr lang="en-AU" sz="2400" b="0" i="0" u="none" strike="noStrike" noProof="0">
                          <a:latin typeface="Calibri"/>
                        </a:rPr>
                        <a:t>Permitir a la gente una "salida" que no cause vergüenza</a:t>
                      </a:r>
                      <a:endParaRPr lang="en-US" dirty="0" err="1"/>
                    </a:p>
                  </a:txBody>
                  <a:tcPr anchor="ctr">
                    <a:lnL w="12700" cmpd="sng">
                      <a:noFill/>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alpha val="50000"/>
                      </a:schemeClr>
                    </a:solidFill>
                  </a:tcPr>
                </a:tc>
                <a:tc>
                  <a:txBody>
                    <a:bodyPr/>
                    <a:lstStyle/>
                    <a:p>
                      <a:pPr marL="575945" marR="0" lvl="0" indent="0">
                        <a:lnSpc>
                          <a:spcPct val="100000"/>
                        </a:lnSpc>
                        <a:spcBef>
                          <a:spcPts val="1200"/>
                        </a:spcBef>
                        <a:spcAft>
                          <a:spcPts val="1200"/>
                        </a:spcAft>
                        <a:buNone/>
                      </a:pPr>
                      <a:r>
                        <a:rPr lang="en-AU" sz="2400" b="0" i="0" u="none" strike="noStrike" noProof="0" dirty="0" err="1">
                          <a:latin typeface="Calibri"/>
                        </a:rPr>
                        <a:t>Hacer</a:t>
                      </a:r>
                      <a:r>
                        <a:rPr lang="en-AU" sz="2400" b="0" i="0" u="none" strike="noStrike" noProof="0" dirty="0">
                          <a:latin typeface="Calibri"/>
                        </a:rPr>
                        <a:t> que las personas se </a:t>
                      </a:r>
                      <a:r>
                        <a:rPr lang="en-AU" sz="2400" b="0" i="0" u="none" strike="noStrike" noProof="0" dirty="0" err="1">
                          <a:latin typeface="Calibri"/>
                        </a:rPr>
                        <a:t>sientan</a:t>
                      </a:r>
                      <a:r>
                        <a:rPr lang="en-AU" sz="2400" b="0" i="0" u="none" strike="noStrike" noProof="0" dirty="0">
                          <a:latin typeface="Calibri"/>
                        </a:rPr>
                        <a:t> </a:t>
                      </a:r>
                      <a:r>
                        <a:rPr lang="en-AU" sz="2400" b="0" i="0" u="none" strike="noStrike" noProof="0" dirty="0" err="1">
                          <a:latin typeface="Calibri"/>
                        </a:rPr>
                        <a:t>avergonzadas</a:t>
                      </a:r>
                      <a:r>
                        <a:rPr lang="en-AU" sz="2400" b="0" i="0" u="none" strike="noStrike" noProof="0" dirty="0">
                          <a:latin typeface="Calibri"/>
                        </a:rPr>
                        <a:t> </a:t>
                      </a:r>
                      <a:r>
                        <a:rPr lang="en-AU" sz="2400" b="0" i="0" u="none" strike="noStrike" noProof="0" dirty="0" err="1">
                          <a:latin typeface="Calibri"/>
                        </a:rPr>
                        <a:t>si</a:t>
                      </a:r>
                      <a:r>
                        <a:rPr lang="en-AU" sz="2400" b="0" i="0" u="none" strike="noStrike" noProof="0" dirty="0">
                          <a:latin typeface="Calibri"/>
                        </a:rPr>
                        <a:t> </a:t>
                      </a:r>
                      <a:r>
                        <a:rPr lang="en-AU" sz="2400" b="0" i="0" u="none" strike="noStrike" noProof="0" dirty="0" err="1">
                          <a:latin typeface="Calibri"/>
                        </a:rPr>
                        <a:t>cambian</a:t>
                      </a:r>
                      <a:r>
                        <a:rPr lang="en-AU" sz="2400" b="0" i="0" u="none" strike="noStrike" noProof="0" dirty="0">
                          <a:latin typeface="Calibri"/>
                        </a:rPr>
                        <a:t> de </a:t>
                      </a:r>
                      <a:r>
                        <a:rPr lang="en-AU" sz="2400" b="0" i="0" u="none" strike="noStrike" noProof="0" dirty="0" err="1">
                          <a:latin typeface="Calibri"/>
                        </a:rPr>
                        <a:t>opinión</a:t>
                      </a:r>
                      <a:endParaRPr lang="en-US" dirty="0"/>
                    </a:p>
                  </a:txBody>
                  <a:tcPr anchor="ctr">
                    <a:lnL w="1905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alpha val="50000"/>
                      </a:schemeClr>
                    </a:solidFill>
                  </a:tcPr>
                </a:tc>
                <a:extLst>
                  <a:ext uri="{0D108BD9-81ED-4DB2-BD59-A6C34878D82A}">
                    <a16:rowId xmlns:a16="http://schemas.microsoft.com/office/drawing/2014/main" val="3493653079"/>
                  </a:ext>
                </a:extLst>
              </a:tr>
            </a:tbl>
          </a:graphicData>
        </a:graphic>
      </p:graphicFrame>
    </p:spTree>
    <p:extLst>
      <p:ext uri="{BB962C8B-B14F-4D97-AF65-F5344CB8AC3E}">
        <p14:creationId xmlns:p14="http://schemas.microsoft.com/office/powerpoint/2010/main" val="2013312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6D75771-BCE7-4E7C-B34E-88C35A51385A}"/>
              </a:ext>
            </a:extLst>
          </p:cNvPr>
          <p:cNvSpPr/>
          <p:nvPr/>
        </p:nvSpPr>
        <p:spPr>
          <a:xfrm>
            <a:off x="4498848" y="3493009"/>
            <a:ext cx="9290304" cy="574243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4893"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grpSp>
        <p:nvGrpSpPr>
          <p:cNvPr id="19" name="Group 18">
            <a:extLst>
              <a:ext uri="{FF2B5EF4-FFF2-40B4-BE49-F238E27FC236}">
                <a16:creationId xmlns:a16="http://schemas.microsoft.com/office/drawing/2014/main" id="{6D59076F-959E-44EC-B23E-6DD00D2D024C}"/>
              </a:ext>
            </a:extLst>
          </p:cNvPr>
          <p:cNvGrpSpPr/>
          <p:nvPr/>
        </p:nvGrpSpPr>
        <p:grpSpPr>
          <a:xfrm>
            <a:off x="5885688" y="3257444"/>
            <a:ext cx="6516624" cy="2286000"/>
            <a:chOff x="5885688" y="2489348"/>
            <a:chExt cx="6516624" cy="2286000"/>
          </a:xfrm>
        </p:grpSpPr>
        <p:sp>
          <p:nvSpPr>
            <p:cNvPr id="5" name="TextBox 4">
              <a:extLst>
                <a:ext uri="{FF2B5EF4-FFF2-40B4-BE49-F238E27FC236}">
                  <a16:creationId xmlns:a16="http://schemas.microsoft.com/office/drawing/2014/main" id="{1B1E0A10-8A1A-4984-B06A-E0EE0E1A95AF}"/>
                </a:ext>
              </a:extLst>
            </p:cNvPr>
            <p:cNvSpPr txBox="1"/>
            <p:nvPr/>
          </p:nvSpPr>
          <p:spPr>
            <a:xfrm>
              <a:off x="9808808" y="3216850"/>
              <a:ext cx="2593504" cy="830997"/>
            </a:xfrm>
            <a:prstGeom prst="rect">
              <a:avLst/>
            </a:prstGeom>
            <a:noFill/>
            <a:ln>
              <a:noFill/>
            </a:ln>
          </p:spPr>
          <p:txBody>
            <a:bodyPr wrap="square" lIns="91440" tIns="45720" rIns="91440" bIns="45720" rtlCol="0" anchor="ctr" anchorCtr="0">
              <a:spAutoFit/>
            </a:bodyPr>
            <a:lstStyle/>
            <a:p>
              <a:r>
                <a:rPr lang="en-US" sz="4800" b="1">
                  <a:latin typeface="Open Sans" panose="020B0606030504020204" pitchFamily="34" charset="0"/>
                  <a:ea typeface="Open Sans" panose="020B0606030504020204" pitchFamily="34" charset="0"/>
                  <a:cs typeface="Open Sans" panose="020B0606030504020204" pitchFamily="34" charset="0"/>
                </a:rPr>
                <a:t>MIRA</a:t>
              </a:r>
            </a:p>
          </p:txBody>
        </p:sp>
        <p:pic>
          <p:nvPicPr>
            <p:cNvPr id="3" name="Picture 2">
              <a:extLst>
                <a:ext uri="{FF2B5EF4-FFF2-40B4-BE49-F238E27FC236}">
                  <a16:creationId xmlns:a16="http://schemas.microsoft.com/office/drawing/2014/main" id="{F8D53632-A6E5-4113-98B5-EE7777D87BC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85688" y="2489348"/>
              <a:ext cx="2286000" cy="2286000"/>
            </a:xfrm>
            <a:prstGeom prst="rect">
              <a:avLst/>
            </a:prstGeom>
            <a:ln>
              <a:noFill/>
            </a:ln>
          </p:spPr>
        </p:pic>
      </p:grpSp>
      <p:grpSp>
        <p:nvGrpSpPr>
          <p:cNvPr id="17" name="Group 16">
            <a:extLst>
              <a:ext uri="{FF2B5EF4-FFF2-40B4-BE49-F238E27FC236}">
                <a16:creationId xmlns:a16="http://schemas.microsoft.com/office/drawing/2014/main" id="{D786421E-19EA-4D22-8A37-F9473484D12C}"/>
              </a:ext>
            </a:extLst>
          </p:cNvPr>
          <p:cNvGrpSpPr/>
          <p:nvPr/>
        </p:nvGrpSpPr>
        <p:grpSpPr>
          <a:xfrm>
            <a:off x="5885688" y="5208302"/>
            <a:ext cx="6516624" cy="2286000"/>
            <a:chOff x="5885688" y="4824254"/>
            <a:chExt cx="6516624" cy="2286000"/>
          </a:xfrm>
        </p:grpSpPr>
        <p:sp>
          <p:nvSpPr>
            <p:cNvPr id="6" name="TextBox 5">
              <a:extLst>
                <a:ext uri="{FF2B5EF4-FFF2-40B4-BE49-F238E27FC236}">
                  <a16:creationId xmlns:a16="http://schemas.microsoft.com/office/drawing/2014/main" id="{80DB6E62-651B-416E-BC74-6066884CDAE5}"/>
                </a:ext>
              </a:extLst>
            </p:cNvPr>
            <p:cNvSpPr txBox="1"/>
            <p:nvPr/>
          </p:nvSpPr>
          <p:spPr>
            <a:xfrm>
              <a:off x="8996677" y="5559278"/>
              <a:ext cx="3405635" cy="830997"/>
            </a:xfrm>
            <a:prstGeom prst="rect">
              <a:avLst/>
            </a:prstGeom>
            <a:noFill/>
            <a:ln>
              <a:noFill/>
            </a:ln>
          </p:spPr>
          <p:txBody>
            <a:bodyPr wrap="square" lIns="91440" tIns="45720" rIns="91440" bIns="45720" rtlCol="0" anchor="ctr" anchorCtr="0">
              <a:spAutoFit/>
            </a:bodyPr>
            <a:lstStyle/>
            <a:p>
              <a:r>
                <a:rPr lang="en-US" sz="4800" b="1">
                  <a:latin typeface="Open Sans"/>
                  <a:ea typeface="Open Sans"/>
                  <a:cs typeface="Open Sans"/>
                </a:rPr>
                <a:t>ESCUCHAR</a:t>
              </a:r>
              <a:endParaRPr lang="en-US" sz="4800" b="1">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C75DF292-8DE1-4481-9D0E-A3759861741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85688" y="4824254"/>
              <a:ext cx="2286000" cy="2286000"/>
            </a:xfrm>
            <a:prstGeom prst="rect">
              <a:avLst/>
            </a:prstGeom>
            <a:ln>
              <a:noFill/>
            </a:ln>
          </p:spPr>
        </p:pic>
      </p:grpSp>
      <p:grpSp>
        <p:nvGrpSpPr>
          <p:cNvPr id="20" name="Group 19">
            <a:extLst>
              <a:ext uri="{FF2B5EF4-FFF2-40B4-BE49-F238E27FC236}">
                <a16:creationId xmlns:a16="http://schemas.microsoft.com/office/drawing/2014/main" id="{4639346A-D055-49BC-985E-809DCB9BB0F8}"/>
              </a:ext>
            </a:extLst>
          </p:cNvPr>
          <p:cNvGrpSpPr/>
          <p:nvPr/>
        </p:nvGrpSpPr>
        <p:grpSpPr>
          <a:xfrm>
            <a:off x="5885688" y="7159161"/>
            <a:ext cx="6516623" cy="2286000"/>
            <a:chOff x="5885688" y="7159161"/>
            <a:chExt cx="6516623" cy="2286000"/>
          </a:xfrm>
        </p:grpSpPr>
        <p:sp>
          <p:nvSpPr>
            <p:cNvPr id="8" name="TextBox 7">
              <a:extLst>
                <a:ext uri="{FF2B5EF4-FFF2-40B4-BE49-F238E27FC236}">
                  <a16:creationId xmlns:a16="http://schemas.microsoft.com/office/drawing/2014/main" id="{2665AC25-99B5-4DF7-B47B-95035148A50F}"/>
                </a:ext>
              </a:extLst>
            </p:cNvPr>
            <p:cNvSpPr txBox="1"/>
            <p:nvPr/>
          </p:nvSpPr>
          <p:spPr>
            <a:xfrm>
              <a:off x="8936519" y="7871623"/>
              <a:ext cx="3465792" cy="830997"/>
            </a:xfrm>
            <a:prstGeom prst="rect">
              <a:avLst/>
            </a:prstGeom>
            <a:noFill/>
            <a:ln>
              <a:noFill/>
            </a:ln>
          </p:spPr>
          <p:txBody>
            <a:bodyPr wrap="square" lIns="91440" tIns="45720" rIns="91440" bIns="45720" rtlCol="0" anchor="ctr" anchorCtr="0">
              <a:spAutoFit/>
            </a:bodyPr>
            <a:lstStyle/>
            <a:p>
              <a:r>
                <a:rPr lang="en-US" sz="4800" b="1">
                  <a:latin typeface="Open Sans"/>
                  <a:ea typeface="Open Sans"/>
                  <a:cs typeface="Open Sans"/>
                </a:rPr>
                <a:t>VINCULAR</a:t>
              </a:r>
              <a:endParaRPr lang="en-US" sz="4800" b="1">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E0E33E60-304F-4D2C-BD48-C28BBEEE23E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85688" y="7159161"/>
              <a:ext cx="2286000" cy="2286000"/>
            </a:xfrm>
            <a:prstGeom prst="rect">
              <a:avLst/>
            </a:prstGeom>
            <a:ln>
              <a:noFill/>
            </a:ln>
          </p:spPr>
        </p:pic>
      </p:grpSp>
      <p:sp>
        <p:nvSpPr>
          <p:cNvPr id="22" name="TextBox 21">
            <a:extLst>
              <a:ext uri="{FF2B5EF4-FFF2-40B4-BE49-F238E27FC236}">
                <a16:creationId xmlns:a16="http://schemas.microsoft.com/office/drawing/2014/main" id="{1536021F-E3E1-433D-9735-9B946F477555}"/>
              </a:ext>
            </a:extLst>
          </p:cNvPr>
          <p:cNvSpPr txBox="1"/>
          <p:nvPr/>
        </p:nvSpPr>
        <p:spPr>
          <a:xfrm>
            <a:off x="3667952" y="2571614"/>
            <a:ext cx="11514898" cy="707886"/>
          </a:xfrm>
          <a:prstGeom prst="rect">
            <a:avLst/>
          </a:prstGeom>
          <a:noFill/>
        </p:spPr>
        <p:txBody>
          <a:bodyPr wrap="square" lIns="91440" tIns="45720" rIns="91440" bIns="45720" rtlCol="0" anchor="t">
            <a:spAutoFit/>
          </a:bodyPr>
          <a:lstStyle/>
          <a:p>
            <a:pPr marL="12700" algn="ctr" defTabSz="914400">
              <a:spcBef>
                <a:spcPts val="100"/>
              </a:spcBef>
              <a:defRPr/>
            </a:pPr>
            <a:r>
              <a:rPr lang="en-US" sz="4000" b="1" kern="0" spc="-5">
                <a:latin typeface="Montserrat black"/>
                <a:ea typeface="+mn-lt"/>
                <a:cs typeface="+mn-lt"/>
              </a:rPr>
              <a:t>PRINCIPIOS DE ACTUACIÓN DE LOS</a:t>
            </a:r>
            <a:r>
              <a:rPr lang="en-US" sz="4000" b="1" kern="0" spc="-5">
                <a:solidFill>
                  <a:srgbClr val="231F20"/>
                </a:solidFill>
                <a:latin typeface="Montserrat Bold"/>
                <a:ea typeface="+mj-ea"/>
                <a:cs typeface="Calibri"/>
              </a:rPr>
              <a:t> PAP</a:t>
            </a:r>
            <a:endParaRPr lang="en-US" sz="4000" b="1" i="0" u="none" strike="noStrike" kern="0" cap="none" spc="-5" normalizeH="0" baseline="0" noProof="0">
              <a:ln>
                <a:noFill/>
              </a:ln>
              <a:solidFill>
                <a:srgbClr val="231F20"/>
              </a:solidFill>
              <a:effectLst/>
              <a:uLnTx/>
              <a:uFillTx/>
              <a:latin typeface="Montserrat Bold" panose="00000800000000000000" pitchFamily="2" charset="0"/>
              <a:ea typeface="+mj-ea"/>
              <a:cs typeface="Calibri"/>
            </a:endParaRPr>
          </a:p>
        </p:txBody>
      </p:sp>
      <p:cxnSp>
        <p:nvCxnSpPr>
          <p:cNvPr id="26" name="Straight Connector 25">
            <a:extLst>
              <a:ext uri="{FF2B5EF4-FFF2-40B4-BE49-F238E27FC236}">
                <a16:creationId xmlns:a16="http://schemas.microsoft.com/office/drawing/2014/main" id="{69281ED8-5826-4F7F-A05D-6D2B5DA22F93}"/>
              </a:ext>
            </a:extLst>
          </p:cNvPr>
          <p:cNvCxnSpPr>
            <a:cxnSpLocks/>
          </p:cNvCxnSpPr>
          <p:nvPr/>
        </p:nvCxnSpPr>
        <p:spPr>
          <a:xfrm>
            <a:off x="5470901" y="5375873"/>
            <a:ext cx="7184395" cy="0"/>
          </a:xfrm>
          <a:prstGeom prst="line">
            <a:avLst/>
          </a:prstGeom>
          <a:ln w="12700">
            <a:solidFill>
              <a:srgbClr val="F5333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1525CCF-2E4C-437F-8408-A03F59D57C3C}"/>
              </a:ext>
            </a:extLst>
          </p:cNvPr>
          <p:cNvCxnSpPr>
            <a:cxnSpLocks/>
          </p:cNvCxnSpPr>
          <p:nvPr/>
        </p:nvCxnSpPr>
        <p:spPr>
          <a:xfrm>
            <a:off x="5623301" y="7326731"/>
            <a:ext cx="7184395" cy="0"/>
          </a:xfrm>
          <a:prstGeom prst="line">
            <a:avLst/>
          </a:prstGeom>
          <a:ln w="12700">
            <a:solidFill>
              <a:srgbClr val="F533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80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80079" y="463094"/>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830997"/>
          </a:xfrm>
          <a:prstGeom prst="rect">
            <a:avLst/>
          </a:prstGeom>
          <a:noFill/>
        </p:spPr>
        <p:txBody>
          <a:bodyPr wrap="square" lIns="91440" tIns="45720" rIns="91440" bIns="45720" rtlCol="0" anchor="t">
            <a:spAutoFit/>
          </a:bodyPr>
          <a:lstStyle/>
          <a:p>
            <a:pPr marL="12700" defTabSz="914400">
              <a:spcBef>
                <a:spcPts val="100"/>
              </a:spcBef>
              <a:defRPr/>
            </a:pPr>
            <a:r>
              <a:rPr lang="en-US" sz="4800" b="1" kern="0" spc="-5">
                <a:solidFill>
                  <a:srgbClr val="231F20"/>
                </a:solidFill>
                <a:latin typeface="Montserrat Bold"/>
                <a:ea typeface="+mj-ea"/>
                <a:cs typeface="Calibri"/>
              </a:rPr>
              <a:t>MIRAR – BUSCAR POR</a:t>
            </a:r>
            <a:endParaRPr lang="en-US" sz="4800" b="1" i="0" u="none" strike="noStrike" kern="0" cap="none" spc="-5" normalizeH="0" baseline="0" noProof="0">
              <a:ln>
                <a:noFill/>
              </a:ln>
              <a:solidFill>
                <a:srgbClr val="231F20"/>
              </a:solidFill>
              <a:effectLst/>
              <a:uLnTx/>
              <a:uFillTx/>
              <a:latin typeface="Montserrat Bold"/>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557016" y="3488213"/>
            <a:ext cx="12006072" cy="3706912"/>
          </a:xfrm>
          <a:prstGeom prst="rect">
            <a:avLst/>
          </a:prstGeom>
          <a:noFill/>
        </p:spPr>
        <p:txBody>
          <a:bodyPr wrap="square" lIns="91440" tIns="45720" rIns="91440" bIns="45720" rtlCol="0" anchor="ctr" anchorCtr="0">
            <a:spAutoFit/>
          </a:bodyPr>
          <a:lstStyle/>
          <a:p>
            <a:pPr marL="342900" indent="-342900">
              <a:lnSpc>
                <a:spcPct val="150000"/>
              </a:lnSpc>
              <a:buFont typeface="Arial" panose="020B0604020202020204" pitchFamily="34" charset="0"/>
              <a:buChar char="•"/>
            </a:pPr>
            <a:r>
              <a:rPr lang="en-US" sz="3200" b="1">
                <a:latin typeface="Open Sans"/>
                <a:ea typeface="+mn-lt"/>
                <a:cs typeface="+mn-lt"/>
              </a:rPr>
              <a:t>Información sobre lo que ha ocurrido y está ocurriendo</a:t>
            </a:r>
            <a:endParaRPr lang="en-US" sz="3200" b="1">
              <a:latin typeface="Open Sans"/>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3200" b="1">
                <a:latin typeface="Open Sans"/>
                <a:ea typeface="+mn-lt"/>
                <a:cs typeface="+mn-lt"/>
              </a:rPr>
              <a:t>Riesgos de seguridad, protección y protección</a:t>
            </a:r>
          </a:p>
          <a:p>
            <a:pPr marL="342900" indent="-342900">
              <a:lnSpc>
                <a:spcPct val="150000"/>
              </a:lnSpc>
              <a:buFont typeface="Arial" panose="020B0604020202020204" pitchFamily="34" charset="0"/>
              <a:buChar char="•"/>
            </a:pPr>
            <a:r>
              <a:rPr lang="en-US" sz="3200" b="1">
                <a:latin typeface="Open Sans"/>
                <a:ea typeface="+mn-lt"/>
                <a:cs typeface="+mn-lt"/>
              </a:rPr>
              <a:t>Lesiones físicas</a:t>
            </a:r>
          </a:p>
          <a:p>
            <a:pPr marL="342900" indent="-342900">
              <a:lnSpc>
                <a:spcPct val="150000"/>
              </a:lnSpc>
              <a:buFont typeface="Arial" panose="020B0604020202020204" pitchFamily="34" charset="0"/>
              <a:buChar char="•"/>
            </a:pPr>
            <a:r>
              <a:rPr lang="en-US" sz="3200" b="1">
                <a:latin typeface="Open Sans"/>
                <a:ea typeface="+mn-lt"/>
                <a:cs typeface="+mn-lt"/>
              </a:rPr>
              <a:t>Necesidades básicas y prácticas inmediatas</a:t>
            </a:r>
          </a:p>
          <a:p>
            <a:pPr marL="342900" indent="-342900">
              <a:lnSpc>
                <a:spcPct val="150000"/>
              </a:lnSpc>
              <a:buFont typeface="Arial" panose="020B0604020202020204" pitchFamily="34" charset="0"/>
              <a:buChar char="•"/>
            </a:pPr>
            <a:r>
              <a:rPr lang="en-US" sz="3200" b="1">
                <a:latin typeface="Open Sans"/>
                <a:ea typeface="+mn-lt"/>
                <a:cs typeface="+mn-lt"/>
              </a:rPr>
              <a:t>Reacciones emocionales</a:t>
            </a: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115543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4893"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830997"/>
          </a:xfrm>
          <a:prstGeom prst="rect">
            <a:avLst/>
          </a:prstGeom>
          <a:noFill/>
        </p:spPr>
        <p:txBody>
          <a:bodyPr wrap="square" lIns="91440" tIns="45720" rIns="91440" bIns="45720" rtlCol="0" anchor="t">
            <a:spAutoFit/>
          </a:bodyPr>
          <a:lstStyle/>
          <a:p>
            <a:pPr marL="12700" defTabSz="914400">
              <a:spcBef>
                <a:spcPts val="100"/>
              </a:spcBef>
              <a:defRPr/>
            </a:pPr>
            <a:r>
              <a:rPr lang="en-US" sz="4800" b="1" kern="0" spc="-5">
                <a:solidFill>
                  <a:srgbClr val="231F20"/>
                </a:solidFill>
                <a:latin typeface="Montserrat Bold"/>
                <a:ea typeface="+mj-ea"/>
                <a:cs typeface="Calibri"/>
              </a:rPr>
              <a:t>MIRAR = BUSQUE TAMBIÉN</a:t>
            </a:r>
            <a:endParaRPr kumimoji="0" lang="en-US" sz="4400" b="1" i="0" u="none" strike="noStrike" kern="0" cap="none" spc="-5" normalizeH="0" baseline="0" noProof="0">
              <a:ln>
                <a:noFill/>
              </a:ln>
              <a:solidFill>
                <a:srgbClr val="231F20"/>
              </a:solidFill>
              <a:effectLst/>
              <a:uLnTx/>
              <a:uFillTx/>
              <a:latin typeface="Montserrat Medium" panose="00000600000000000000" pitchFamily="2" charset="0"/>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421682" y="3576720"/>
            <a:ext cx="12006072" cy="5184240"/>
          </a:xfrm>
          <a:prstGeom prst="rect">
            <a:avLst/>
          </a:prstGeom>
          <a:noFill/>
        </p:spPr>
        <p:txBody>
          <a:bodyPr wrap="square" lIns="91440" tIns="45720" rIns="91440" bIns="45720" rtlCol="0" anchor="ctr" anchorCtr="0">
            <a:spAutoFit/>
          </a:bodyPr>
          <a:lstStyle/>
          <a:p>
            <a:pPr marL="342900" indent="-342900">
              <a:lnSpc>
                <a:spcPct val="150000"/>
              </a:lnSpc>
              <a:buFont typeface="Arial" panose="020B0604020202020204" pitchFamily="34" charset="0"/>
              <a:buChar char="•"/>
            </a:pPr>
            <a:r>
              <a:rPr lang="en-US" sz="3200" b="1">
                <a:latin typeface="Open Sans"/>
                <a:ea typeface="+mn-lt"/>
                <a:cs typeface="+mn-lt"/>
              </a:rPr>
              <a:t>Sus propios prejuicios o puntos de vista</a:t>
            </a:r>
            <a:endParaRPr lang="en-US" sz="3200" b="1">
              <a:latin typeface="Open Sans"/>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3200" b="1">
                <a:latin typeface="Open Sans"/>
                <a:ea typeface="+mn-lt"/>
                <a:cs typeface="+mn-lt"/>
              </a:rPr>
              <a:t>Conozca sus propios límites como ayudante</a:t>
            </a:r>
          </a:p>
          <a:p>
            <a:pPr marL="342900" indent="-342900">
              <a:lnSpc>
                <a:spcPct val="150000"/>
              </a:lnSpc>
              <a:buFont typeface="Arial" panose="020B0604020202020204" pitchFamily="34" charset="0"/>
              <a:buChar char="•"/>
            </a:pPr>
            <a:r>
              <a:rPr lang="en-US" sz="3200" b="1">
                <a:latin typeface="Open Sans"/>
                <a:ea typeface="+mn-lt"/>
                <a:cs typeface="+mn-lt"/>
              </a:rPr>
              <a:t>Reacciones fuertes de las personas que dudan de las vacunas</a:t>
            </a:r>
          </a:p>
          <a:p>
            <a:pPr marL="342900" indent="-342900">
              <a:lnSpc>
                <a:spcPct val="150000"/>
              </a:lnSpc>
              <a:buFont typeface="Arial" panose="020B0604020202020204" pitchFamily="34" charset="0"/>
              <a:buChar char="•"/>
            </a:pPr>
            <a:r>
              <a:rPr lang="en-US" sz="3200" b="1">
                <a:latin typeface="Open Sans"/>
                <a:ea typeface="+mn-lt"/>
                <a:cs typeface="+mn-lt"/>
              </a:rPr>
              <a:t>Busque (y prepárese para responder con ayuda y respeto) los mitos o preocupaciones de las personas que dudan de las vacunas</a:t>
            </a: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377626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4893"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830997"/>
          </a:xfrm>
          <a:prstGeom prst="rect">
            <a:avLst/>
          </a:prstGeom>
          <a:noFill/>
        </p:spPr>
        <p:txBody>
          <a:bodyPr wrap="square" lIns="91440" tIns="45720" rIns="91440" bIns="45720" rtlCol="0" anchor="t">
            <a:spAutoFit/>
          </a:bodyPr>
          <a:lstStyle/>
          <a:p>
            <a:pPr marL="12700" defTabSz="914400">
              <a:spcBef>
                <a:spcPts val="100"/>
              </a:spcBef>
              <a:defRPr/>
            </a:pPr>
            <a:r>
              <a:rPr lang="en-US" sz="4800" b="1" kern="0" spc="-5">
                <a:latin typeface="Montserrat BLACK"/>
                <a:ea typeface="+mn-lt"/>
                <a:cs typeface="+mn-lt"/>
              </a:rPr>
              <a:t>MÍRATE A TI MISMO</a:t>
            </a:r>
            <a:endParaRPr lang="en-US">
              <a:latin typeface="Calibri" panose="020F0502020204030204"/>
              <a:ea typeface="+mj-ea"/>
              <a:cs typeface="Calibri" panose="020F0502020204030204"/>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6">
            <a:extLst>
              <a:ext uri="{FF2B5EF4-FFF2-40B4-BE49-F238E27FC236}">
                <a16:creationId xmlns:a16="http://schemas.microsoft.com/office/drawing/2014/main" id="{38ABB0D4-67D0-4986-8845-6F61538CC04F}"/>
              </a:ext>
            </a:extLst>
          </p:cNvPr>
          <p:cNvSpPr txBox="1"/>
          <p:nvPr/>
        </p:nvSpPr>
        <p:spPr>
          <a:xfrm>
            <a:off x="3602736" y="3790077"/>
            <a:ext cx="11629960" cy="2708434"/>
          </a:xfrm>
          <a:prstGeom prst="rect">
            <a:avLst/>
          </a:prstGeom>
          <a:noFill/>
        </p:spPr>
        <p:txBody>
          <a:bodyPr wrap="square" lIns="91440" tIns="45720" rIns="91440" bIns="45720" rtlCol="0" anchor="ctr" anchorCtr="0">
            <a:spAutoFit/>
          </a:bodyPr>
          <a:lstStyle/>
          <a:p>
            <a:r>
              <a:rPr lang="en-US" sz="4000" b="1">
                <a:solidFill>
                  <a:srgbClr val="18355E"/>
                </a:solidFill>
                <a:latin typeface="Open Sans"/>
                <a:ea typeface="Open Sans"/>
                <a:cs typeface="Open Sans"/>
              </a:rPr>
              <a:t>Actividad 4</a:t>
            </a:r>
          </a:p>
          <a:p>
            <a:pPr>
              <a:spcBef>
                <a:spcPts val="1200"/>
              </a:spcBef>
              <a:spcAft>
                <a:spcPts val="1200"/>
              </a:spcAft>
            </a:pPr>
            <a:r>
              <a:rPr lang="en-US" sz="4000" b="1">
                <a:solidFill>
                  <a:srgbClr val="002060"/>
                </a:solidFill>
                <a:latin typeface="Open Sans"/>
                <a:ea typeface="+mn-lt"/>
                <a:cs typeface="+mn-lt"/>
              </a:rPr>
              <a:t>Escriba sus propias opiniones y sentimientos personales hacia las personas que dudan de la vacuna COVID-19.</a:t>
            </a:r>
            <a:r>
              <a:rPr lang="en-US" sz="4000" b="1">
                <a:solidFill>
                  <a:srgbClr val="18355E"/>
                </a:solidFill>
                <a:latin typeface="Open Sans"/>
                <a:ea typeface="Open Sans"/>
                <a:cs typeface="Open Sans"/>
              </a:rPr>
              <a:t> </a:t>
            </a:r>
            <a:endParaRPr lang="en-US"/>
          </a:p>
        </p:txBody>
      </p:sp>
    </p:spTree>
    <p:extLst>
      <p:ext uri="{BB962C8B-B14F-4D97-AF65-F5344CB8AC3E}">
        <p14:creationId xmlns:p14="http://schemas.microsoft.com/office/powerpoint/2010/main" val="322773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65042"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830997"/>
          </a:xfrm>
          <a:prstGeom prst="rect">
            <a:avLst/>
          </a:prstGeom>
          <a:noFill/>
        </p:spPr>
        <p:txBody>
          <a:bodyPr wrap="square" lIns="91440" tIns="45720" rIns="91440" bIns="45720" rtlCol="0" anchor="t">
            <a:spAutoFit/>
          </a:bodyPr>
          <a:lstStyle/>
          <a:p>
            <a:pPr marL="12700" defTabSz="914400">
              <a:spcBef>
                <a:spcPts val="100"/>
              </a:spcBef>
              <a:defRPr/>
            </a:pPr>
            <a:r>
              <a:rPr lang="en-US" sz="4800" b="1" kern="0" spc="-5">
                <a:latin typeface="Montserrat black"/>
                <a:ea typeface="+mn-lt"/>
                <a:cs typeface="+mn-lt"/>
              </a:rPr>
              <a:t>GESTIONARSE A SÍ MISMO</a:t>
            </a:r>
            <a:endParaRPr lang="en-US">
              <a:latin typeface="Calibri" panose="020F0502020204030204"/>
              <a:ea typeface="+mj-ea"/>
              <a:cs typeface="Calibri" panose="020F0502020204030204"/>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6">
            <a:extLst>
              <a:ext uri="{FF2B5EF4-FFF2-40B4-BE49-F238E27FC236}">
                <a16:creationId xmlns:a16="http://schemas.microsoft.com/office/drawing/2014/main" id="{38ABB0D4-67D0-4986-8845-6F61538CC04F}"/>
              </a:ext>
            </a:extLst>
          </p:cNvPr>
          <p:cNvSpPr txBox="1"/>
          <p:nvPr/>
        </p:nvSpPr>
        <p:spPr>
          <a:xfrm>
            <a:off x="3602736" y="3482301"/>
            <a:ext cx="11629960" cy="3323987"/>
          </a:xfrm>
          <a:prstGeom prst="rect">
            <a:avLst/>
          </a:prstGeom>
          <a:noFill/>
        </p:spPr>
        <p:txBody>
          <a:bodyPr wrap="square" lIns="91440" tIns="45720" rIns="91440" bIns="45720" rtlCol="0" anchor="ctr" anchorCtr="0">
            <a:spAutoFit/>
          </a:bodyPr>
          <a:lstStyle/>
          <a:p>
            <a:r>
              <a:rPr lang="en-US" sz="4000" b="1">
                <a:solidFill>
                  <a:srgbClr val="18355E"/>
                </a:solidFill>
                <a:latin typeface="Open Sans"/>
                <a:ea typeface="Open Sans"/>
                <a:cs typeface="Open Sans"/>
              </a:rPr>
              <a:t>Actividad 5</a:t>
            </a:r>
          </a:p>
          <a:p>
            <a:pPr>
              <a:spcBef>
                <a:spcPts val="1200"/>
              </a:spcBef>
              <a:spcAft>
                <a:spcPts val="1200"/>
              </a:spcAft>
            </a:pPr>
            <a:r>
              <a:rPr lang="en-US" sz="4000" b="1">
                <a:solidFill>
                  <a:srgbClr val="002060"/>
                </a:solidFill>
                <a:latin typeface="Open Sans"/>
                <a:ea typeface="+mn-lt"/>
                <a:cs typeface="+mn-lt"/>
              </a:rPr>
              <a:t>¿Qué podrías hacer para gestionar tus opiniones y sentimientos para asegurarte de que estás apoyando lo mejor posible a la persona que tienes delante?</a:t>
            </a:r>
            <a:endParaRPr lang="en-US" b="1">
              <a:solidFill>
                <a:srgbClr val="002060"/>
              </a:solidFill>
              <a:latin typeface="Open Sans"/>
              <a:ea typeface="+mn-lt"/>
              <a:cs typeface="+mn-lt"/>
            </a:endParaRPr>
          </a:p>
        </p:txBody>
      </p:sp>
    </p:spTree>
    <p:extLst>
      <p:ext uri="{BB962C8B-B14F-4D97-AF65-F5344CB8AC3E}">
        <p14:creationId xmlns:p14="http://schemas.microsoft.com/office/powerpoint/2010/main" val="376957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508B0-2D50-4D85-945C-FD9A0F7138D3}"/>
              </a:ext>
            </a:extLst>
          </p:cNvPr>
          <p:cNvPicPr>
            <a:picLocks noChangeAspect="1"/>
          </p:cNvPicPr>
          <p:nvPr/>
        </p:nvPicPr>
        <p:blipFill>
          <a:blip r:embed="rId4"/>
          <a:stretch>
            <a:fillRect/>
          </a:stretch>
        </p:blipFill>
        <p:spPr>
          <a:xfrm>
            <a:off x="11960821" y="2916692"/>
            <a:ext cx="4801270" cy="6382641"/>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4893"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1569660"/>
          </a:xfrm>
          <a:prstGeom prst="rect">
            <a:avLst/>
          </a:prstGeom>
          <a:noFill/>
        </p:spPr>
        <p:txBody>
          <a:bodyPr wrap="square" lIns="91440" tIns="45720" rIns="91440" bIns="45720" rtlCol="0" anchor="t">
            <a:spAutoFit/>
          </a:bodyPr>
          <a:lstStyle/>
          <a:p>
            <a:pPr defTabSz="914400">
              <a:defRPr/>
            </a:pPr>
            <a:r>
              <a:rPr lang="en-US" sz="4800" b="1" kern="0" spc="-5">
                <a:latin typeface="Montserrat black"/>
                <a:ea typeface="+mn-lt"/>
                <a:cs typeface="+mn-lt"/>
              </a:rPr>
              <a:t>EXPRESIONES COMUNES DE</a:t>
            </a:r>
            <a:endParaRPr lang="en-US" b="1">
              <a:latin typeface="Montserrat black"/>
              <a:ea typeface="+mj-ea"/>
            </a:endParaRPr>
          </a:p>
          <a:p>
            <a:pPr marL="12700" defTabSz="914400">
              <a:spcBef>
                <a:spcPts val="100"/>
              </a:spcBef>
              <a:defRPr/>
            </a:pPr>
            <a:r>
              <a:rPr lang="en-US" sz="4800" b="1" kern="0" spc="-5">
                <a:latin typeface="Montserrat black"/>
                <a:ea typeface="+mn-lt"/>
                <a:cs typeface="+mn-lt"/>
              </a:rPr>
              <a:t>DUDAS SOBRE LA VACUNA</a:t>
            </a:r>
            <a:r>
              <a:rPr lang="en-US" sz="4800" kern="0" spc="-5">
                <a:ea typeface="+mn-lt"/>
                <a:cs typeface="+mn-lt"/>
              </a:rPr>
              <a:t> </a:t>
            </a:r>
            <a:endParaRPr lang="en-US">
              <a:ea typeface="+mn-lt"/>
              <a:cs typeface="+mn-lt"/>
            </a:endParaRP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7" name="TextBox 6">
            <a:extLst>
              <a:ext uri="{FF2B5EF4-FFF2-40B4-BE49-F238E27FC236}">
                <a16:creationId xmlns:a16="http://schemas.microsoft.com/office/drawing/2014/main" id="{38ABB0D4-67D0-4986-8845-6F61538CC04F}"/>
              </a:ext>
            </a:extLst>
          </p:cNvPr>
          <p:cNvSpPr txBox="1"/>
          <p:nvPr/>
        </p:nvSpPr>
        <p:spPr>
          <a:xfrm>
            <a:off x="3602736" y="4317309"/>
            <a:ext cx="11629960" cy="2092881"/>
          </a:xfrm>
          <a:prstGeom prst="rect">
            <a:avLst/>
          </a:prstGeom>
          <a:noFill/>
        </p:spPr>
        <p:txBody>
          <a:bodyPr wrap="square" lIns="91440" tIns="45720" rIns="91440" bIns="45720" rtlCol="0" anchor="ctr" anchorCtr="0">
            <a:spAutoFit/>
          </a:bodyPr>
          <a:lstStyle/>
          <a:p>
            <a:r>
              <a:rPr lang="en-US" sz="4000" b="1">
                <a:solidFill>
                  <a:srgbClr val="18355E"/>
                </a:solidFill>
                <a:latin typeface="Open Sans"/>
                <a:ea typeface="Open Sans"/>
                <a:cs typeface="Open Sans"/>
              </a:rPr>
              <a:t>Actividad 6</a:t>
            </a:r>
          </a:p>
          <a:p>
            <a:pPr>
              <a:spcBef>
                <a:spcPts val="1200"/>
              </a:spcBef>
            </a:pPr>
            <a:r>
              <a:rPr lang="en-US" sz="4000" b="1">
                <a:solidFill>
                  <a:srgbClr val="002060"/>
                </a:solidFill>
                <a:latin typeface="Open Sans"/>
                <a:ea typeface="+mn-lt"/>
                <a:cs typeface="+mn-lt"/>
              </a:rPr>
              <a:t>¡Ponte en la posición! </a:t>
            </a:r>
            <a:endParaRPr lang="en-US" b="1">
              <a:solidFill>
                <a:srgbClr val="002060"/>
              </a:solidFill>
              <a:latin typeface="Open Sans"/>
              <a:ea typeface="+mn-lt"/>
              <a:cs typeface="+mn-lt"/>
            </a:endParaRPr>
          </a:p>
          <a:p>
            <a:pPr>
              <a:spcAft>
                <a:spcPts val="1200"/>
              </a:spcAft>
            </a:pPr>
            <a:r>
              <a:rPr lang="en-US" sz="4000" b="1">
                <a:solidFill>
                  <a:srgbClr val="002060"/>
                </a:solidFill>
                <a:latin typeface="Open Sans"/>
                <a:ea typeface="+mn-lt"/>
                <a:cs typeface="+mn-lt"/>
              </a:rPr>
              <a:t>¡Tengo </a:t>
            </a:r>
            <a:r>
              <a:rPr lang="en-US" sz="4000" b="1" err="1">
                <a:solidFill>
                  <a:srgbClr val="002060"/>
                </a:solidFill>
                <a:latin typeface="Open Sans"/>
                <a:ea typeface="+mn-lt"/>
                <a:cs typeface="+mn-lt"/>
              </a:rPr>
              <a:t>dudas</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sobre</a:t>
            </a:r>
            <a:r>
              <a:rPr lang="en-US" sz="4000" b="1">
                <a:solidFill>
                  <a:srgbClr val="002060"/>
                </a:solidFill>
                <a:latin typeface="Open Sans"/>
                <a:ea typeface="+mn-lt"/>
                <a:cs typeface="+mn-lt"/>
              </a:rPr>
              <a:t> la </a:t>
            </a:r>
            <a:r>
              <a:rPr lang="en-US" sz="4000" b="1" err="1">
                <a:solidFill>
                  <a:srgbClr val="002060"/>
                </a:solidFill>
                <a:latin typeface="Open Sans"/>
                <a:ea typeface="+mn-lt"/>
                <a:cs typeface="+mn-lt"/>
              </a:rPr>
              <a:t>vacuna</a:t>
            </a:r>
            <a:r>
              <a:rPr lang="en-US" sz="4000" b="1">
                <a:solidFill>
                  <a:srgbClr val="002060"/>
                </a:solidFill>
                <a:latin typeface="Open Sans"/>
                <a:ea typeface="+mn-lt"/>
                <a:cs typeface="+mn-lt"/>
              </a:rPr>
              <a:t>!</a:t>
            </a:r>
            <a:endParaRPr lang="en-US" b="1">
              <a:solidFill>
                <a:srgbClr val="002060"/>
              </a:solidFill>
              <a:latin typeface="Open Sans"/>
              <a:ea typeface="+mn-lt"/>
              <a:cs typeface="+mn-lt"/>
            </a:endParaRPr>
          </a:p>
        </p:txBody>
      </p:sp>
    </p:spTree>
    <p:extLst>
      <p:ext uri="{BB962C8B-B14F-4D97-AF65-F5344CB8AC3E}">
        <p14:creationId xmlns:p14="http://schemas.microsoft.com/office/powerpoint/2010/main" val="104880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3EC1F-E295-41CC-BFF0-CFEF7AC6F3AD}"/>
              </a:ext>
            </a:extLst>
          </p:cNvPr>
          <p:cNvPicPr>
            <a:picLocks noChangeAspect="1"/>
          </p:cNvPicPr>
          <p:nvPr/>
        </p:nvPicPr>
        <p:blipFill>
          <a:blip r:embed="rId4"/>
          <a:stretch>
            <a:fillRect/>
          </a:stretch>
        </p:blipFill>
        <p:spPr>
          <a:xfrm>
            <a:off x="10895834" y="2013838"/>
            <a:ext cx="6751948" cy="7058444"/>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65041"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888675" y="2013838"/>
            <a:ext cx="13789152" cy="830997"/>
          </a:xfrm>
          <a:prstGeom prst="rect">
            <a:avLst/>
          </a:prstGeom>
          <a:noFill/>
        </p:spPr>
        <p:txBody>
          <a:bodyPr wrap="square"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4800" b="1" i="0" u="none" strike="noStrike" kern="0" cap="none" spc="-5" normalizeH="0" baseline="0" noProof="0">
                <a:ln>
                  <a:noFill/>
                </a:ln>
                <a:solidFill>
                  <a:prstClr val="black"/>
                </a:solidFill>
                <a:effectLst/>
                <a:uLnTx/>
                <a:uFillTx/>
                <a:latin typeface="Montserrat black"/>
                <a:ea typeface="+mn-lt"/>
                <a:cs typeface="Calibri" panose="020F0502020204030204"/>
              </a:rPr>
              <a:t>REACCIONES NEGATIVAS FUERTES</a:t>
            </a:r>
            <a:r>
              <a:rPr kumimoji="0" lang="en-US" sz="4800" b="1" i="0" u="none" strike="noStrike" kern="0" cap="none" spc="-5" normalizeH="0" baseline="0" noProof="0">
                <a:ln>
                  <a:noFill/>
                </a:ln>
                <a:solidFill>
                  <a:srgbClr val="231F20"/>
                </a:solidFill>
                <a:effectLst/>
                <a:highlight>
                  <a:srgbClr val="FFFF00"/>
                </a:highlight>
                <a:uLnTx/>
                <a:uFillTx/>
                <a:latin typeface="Montserrat Bold" panose="00000800000000000000" pitchFamily="2" charset="0"/>
                <a:ea typeface="+mj-ea"/>
                <a:cs typeface="Calibri"/>
              </a:rPr>
              <a:t> </a:t>
            </a:r>
            <a:endParaRPr kumimoji="0" lang="en-US" sz="4400" b="1" i="0" u="none" strike="noStrike" kern="0" cap="none" spc="-5" normalizeH="0" baseline="0" noProof="0">
              <a:ln>
                <a:noFill/>
              </a:ln>
              <a:solidFill>
                <a:srgbClr val="231F20"/>
              </a:solidFill>
              <a:effectLst/>
              <a:highlight>
                <a:srgbClr val="FFFF00"/>
              </a:highlight>
              <a:uLnTx/>
              <a:uFillTx/>
              <a:latin typeface="Montserrat Medium" panose="00000600000000000000" pitchFamily="2" charset="0"/>
              <a:ea typeface="+mj-ea"/>
              <a:cs typeface="Calibri"/>
            </a:endParaRPr>
          </a:p>
        </p:txBody>
      </p:sp>
      <p:sp>
        <p:nvSpPr>
          <p:cNvPr id="7" name="TextBox 6">
            <a:extLst>
              <a:ext uri="{FF2B5EF4-FFF2-40B4-BE49-F238E27FC236}">
                <a16:creationId xmlns:a16="http://schemas.microsoft.com/office/drawing/2014/main" id="{38ABB0D4-67D0-4986-8845-6F61538CC04F}"/>
              </a:ext>
            </a:extLst>
          </p:cNvPr>
          <p:cNvSpPr txBox="1"/>
          <p:nvPr/>
        </p:nvSpPr>
        <p:spPr>
          <a:xfrm>
            <a:off x="1612575" y="4390998"/>
            <a:ext cx="9283259" cy="2985433"/>
          </a:xfrm>
          <a:prstGeom prst="rect">
            <a:avLst/>
          </a:prstGeom>
          <a:noFill/>
        </p:spPr>
        <p:txBody>
          <a:bodyPr wrap="square" lIns="91440" tIns="45720" rIns="91440" bIns="45720" rtlCol="0" anchor="ctr" anchorCtr="0">
            <a:spAutoFit/>
          </a:bodyPr>
          <a:lstStyle/>
          <a:p>
            <a:pPr>
              <a:spcAft>
                <a:spcPts val="1200"/>
              </a:spcAft>
            </a:pPr>
            <a:r>
              <a:rPr lang="en-US" sz="4000" b="1">
                <a:solidFill>
                  <a:srgbClr val="18355E"/>
                </a:solidFill>
                <a:latin typeface="Open Sans"/>
                <a:ea typeface="Open Sans"/>
                <a:cs typeface="Open Sans"/>
              </a:rPr>
              <a:t>Actividad 7</a:t>
            </a:r>
          </a:p>
          <a:p>
            <a:r>
              <a:rPr lang="en-US" sz="4000" b="1">
                <a:solidFill>
                  <a:srgbClr val="002060"/>
                </a:solidFill>
                <a:latin typeface="Open Sans"/>
                <a:ea typeface="+mn-lt"/>
                <a:cs typeface="+mn-lt"/>
              </a:rPr>
              <a:t>¿</a:t>
            </a:r>
            <a:r>
              <a:rPr lang="en-US" sz="4000" b="1" err="1">
                <a:solidFill>
                  <a:srgbClr val="002060"/>
                </a:solidFill>
                <a:latin typeface="Open Sans"/>
                <a:ea typeface="+mn-lt"/>
                <a:cs typeface="+mn-lt"/>
              </a:rPr>
              <a:t>Qué</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reacciones</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negativas</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fuertes</a:t>
            </a:r>
            <a:endParaRPr lang="en-US" b="1">
              <a:solidFill>
                <a:srgbClr val="002060"/>
              </a:solidFill>
              <a:latin typeface="Open Sans"/>
              <a:ea typeface="Open Sans"/>
              <a:cs typeface="Open Sans"/>
            </a:endParaRPr>
          </a:p>
          <a:p>
            <a:r>
              <a:rPr lang="en-US" sz="4000" b="1">
                <a:solidFill>
                  <a:srgbClr val="002060"/>
                </a:solidFill>
                <a:latin typeface="Open Sans"/>
                <a:ea typeface="+mn-lt"/>
                <a:cs typeface="+mn-lt"/>
              </a:rPr>
              <a:t>¿</a:t>
            </a:r>
            <a:r>
              <a:rPr lang="en-US" sz="4000" b="1" err="1">
                <a:solidFill>
                  <a:srgbClr val="002060"/>
                </a:solidFill>
                <a:latin typeface="Open Sans"/>
                <a:ea typeface="+mn-lt"/>
                <a:cs typeface="+mn-lt"/>
              </a:rPr>
              <a:t>crees</a:t>
            </a:r>
            <a:r>
              <a:rPr lang="en-US" sz="4000" b="1">
                <a:solidFill>
                  <a:srgbClr val="002060"/>
                </a:solidFill>
                <a:latin typeface="Open Sans"/>
                <a:ea typeface="+mn-lt"/>
                <a:cs typeface="+mn-lt"/>
              </a:rPr>
              <a:t> que </a:t>
            </a:r>
            <a:r>
              <a:rPr lang="en-US" sz="4000" b="1" err="1">
                <a:solidFill>
                  <a:srgbClr val="002060"/>
                </a:solidFill>
                <a:latin typeface="Open Sans"/>
                <a:ea typeface="+mn-lt"/>
                <a:cs typeface="+mn-lt"/>
              </a:rPr>
              <a:t>podrías</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encontrar</a:t>
            </a:r>
            <a:r>
              <a:rPr lang="en-US" sz="4000" b="1">
                <a:solidFill>
                  <a:srgbClr val="002060"/>
                </a:solidFill>
                <a:latin typeface="Open Sans"/>
                <a:ea typeface="+mn-lt"/>
                <a:cs typeface="+mn-lt"/>
              </a:rPr>
              <a:t>?</a:t>
            </a:r>
            <a:endParaRPr lang="en-US" b="1">
              <a:solidFill>
                <a:srgbClr val="002060"/>
              </a:solidFill>
              <a:latin typeface="Open Sans"/>
              <a:ea typeface="+mn-lt"/>
              <a:cs typeface="+mn-lt"/>
            </a:endParaRPr>
          </a:p>
          <a:p>
            <a:r>
              <a:rPr lang="en-US" sz="4000" b="1">
                <a:solidFill>
                  <a:srgbClr val="002060"/>
                </a:solidFill>
                <a:latin typeface="Open Sans"/>
                <a:ea typeface="+mn-lt"/>
                <a:cs typeface="+mn-lt"/>
              </a:rPr>
              <a:t>Escribe en </a:t>
            </a:r>
            <a:r>
              <a:rPr lang="en-US" sz="4000" b="1" err="1">
                <a:solidFill>
                  <a:srgbClr val="002060"/>
                </a:solidFill>
                <a:latin typeface="Open Sans"/>
                <a:ea typeface="+mn-lt"/>
                <a:cs typeface="+mn-lt"/>
              </a:rPr>
              <a:t>el</a:t>
            </a:r>
            <a:r>
              <a:rPr lang="en-US" sz="4000" b="1">
                <a:solidFill>
                  <a:srgbClr val="002060"/>
                </a:solidFill>
                <a:latin typeface="Open Sans"/>
                <a:ea typeface="+mn-lt"/>
                <a:cs typeface="+mn-lt"/>
              </a:rPr>
              <a:t> chat. </a:t>
            </a:r>
            <a:endParaRPr lang="en-US">
              <a:solidFill>
                <a:srgbClr val="002060"/>
              </a:solidFill>
              <a:ea typeface="+mn-lt"/>
              <a:cs typeface="+mn-lt"/>
            </a:endParaRPr>
          </a:p>
          <a:p>
            <a:pPr>
              <a:spcAft>
                <a:spcPts val="1200"/>
              </a:spcAft>
            </a:pPr>
            <a:endParaRPr lang="en-US"/>
          </a:p>
        </p:txBody>
      </p:sp>
    </p:spTree>
    <p:extLst>
      <p:ext uri="{BB962C8B-B14F-4D97-AF65-F5344CB8AC3E}">
        <p14:creationId xmlns:p14="http://schemas.microsoft.com/office/powerpoint/2010/main" val="261997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7638"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610916"/>
            <a:ext cx="13789152" cy="1569660"/>
          </a:xfrm>
          <a:prstGeom prst="rect">
            <a:avLst/>
          </a:prstGeom>
          <a:noFill/>
        </p:spPr>
        <p:txBody>
          <a:bodyPr wrap="square" lIns="91440" tIns="45720" rIns="91440" bIns="45720" rtlCol="0" anchor="t">
            <a:spAutoFit/>
          </a:bodyPr>
          <a:lstStyle/>
          <a:p>
            <a:pPr marL="12700" defTabSz="914400">
              <a:spcBef>
                <a:spcPts val="100"/>
              </a:spcBef>
              <a:defRPr/>
            </a:pPr>
            <a:r>
              <a:rPr lang="en-US" sz="4800" b="1" kern="0" spc="-5">
                <a:latin typeface="Montserrat black"/>
                <a:ea typeface="+mn-lt"/>
                <a:cs typeface="+mn-lt"/>
              </a:rPr>
              <a:t>EJEMPLOS DE REACCIONES NEGATIVAS FUERTES</a:t>
            </a:r>
            <a:endParaRPr lang="en-US">
              <a:latin typeface="Calibri" panose="020F0502020204030204"/>
              <a:ea typeface="+mj-ea"/>
              <a:cs typeface="Calibri" panose="020F0502020204030204"/>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557016" y="4394270"/>
            <a:ext cx="12006072" cy="4691797"/>
          </a:xfrm>
          <a:prstGeom prst="rect">
            <a:avLst/>
          </a:prstGeom>
          <a:noFill/>
        </p:spPr>
        <p:txBody>
          <a:bodyPr wrap="square" lIns="91440" tIns="45720" rIns="91440" bIns="45720" rtlCol="0" anchor="ctr" anchorCtr="0">
            <a:spAutoFit/>
          </a:bodyPr>
          <a:lstStyle/>
          <a:p>
            <a:pPr marL="342900" indent="-342900">
              <a:lnSpc>
                <a:spcPct val="150000"/>
              </a:lnSpc>
              <a:buFont typeface="Arial" panose="020B0604020202020204" pitchFamily="34" charset="0"/>
              <a:buChar char="•"/>
            </a:pPr>
            <a:r>
              <a:rPr lang="en-US" sz="3200" b="1" err="1">
                <a:latin typeface="Open Sans"/>
                <a:ea typeface="+mn-lt"/>
                <a:cs typeface="+mn-lt"/>
              </a:rPr>
              <a:t>Expresión</a:t>
            </a:r>
            <a:r>
              <a:rPr lang="en-US" sz="3200" b="1">
                <a:latin typeface="Open Sans"/>
                <a:ea typeface="+mn-lt"/>
                <a:cs typeface="+mn-lt"/>
              </a:rPr>
              <a:t> facial </a:t>
            </a:r>
            <a:r>
              <a:rPr lang="en-US" sz="3200" b="1" err="1">
                <a:latin typeface="Open Sans"/>
                <a:ea typeface="+mn-lt"/>
                <a:cs typeface="+mn-lt"/>
              </a:rPr>
              <a:t>amenazante</a:t>
            </a:r>
            <a:r>
              <a:rPr lang="en-US" sz="3200" b="1">
                <a:latin typeface="Open Sans"/>
                <a:ea typeface="+mn-lt"/>
                <a:cs typeface="+mn-lt"/>
              </a:rPr>
              <a:t> u </a:t>
            </a:r>
            <a:r>
              <a:rPr lang="en-US" sz="3200" b="1" err="1">
                <a:latin typeface="Open Sans"/>
                <a:ea typeface="+mn-lt"/>
                <a:cs typeface="+mn-lt"/>
              </a:rPr>
              <a:t>hostil</a:t>
            </a:r>
            <a:endParaRPr lang="en-US" sz="3200" b="1">
              <a:latin typeface="Open Sans"/>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3200" b="1" err="1">
                <a:latin typeface="Open Sans"/>
                <a:ea typeface="+mn-lt"/>
                <a:cs typeface="+mn-lt"/>
              </a:rPr>
              <a:t>Lenguaje</a:t>
            </a:r>
            <a:r>
              <a:rPr lang="en-US" sz="3200" b="1">
                <a:latin typeface="Open Sans"/>
                <a:ea typeface="+mn-lt"/>
                <a:cs typeface="+mn-lt"/>
              </a:rPr>
              <a:t> corporal </a:t>
            </a:r>
            <a:r>
              <a:rPr lang="en-US" sz="3200" b="1" err="1">
                <a:latin typeface="Open Sans"/>
                <a:ea typeface="+mn-lt"/>
                <a:cs typeface="+mn-lt"/>
              </a:rPr>
              <a:t>agresivo</a:t>
            </a:r>
            <a:r>
              <a:rPr lang="en-US" sz="3200" b="1">
                <a:latin typeface="Open Sans"/>
                <a:ea typeface="+mn-lt"/>
                <a:cs typeface="+mn-lt"/>
              </a:rPr>
              <a:t> o </a:t>
            </a:r>
            <a:r>
              <a:rPr lang="en-US" sz="3200" b="1" err="1">
                <a:latin typeface="Open Sans"/>
                <a:ea typeface="+mn-lt"/>
                <a:cs typeface="+mn-lt"/>
              </a:rPr>
              <a:t>amenazante</a:t>
            </a:r>
            <a:endParaRPr lang="en-US" sz="3200" b="1">
              <a:latin typeface="Open Sans"/>
              <a:ea typeface="+mn-lt"/>
              <a:cs typeface="+mn-lt"/>
            </a:endParaRPr>
          </a:p>
          <a:p>
            <a:pPr marL="342900" indent="-342900">
              <a:lnSpc>
                <a:spcPct val="150000"/>
              </a:lnSpc>
              <a:buFont typeface="Arial" panose="020B0604020202020204" pitchFamily="34" charset="0"/>
              <a:buChar char="•"/>
            </a:pPr>
            <a:r>
              <a:rPr lang="en-US" sz="3200" b="1" err="1">
                <a:latin typeface="Open Sans"/>
                <a:ea typeface="+mn-lt"/>
                <a:cs typeface="+mn-lt"/>
              </a:rPr>
              <a:t>Agitado</a:t>
            </a:r>
            <a:r>
              <a:rPr lang="en-US" sz="3200" b="1">
                <a:latin typeface="Open Sans"/>
                <a:ea typeface="+mn-lt"/>
                <a:cs typeface="+mn-lt"/>
              </a:rPr>
              <a:t>, en </a:t>
            </a:r>
            <a:r>
              <a:rPr lang="en-US" sz="3200" b="1" err="1">
                <a:latin typeface="Open Sans"/>
                <a:ea typeface="+mn-lt"/>
                <a:cs typeface="+mn-lt"/>
              </a:rPr>
              <a:t>constante</a:t>
            </a:r>
            <a:r>
              <a:rPr lang="en-US" sz="3200" b="1">
                <a:latin typeface="Open Sans"/>
                <a:ea typeface="+mn-lt"/>
                <a:cs typeface="+mn-lt"/>
              </a:rPr>
              <a:t> </a:t>
            </a:r>
            <a:r>
              <a:rPr lang="en-US" sz="3200" b="1" err="1">
                <a:latin typeface="Open Sans"/>
                <a:ea typeface="+mn-lt"/>
                <a:cs typeface="+mn-lt"/>
              </a:rPr>
              <a:t>movimiento</a:t>
            </a:r>
            <a:endParaRPr lang="en-US" sz="3200" b="1">
              <a:latin typeface="Open Sans"/>
              <a:ea typeface="+mn-lt"/>
              <a:cs typeface="+mn-lt"/>
            </a:endParaRPr>
          </a:p>
          <a:p>
            <a:pPr marL="342900" indent="-342900">
              <a:lnSpc>
                <a:spcPct val="150000"/>
              </a:lnSpc>
              <a:buFont typeface="Arial" panose="020B0604020202020204" pitchFamily="34" charset="0"/>
              <a:buChar char="•"/>
            </a:pPr>
            <a:r>
              <a:rPr lang="en-US" sz="3200" b="1" err="1">
                <a:latin typeface="Open Sans"/>
                <a:ea typeface="+mn-lt"/>
                <a:cs typeface="+mn-lt"/>
              </a:rPr>
              <a:t>Levantar</a:t>
            </a:r>
            <a:r>
              <a:rPr lang="en-US" sz="3200" b="1">
                <a:latin typeface="Open Sans"/>
                <a:ea typeface="+mn-lt"/>
                <a:cs typeface="+mn-lt"/>
              </a:rPr>
              <a:t> la </a:t>
            </a:r>
            <a:r>
              <a:rPr lang="en-US" sz="3200" b="1" err="1">
                <a:latin typeface="Open Sans"/>
                <a:ea typeface="+mn-lt"/>
                <a:cs typeface="+mn-lt"/>
              </a:rPr>
              <a:t>voz</a:t>
            </a:r>
            <a:r>
              <a:rPr lang="en-US" sz="3200" b="1">
                <a:latin typeface="Open Sans"/>
                <a:ea typeface="+mn-lt"/>
                <a:cs typeface="+mn-lt"/>
              </a:rPr>
              <a:t> o </a:t>
            </a:r>
            <a:r>
              <a:rPr lang="en-US" sz="3200" b="1" err="1">
                <a:latin typeface="Open Sans"/>
                <a:ea typeface="+mn-lt"/>
                <a:cs typeface="+mn-lt"/>
              </a:rPr>
              <a:t>gritar</a:t>
            </a:r>
            <a:endParaRPr lang="en-US" sz="3200" b="1">
              <a:latin typeface="Open Sans"/>
              <a:ea typeface="+mn-lt"/>
              <a:cs typeface="+mn-lt"/>
            </a:endParaRPr>
          </a:p>
          <a:p>
            <a:pPr marL="342900" indent="-342900">
              <a:buFont typeface="Arial" panose="020B0604020202020204" pitchFamily="34" charset="0"/>
              <a:buChar char="•"/>
            </a:pPr>
            <a:r>
              <a:rPr lang="en-US" sz="3200" b="1" err="1">
                <a:latin typeface="Open Sans"/>
                <a:ea typeface="+mn-lt"/>
                <a:cs typeface="+mn-lt"/>
              </a:rPr>
              <a:t>Mostrar</a:t>
            </a:r>
            <a:r>
              <a:rPr lang="en-US" sz="3200" b="1">
                <a:latin typeface="Open Sans"/>
                <a:ea typeface="+mn-lt"/>
                <a:cs typeface="+mn-lt"/>
              </a:rPr>
              <a:t> </a:t>
            </a:r>
            <a:r>
              <a:rPr lang="en-US" sz="3200" b="1" err="1">
                <a:latin typeface="Open Sans"/>
                <a:ea typeface="+mn-lt"/>
                <a:cs typeface="+mn-lt"/>
              </a:rPr>
              <a:t>fuertes</a:t>
            </a:r>
            <a:r>
              <a:rPr lang="en-US" sz="3200" b="1">
                <a:latin typeface="Open Sans"/>
                <a:ea typeface="+mn-lt"/>
                <a:cs typeface="+mn-lt"/>
              </a:rPr>
              <a:t> </a:t>
            </a:r>
            <a:r>
              <a:rPr lang="en-US" sz="3200" b="1" err="1">
                <a:latin typeface="Open Sans"/>
                <a:ea typeface="+mn-lt"/>
                <a:cs typeface="+mn-lt"/>
              </a:rPr>
              <a:t>sentimientos</a:t>
            </a:r>
            <a:r>
              <a:rPr lang="en-US" sz="3200" b="1">
                <a:latin typeface="Open Sans"/>
                <a:ea typeface="+mn-lt"/>
                <a:cs typeface="+mn-lt"/>
              </a:rPr>
              <a:t> de </a:t>
            </a:r>
            <a:r>
              <a:rPr lang="en-US" sz="3200" b="1" err="1">
                <a:latin typeface="Open Sans"/>
                <a:ea typeface="+mn-lt"/>
                <a:cs typeface="+mn-lt"/>
              </a:rPr>
              <a:t>superioridad</a:t>
            </a:r>
            <a:r>
              <a:rPr lang="en-US" sz="3200" b="1">
                <a:latin typeface="Open Sans"/>
                <a:ea typeface="+mn-lt"/>
                <a:cs typeface="+mn-lt"/>
              </a:rPr>
              <a:t> o </a:t>
            </a:r>
            <a:r>
              <a:rPr lang="en-US" sz="3200" b="1" err="1">
                <a:latin typeface="Open Sans"/>
                <a:ea typeface="+mn-lt"/>
                <a:cs typeface="+mn-lt"/>
              </a:rPr>
              <a:t>desprecio</a:t>
            </a:r>
            <a:r>
              <a:rPr lang="en-US" sz="3200" b="1">
                <a:latin typeface="Open Sans"/>
                <a:ea typeface="+mn-lt"/>
                <a:cs typeface="+mn-lt"/>
              </a:rPr>
              <a:t> por las personas con </a:t>
            </a:r>
            <a:r>
              <a:rPr lang="en-US" sz="3200" b="1" err="1">
                <a:latin typeface="Open Sans"/>
                <a:ea typeface="+mn-lt"/>
                <a:cs typeface="+mn-lt"/>
              </a:rPr>
              <a:t>otros</a:t>
            </a:r>
            <a:r>
              <a:rPr lang="en-US" sz="3200" b="1">
                <a:latin typeface="Open Sans"/>
                <a:ea typeface="+mn-lt"/>
                <a:cs typeface="+mn-lt"/>
              </a:rPr>
              <a:t> puntos de vista</a:t>
            </a:r>
          </a:p>
          <a:p>
            <a:pPr marL="342900" indent="-342900">
              <a:lnSpc>
                <a:spcPct val="150000"/>
              </a:lnSpc>
              <a:buFont typeface="Arial" panose="020B0604020202020204" pitchFamily="34" charset="0"/>
              <a:buChar char="•"/>
            </a:pPr>
            <a:r>
              <a:rPr lang="en-US" sz="3200" b="1" err="1">
                <a:latin typeface="Open Sans"/>
                <a:ea typeface="+mn-lt"/>
                <a:cs typeface="+mn-lt"/>
              </a:rPr>
              <a:t>Expresión</a:t>
            </a:r>
            <a:r>
              <a:rPr lang="en-US" sz="3200" b="1">
                <a:latin typeface="Open Sans"/>
                <a:ea typeface="+mn-lt"/>
                <a:cs typeface="+mn-lt"/>
              </a:rPr>
              <a:t> verbal </a:t>
            </a:r>
            <a:r>
              <a:rPr lang="en-US" sz="3200" b="1" err="1">
                <a:latin typeface="Open Sans"/>
                <a:ea typeface="+mn-lt"/>
                <a:cs typeface="+mn-lt"/>
              </a:rPr>
              <a:t>hostil</a:t>
            </a:r>
            <a:r>
              <a:rPr lang="en-US" sz="3200" b="1">
                <a:latin typeface="Open Sans"/>
                <a:ea typeface="+mn-lt"/>
                <a:cs typeface="+mn-lt"/>
              </a:rPr>
              <a:t> o </a:t>
            </a:r>
            <a:r>
              <a:rPr lang="en-US" sz="3200" b="1" err="1">
                <a:latin typeface="Open Sans"/>
                <a:ea typeface="+mn-lt"/>
                <a:cs typeface="+mn-lt"/>
              </a:rPr>
              <a:t>demasiado</a:t>
            </a:r>
            <a:r>
              <a:rPr lang="en-US" sz="3200" b="1">
                <a:latin typeface="Open Sans"/>
                <a:ea typeface="+mn-lt"/>
                <a:cs typeface="+mn-lt"/>
              </a:rPr>
              <a:t> amenazante</a:t>
            </a: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2408329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95116"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896112" y="2117140"/>
            <a:ext cx="16495776" cy="769441"/>
          </a:xfrm>
          <a:prstGeom prst="rect">
            <a:avLst/>
          </a:prstGeom>
          <a:noFill/>
        </p:spPr>
        <p:txBody>
          <a:bodyPr wrap="square" lIns="91440" tIns="45720" rIns="91440" bIns="45720" rtlCol="0" anchor="t">
            <a:spAutoFit/>
          </a:bodyPr>
          <a:lstStyle/>
          <a:p>
            <a:pPr marL="12700" algn="ctr" defTabSz="914400">
              <a:spcBef>
                <a:spcPts val="100"/>
              </a:spcBef>
              <a:defRPr/>
            </a:pPr>
            <a:r>
              <a:rPr lang="en-US" sz="4400" b="1" kern="0" spc="-5">
                <a:solidFill>
                  <a:srgbClr val="231F20"/>
                </a:solidFill>
                <a:latin typeface="Montserrat Bold"/>
                <a:ea typeface="+mj-ea"/>
                <a:cs typeface="Calibri"/>
              </a:rPr>
              <a:t>ESCUCHAR </a:t>
            </a:r>
            <a:r>
              <a:rPr lang="en-US" sz="4400" kern="0" spc="-5">
                <a:latin typeface="Montserrat Medium"/>
                <a:ea typeface="+mn-lt"/>
                <a:cs typeface="+mn-lt"/>
              </a:rPr>
              <a:t>SE REFIERE A CÓMO EL AYUDANTE</a:t>
            </a:r>
            <a:endParaRPr lang="en-US" sz="4400" i="0" u="none" strike="noStrike" kern="0" cap="none" spc="-5" normalizeH="0" baseline="0" noProof="0">
              <a:ln>
                <a:noFill/>
              </a:ln>
              <a:solidFill>
                <a:srgbClr val="231F20"/>
              </a:solidFill>
              <a:effectLst/>
              <a:uLnTx/>
              <a:uFillTx/>
              <a:latin typeface="Montserrat Medium"/>
              <a:ea typeface="+mj-ea"/>
              <a:cs typeface="Calibri"/>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602736" y="3130026"/>
            <a:ext cx="11173968" cy="5922903"/>
          </a:xfrm>
          <a:prstGeom prst="rect">
            <a:avLst/>
          </a:prstGeom>
          <a:noFill/>
        </p:spPr>
        <p:txBody>
          <a:bodyPr wrap="square" lIns="91440" tIns="45720" rIns="91440" bIns="45720" rtlCol="0" anchor="ctr" anchorCtr="0">
            <a:spAutoFit/>
          </a:bodyPr>
          <a:lstStyle/>
          <a:p>
            <a:pPr marL="342900" indent="-342900">
              <a:lnSpc>
                <a:spcPct val="150000"/>
              </a:lnSpc>
              <a:buFont typeface="Arial" panose="020B0604020202020204" pitchFamily="34" charset="0"/>
              <a:buChar char="•"/>
            </a:pPr>
            <a:r>
              <a:rPr lang="en-US" sz="3200" b="1">
                <a:latin typeface="Open Sans"/>
                <a:ea typeface="+mn-lt"/>
                <a:cs typeface="+mn-lt"/>
              </a:rPr>
              <a:t>Inicia el contacto y se presenta</a:t>
            </a:r>
            <a:endParaRPr lang="en-US" sz="3200" b="1">
              <a:latin typeface="Open Sans"/>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3200" b="1">
                <a:latin typeface="Open Sans"/>
                <a:ea typeface="+mn-lt"/>
                <a:cs typeface="+mn-lt"/>
              </a:rPr>
              <a:t>Presta atención y escucha activamente</a:t>
            </a:r>
          </a:p>
          <a:p>
            <a:pPr marL="342900" indent="-342900">
              <a:lnSpc>
                <a:spcPct val="150000"/>
              </a:lnSpc>
              <a:buFont typeface="Arial" panose="020B0604020202020204" pitchFamily="34" charset="0"/>
              <a:buChar char="•"/>
            </a:pPr>
            <a:r>
              <a:rPr lang="en-US" sz="3200" b="1">
                <a:latin typeface="Open Sans"/>
                <a:ea typeface="+mn-lt"/>
                <a:cs typeface="+mn-lt"/>
              </a:rPr>
              <a:t>Acepta y valida las reacciones y sentimientos de la persona</a:t>
            </a:r>
          </a:p>
          <a:p>
            <a:pPr marL="342900" indent="-342900">
              <a:lnSpc>
                <a:spcPct val="150000"/>
              </a:lnSpc>
              <a:buFont typeface="Arial" panose="020B0604020202020204" pitchFamily="34" charset="0"/>
              <a:buChar char="•"/>
            </a:pPr>
            <a:r>
              <a:rPr lang="en-US" sz="3200" b="1">
                <a:latin typeface="Open Sans"/>
                <a:ea typeface="+mn-lt"/>
                <a:cs typeface="+mn-lt"/>
              </a:rPr>
              <a:t>Calma a la persona en apuros</a:t>
            </a:r>
          </a:p>
          <a:p>
            <a:pPr marL="342900" indent="-342900">
              <a:lnSpc>
                <a:spcPct val="150000"/>
              </a:lnSpc>
              <a:buFont typeface="Arial" panose="020B0604020202020204" pitchFamily="34" charset="0"/>
              <a:buChar char="•"/>
            </a:pPr>
            <a:r>
              <a:rPr lang="en-US" sz="3200" b="1">
                <a:latin typeface="Open Sans"/>
                <a:ea typeface="+mn-lt"/>
                <a:cs typeface="+mn-lt"/>
              </a:rPr>
              <a:t>Pregunta por sus necesidades y preocupaciones</a:t>
            </a:r>
          </a:p>
          <a:p>
            <a:pPr marL="342900" indent="-342900">
              <a:lnSpc>
                <a:spcPct val="150000"/>
              </a:lnSpc>
              <a:buFont typeface="Arial" panose="020B0604020202020204" pitchFamily="34" charset="0"/>
              <a:buChar char="•"/>
            </a:pPr>
            <a:r>
              <a:rPr lang="en-US" sz="3200" b="1">
                <a:latin typeface="Open Sans"/>
                <a:ea typeface="+mn-lt"/>
                <a:cs typeface="+mn-lt"/>
              </a:rPr>
              <a:t>Ayuda a la persona a encontrar soluciones a sus necesidades y problemas inmediatos</a:t>
            </a:r>
          </a:p>
        </p:txBody>
      </p:sp>
      <p:pic>
        <p:nvPicPr>
          <p:cNvPr id="21" name="Picture 20">
            <a:extLst>
              <a:ext uri="{FF2B5EF4-FFF2-40B4-BE49-F238E27FC236}">
                <a16:creationId xmlns:a16="http://schemas.microsoft.com/office/drawing/2014/main" id="{42C8255C-D16A-4DB8-98B1-F7AC03716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277351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4" name="TextBox 3">
            <a:extLst>
              <a:ext uri="{FF2B5EF4-FFF2-40B4-BE49-F238E27FC236}">
                <a16:creationId xmlns:a16="http://schemas.microsoft.com/office/drawing/2014/main" id="{7A430AF3-67CA-447C-BA5B-59219FF08BA0}"/>
              </a:ext>
            </a:extLst>
          </p:cNvPr>
          <p:cNvSpPr txBox="1"/>
          <p:nvPr/>
        </p:nvSpPr>
        <p:spPr>
          <a:xfrm>
            <a:off x="702734" y="4728796"/>
            <a:ext cx="7863750" cy="830997"/>
          </a:xfrm>
          <a:prstGeom prst="rect">
            <a:avLst/>
          </a:prstGeom>
          <a:noFill/>
        </p:spPr>
        <p:txBody>
          <a:bodyPr wrap="square" lIns="91440" tIns="45720" rIns="91440" bIns="45720" rtlCol="0" anchor="t">
            <a:spAutoFit/>
          </a:bodyPr>
          <a:lstStyle/>
          <a:p>
            <a:r>
              <a:rPr lang="en-US" sz="4800">
                <a:ea typeface="+mn-lt"/>
                <a:cs typeface="+mn-lt"/>
              </a:rPr>
              <a:t>OBJETIVO DE LA FORMACIÓN</a:t>
            </a:r>
            <a:endParaRPr lang="en-US"/>
          </a:p>
        </p:txBody>
      </p:sp>
      <p:grpSp>
        <p:nvGrpSpPr>
          <p:cNvPr id="5" name="Group 4">
            <a:extLst>
              <a:ext uri="{FF2B5EF4-FFF2-40B4-BE49-F238E27FC236}">
                <a16:creationId xmlns:a16="http://schemas.microsoft.com/office/drawing/2014/main" id="{2762FCCE-6244-4D88-9FC1-E83DC0A731DD}"/>
              </a:ext>
            </a:extLst>
          </p:cNvPr>
          <p:cNvGrpSpPr/>
          <p:nvPr/>
        </p:nvGrpSpPr>
        <p:grpSpPr>
          <a:xfrm>
            <a:off x="7469169" y="2280324"/>
            <a:ext cx="7827658" cy="2554545"/>
            <a:chOff x="7469169" y="4647953"/>
            <a:chExt cx="7827658" cy="2554545"/>
          </a:xfrm>
        </p:grpSpPr>
        <p:sp>
          <p:nvSpPr>
            <p:cNvPr id="6" name="TextBox 5">
              <a:extLst>
                <a:ext uri="{FF2B5EF4-FFF2-40B4-BE49-F238E27FC236}">
                  <a16:creationId xmlns:a16="http://schemas.microsoft.com/office/drawing/2014/main" id="{07FD1F66-4D57-420A-9766-85DF5E60B9E7}"/>
                </a:ext>
              </a:extLst>
            </p:cNvPr>
            <p:cNvSpPr txBox="1"/>
            <p:nvPr/>
          </p:nvSpPr>
          <p:spPr>
            <a:xfrm>
              <a:off x="8193054" y="4647953"/>
              <a:ext cx="7103773" cy="2554545"/>
            </a:xfrm>
            <a:prstGeom prst="rect">
              <a:avLst/>
            </a:prstGeom>
            <a:noFill/>
          </p:spPr>
          <p:txBody>
            <a:bodyPr wrap="square" lIns="91440" tIns="45720" rIns="91440" bIns="45720" rtlCol="0" anchor="ctr" anchorCtr="0">
              <a:spAutoFit/>
            </a:bodyPr>
            <a:lstStyle/>
            <a:p>
              <a:pPr algn="just"/>
              <a:r>
                <a:rPr lang="en-US" sz="3200" b="1" err="1">
                  <a:latin typeface="Open Sans"/>
                  <a:ea typeface="+mn-lt"/>
                  <a:cs typeface="+mn-lt"/>
                </a:rPr>
                <a:t>Aprender</a:t>
              </a:r>
              <a:r>
                <a:rPr lang="en-US" sz="3200" b="1">
                  <a:latin typeface="Open Sans"/>
                  <a:ea typeface="+mn-lt"/>
                  <a:cs typeface="+mn-lt"/>
                </a:rPr>
                <a:t> o </a:t>
              </a:r>
              <a:r>
                <a:rPr lang="en-US" sz="3200" b="1" err="1">
                  <a:latin typeface="Open Sans"/>
                  <a:ea typeface="+mn-lt"/>
                  <a:cs typeface="+mn-lt"/>
                </a:rPr>
                <a:t>profundizar</a:t>
              </a:r>
              <a:r>
                <a:rPr lang="en-US" sz="3200" b="1">
                  <a:latin typeface="Open Sans"/>
                  <a:ea typeface="+mn-lt"/>
                  <a:cs typeface="+mn-lt"/>
                </a:rPr>
                <a:t> en las </a:t>
              </a:r>
              <a:r>
                <a:rPr lang="en-US" sz="3200" b="1" err="1">
                  <a:latin typeface="Open Sans"/>
                  <a:ea typeface="+mn-lt"/>
                  <a:cs typeface="+mn-lt"/>
                </a:rPr>
                <a:t>habilidades</a:t>
              </a:r>
              <a:r>
                <a:rPr lang="en-US" sz="3200" b="1">
                  <a:latin typeface="Open Sans"/>
                  <a:ea typeface="+mn-lt"/>
                  <a:cs typeface="+mn-lt"/>
                </a:rPr>
                <a:t> de PAP para responder y </a:t>
              </a:r>
              <a:r>
                <a:rPr lang="en-US" sz="3200" b="1" err="1">
                  <a:latin typeface="Open Sans"/>
                  <a:ea typeface="+mn-lt"/>
                  <a:cs typeface="+mn-lt"/>
                </a:rPr>
                <a:t>apoyar</a:t>
              </a:r>
              <a:r>
                <a:rPr lang="en-US" sz="3200" b="1">
                  <a:latin typeface="Open Sans"/>
                  <a:ea typeface="+mn-lt"/>
                  <a:cs typeface="+mn-lt"/>
                </a:rPr>
                <a:t> a las personas que </a:t>
              </a:r>
              <a:r>
                <a:rPr lang="en-US" sz="3200" b="1" err="1">
                  <a:latin typeface="Open Sans"/>
                  <a:ea typeface="+mn-lt"/>
                  <a:cs typeface="+mn-lt"/>
                </a:rPr>
                <a:t>tienen</a:t>
              </a:r>
              <a:r>
                <a:rPr lang="en-US" sz="3200" b="1">
                  <a:latin typeface="Open Sans"/>
                  <a:ea typeface="+mn-lt"/>
                  <a:cs typeface="+mn-lt"/>
                </a:rPr>
                <a:t> </a:t>
              </a:r>
              <a:r>
                <a:rPr lang="en-US" sz="3200" b="1" err="1">
                  <a:latin typeface="Open Sans"/>
                  <a:ea typeface="+mn-lt"/>
                  <a:cs typeface="+mn-lt"/>
                </a:rPr>
                <a:t>dudas</a:t>
              </a:r>
              <a:r>
                <a:rPr lang="en-US" sz="3200" b="1">
                  <a:latin typeface="Open Sans"/>
                  <a:ea typeface="+mn-lt"/>
                  <a:cs typeface="+mn-lt"/>
                </a:rPr>
                <a:t> </a:t>
              </a:r>
              <a:r>
                <a:rPr lang="en-US" sz="3200" b="1" err="1">
                  <a:latin typeface="Open Sans"/>
                  <a:ea typeface="+mn-lt"/>
                  <a:cs typeface="+mn-lt"/>
                </a:rPr>
                <a:t>sobre</a:t>
              </a:r>
              <a:r>
                <a:rPr lang="en-US" sz="3200" b="1">
                  <a:latin typeface="Open Sans"/>
                  <a:ea typeface="+mn-lt"/>
                  <a:cs typeface="+mn-lt"/>
                </a:rPr>
                <a:t> la </a:t>
              </a:r>
              <a:r>
                <a:rPr lang="en-US" sz="3200" b="1" err="1">
                  <a:latin typeface="Open Sans"/>
                  <a:ea typeface="+mn-lt"/>
                  <a:cs typeface="+mn-lt"/>
                </a:rPr>
                <a:t>vacuna</a:t>
              </a:r>
              <a:r>
                <a:rPr lang="en-US" sz="3200" b="1">
                  <a:latin typeface="Open Sans"/>
                  <a:ea typeface="+mn-lt"/>
                  <a:cs typeface="+mn-lt"/>
                </a:rPr>
                <a:t> COVID-19.</a:t>
              </a:r>
              <a:endParaRPr lang="en-US">
                <a:latin typeface="Calibri" panose="020F0502020204030204"/>
                <a:ea typeface="+mn-lt"/>
                <a:cs typeface="+mn-lt"/>
              </a:endParaRPr>
            </a:p>
          </p:txBody>
        </p:sp>
        <p:sp>
          <p:nvSpPr>
            <p:cNvPr id="7" name="Freeform: Shape 110">
              <a:extLst>
                <a:ext uri="{FF2B5EF4-FFF2-40B4-BE49-F238E27FC236}">
                  <a16:creationId xmlns:a16="http://schemas.microsoft.com/office/drawing/2014/main" id="{63C65BC3-D400-411E-8284-BCEBE694FADC}"/>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grpSp>
        <p:nvGrpSpPr>
          <p:cNvPr id="13" name="Group 12">
            <a:extLst>
              <a:ext uri="{FF2B5EF4-FFF2-40B4-BE49-F238E27FC236}">
                <a16:creationId xmlns:a16="http://schemas.microsoft.com/office/drawing/2014/main" id="{F35639FA-6E16-4561-A5FF-0278B53F50B4}"/>
              </a:ext>
            </a:extLst>
          </p:cNvPr>
          <p:cNvGrpSpPr/>
          <p:nvPr/>
        </p:nvGrpSpPr>
        <p:grpSpPr>
          <a:xfrm>
            <a:off x="7469169" y="4961277"/>
            <a:ext cx="7827658" cy="3046988"/>
            <a:chOff x="7469169" y="4961277"/>
            <a:chExt cx="7827658" cy="3046988"/>
          </a:xfrm>
        </p:grpSpPr>
        <p:sp>
          <p:nvSpPr>
            <p:cNvPr id="9" name="TextBox 8">
              <a:extLst>
                <a:ext uri="{FF2B5EF4-FFF2-40B4-BE49-F238E27FC236}">
                  <a16:creationId xmlns:a16="http://schemas.microsoft.com/office/drawing/2014/main" id="{8AC9ED0D-4C53-4855-8B0B-1E3DEAF5D6E7}"/>
                </a:ext>
              </a:extLst>
            </p:cNvPr>
            <p:cNvSpPr txBox="1"/>
            <p:nvPr/>
          </p:nvSpPr>
          <p:spPr>
            <a:xfrm>
              <a:off x="8193054" y="4961277"/>
              <a:ext cx="7103773" cy="3046988"/>
            </a:xfrm>
            <a:prstGeom prst="rect">
              <a:avLst/>
            </a:prstGeom>
            <a:noFill/>
          </p:spPr>
          <p:txBody>
            <a:bodyPr wrap="square" lIns="91440" tIns="45720" rIns="91440" bIns="45720" rtlCol="0" anchor="ctr" anchorCtr="0">
              <a:spAutoFit/>
            </a:bodyPr>
            <a:lstStyle/>
            <a:p>
              <a:pPr algn="just"/>
              <a:r>
                <a:rPr lang="en-US" sz="3200" b="1" err="1">
                  <a:latin typeface="Open Sans"/>
                  <a:ea typeface="+mn-lt"/>
                  <a:cs typeface="+mn-lt"/>
                </a:rPr>
                <a:t>Desarrollar</a:t>
              </a:r>
              <a:r>
                <a:rPr lang="en-US" sz="3200" b="1">
                  <a:latin typeface="Open Sans"/>
                  <a:ea typeface="+mn-lt"/>
                  <a:cs typeface="+mn-lt"/>
                </a:rPr>
                <a:t> o </a:t>
              </a:r>
              <a:r>
                <a:rPr lang="en-US" sz="3200" b="1" err="1">
                  <a:latin typeface="Open Sans"/>
                  <a:ea typeface="+mn-lt"/>
                  <a:cs typeface="+mn-lt"/>
                </a:rPr>
                <a:t>profundizar</a:t>
              </a:r>
              <a:r>
                <a:rPr lang="en-US" sz="3200" b="1">
                  <a:latin typeface="Open Sans"/>
                  <a:ea typeface="+mn-lt"/>
                  <a:cs typeface="+mn-lt"/>
                </a:rPr>
                <a:t> las </a:t>
              </a:r>
              <a:r>
                <a:rPr lang="en-US" sz="3200" b="1" err="1">
                  <a:latin typeface="Open Sans"/>
                  <a:ea typeface="+mn-lt"/>
                  <a:cs typeface="+mn-lt"/>
                </a:rPr>
                <a:t>habilidades</a:t>
              </a:r>
              <a:r>
                <a:rPr lang="en-US" sz="3200" b="1">
                  <a:latin typeface="Open Sans"/>
                  <a:ea typeface="+mn-lt"/>
                  <a:cs typeface="+mn-lt"/>
                </a:rPr>
                <a:t> para </a:t>
              </a:r>
              <a:r>
                <a:rPr lang="en-US" sz="3200" b="1" err="1">
                  <a:latin typeface="Open Sans"/>
                  <a:ea typeface="+mn-lt"/>
                  <a:cs typeface="+mn-lt"/>
                </a:rPr>
                <a:t>demostrar</a:t>
              </a:r>
              <a:r>
                <a:rPr lang="en-US" sz="3200" b="1">
                  <a:latin typeface="Open Sans"/>
                  <a:ea typeface="+mn-lt"/>
                  <a:cs typeface="+mn-lt"/>
                </a:rPr>
                <a:t> </a:t>
              </a:r>
              <a:r>
                <a:rPr lang="en-US" sz="3200" b="1" err="1">
                  <a:latin typeface="Open Sans"/>
                  <a:ea typeface="+mn-lt"/>
                  <a:cs typeface="+mn-lt"/>
                </a:rPr>
                <a:t>empatía</a:t>
              </a:r>
              <a:r>
                <a:rPr lang="en-US" sz="3200" b="1">
                  <a:latin typeface="Open Sans"/>
                  <a:ea typeface="+mn-lt"/>
                  <a:cs typeface="+mn-lt"/>
                </a:rPr>
                <a:t> y </a:t>
              </a:r>
              <a:r>
                <a:rPr lang="en-US" sz="3200" b="1" err="1">
                  <a:latin typeface="Open Sans"/>
                  <a:ea typeface="+mn-lt"/>
                  <a:cs typeface="+mn-lt"/>
                </a:rPr>
                <a:t>comprensión</a:t>
              </a:r>
              <a:r>
                <a:rPr lang="en-US" sz="3200" b="1">
                  <a:latin typeface="Open Sans"/>
                  <a:ea typeface="+mn-lt"/>
                  <a:cs typeface="+mn-lt"/>
                </a:rPr>
                <a:t>, </a:t>
              </a:r>
              <a:r>
                <a:rPr lang="en-US" sz="3200" b="1" err="1">
                  <a:latin typeface="Open Sans"/>
                  <a:ea typeface="+mn-lt"/>
                  <a:cs typeface="+mn-lt"/>
                </a:rPr>
                <a:t>especialmente</a:t>
              </a:r>
              <a:r>
                <a:rPr lang="en-US" sz="3200" b="1">
                  <a:latin typeface="Open Sans"/>
                  <a:ea typeface="+mn-lt"/>
                  <a:cs typeface="+mn-lt"/>
                </a:rPr>
                <a:t> con </a:t>
              </a:r>
              <a:r>
                <a:rPr lang="en-US" sz="3200" b="1" err="1">
                  <a:latin typeface="Open Sans"/>
                  <a:ea typeface="+mn-lt"/>
                  <a:cs typeface="+mn-lt"/>
                </a:rPr>
                <a:t>otras</a:t>
              </a:r>
              <a:r>
                <a:rPr lang="en-US" sz="3200" b="1">
                  <a:latin typeface="Open Sans"/>
                  <a:ea typeface="+mn-lt"/>
                  <a:cs typeface="+mn-lt"/>
                </a:rPr>
                <a:t> personas que </a:t>
              </a:r>
              <a:r>
                <a:rPr lang="en-US" sz="3200" b="1" err="1">
                  <a:latin typeface="Open Sans"/>
                  <a:ea typeface="+mn-lt"/>
                  <a:cs typeface="+mn-lt"/>
                </a:rPr>
                <a:t>puedan</a:t>
              </a:r>
              <a:r>
                <a:rPr lang="en-US" sz="3200" b="1">
                  <a:latin typeface="Open Sans"/>
                  <a:ea typeface="+mn-lt"/>
                  <a:cs typeface="+mn-lt"/>
                </a:rPr>
                <a:t> </a:t>
              </a:r>
              <a:r>
                <a:rPr lang="en-US" sz="3200" b="1" err="1">
                  <a:latin typeface="Open Sans"/>
                  <a:ea typeface="+mn-lt"/>
                  <a:cs typeface="+mn-lt"/>
                </a:rPr>
                <a:t>tener</a:t>
              </a:r>
              <a:r>
                <a:rPr lang="en-US" sz="3200" b="1">
                  <a:latin typeface="Open Sans"/>
                  <a:ea typeface="+mn-lt"/>
                  <a:cs typeface="+mn-lt"/>
                </a:rPr>
                <a:t> puntos de vista o </a:t>
              </a:r>
              <a:r>
                <a:rPr lang="en-US" sz="3200" b="1" err="1">
                  <a:latin typeface="Open Sans"/>
                  <a:ea typeface="+mn-lt"/>
                  <a:cs typeface="+mn-lt"/>
                </a:rPr>
                <a:t>valores</a:t>
              </a:r>
              <a:r>
                <a:rPr lang="en-US" sz="3200" b="1">
                  <a:latin typeface="Open Sans"/>
                  <a:ea typeface="+mn-lt"/>
                  <a:cs typeface="+mn-lt"/>
                </a:rPr>
                <a:t> </a:t>
              </a:r>
              <a:r>
                <a:rPr lang="en-US" sz="3200" b="1" err="1">
                  <a:latin typeface="Open Sans"/>
                  <a:ea typeface="+mn-lt"/>
                  <a:cs typeface="+mn-lt"/>
                </a:rPr>
                <a:t>diferentes</a:t>
              </a:r>
              <a:r>
                <a:rPr lang="en-US" sz="3200" b="1">
                  <a:latin typeface="Open Sans"/>
                  <a:ea typeface="+mn-lt"/>
                  <a:cs typeface="+mn-lt"/>
                </a:rPr>
                <a:t>.</a:t>
              </a:r>
              <a:endParaRPr lang="en-US">
                <a:latin typeface="Calibri" panose="020F0502020204030204"/>
                <a:ea typeface="+mn-lt"/>
                <a:cs typeface="+mn-lt"/>
              </a:endParaRPr>
            </a:p>
          </p:txBody>
        </p:sp>
        <p:sp>
          <p:nvSpPr>
            <p:cNvPr id="10" name="Freeform: Shape 110">
              <a:extLst>
                <a:ext uri="{FF2B5EF4-FFF2-40B4-BE49-F238E27FC236}">
                  <a16:creationId xmlns:a16="http://schemas.microsoft.com/office/drawing/2014/main" id="{644DA596-BFFC-46FB-AC1A-6FEC9E1CFC2B}"/>
                </a:ext>
              </a:extLst>
            </p:cNvPr>
            <p:cNvSpPr/>
            <p:nvPr/>
          </p:nvSpPr>
          <p:spPr>
            <a:xfrm rot="10800000">
              <a:off x="7469169" y="6369700"/>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sp>
        <p:nvSpPr>
          <p:cNvPr id="12" name="TextBox 11">
            <a:extLst>
              <a:ext uri="{FF2B5EF4-FFF2-40B4-BE49-F238E27FC236}">
                <a16:creationId xmlns:a16="http://schemas.microsoft.com/office/drawing/2014/main" id="{AF6A6A2F-4C83-4ED4-94C6-8DA10B88A00C}"/>
              </a:ext>
            </a:extLst>
          </p:cNvPr>
          <p:cNvSpPr txBox="1"/>
          <p:nvPr/>
        </p:nvSpPr>
        <p:spPr>
          <a:xfrm>
            <a:off x="-65041" y="460759"/>
            <a:ext cx="5129939" cy="645690"/>
          </a:xfrm>
          <a:prstGeom prst="rect">
            <a:avLst/>
          </a:prstGeom>
          <a:noFill/>
        </p:spPr>
        <p:txBody>
          <a:bodyPr wrap="square" lIns="91440" tIns="0" rIns="91440" bIns="0" rtlCol="0" anchor="ctr">
            <a:spAutoFit/>
          </a:bodyPr>
          <a:lstStyle/>
          <a:p>
            <a:r>
              <a:rPr lang="en-US" b="1">
                <a:solidFill>
                  <a:schemeClr val="bg1"/>
                </a:solidFill>
                <a:latin typeface="Montserrat"/>
                <a:ea typeface="+mn-lt"/>
                <a:cs typeface="+mn-lt"/>
              </a:rPr>
              <a:t>PRIMEROS AUXILIOS PSICOLÓGICOS</a:t>
            </a:r>
            <a:endParaRPr lang="en-US" b="1">
              <a:solidFill>
                <a:schemeClr val="bg1"/>
              </a:solidFill>
              <a:latin typeface="Montserrat"/>
            </a:endParaRPr>
          </a:p>
          <a:p>
            <a:pPr>
              <a:lnSpc>
                <a:spcPct val="150000"/>
              </a:lnSpc>
            </a:pPr>
            <a:r>
              <a:rPr lang="en-US" b="1">
                <a:solidFill>
                  <a:schemeClr val="bg1"/>
                </a:solidFill>
                <a:latin typeface="Montserrat"/>
                <a:ea typeface="+mn-lt"/>
                <a:cs typeface="+mn-lt"/>
              </a:rPr>
              <a:t>PARA LAS DUDAS SOBRE LAS VACUNAS</a:t>
            </a:r>
            <a:endParaRPr lang="ru-RU" b="1">
              <a:solidFill>
                <a:schemeClr val="bg1"/>
              </a:solidFill>
              <a:latin typeface="Montserrat"/>
            </a:endParaRPr>
          </a:p>
        </p:txBody>
      </p:sp>
    </p:spTree>
    <p:extLst>
      <p:ext uri="{BB962C8B-B14F-4D97-AF65-F5344CB8AC3E}">
        <p14:creationId xmlns:p14="http://schemas.microsoft.com/office/powerpoint/2010/main" val="1765622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F99F34-C890-4AEA-A83F-90D5180A654D}"/>
              </a:ext>
            </a:extLst>
          </p:cNvPr>
          <p:cNvPicPr>
            <a:picLocks noChangeAspect="1"/>
          </p:cNvPicPr>
          <p:nvPr/>
        </p:nvPicPr>
        <p:blipFill>
          <a:blip r:embed="rId4"/>
          <a:stretch>
            <a:fillRect/>
          </a:stretch>
        </p:blipFill>
        <p:spPr>
          <a:xfrm>
            <a:off x="13975318" y="3580163"/>
            <a:ext cx="4164621" cy="5672244"/>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155264" y="519410"/>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749868" y="1608269"/>
            <a:ext cx="16788263" cy="830997"/>
          </a:xfrm>
          <a:prstGeom prst="rect">
            <a:avLst/>
          </a:prstGeom>
          <a:noFill/>
        </p:spPr>
        <p:txBody>
          <a:bodyPr wrap="square" lIns="91440" tIns="45720" rIns="91440" bIns="45720" rtlCol="0" anchor="t">
            <a:spAutoFit/>
          </a:bodyPr>
          <a:lstStyle/>
          <a:p>
            <a:pPr marL="12700" algn="ctr" defTabSz="914400">
              <a:spcBef>
                <a:spcPts val="100"/>
              </a:spcBef>
              <a:defRPr/>
            </a:pPr>
            <a:r>
              <a:rPr lang="en-US" sz="4800" kern="0" spc="-5">
                <a:latin typeface="Montserrat Medium"/>
                <a:ea typeface="+mn-lt"/>
                <a:cs typeface="+mn-lt"/>
              </a:rPr>
              <a:t>CONSIDERACIONES ESPECIALES PARA</a:t>
            </a:r>
            <a:r>
              <a:rPr lang="en-US" sz="4800" kern="0" spc="-5">
                <a:ea typeface="+mn-lt"/>
                <a:cs typeface="+mn-lt"/>
              </a:rPr>
              <a:t> </a:t>
            </a:r>
            <a:r>
              <a:rPr lang="en-US" sz="4800" b="1" kern="0" spc="-5">
                <a:latin typeface="Montserrat bold"/>
                <a:ea typeface="+mn-lt"/>
                <a:cs typeface="+mn-lt"/>
              </a:rPr>
              <a:t>ESCUCHAR</a:t>
            </a:r>
            <a:endParaRPr lang="en-US">
              <a:latin typeface="Calibri" panose="020F0502020204030204"/>
              <a:ea typeface="+mj-ea"/>
              <a:cs typeface="Calibri" panose="020F0502020204030204"/>
            </a:endParaRPr>
          </a:p>
        </p:txBody>
      </p:sp>
      <p:sp>
        <p:nvSpPr>
          <p:cNvPr id="18" name="TextBox 17">
            <a:extLst>
              <a:ext uri="{FF2B5EF4-FFF2-40B4-BE49-F238E27FC236}">
                <a16:creationId xmlns:a16="http://schemas.microsoft.com/office/drawing/2014/main" id="{0E356264-8FE8-4412-A11D-A4EE36B24821}"/>
              </a:ext>
            </a:extLst>
          </p:cNvPr>
          <p:cNvSpPr txBox="1"/>
          <p:nvPr/>
        </p:nvSpPr>
        <p:spPr>
          <a:xfrm>
            <a:off x="3602736" y="2788787"/>
            <a:ext cx="11173968" cy="6971139"/>
          </a:xfrm>
          <a:prstGeom prst="rect">
            <a:avLst/>
          </a:prstGeom>
          <a:noFill/>
        </p:spPr>
        <p:txBody>
          <a:bodyPr wrap="square" lIns="91440" tIns="45720" rIns="91440" bIns="45720" rtlCol="0" anchor="ctr" anchorCtr="0">
            <a:spAutoFit/>
          </a:bodyPr>
          <a:lstStyle/>
          <a:p>
            <a:pPr marL="342900" indent="-342900">
              <a:spcBef>
                <a:spcPts val="1200"/>
              </a:spcBef>
              <a:buFont typeface="Arial" panose="020B0604020202020204" pitchFamily="34" charset="0"/>
              <a:buChar char="•"/>
            </a:pPr>
            <a:r>
              <a:rPr lang="en-US" sz="3200" b="1" err="1">
                <a:latin typeface="Open Sans"/>
                <a:ea typeface="+mn-lt"/>
                <a:cs typeface="+mn-lt"/>
              </a:rPr>
              <a:t>Manténgase</a:t>
            </a:r>
            <a:r>
              <a:rPr lang="en-US" sz="3200" b="1">
                <a:latin typeface="Open Sans"/>
                <a:ea typeface="+mn-lt"/>
                <a:cs typeface="+mn-lt"/>
              </a:rPr>
              <a:t> en </a:t>
            </a:r>
            <a:r>
              <a:rPr lang="en-US" sz="3200" b="1" err="1">
                <a:latin typeface="Open Sans"/>
                <a:ea typeface="+mn-lt"/>
                <a:cs typeface="+mn-lt"/>
              </a:rPr>
              <a:t>su</a:t>
            </a:r>
            <a:r>
              <a:rPr lang="en-US" sz="3200" b="1">
                <a:latin typeface="Open Sans"/>
                <a:ea typeface="+mn-lt"/>
                <a:cs typeface="+mn-lt"/>
              </a:rPr>
              <a:t> </a:t>
            </a:r>
            <a:r>
              <a:rPr lang="en-US" sz="3200" b="1" err="1">
                <a:latin typeface="Open Sans"/>
                <a:ea typeface="+mn-lt"/>
                <a:cs typeface="+mn-lt"/>
              </a:rPr>
              <a:t>papel</a:t>
            </a:r>
            <a:r>
              <a:rPr lang="en-US" sz="3200" b="1">
                <a:latin typeface="Open Sans"/>
                <a:ea typeface="+mn-lt"/>
                <a:cs typeface="+mn-lt"/>
              </a:rPr>
              <a:t> de </a:t>
            </a:r>
            <a:r>
              <a:rPr lang="en-US" sz="3200" b="1" err="1">
                <a:latin typeface="Open Sans"/>
                <a:ea typeface="+mn-lt"/>
                <a:cs typeface="+mn-lt"/>
              </a:rPr>
              <a:t>oyente</a:t>
            </a:r>
            <a:r>
              <a:rPr lang="en-US" sz="3200" b="1">
                <a:latin typeface="Open Sans"/>
                <a:ea typeface="+mn-lt"/>
                <a:cs typeface="+mn-lt"/>
              </a:rPr>
              <a:t> </a:t>
            </a:r>
            <a:r>
              <a:rPr lang="en-US" sz="3200" b="1" err="1">
                <a:latin typeface="Open Sans"/>
                <a:ea typeface="+mn-lt"/>
                <a:cs typeface="+mn-lt"/>
              </a:rPr>
              <a:t>solidario</a:t>
            </a:r>
            <a:r>
              <a:rPr lang="en-US" sz="3200" b="1">
                <a:latin typeface="Open Sans"/>
                <a:ea typeface="+mn-lt"/>
                <a:cs typeface="+mn-lt"/>
              </a:rPr>
              <a:t> </a:t>
            </a:r>
            <a:endParaRPr lang="en-US"/>
          </a:p>
          <a:p>
            <a:pPr marL="914400" lvl="1" indent="-457200">
              <a:spcBef>
                <a:spcPts val="1200"/>
              </a:spcBef>
              <a:buFont typeface="Wingdings" panose="05000000000000000000" pitchFamily="2" charset="2"/>
              <a:buChar char="§"/>
            </a:pPr>
            <a:r>
              <a:rPr lang="en-US" sz="3200" err="1">
                <a:latin typeface="Open Sans"/>
                <a:ea typeface="+mn-lt"/>
                <a:cs typeface="+mn-lt"/>
              </a:rPr>
              <a:t>Prepárate</a:t>
            </a:r>
            <a:r>
              <a:rPr lang="en-US" sz="3200">
                <a:latin typeface="Open Sans"/>
                <a:ea typeface="+mn-lt"/>
                <a:cs typeface="+mn-lt"/>
              </a:rPr>
              <a:t> para </a:t>
            </a:r>
            <a:r>
              <a:rPr lang="en-US" sz="3200" err="1">
                <a:latin typeface="Open Sans"/>
                <a:ea typeface="+mn-lt"/>
                <a:cs typeface="+mn-lt"/>
              </a:rPr>
              <a:t>escuchar</a:t>
            </a:r>
            <a:r>
              <a:rPr lang="en-US" sz="3200">
                <a:latin typeface="Open Sans"/>
                <a:ea typeface="+mn-lt"/>
                <a:cs typeface="+mn-lt"/>
              </a:rPr>
              <a:t> de forma </a:t>
            </a:r>
            <a:r>
              <a:rPr lang="en-US" sz="3200" err="1">
                <a:latin typeface="Open Sans"/>
                <a:ea typeface="+mn-lt"/>
                <a:cs typeface="+mn-lt"/>
              </a:rPr>
              <a:t>abierta</a:t>
            </a:r>
            <a:r>
              <a:rPr lang="en-US" sz="3200">
                <a:latin typeface="Open Sans"/>
                <a:ea typeface="+mn-lt"/>
                <a:cs typeface="+mn-lt"/>
              </a:rPr>
              <a:t> y </a:t>
            </a:r>
            <a:r>
              <a:rPr lang="en-US" sz="3200" err="1">
                <a:latin typeface="Open Sans"/>
                <a:ea typeface="+mn-lt"/>
                <a:cs typeface="+mn-lt"/>
              </a:rPr>
              <a:t>activa</a:t>
            </a:r>
            <a:r>
              <a:rPr lang="en-US" sz="3200">
                <a:latin typeface="Open Sans"/>
                <a:ea typeface="+mn-lt"/>
                <a:cs typeface="+mn-lt"/>
              </a:rPr>
              <a:t> </a:t>
            </a:r>
          </a:p>
          <a:p>
            <a:pPr marL="342900" indent="-342900">
              <a:spcBef>
                <a:spcPts val="1800"/>
              </a:spcBef>
              <a:buFont typeface="Arial" panose="020B0604020202020204" pitchFamily="34" charset="0"/>
              <a:buChar char="•"/>
            </a:pPr>
            <a:r>
              <a:rPr lang="en-US" sz="3200" b="1" err="1">
                <a:latin typeface="Open Sans"/>
                <a:ea typeface="+mn-lt"/>
                <a:cs typeface="+mn-lt"/>
              </a:rPr>
              <a:t>Mantener</a:t>
            </a:r>
            <a:r>
              <a:rPr lang="en-US" sz="3200" b="1">
                <a:latin typeface="Open Sans"/>
                <a:ea typeface="+mn-lt"/>
                <a:cs typeface="+mn-lt"/>
              </a:rPr>
              <a:t> un </a:t>
            </a:r>
            <a:r>
              <a:rPr lang="en-US" sz="3200" b="1" err="1">
                <a:latin typeface="Open Sans"/>
                <a:ea typeface="+mn-lt"/>
                <a:cs typeface="+mn-lt"/>
              </a:rPr>
              <a:t>diálogo</a:t>
            </a:r>
            <a:r>
              <a:rPr lang="en-US" sz="3200" b="1">
                <a:latin typeface="Open Sans"/>
                <a:ea typeface="+mn-lt"/>
                <a:cs typeface="+mn-lt"/>
              </a:rPr>
              <a:t> de </a:t>
            </a:r>
            <a:r>
              <a:rPr lang="en-US" sz="3200" b="1" err="1">
                <a:latin typeface="Open Sans"/>
                <a:ea typeface="+mn-lt"/>
                <a:cs typeface="+mn-lt"/>
              </a:rPr>
              <a:t>apoyo</a:t>
            </a:r>
            <a:r>
              <a:rPr lang="en-US" sz="3200" b="1">
                <a:latin typeface="Open Sans"/>
                <a:ea typeface="+mn-lt"/>
                <a:cs typeface="+mn-lt"/>
              </a:rPr>
              <a:t> y </a:t>
            </a:r>
            <a:r>
              <a:rPr lang="en-US" sz="3200" b="1" err="1">
                <a:latin typeface="Open Sans"/>
                <a:ea typeface="+mn-lt"/>
                <a:cs typeface="+mn-lt"/>
              </a:rPr>
              <a:t>ayuda</a:t>
            </a:r>
            <a:endParaRPr lang="en-US" sz="3200" b="1">
              <a:latin typeface="Open Sans"/>
              <a:ea typeface="+mn-lt"/>
              <a:cs typeface="+mn-lt"/>
            </a:endParaRPr>
          </a:p>
          <a:p>
            <a:pPr marL="914400" lvl="1" indent="-457200">
              <a:spcBef>
                <a:spcPts val="1200"/>
              </a:spcBef>
              <a:buFont typeface="Wingdings" panose="05000000000000000000" pitchFamily="2" charset="2"/>
              <a:buChar char="§"/>
            </a:pPr>
            <a:r>
              <a:rPr lang="en-US" sz="3200" err="1">
                <a:latin typeface="Open Sans"/>
                <a:ea typeface="+mn-lt"/>
                <a:cs typeface="+mn-lt"/>
              </a:rPr>
              <a:t>Fomentar</a:t>
            </a:r>
            <a:r>
              <a:rPr lang="en-US" sz="3200">
                <a:latin typeface="Open Sans"/>
                <a:ea typeface="+mn-lt"/>
                <a:cs typeface="+mn-lt"/>
              </a:rPr>
              <a:t> la </a:t>
            </a:r>
            <a:r>
              <a:rPr lang="en-US" sz="3200" err="1">
                <a:latin typeface="Open Sans"/>
                <a:ea typeface="+mn-lt"/>
                <a:cs typeface="+mn-lt"/>
              </a:rPr>
              <a:t>confianza</a:t>
            </a:r>
            <a:r>
              <a:rPr lang="en-US" sz="3200">
                <a:latin typeface="Open Sans"/>
                <a:ea typeface="+mn-lt"/>
                <a:cs typeface="+mn-lt"/>
              </a:rPr>
              <a:t> y </a:t>
            </a:r>
            <a:r>
              <a:rPr lang="en-US" sz="3200" err="1">
                <a:latin typeface="Open Sans"/>
                <a:ea typeface="+mn-lt"/>
                <a:cs typeface="+mn-lt"/>
              </a:rPr>
              <a:t>el</a:t>
            </a:r>
            <a:r>
              <a:rPr lang="en-US" sz="3200">
                <a:latin typeface="Open Sans"/>
                <a:ea typeface="+mn-lt"/>
                <a:cs typeface="+mn-lt"/>
              </a:rPr>
              <a:t> </a:t>
            </a:r>
            <a:r>
              <a:rPr lang="en-US" sz="3200" err="1">
                <a:latin typeface="Open Sans"/>
                <a:ea typeface="+mn-lt"/>
                <a:cs typeface="+mn-lt"/>
              </a:rPr>
              <a:t>respeto</a:t>
            </a:r>
            <a:endParaRPr lang="en-US" sz="3200">
              <a:latin typeface="Open Sans"/>
              <a:ea typeface="+mn-lt"/>
              <a:cs typeface="+mn-lt"/>
            </a:endParaRPr>
          </a:p>
          <a:p>
            <a:pPr marL="914400" lvl="1" indent="-457200">
              <a:spcBef>
                <a:spcPts val="1200"/>
              </a:spcBef>
              <a:buFont typeface="Wingdings" panose="05000000000000000000" pitchFamily="2" charset="2"/>
              <a:buChar char="§"/>
            </a:pPr>
            <a:r>
              <a:rPr lang="en-US" sz="3200" err="1">
                <a:latin typeface="Open Sans"/>
                <a:ea typeface="+mn-lt"/>
                <a:cs typeface="+mn-lt"/>
              </a:rPr>
              <a:t>Encontrar</a:t>
            </a:r>
            <a:r>
              <a:rPr lang="en-US" sz="3200">
                <a:latin typeface="Open Sans"/>
                <a:ea typeface="+mn-lt"/>
                <a:cs typeface="+mn-lt"/>
              </a:rPr>
              <a:t> un punto en </a:t>
            </a:r>
            <a:r>
              <a:rPr lang="en-US" sz="3200" err="1">
                <a:latin typeface="Open Sans"/>
                <a:ea typeface="+mn-lt"/>
                <a:cs typeface="+mn-lt"/>
              </a:rPr>
              <a:t>común</a:t>
            </a:r>
            <a:endParaRPr lang="en-US" sz="3200">
              <a:latin typeface="Open Sans"/>
              <a:ea typeface="+mn-lt"/>
              <a:cs typeface="+mn-lt"/>
            </a:endParaRPr>
          </a:p>
          <a:p>
            <a:pPr marL="914400" lvl="1" indent="-457200">
              <a:spcBef>
                <a:spcPts val="1200"/>
              </a:spcBef>
              <a:buFont typeface="Wingdings" panose="05000000000000000000" pitchFamily="2" charset="2"/>
              <a:buChar char="§"/>
            </a:pPr>
            <a:r>
              <a:rPr lang="en-US" sz="3200">
                <a:latin typeface="Open Sans"/>
                <a:ea typeface="+mn-lt"/>
                <a:cs typeface="+mn-lt"/>
              </a:rPr>
              <a:t>Validar sus </a:t>
            </a:r>
            <a:r>
              <a:rPr lang="en-US" sz="3200" err="1">
                <a:latin typeface="Open Sans"/>
                <a:ea typeface="+mn-lt"/>
                <a:cs typeface="+mn-lt"/>
              </a:rPr>
              <a:t>preocupaciones</a:t>
            </a:r>
            <a:r>
              <a:rPr lang="en-US" sz="3200">
                <a:latin typeface="Open Sans"/>
                <a:ea typeface="+mn-lt"/>
                <a:cs typeface="+mn-lt"/>
              </a:rPr>
              <a:t> </a:t>
            </a:r>
            <a:r>
              <a:rPr lang="en-US" sz="3200" err="1">
                <a:latin typeface="Open Sans"/>
                <a:ea typeface="+mn-lt"/>
                <a:cs typeface="+mn-lt"/>
              </a:rPr>
              <a:t>genuinas</a:t>
            </a:r>
            <a:endParaRPr lang="en-US" sz="3200">
              <a:latin typeface="Open Sans"/>
              <a:ea typeface="+mn-lt"/>
              <a:cs typeface="+mn-lt"/>
            </a:endParaRPr>
          </a:p>
          <a:p>
            <a:pPr marL="914400" lvl="1" indent="-457200">
              <a:spcBef>
                <a:spcPts val="1200"/>
              </a:spcBef>
              <a:buFont typeface="Wingdings" panose="05000000000000000000" pitchFamily="2" charset="2"/>
              <a:buChar char="§"/>
            </a:pPr>
            <a:r>
              <a:rPr lang="en-US" sz="3200" err="1">
                <a:latin typeface="Open Sans"/>
                <a:ea typeface="+mn-lt"/>
                <a:cs typeface="+mn-lt"/>
              </a:rPr>
              <a:t>Tómese</a:t>
            </a:r>
            <a:r>
              <a:rPr lang="en-US" sz="3200">
                <a:latin typeface="Open Sans"/>
                <a:ea typeface="+mn-lt"/>
                <a:cs typeface="+mn-lt"/>
              </a:rPr>
              <a:t> </a:t>
            </a:r>
            <a:r>
              <a:rPr lang="en-US" sz="3200" err="1">
                <a:latin typeface="Open Sans"/>
                <a:ea typeface="+mn-lt"/>
                <a:cs typeface="+mn-lt"/>
              </a:rPr>
              <a:t>el</a:t>
            </a:r>
            <a:r>
              <a:rPr lang="en-US" sz="3200">
                <a:latin typeface="Open Sans"/>
                <a:ea typeface="+mn-lt"/>
                <a:cs typeface="+mn-lt"/>
              </a:rPr>
              <a:t> </a:t>
            </a:r>
            <a:r>
              <a:rPr lang="en-US" sz="3200" err="1">
                <a:latin typeface="Open Sans"/>
                <a:ea typeface="+mn-lt"/>
                <a:cs typeface="+mn-lt"/>
              </a:rPr>
              <a:t>tiempo</a:t>
            </a:r>
            <a:r>
              <a:rPr lang="en-US" sz="3200">
                <a:latin typeface="Open Sans"/>
                <a:ea typeface="+mn-lt"/>
                <a:cs typeface="+mn-lt"/>
              </a:rPr>
              <a:t> </a:t>
            </a:r>
            <a:r>
              <a:rPr lang="en-US" sz="3200" err="1">
                <a:latin typeface="Open Sans"/>
                <a:ea typeface="+mn-lt"/>
                <a:cs typeface="+mn-lt"/>
              </a:rPr>
              <a:t>necesario</a:t>
            </a:r>
            <a:r>
              <a:rPr lang="en-US" sz="3200">
                <a:latin typeface="Open Sans"/>
                <a:ea typeface="+mn-lt"/>
                <a:cs typeface="+mn-lt"/>
              </a:rPr>
              <a:t> para </a:t>
            </a:r>
            <a:r>
              <a:rPr lang="en-US" sz="3200" err="1">
                <a:latin typeface="Open Sans"/>
                <a:ea typeface="+mn-lt"/>
                <a:cs typeface="+mn-lt"/>
              </a:rPr>
              <a:t>entender</a:t>
            </a:r>
            <a:r>
              <a:rPr lang="en-US" sz="3200">
                <a:latin typeface="Open Sans"/>
                <a:ea typeface="+mn-lt"/>
                <a:cs typeface="+mn-lt"/>
              </a:rPr>
              <a:t> lo que la </a:t>
            </a:r>
            <a:r>
              <a:rPr lang="en-US" sz="3200" err="1">
                <a:latin typeface="Open Sans"/>
                <a:ea typeface="+mn-lt"/>
                <a:cs typeface="+mn-lt"/>
              </a:rPr>
              <a:t>gente</a:t>
            </a:r>
            <a:r>
              <a:rPr lang="en-US" sz="3200">
                <a:latin typeface="Open Sans"/>
                <a:ea typeface="+mn-lt"/>
                <a:cs typeface="+mn-lt"/>
              </a:rPr>
              <a:t> </a:t>
            </a:r>
            <a:r>
              <a:rPr lang="en-US" sz="3200" err="1">
                <a:latin typeface="Open Sans"/>
                <a:ea typeface="+mn-lt"/>
                <a:cs typeface="+mn-lt"/>
              </a:rPr>
              <a:t>piensa</a:t>
            </a:r>
            <a:endParaRPr lang="en-US" sz="3200">
              <a:latin typeface="Open Sans"/>
              <a:ea typeface="+mn-lt"/>
              <a:cs typeface="+mn-lt"/>
            </a:endParaRPr>
          </a:p>
          <a:p>
            <a:pPr marL="1371600" lvl="2" indent="-457200">
              <a:spcBef>
                <a:spcPts val="1200"/>
              </a:spcBef>
              <a:buFont typeface="Courier New" panose="02070309020205020404" pitchFamily="49" charset="0"/>
              <a:buChar char="o"/>
            </a:pPr>
            <a:r>
              <a:rPr lang="en-US" sz="3200" err="1">
                <a:latin typeface="Open Sans"/>
                <a:ea typeface="+mn-lt"/>
                <a:cs typeface="+mn-lt"/>
              </a:rPr>
              <a:t>Escuchar</a:t>
            </a:r>
            <a:endParaRPr lang="en-US" sz="3200">
              <a:latin typeface="Open Sans"/>
              <a:ea typeface="+mn-lt"/>
              <a:cs typeface="+mn-lt"/>
            </a:endParaRPr>
          </a:p>
          <a:p>
            <a:pPr marL="1371600" lvl="2" indent="-457200">
              <a:spcBef>
                <a:spcPts val="1200"/>
              </a:spcBef>
              <a:buFont typeface="Courier New" panose="02070309020205020404" pitchFamily="49" charset="0"/>
              <a:buChar char="o"/>
            </a:pPr>
            <a:r>
              <a:rPr lang="en-US" sz="3200" err="1">
                <a:latin typeface="Open Sans"/>
                <a:ea typeface="+mn-lt"/>
                <a:cs typeface="+mn-lt"/>
              </a:rPr>
              <a:t>Hacer</a:t>
            </a:r>
            <a:r>
              <a:rPr lang="en-US" sz="3200">
                <a:latin typeface="Open Sans"/>
                <a:ea typeface="+mn-lt"/>
                <a:cs typeface="+mn-lt"/>
              </a:rPr>
              <a:t> </a:t>
            </a:r>
            <a:r>
              <a:rPr lang="en-US" sz="3200" err="1">
                <a:latin typeface="Open Sans"/>
                <a:ea typeface="+mn-lt"/>
                <a:cs typeface="+mn-lt"/>
              </a:rPr>
              <a:t>preguntas</a:t>
            </a:r>
            <a:r>
              <a:rPr lang="en-US" sz="3200">
                <a:latin typeface="Open Sans"/>
                <a:ea typeface="+mn-lt"/>
                <a:cs typeface="+mn-lt"/>
              </a:rPr>
              <a:t> sin </a:t>
            </a:r>
            <a:r>
              <a:rPr lang="en-US" sz="3200" err="1">
                <a:latin typeface="Open Sans"/>
                <a:ea typeface="+mn-lt"/>
                <a:cs typeface="+mn-lt"/>
              </a:rPr>
              <a:t>prejuicios</a:t>
            </a:r>
            <a:endParaRPr lang="en-US" sz="3200">
              <a:latin typeface="Open Sans"/>
              <a:ea typeface="Open Sans" panose="020B0606030504020204" pitchFamily="34" charset="0"/>
              <a:cs typeface="Open Sans" panose="020B0606030504020204" pitchFamily="34" charset="0"/>
            </a:endParaRPr>
          </a:p>
          <a:p>
            <a:pPr marL="1371600" lvl="2" indent="-457200">
              <a:spcBef>
                <a:spcPts val="1200"/>
              </a:spcBef>
              <a:buFont typeface="Courier New" panose="02070309020205020404" pitchFamily="49" charset="0"/>
              <a:buChar char="o"/>
            </a:pPr>
            <a:r>
              <a:rPr lang="en-US" sz="3200" err="1">
                <a:latin typeface="Open Sans"/>
                <a:ea typeface="+mn-lt"/>
                <a:cs typeface="+mn-lt"/>
              </a:rPr>
              <a:t>Averiguar</a:t>
            </a:r>
            <a:r>
              <a:rPr lang="en-US" sz="3200">
                <a:latin typeface="Open Sans"/>
                <a:ea typeface="+mn-lt"/>
                <a:cs typeface="+mn-lt"/>
              </a:rPr>
              <a:t> las lagunas de </a:t>
            </a:r>
            <a:r>
              <a:rPr lang="en-US" sz="3200" err="1">
                <a:latin typeface="Open Sans"/>
                <a:ea typeface="+mn-lt"/>
                <a:cs typeface="+mn-lt"/>
              </a:rPr>
              <a:t>comprensión</a:t>
            </a:r>
            <a:r>
              <a:rPr lang="en-US" sz="3200">
                <a:latin typeface="Open Sans"/>
                <a:ea typeface="+mn-lt"/>
                <a:cs typeface="+mn-lt"/>
              </a:rPr>
              <a:t> </a:t>
            </a:r>
          </a:p>
        </p:txBody>
      </p:sp>
      <p:pic>
        <p:nvPicPr>
          <p:cNvPr id="7" name="Picture 6">
            <a:extLst>
              <a:ext uri="{FF2B5EF4-FFF2-40B4-BE49-F238E27FC236}">
                <a16:creationId xmlns:a16="http://schemas.microsoft.com/office/drawing/2014/main" id="{828320E6-DB3C-4845-B1DE-4494EECA3DE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Tree>
    <p:extLst>
      <p:ext uri="{BB962C8B-B14F-4D97-AF65-F5344CB8AC3E}">
        <p14:creationId xmlns:p14="http://schemas.microsoft.com/office/powerpoint/2010/main" val="4113566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80079"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949533" y="2117140"/>
            <a:ext cx="16442355" cy="830997"/>
          </a:xfrm>
          <a:prstGeom prst="rect">
            <a:avLst/>
          </a:prstGeom>
          <a:noFill/>
        </p:spPr>
        <p:txBody>
          <a:bodyPr wrap="square" lIns="91440" tIns="45720" rIns="91440" bIns="45720" rtlCol="0" anchor="t">
            <a:spAutoFit/>
          </a:bodyPr>
          <a:lstStyle/>
          <a:p>
            <a:pPr marL="12700" algn="ctr" defTabSz="914400">
              <a:spcBef>
                <a:spcPts val="100"/>
              </a:spcBef>
              <a:defRPr/>
            </a:pPr>
            <a:r>
              <a:rPr lang="en-US" sz="4800" b="1" kern="0" spc="-5" dirty="0">
                <a:latin typeface="Montserrat"/>
                <a:ea typeface="+mn-lt"/>
                <a:cs typeface="+mn-lt"/>
              </a:rPr>
              <a:t>CONSIDERACIONES ESPECIALES PARA ESCUCHAR</a:t>
            </a:r>
            <a:endParaRPr lang="en-US">
              <a:latin typeface="Calibri" panose="020F0502020204030204"/>
              <a:ea typeface="+mj-ea"/>
              <a:cs typeface="Calibri" panose="020F0502020204030204"/>
            </a:endParaRPr>
          </a:p>
        </p:txBody>
      </p:sp>
      <p:pic>
        <p:nvPicPr>
          <p:cNvPr id="7" name="Picture 6">
            <a:extLst>
              <a:ext uri="{FF2B5EF4-FFF2-40B4-BE49-F238E27FC236}">
                <a16:creationId xmlns:a16="http://schemas.microsoft.com/office/drawing/2014/main" id="{828320E6-DB3C-4845-B1DE-4494EECA3D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9" name="TextBox 8">
            <a:extLst>
              <a:ext uri="{FF2B5EF4-FFF2-40B4-BE49-F238E27FC236}">
                <a16:creationId xmlns:a16="http://schemas.microsoft.com/office/drawing/2014/main" id="{AAC181FB-1EAF-48E4-8C96-0A62FB78A9B5}"/>
              </a:ext>
            </a:extLst>
          </p:cNvPr>
          <p:cNvSpPr txBox="1"/>
          <p:nvPr/>
        </p:nvSpPr>
        <p:spPr>
          <a:xfrm>
            <a:off x="3602736" y="2942677"/>
            <a:ext cx="11173968" cy="6663363"/>
          </a:xfrm>
          <a:prstGeom prst="rect">
            <a:avLst/>
          </a:prstGeom>
          <a:noFill/>
        </p:spPr>
        <p:txBody>
          <a:bodyPr wrap="square" lIns="91440" tIns="45720" rIns="91440" bIns="45720" rtlCol="0" anchor="ctr" anchorCtr="0">
            <a:spAutoFit/>
          </a:bodyPr>
          <a:lstStyle/>
          <a:p>
            <a:pPr marL="342900" indent="-342900">
              <a:spcBef>
                <a:spcPts val="1200"/>
              </a:spcBef>
              <a:buFont typeface="Arial" panose="020B0604020202020204" pitchFamily="34" charset="0"/>
              <a:buChar char="•"/>
            </a:pPr>
            <a:r>
              <a:rPr lang="en-US" sz="3200" b="1" dirty="0" err="1">
                <a:latin typeface="Open Sans"/>
                <a:ea typeface="+mn-lt"/>
                <a:cs typeface="+mn-lt"/>
              </a:rPr>
              <a:t>Proporcionar</a:t>
            </a:r>
            <a:r>
              <a:rPr lang="en-US" sz="3200" b="1" dirty="0">
                <a:latin typeface="Open Sans"/>
                <a:ea typeface="+mn-lt"/>
                <a:cs typeface="+mn-lt"/>
              </a:rPr>
              <a:t> </a:t>
            </a:r>
            <a:r>
              <a:rPr lang="en-US" sz="3200" b="1" dirty="0" err="1">
                <a:latin typeface="Open Sans"/>
                <a:ea typeface="+mn-lt"/>
                <a:cs typeface="+mn-lt"/>
              </a:rPr>
              <a:t>información</a:t>
            </a:r>
            <a:r>
              <a:rPr lang="en-US" sz="3200" b="1" dirty="0">
                <a:latin typeface="Open Sans"/>
                <a:ea typeface="+mn-lt"/>
                <a:cs typeface="+mn-lt"/>
              </a:rPr>
              <a:t> "</a:t>
            </a:r>
            <a:r>
              <a:rPr lang="en-US" sz="3200" b="1" dirty="0" err="1">
                <a:latin typeface="Open Sans"/>
                <a:ea typeface="+mn-lt"/>
                <a:cs typeface="+mn-lt"/>
              </a:rPr>
              <a:t>útil</a:t>
            </a:r>
            <a:r>
              <a:rPr lang="en-US" sz="3200" b="1" dirty="0">
                <a:latin typeface="Open Sans"/>
                <a:ea typeface="+mn-lt"/>
                <a:cs typeface="+mn-lt"/>
              </a:rPr>
              <a:t>"</a:t>
            </a:r>
            <a:endParaRPr lang="en-US" sz="3200" b="1">
              <a:latin typeface="Open Sans" panose="020B0606030504020204" pitchFamily="34" charset="0"/>
              <a:ea typeface="Open Sans" panose="020B0606030504020204" pitchFamily="34" charset="0"/>
              <a:cs typeface="Open Sans" panose="020B0606030504020204" pitchFamily="34" charset="0"/>
            </a:endParaRPr>
          </a:p>
          <a:p>
            <a:pPr marL="914400" lvl="1" indent="-457200">
              <a:spcBef>
                <a:spcPts val="1200"/>
              </a:spcBef>
              <a:buFont typeface="Wingdings" panose="05000000000000000000" pitchFamily="2" charset="2"/>
              <a:buChar char="§"/>
            </a:pPr>
            <a:r>
              <a:rPr lang="en-US" sz="3200" dirty="0" err="1">
                <a:latin typeface="Open Sans"/>
                <a:ea typeface="+mn-lt"/>
                <a:cs typeface="+mn-lt"/>
              </a:rPr>
              <a:t>Información</a:t>
            </a:r>
            <a:r>
              <a:rPr lang="en-US" sz="3200" dirty="0">
                <a:latin typeface="Open Sans"/>
                <a:ea typeface="+mn-lt"/>
                <a:cs typeface="+mn-lt"/>
              </a:rPr>
              <a:t> </a:t>
            </a:r>
            <a:r>
              <a:rPr lang="en-US" sz="3200" dirty="0" err="1">
                <a:latin typeface="Open Sans"/>
                <a:ea typeface="+mn-lt"/>
                <a:cs typeface="+mn-lt"/>
              </a:rPr>
              <a:t>relevante</a:t>
            </a:r>
            <a:r>
              <a:rPr lang="en-US" sz="3200" dirty="0">
                <a:latin typeface="Open Sans"/>
                <a:ea typeface="+mn-lt"/>
                <a:cs typeface="+mn-lt"/>
              </a:rPr>
              <a:t> que les </a:t>
            </a:r>
            <a:r>
              <a:rPr lang="en-US" sz="3200" dirty="0" err="1">
                <a:latin typeface="Open Sans"/>
                <a:ea typeface="+mn-lt"/>
                <a:cs typeface="+mn-lt"/>
              </a:rPr>
              <a:t>falta</a:t>
            </a:r>
            <a:endParaRPr lang="en-US" sz="3200">
              <a:latin typeface="Open Sans"/>
              <a:ea typeface="+mn-lt"/>
              <a:cs typeface="+mn-lt"/>
            </a:endParaRPr>
          </a:p>
          <a:p>
            <a:pPr marL="914400" lvl="1" indent="-457200">
              <a:spcBef>
                <a:spcPts val="1200"/>
              </a:spcBef>
              <a:buFont typeface="Wingdings" panose="05000000000000000000" pitchFamily="2" charset="2"/>
              <a:buChar char="§"/>
            </a:pPr>
            <a:r>
              <a:rPr lang="en-US" sz="3200" dirty="0" err="1">
                <a:latin typeface="Open Sans"/>
                <a:ea typeface="+mn-lt"/>
                <a:cs typeface="+mn-lt"/>
              </a:rPr>
              <a:t>Información</a:t>
            </a:r>
            <a:r>
              <a:rPr lang="en-US" sz="3200" dirty="0">
                <a:latin typeface="Open Sans"/>
                <a:ea typeface="+mn-lt"/>
                <a:cs typeface="+mn-lt"/>
              </a:rPr>
              <a:t> </a:t>
            </a:r>
            <a:r>
              <a:rPr lang="en-US" sz="3200" dirty="0" err="1">
                <a:latin typeface="Open Sans"/>
                <a:ea typeface="+mn-lt"/>
                <a:cs typeface="+mn-lt"/>
              </a:rPr>
              <a:t>objetiva</a:t>
            </a:r>
            <a:r>
              <a:rPr lang="en-US" sz="3200" dirty="0">
                <a:latin typeface="Open Sans"/>
                <a:ea typeface="Open Sans"/>
                <a:cs typeface="Open Sans"/>
              </a:rPr>
              <a:t> </a:t>
            </a:r>
            <a:endParaRPr lang="en-US" sz="3200">
              <a:latin typeface="Open Sans" panose="020B0606030504020204" pitchFamily="34" charset="0"/>
              <a:ea typeface="Open Sans" panose="020B0606030504020204" pitchFamily="34" charset="0"/>
              <a:cs typeface="Open Sans" panose="020B0606030504020204" pitchFamily="34" charset="0"/>
            </a:endParaRPr>
          </a:p>
          <a:p>
            <a:pPr marL="914400" lvl="1" indent="-457200">
              <a:spcBef>
                <a:spcPts val="1200"/>
              </a:spcBef>
              <a:buFont typeface="Wingdings" panose="05000000000000000000" pitchFamily="2" charset="2"/>
              <a:buChar char="§"/>
            </a:pPr>
            <a:r>
              <a:rPr lang="en-US" sz="3200" dirty="0" err="1">
                <a:latin typeface="Open Sans"/>
                <a:ea typeface="+mn-lt"/>
                <a:cs typeface="+mn-lt"/>
              </a:rPr>
              <a:t>Información</a:t>
            </a:r>
            <a:r>
              <a:rPr lang="en-US" sz="3200" dirty="0">
                <a:latin typeface="Open Sans"/>
                <a:ea typeface="+mn-lt"/>
                <a:cs typeface="+mn-lt"/>
              </a:rPr>
              <a:t> que </a:t>
            </a:r>
            <a:r>
              <a:rPr lang="en-US" sz="3200" dirty="0" err="1">
                <a:latin typeface="Open Sans"/>
                <a:ea typeface="+mn-lt"/>
                <a:cs typeface="+mn-lt"/>
              </a:rPr>
              <a:t>ponga</a:t>
            </a:r>
            <a:r>
              <a:rPr lang="en-US" sz="3200" dirty="0">
                <a:latin typeface="Open Sans"/>
                <a:ea typeface="+mn-lt"/>
                <a:cs typeface="+mn-lt"/>
              </a:rPr>
              <a:t> de </a:t>
            </a:r>
            <a:r>
              <a:rPr lang="en-US" sz="3200" dirty="0" err="1">
                <a:latin typeface="Open Sans"/>
                <a:ea typeface="+mn-lt"/>
                <a:cs typeface="+mn-lt"/>
              </a:rPr>
              <a:t>manifiesto</a:t>
            </a:r>
            <a:r>
              <a:rPr lang="en-US" sz="3200" dirty="0">
                <a:latin typeface="Open Sans"/>
                <a:ea typeface="+mn-lt"/>
                <a:cs typeface="+mn-lt"/>
              </a:rPr>
              <a:t> los </a:t>
            </a:r>
            <a:r>
              <a:rPr lang="en-US" sz="3200" dirty="0" err="1">
                <a:latin typeface="Open Sans"/>
                <a:ea typeface="+mn-lt"/>
                <a:cs typeface="+mn-lt"/>
              </a:rPr>
              <a:t>errores</a:t>
            </a:r>
            <a:r>
              <a:rPr lang="en-US" sz="3200" dirty="0">
                <a:latin typeface="Open Sans"/>
                <a:ea typeface="+mn-lt"/>
                <a:cs typeface="+mn-lt"/>
              </a:rPr>
              <a:t> o las </a:t>
            </a:r>
            <a:r>
              <a:rPr lang="en-US" sz="3200" dirty="0" err="1">
                <a:latin typeface="Open Sans"/>
                <a:ea typeface="+mn-lt"/>
                <a:cs typeface="+mn-lt"/>
              </a:rPr>
              <a:t>conclusiones</a:t>
            </a:r>
            <a:r>
              <a:rPr lang="en-US" sz="3200" dirty="0">
                <a:latin typeface="Open Sans"/>
                <a:ea typeface="+mn-lt"/>
                <a:cs typeface="+mn-lt"/>
              </a:rPr>
              <a:t> </a:t>
            </a:r>
            <a:r>
              <a:rPr lang="en-US" sz="3200" dirty="0" err="1">
                <a:latin typeface="Open Sans"/>
                <a:ea typeface="+mn-lt"/>
                <a:cs typeface="+mn-lt"/>
              </a:rPr>
              <a:t>erróneas</a:t>
            </a:r>
            <a:r>
              <a:rPr lang="en-US" sz="3200" dirty="0">
                <a:latin typeface="Open Sans"/>
                <a:ea typeface="Open Sans"/>
                <a:cs typeface="Open Sans"/>
              </a:rPr>
              <a:t> </a:t>
            </a:r>
            <a:endParaRPr lang="en-US" sz="3200">
              <a:latin typeface="Open Sans" panose="020B0606030504020204" pitchFamily="34" charset="0"/>
              <a:ea typeface="Open Sans" panose="020B0606030504020204" pitchFamily="34" charset="0"/>
              <a:cs typeface="Open Sans" panose="020B0606030504020204" pitchFamily="34" charset="0"/>
            </a:endParaRPr>
          </a:p>
          <a:p>
            <a:pPr marL="914400" lvl="1" indent="-457200">
              <a:spcBef>
                <a:spcPts val="1200"/>
              </a:spcBef>
              <a:buFont typeface="Wingdings" panose="05000000000000000000" pitchFamily="2" charset="2"/>
              <a:buChar char="§"/>
            </a:pPr>
            <a:r>
              <a:rPr lang="en-US" sz="3200" dirty="0" err="1">
                <a:latin typeface="Open Sans"/>
                <a:ea typeface="+mn-lt"/>
                <a:cs typeface="+mn-lt"/>
              </a:rPr>
              <a:t>Explicaciones</a:t>
            </a:r>
            <a:r>
              <a:rPr lang="en-US" sz="3200" dirty="0">
                <a:latin typeface="Open Sans"/>
                <a:ea typeface="+mn-lt"/>
                <a:cs typeface="+mn-lt"/>
              </a:rPr>
              <a:t> </a:t>
            </a:r>
            <a:r>
              <a:rPr lang="en-US" sz="3200" dirty="0" err="1">
                <a:latin typeface="Open Sans"/>
                <a:ea typeface="+mn-lt"/>
                <a:cs typeface="+mn-lt"/>
              </a:rPr>
              <a:t>alternativas</a:t>
            </a:r>
            <a:r>
              <a:rPr lang="en-US" sz="3200" dirty="0">
                <a:latin typeface="Open Sans"/>
                <a:ea typeface="+mn-lt"/>
                <a:cs typeface="+mn-lt"/>
              </a:rPr>
              <a:t> </a:t>
            </a:r>
            <a:r>
              <a:rPr lang="en-US" sz="3200" dirty="0" err="1">
                <a:latin typeface="Open Sans"/>
                <a:ea typeface="+mn-lt"/>
                <a:cs typeface="+mn-lt"/>
              </a:rPr>
              <a:t>plausibles</a:t>
            </a:r>
            <a:r>
              <a:rPr lang="en-US" sz="3200" dirty="0">
                <a:latin typeface="Open Sans"/>
                <a:ea typeface="+mn-lt"/>
                <a:cs typeface="+mn-lt"/>
              </a:rPr>
              <a:t> de los </a:t>
            </a:r>
            <a:r>
              <a:rPr lang="en-US" sz="3200" dirty="0" err="1">
                <a:latin typeface="Open Sans"/>
                <a:ea typeface="+mn-lt"/>
                <a:cs typeface="+mn-lt"/>
              </a:rPr>
              <a:t>errores</a:t>
            </a:r>
            <a:r>
              <a:rPr lang="en-US" sz="3200" dirty="0">
                <a:latin typeface="Open Sans"/>
                <a:ea typeface="+mn-lt"/>
                <a:cs typeface="+mn-lt"/>
              </a:rPr>
              <a:t> o </a:t>
            </a:r>
            <a:r>
              <a:rPr lang="en-US" sz="3200" dirty="0" err="1">
                <a:latin typeface="Open Sans"/>
                <a:ea typeface="+mn-lt"/>
                <a:cs typeface="+mn-lt"/>
              </a:rPr>
              <a:t>mitos</a:t>
            </a:r>
            <a:endParaRPr lang="en-US" sz="3200" b="1" dirty="0" err="1">
              <a:latin typeface="Open Sans"/>
              <a:ea typeface="Open Sans" panose="020B0606030504020204" pitchFamily="34" charset="0"/>
              <a:cs typeface="Open Sans" panose="020B0606030504020204" pitchFamily="34" charset="0"/>
            </a:endParaRPr>
          </a:p>
          <a:p>
            <a:pPr marL="342900" indent="-342900">
              <a:spcBef>
                <a:spcPts val="1800"/>
              </a:spcBef>
              <a:buFont typeface="Arial" panose="020B0604020202020204" pitchFamily="34" charset="0"/>
              <a:buChar char="•"/>
            </a:pPr>
            <a:r>
              <a:rPr lang="en-US" sz="3200" b="1" dirty="0" err="1">
                <a:latin typeface="Open Sans"/>
                <a:ea typeface="+mn-lt"/>
                <a:cs typeface="+mn-lt"/>
              </a:rPr>
              <a:t>Proporcionar</a:t>
            </a:r>
            <a:r>
              <a:rPr lang="en-US" sz="3200" b="1" dirty="0">
                <a:latin typeface="Open Sans"/>
                <a:ea typeface="+mn-lt"/>
                <a:cs typeface="+mn-lt"/>
              </a:rPr>
              <a:t> una </a:t>
            </a:r>
            <a:r>
              <a:rPr lang="en-US" sz="3200" b="1" dirty="0" err="1">
                <a:latin typeface="Open Sans"/>
                <a:ea typeface="+mn-lt"/>
                <a:cs typeface="+mn-lt"/>
              </a:rPr>
              <a:t>perspectiva</a:t>
            </a:r>
            <a:r>
              <a:rPr lang="en-US" sz="3200" b="1" dirty="0">
                <a:latin typeface="Open Sans"/>
                <a:ea typeface="+mn-lt"/>
                <a:cs typeface="+mn-lt"/>
              </a:rPr>
              <a:t> y </a:t>
            </a:r>
            <a:r>
              <a:rPr lang="en-US" sz="3200" b="1" dirty="0" err="1">
                <a:latin typeface="Open Sans"/>
                <a:ea typeface="+mn-lt"/>
                <a:cs typeface="+mn-lt"/>
              </a:rPr>
              <a:t>fomentar</a:t>
            </a:r>
            <a:r>
              <a:rPr lang="en-US" sz="3200" b="1" dirty="0">
                <a:latin typeface="Open Sans"/>
                <a:ea typeface="+mn-lt"/>
                <a:cs typeface="+mn-lt"/>
              </a:rPr>
              <a:t> una </a:t>
            </a:r>
            <a:r>
              <a:rPr lang="en-US" sz="3200" b="1" dirty="0" err="1">
                <a:latin typeface="Open Sans"/>
                <a:ea typeface="+mn-lt"/>
                <a:cs typeface="+mn-lt"/>
              </a:rPr>
              <a:t>mente</a:t>
            </a:r>
            <a:r>
              <a:rPr lang="en-US" sz="3200" b="1" dirty="0">
                <a:latin typeface="Open Sans"/>
                <a:ea typeface="+mn-lt"/>
                <a:cs typeface="+mn-lt"/>
              </a:rPr>
              <a:t> </a:t>
            </a:r>
            <a:r>
              <a:rPr lang="en-US" sz="3200" b="1" dirty="0" err="1">
                <a:latin typeface="Open Sans"/>
                <a:ea typeface="+mn-lt"/>
                <a:cs typeface="+mn-lt"/>
              </a:rPr>
              <a:t>abierta</a:t>
            </a:r>
            <a:endParaRPr lang="en-US" sz="3200" b="1" dirty="0">
              <a:latin typeface="Calibri"/>
              <a:ea typeface="+mn-lt"/>
              <a:cs typeface="+mn-lt"/>
            </a:endParaRPr>
          </a:p>
          <a:p>
            <a:pPr marL="914400" lvl="1" indent="-457200">
              <a:spcBef>
                <a:spcPts val="1200"/>
              </a:spcBef>
              <a:buFont typeface="Wingdings" panose="05000000000000000000" pitchFamily="2" charset="2"/>
              <a:buChar char="§"/>
            </a:pPr>
            <a:r>
              <a:rPr lang="en-US" sz="3200" dirty="0">
                <a:latin typeface="Open Sans"/>
                <a:ea typeface="+mn-lt"/>
                <a:cs typeface="+mn-lt"/>
              </a:rPr>
              <a:t>Sea </a:t>
            </a:r>
            <a:r>
              <a:rPr lang="en-US" sz="3200" dirty="0" err="1">
                <a:latin typeface="Open Sans"/>
                <a:ea typeface="+mn-lt"/>
                <a:cs typeface="+mn-lt"/>
              </a:rPr>
              <a:t>abierto</a:t>
            </a:r>
            <a:r>
              <a:rPr lang="en-US" sz="3200" dirty="0">
                <a:latin typeface="Open Sans"/>
                <a:ea typeface="+mn-lt"/>
                <a:cs typeface="+mn-lt"/>
              </a:rPr>
              <a:t> </a:t>
            </a:r>
            <a:r>
              <a:rPr lang="en-US" sz="3200" dirty="0" err="1">
                <a:latin typeface="Open Sans"/>
                <a:ea typeface="+mn-lt"/>
                <a:cs typeface="+mn-lt"/>
              </a:rPr>
              <a:t>usted</a:t>
            </a:r>
            <a:r>
              <a:rPr lang="en-US" sz="3200" dirty="0">
                <a:latin typeface="Open Sans"/>
                <a:ea typeface="+mn-lt"/>
                <a:cs typeface="+mn-lt"/>
              </a:rPr>
              <a:t> </a:t>
            </a:r>
            <a:r>
              <a:rPr lang="en-US" sz="3200" dirty="0" err="1">
                <a:latin typeface="Open Sans"/>
                <a:ea typeface="+mn-lt"/>
                <a:cs typeface="+mn-lt"/>
              </a:rPr>
              <a:t>mismo</a:t>
            </a:r>
            <a:endParaRPr lang="en-US" sz="3200">
              <a:latin typeface="Open Sans"/>
              <a:ea typeface="+mn-lt"/>
              <a:cs typeface="+mn-lt"/>
            </a:endParaRPr>
          </a:p>
          <a:p>
            <a:pPr marL="914400" lvl="1" indent="-457200">
              <a:spcBef>
                <a:spcPts val="1200"/>
              </a:spcBef>
              <a:buFont typeface="Wingdings" panose="05000000000000000000" pitchFamily="2" charset="2"/>
              <a:buChar char="§"/>
            </a:pPr>
            <a:r>
              <a:rPr lang="en-US" sz="3200" dirty="0">
                <a:latin typeface="Open Sans"/>
                <a:ea typeface="+mn-lt"/>
                <a:cs typeface="+mn-lt"/>
              </a:rPr>
              <a:t>Haga </a:t>
            </a:r>
            <a:r>
              <a:rPr lang="en-US" sz="3200" dirty="0" err="1">
                <a:latin typeface="Open Sans"/>
                <a:ea typeface="+mn-lt"/>
                <a:cs typeface="+mn-lt"/>
              </a:rPr>
              <a:t>preguntas</a:t>
            </a:r>
            <a:r>
              <a:rPr lang="en-US" sz="3200" dirty="0">
                <a:latin typeface="Open Sans"/>
                <a:ea typeface="+mn-lt"/>
                <a:cs typeface="+mn-lt"/>
              </a:rPr>
              <a:t> para </a:t>
            </a:r>
            <a:r>
              <a:rPr lang="en-US" sz="3200" dirty="0" err="1">
                <a:latin typeface="Open Sans"/>
                <a:ea typeface="+mn-lt"/>
                <a:cs typeface="+mn-lt"/>
              </a:rPr>
              <a:t>ganar</a:t>
            </a:r>
            <a:r>
              <a:rPr lang="en-US" sz="3200" dirty="0">
                <a:latin typeface="Open Sans"/>
                <a:ea typeface="+mn-lt"/>
                <a:cs typeface="+mn-lt"/>
              </a:rPr>
              <a:t> </a:t>
            </a:r>
            <a:r>
              <a:rPr lang="en-US" sz="3200" dirty="0" err="1">
                <a:latin typeface="Open Sans"/>
                <a:ea typeface="+mn-lt"/>
                <a:cs typeface="+mn-lt"/>
              </a:rPr>
              <a:t>perspectiva</a:t>
            </a:r>
            <a:r>
              <a:rPr lang="en-US" sz="3200" dirty="0">
                <a:latin typeface="Open Sans"/>
                <a:ea typeface="+mn-lt"/>
                <a:cs typeface="+mn-lt"/>
              </a:rPr>
              <a:t> </a:t>
            </a:r>
            <a:r>
              <a:rPr lang="en-US" sz="3200" dirty="0">
                <a:latin typeface="Open Sans"/>
                <a:ea typeface="Open Sans"/>
                <a:cs typeface="Open Sans"/>
              </a:rPr>
              <a:t> </a:t>
            </a:r>
            <a:endParaRPr lang="en-US" sz="32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777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F10493-B26D-4279-9EB9-1D188CE0CDD1}"/>
              </a:ext>
            </a:extLst>
          </p:cNvPr>
          <p:cNvPicPr>
            <a:picLocks noChangeAspect="1"/>
          </p:cNvPicPr>
          <p:nvPr/>
        </p:nvPicPr>
        <p:blipFill>
          <a:blip r:embed="rId4"/>
          <a:stretch>
            <a:fillRect/>
          </a:stretch>
        </p:blipFill>
        <p:spPr>
          <a:xfrm>
            <a:off x="12192002" y="3456737"/>
            <a:ext cx="4813106" cy="5705191"/>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80079"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19164" y="1996824"/>
            <a:ext cx="17839769" cy="769441"/>
          </a:xfrm>
          <a:prstGeom prst="rect">
            <a:avLst/>
          </a:prstGeom>
          <a:noFill/>
        </p:spPr>
        <p:txBody>
          <a:bodyPr wrap="square" lIns="91440" tIns="45720" rIns="91440" bIns="45720" rtlCol="0" anchor="t">
            <a:spAutoFit/>
          </a:bodyPr>
          <a:lstStyle/>
          <a:p>
            <a:pPr marL="12700" defTabSz="914400">
              <a:spcBef>
                <a:spcPts val="100"/>
              </a:spcBef>
              <a:defRPr/>
            </a:pPr>
            <a:r>
              <a:rPr lang="en-US" sz="4400" b="1" kern="0" spc="-5">
                <a:latin typeface="Montserrat Medium"/>
                <a:ea typeface="+mj-ea"/>
                <a:cs typeface="Calibri"/>
              </a:rPr>
              <a:t>TRABAJAR RESPETUOSAMENTE CON LA DESINFORMACIÓN</a:t>
            </a:r>
            <a:endParaRPr lang="en-US" sz="4400" b="1" kern="0" spc="-5">
              <a:latin typeface="Montserrat Medium"/>
              <a:ea typeface="+mj-ea"/>
            </a:endParaRPr>
          </a:p>
        </p:txBody>
      </p:sp>
      <p:sp>
        <p:nvSpPr>
          <p:cNvPr id="9" name="TextBox 8">
            <a:extLst>
              <a:ext uri="{FF2B5EF4-FFF2-40B4-BE49-F238E27FC236}">
                <a16:creationId xmlns:a16="http://schemas.microsoft.com/office/drawing/2014/main" id="{AAC181FB-1EAF-48E4-8C96-0A62FB78A9B5}"/>
              </a:ext>
            </a:extLst>
          </p:cNvPr>
          <p:cNvSpPr txBox="1"/>
          <p:nvPr/>
        </p:nvSpPr>
        <p:spPr>
          <a:xfrm>
            <a:off x="2491118" y="3164439"/>
            <a:ext cx="10113258" cy="4462760"/>
          </a:xfrm>
          <a:prstGeom prst="rect">
            <a:avLst/>
          </a:prstGeom>
          <a:noFill/>
        </p:spPr>
        <p:txBody>
          <a:bodyPr wrap="square" lIns="91440" tIns="45720" rIns="91440" bIns="45720" rtlCol="0" anchor="ctr" anchorCtr="0">
            <a:spAutoFit/>
          </a:bodyPr>
          <a:lstStyle/>
          <a:p>
            <a:pPr>
              <a:spcBef>
                <a:spcPts val="1200"/>
              </a:spcBef>
            </a:pPr>
            <a:r>
              <a:rPr lang="en-US" sz="3200" b="1">
                <a:latin typeface="Open Sans"/>
                <a:ea typeface="+mn-lt"/>
                <a:cs typeface="+mn-lt"/>
              </a:rPr>
              <a:t>Un sencillo proceso de cuatro pasos</a:t>
            </a:r>
            <a:r>
              <a:rPr lang="en-US" sz="3200" b="1">
                <a:latin typeface="Open Sans"/>
                <a:ea typeface="Open Sans"/>
                <a:cs typeface="Open Sans"/>
              </a:rPr>
              <a:t>:</a:t>
            </a:r>
            <a:endParaRPr lang="en-US">
              <a:latin typeface="Open Sans"/>
              <a:ea typeface="Open Sans"/>
              <a:cs typeface="Open Sans"/>
            </a:endParaRPr>
          </a:p>
          <a:p>
            <a:pPr marL="514350" indent="-514350">
              <a:spcBef>
                <a:spcPts val="1800"/>
              </a:spcBef>
              <a:buAutoNum type="arabicPeriod"/>
            </a:pPr>
            <a:r>
              <a:rPr lang="en-US" sz="3200">
                <a:latin typeface="Open Sans"/>
                <a:ea typeface="+mn-lt"/>
                <a:cs typeface="+mn-lt"/>
              </a:rPr>
              <a:t>Empieza por el hecho.</a:t>
            </a:r>
            <a:r>
              <a:rPr lang="en-US" sz="3200">
                <a:latin typeface="Open Sans"/>
                <a:ea typeface="Open Sans"/>
                <a:cs typeface="Open Sans"/>
              </a:rPr>
              <a:t> </a:t>
            </a:r>
            <a:endParaRPr lang="en-US" sz="3200">
              <a:latin typeface="Open Sans" panose="020B0606030504020204" pitchFamily="34" charset="0"/>
              <a:ea typeface="Open Sans" panose="020B0606030504020204" pitchFamily="34" charset="0"/>
              <a:cs typeface="Open Sans" panose="020B0606030504020204" pitchFamily="34" charset="0"/>
            </a:endParaRPr>
          </a:p>
          <a:p>
            <a:pPr marL="514350" indent="-514350">
              <a:spcBef>
                <a:spcPts val="1800"/>
              </a:spcBef>
              <a:buAutoNum type="arabicPeriod"/>
            </a:pPr>
            <a:r>
              <a:rPr lang="en-US" sz="3200">
                <a:latin typeface="Open Sans"/>
                <a:ea typeface="+mn-lt"/>
                <a:cs typeface="+mn-lt"/>
              </a:rPr>
              <a:t>Advierte sobre el mito. Menciónelo sólo UNA VEZ. </a:t>
            </a:r>
          </a:p>
          <a:p>
            <a:pPr marL="514350" indent="-514350">
              <a:spcBef>
                <a:spcPts val="1800"/>
              </a:spcBef>
              <a:buAutoNum type="arabicPeriod"/>
            </a:pPr>
            <a:r>
              <a:rPr lang="en-US" sz="3200">
                <a:latin typeface="Open Sans"/>
                <a:ea typeface="+mn-lt"/>
                <a:cs typeface="+mn-lt"/>
              </a:rPr>
              <a:t>Explicar la creencia o idea errónea. </a:t>
            </a:r>
            <a:r>
              <a:rPr lang="en-US" sz="3200">
                <a:latin typeface="Open Sans"/>
                <a:ea typeface="Open Sans"/>
                <a:cs typeface="Open Sans"/>
              </a:rPr>
              <a:t> </a:t>
            </a:r>
            <a:endParaRPr lang="en-US" sz="3200">
              <a:latin typeface="Open Sans" panose="020B0606030504020204" pitchFamily="34" charset="0"/>
              <a:ea typeface="Open Sans" panose="020B0606030504020204" pitchFamily="34" charset="0"/>
              <a:cs typeface="Open Sans" panose="020B0606030504020204" pitchFamily="34" charset="0"/>
            </a:endParaRPr>
          </a:p>
          <a:p>
            <a:pPr marL="514350" indent="-514350">
              <a:spcBef>
                <a:spcPts val="1800"/>
              </a:spcBef>
              <a:buAutoNum type="arabicPeriod"/>
            </a:pPr>
            <a:r>
              <a:rPr lang="en-US" sz="3200">
                <a:latin typeface="Open Sans"/>
                <a:ea typeface="+mn-lt"/>
                <a:cs typeface="+mn-lt"/>
              </a:rPr>
              <a:t>Termine con el hecho. Dígalo varias veces si es posible / según corresponda.</a:t>
            </a:r>
          </a:p>
        </p:txBody>
      </p:sp>
    </p:spTree>
    <p:extLst>
      <p:ext uri="{BB962C8B-B14F-4D97-AF65-F5344CB8AC3E}">
        <p14:creationId xmlns:p14="http://schemas.microsoft.com/office/powerpoint/2010/main" val="112940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65042"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527550" y="1420556"/>
            <a:ext cx="13789152" cy="1569660"/>
          </a:xfrm>
          <a:prstGeom prst="rect">
            <a:avLst/>
          </a:prstGeom>
          <a:noFill/>
        </p:spPr>
        <p:txBody>
          <a:bodyPr wrap="square" lIns="91440" tIns="45720" rIns="91440" bIns="45720" rtlCol="0" anchor="t">
            <a:spAutoFit/>
          </a:bodyPr>
          <a:lstStyle/>
          <a:p>
            <a:pPr defTabSz="914400">
              <a:defRPr/>
            </a:pPr>
            <a:r>
              <a:rPr kumimoji="0" lang="en-US" sz="4800" b="1" i="0" u="none" strike="noStrike" kern="0" cap="none" spc="-5" normalizeH="0" baseline="0" noProof="0">
                <a:ln>
                  <a:noFill/>
                </a:ln>
                <a:solidFill>
                  <a:srgbClr val="231F20"/>
                </a:solidFill>
                <a:effectLst/>
                <a:uLnTx/>
                <a:uFillTx/>
                <a:latin typeface="Montserrat Bold"/>
                <a:ea typeface="+mj-ea"/>
                <a:cs typeface="Calibri"/>
              </a:rPr>
              <a:t>4 </a:t>
            </a:r>
            <a:r>
              <a:rPr lang="en-US" sz="4800" b="1" kern="0" spc="-5">
                <a:latin typeface="Montserrat bold"/>
                <a:ea typeface="+mn-lt"/>
                <a:cs typeface="+mn-lt"/>
              </a:rPr>
              <a:t>PASOS PARA TRABAJAR</a:t>
            </a:r>
            <a:endParaRPr lang="en-US" sz="4400" b="1" kern="0" spc="-5">
              <a:solidFill>
                <a:srgbClr val="231F20"/>
              </a:solidFill>
              <a:latin typeface="Montserrat bold"/>
              <a:ea typeface="+mj-ea"/>
              <a:cs typeface="Calibri"/>
            </a:endParaRPr>
          </a:p>
          <a:p>
            <a:pPr marL="12700" defTabSz="914400">
              <a:spcBef>
                <a:spcPts val="100"/>
              </a:spcBef>
              <a:defRPr/>
            </a:pPr>
            <a:r>
              <a:rPr lang="en-US" sz="4800" b="1" kern="0" spc="-5">
                <a:latin typeface="Montserrat bold"/>
                <a:ea typeface="+mn-lt"/>
                <a:cs typeface="+mn-lt"/>
              </a:rPr>
              <a:t>CON LA DESINFORMACIÓN</a:t>
            </a:r>
            <a:endParaRPr lang="en-US">
              <a:latin typeface="Calibri" panose="020F0502020204030204"/>
              <a:ea typeface="+mj-ea"/>
              <a:cs typeface="Calibri" panose="020F0502020204030204"/>
            </a:endParaRPr>
          </a:p>
        </p:txBody>
      </p:sp>
      <p:sp>
        <p:nvSpPr>
          <p:cNvPr id="7" name="TextBox 6">
            <a:extLst>
              <a:ext uri="{FF2B5EF4-FFF2-40B4-BE49-F238E27FC236}">
                <a16:creationId xmlns:a16="http://schemas.microsoft.com/office/drawing/2014/main" id="{38ABB0D4-67D0-4986-8845-6F61538CC04F}"/>
              </a:ext>
            </a:extLst>
          </p:cNvPr>
          <p:cNvSpPr txBox="1"/>
          <p:nvPr/>
        </p:nvSpPr>
        <p:spPr>
          <a:xfrm>
            <a:off x="3527550" y="2762774"/>
            <a:ext cx="11629960" cy="7755969"/>
          </a:xfrm>
          <a:prstGeom prst="rect">
            <a:avLst/>
          </a:prstGeom>
          <a:noFill/>
        </p:spPr>
        <p:txBody>
          <a:bodyPr wrap="square" lIns="91440" tIns="45720" rIns="91440" bIns="45720" rtlCol="0" anchor="ctr" anchorCtr="0">
            <a:spAutoFit/>
          </a:bodyPr>
          <a:lstStyle/>
          <a:p>
            <a:pPr>
              <a:spcAft>
                <a:spcPts val="1200"/>
              </a:spcAft>
            </a:pPr>
            <a:r>
              <a:rPr lang="en-US" sz="4000" b="1">
                <a:solidFill>
                  <a:srgbClr val="18355E"/>
                </a:solidFill>
                <a:latin typeface="Open Sans"/>
                <a:ea typeface="Open Sans"/>
                <a:cs typeface="Open Sans"/>
              </a:rPr>
              <a:t>Actividad 8</a:t>
            </a:r>
          </a:p>
          <a:p>
            <a:pPr>
              <a:spcAft>
                <a:spcPts val="1200"/>
              </a:spcAft>
            </a:pPr>
            <a:r>
              <a:rPr lang="en-US" sz="4000" b="1" err="1">
                <a:solidFill>
                  <a:srgbClr val="002060"/>
                </a:solidFill>
                <a:latin typeface="Open Sans"/>
                <a:ea typeface="+mn-lt"/>
                <a:cs typeface="+mn-lt"/>
              </a:rPr>
              <a:t>Utiliza</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el</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método</a:t>
            </a:r>
            <a:r>
              <a:rPr lang="en-US" sz="4000" b="1">
                <a:solidFill>
                  <a:srgbClr val="002060"/>
                </a:solidFill>
                <a:latin typeface="Open Sans"/>
                <a:ea typeface="+mn-lt"/>
                <a:cs typeface="+mn-lt"/>
              </a:rPr>
              <a:t> de los 4 pasos para </a:t>
            </a:r>
            <a:r>
              <a:rPr lang="en-US" sz="4000" b="1" err="1">
                <a:solidFill>
                  <a:srgbClr val="002060"/>
                </a:solidFill>
                <a:latin typeface="Open Sans"/>
                <a:ea typeface="+mn-lt"/>
                <a:cs typeface="+mn-lt"/>
              </a:rPr>
              <a:t>abordar</a:t>
            </a:r>
            <a:r>
              <a:rPr lang="en-US" sz="4000" b="1">
                <a:solidFill>
                  <a:srgbClr val="002060"/>
                </a:solidFill>
                <a:latin typeface="Open Sans"/>
                <a:ea typeface="+mn-lt"/>
                <a:cs typeface="+mn-lt"/>
              </a:rPr>
              <a:t> uno de </a:t>
            </a:r>
            <a:r>
              <a:rPr lang="en-US" sz="4000" b="1" err="1">
                <a:solidFill>
                  <a:srgbClr val="002060"/>
                </a:solidFill>
                <a:latin typeface="Open Sans"/>
                <a:ea typeface="+mn-lt"/>
                <a:cs typeface="+mn-lt"/>
              </a:rPr>
              <a:t>estos</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mitos</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Todo</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el</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mundo</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tiene</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su</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turno</a:t>
            </a:r>
            <a:r>
              <a:rPr lang="en-US" sz="4000" b="1">
                <a:solidFill>
                  <a:srgbClr val="002060"/>
                </a:solidFill>
                <a:latin typeface="Open Sans"/>
                <a:ea typeface="+mn-lt"/>
                <a:cs typeface="+mn-lt"/>
              </a:rPr>
              <a:t>.</a:t>
            </a:r>
            <a:r>
              <a:rPr lang="en-US" sz="4000">
                <a:ea typeface="+mn-lt"/>
                <a:cs typeface="+mn-lt"/>
              </a:rPr>
              <a:t> </a:t>
            </a:r>
            <a:endParaRPr lang="en-US">
              <a:ea typeface="+mn-lt"/>
              <a:cs typeface="+mn-lt"/>
            </a:endParaRPr>
          </a:p>
          <a:p>
            <a:pPr marL="571500" indent="-571500">
              <a:spcAft>
                <a:spcPts val="600"/>
              </a:spcAft>
              <a:buFont typeface="Arial" panose="020B0604020202020204" pitchFamily="34" charset="0"/>
              <a:buChar char="•"/>
            </a:pPr>
            <a:r>
              <a:rPr lang="en-US" sz="4000">
                <a:solidFill>
                  <a:srgbClr val="002060"/>
                </a:solidFill>
                <a:latin typeface="Open Sans"/>
                <a:ea typeface="+mn-lt"/>
                <a:cs typeface="+mn-lt"/>
              </a:rPr>
              <a:t>El </a:t>
            </a:r>
            <a:r>
              <a:rPr lang="en-US" sz="4000" err="1">
                <a:solidFill>
                  <a:srgbClr val="002060"/>
                </a:solidFill>
                <a:latin typeface="Open Sans"/>
                <a:ea typeface="+mn-lt"/>
                <a:cs typeface="+mn-lt"/>
              </a:rPr>
              <a:t>desarrollo</a:t>
            </a:r>
            <a:r>
              <a:rPr lang="en-US" sz="4000">
                <a:solidFill>
                  <a:srgbClr val="002060"/>
                </a:solidFill>
                <a:latin typeface="Open Sans"/>
                <a:ea typeface="+mn-lt"/>
                <a:cs typeface="+mn-lt"/>
              </a:rPr>
              <a:t> de la </a:t>
            </a:r>
            <a:r>
              <a:rPr lang="en-US" sz="4000" err="1">
                <a:solidFill>
                  <a:srgbClr val="002060"/>
                </a:solidFill>
                <a:latin typeface="Open Sans"/>
                <a:ea typeface="+mn-lt"/>
                <a:cs typeface="+mn-lt"/>
              </a:rPr>
              <a:t>vacuna</a:t>
            </a:r>
            <a:r>
              <a:rPr lang="en-US" sz="4000">
                <a:solidFill>
                  <a:srgbClr val="002060"/>
                </a:solidFill>
                <a:latin typeface="Open Sans"/>
                <a:ea typeface="+mn-lt"/>
                <a:cs typeface="+mn-lt"/>
              </a:rPr>
              <a:t> COVID-19 </a:t>
            </a:r>
            <a:r>
              <a:rPr lang="en-US" sz="4000" err="1">
                <a:solidFill>
                  <a:srgbClr val="002060"/>
                </a:solidFill>
                <a:latin typeface="Open Sans"/>
                <a:ea typeface="+mn-lt"/>
                <a:cs typeface="+mn-lt"/>
              </a:rPr>
              <a:t>fue</a:t>
            </a:r>
            <a:r>
              <a:rPr lang="en-US" sz="4000">
                <a:solidFill>
                  <a:srgbClr val="002060"/>
                </a:solidFill>
                <a:latin typeface="Open Sans"/>
                <a:ea typeface="+mn-lt"/>
                <a:cs typeface="+mn-lt"/>
              </a:rPr>
              <a:t> </a:t>
            </a:r>
            <a:r>
              <a:rPr lang="en-US" sz="4000" err="1">
                <a:solidFill>
                  <a:srgbClr val="002060"/>
                </a:solidFill>
                <a:latin typeface="Open Sans"/>
                <a:ea typeface="+mn-lt"/>
                <a:cs typeface="+mn-lt"/>
              </a:rPr>
              <a:t>apresurado</a:t>
            </a:r>
            <a:r>
              <a:rPr lang="en-US" sz="4000">
                <a:solidFill>
                  <a:srgbClr val="002060"/>
                </a:solidFill>
                <a:latin typeface="Open Sans"/>
                <a:ea typeface="+mn-lt"/>
                <a:cs typeface="+mn-lt"/>
              </a:rPr>
              <a:t> e </a:t>
            </a:r>
            <a:r>
              <a:rPr lang="en-US" sz="4000" err="1">
                <a:solidFill>
                  <a:srgbClr val="002060"/>
                </a:solidFill>
                <a:latin typeface="Open Sans"/>
                <a:ea typeface="+mn-lt"/>
                <a:cs typeface="+mn-lt"/>
              </a:rPr>
              <a:t>inseguro</a:t>
            </a:r>
            <a:endParaRPr lang="en-US" sz="4000">
              <a:solidFill>
                <a:srgbClr val="002060"/>
              </a:solidFill>
              <a:latin typeface="Open Sans"/>
              <a:ea typeface="+mn-lt"/>
              <a:cs typeface="+mn-lt"/>
            </a:endParaRPr>
          </a:p>
          <a:p>
            <a:pPr marL="571500" indent="-571500">
              <a:spcAft>
                <a:spcPts val="600"/>
              </a:spcAft>
              <a:buFont typeface="Arial" panose="020B0604020202020204" pitchFamily="34" charset="0"/>
              <a:buChar char="•"/>
            </a:pPr>
            <a:r>
              <a:rPr lang="en-US" sz="4000">
                <a:solidFill>
                  <a:srgbClr val="002060"/>
                </a:solidFill>
                <a:latin typeface="Open Sans"/>
                <a:ea typeface="+mn-lt"/>
                <a:cs typeface="+mn-lt"/>
              </a:rPr>
              <a:t>Las </a:t>
            </a:r>
            <a:r>
              <a:rPr lang="en-US" sz="4000" err="1">
                <a:solidFill>
                  <a:srgbClr val="002060"/>
                </a:solidFill>
                <a:latin typeface="Open Sans"/>
                <a:ea typeface="+mn-lt"/>
                <a:cs typeface="+mn-lt"/>
              </a:rPr>
              <a:t>vacunas</a:t>
            </a:r>
            <a:r>
              <a:rPr lang="en-US" sz="4000">
                <a:solidFill>
                  <a:srgbClr val="002060"/>
                </a:solidFill>
                <a:latin typeface="Open Sans"/>
                <a:ea typeface="+mn-lt"/>
                <a:cs typeface="+mn-lt"/>
              </a:rPr>
              <a:t> COVID-19 </a:t>
            </a:r>
            <a:r>
              <a:rPr lang="en-US" sz="4000" err="1">
                <a:solidFill>
                  <a:srgbClr val="002060"/>
                </a:solidFill>
                <a:latin typeface="Open Sans"/>
                <a:ea typeface="+mn-lt"/>
                <a:cs typeface="+mn-lt"/>
              </a:rPr>
              <a:t>causan</a:t>
            </a:r>
            <a:r>
              <a:rPr lang="en-US" sz="4000">
                <a:solidFill>
                  <a:srgbClr val="002060"/>
                </a:solidFill>
                <a:latin typeface="Open Sans"/>
                <a:ea typeface="+mn-lt"/>
                <a:cs typeface="+mn-lt"/>
              </a:rPr>
              <a:t> </a:t>
            </a:r>
            <a:r>
              <a:rPr lang="en-US" sz="4000" err="1">
                <a:solidFill>
                  <a:srgbClr val="002060"/>
                </a:solidFill>
                <a:latin typeface="Open Sans"/>
                <a:ea typeface="+mn-lt"/>
                <a:cs typeface="+mn-lt"/>
              </a:rPr>
              <a:t>esterilidad</a:t>
            </a:r>
            <a:endParaRPr lang="en-US" sz="4000">
              <a:solidFill>
                <a:srgbClr val="002060"/>
              </a:solidFill>
              <a:latin typeface="Open Sans"/>
              <a:ea typeface="+mn-lt"/>
              <a:cs typeface="+mn-lt"/>
            </a:endParaRPr>
          </a:p>
          <a:p>
            <a:pPr marL="571500" indent="-571500">
              <a:spcAft>
                <a:spcPts val="600"/>
              </a:spcAft>
              <a:buFont typeface="Arial" panose="020B0604020202020204" pitchFamily="34" charset="0"/>
              <a:buChar char="•"/>
            </a:pPr>
            <a:r>
              <a:rPr lang="en-US" sz="4000">
                <a:solidFill>
                  <a:srgbClr val="002060"/>
                </a:solidFill>
                <a:latin typeface="Open Sans"/>
                <a:ea typeface="+mn-lt"/>
                <a:cs typeface="+mn-lt"/>
              </a:rPr>
              <a:t>Las </a:t>
            </a:r>
            <a:r>
              <a:rPr lang="en-US" sz="4000" err="1">
                <a:solidFill>
                  <a:srgbClr val="002060"/>
                </a:solidFill>
                <a:latin typeface="Open Sans"/>
                <a:ea typeface="+mn-lt"/>
                <a:cs typeface="+mn-lt"/>
              </a:rPr>
              <a:t>vacunas</a:t>
            </a:r>
            <a:r>
              <a:rPr lang="en-US" sz="4000">
                <a:solidFill>
                  <a:srgbClr val="002060"/>
                </a:solidFill>
                <a:latin typeface="Open Sans"/>
                <a:ea typeface="+mn-lt"/>
                <a:cs typeface="+mn-lt"/>
              </a:rPr>
              <a:t> COVID-19 </a:t>
            </a:r>
            <a:r>
              <a:rPr lang="en-US" sz="4000" err="1">
                <a:solidFill>
                  <a:srgbClr val="002060"/>
                </a:solidFill>
                <a:latin typeface="Open Sans"/>
                <a:ea typeface="+mn-lt"/>
                <a:cs typeface="+mn-lt"/>
              </a:rPr>
              <a:t>cambian</a:t>
            </a:r>
            <a:r>
              <a:rPr lang="en-US" sz="4000">
                <a:solidFill>
                  <a:srgbClr val="002060"/>
                </a:solidFill>
                <a:latin typeface="Open Sans"/>
                <a:ea typeface="+mn-lt"/>
                <a:cs typeface="+mn-lt"/>
              </a:rPr>
              <a:t> o </a:t>
            </a:r>
            <a:r>
              <a:rPr lang="en-US" sz="4000" err="1">
                <a:solidFill>
                  <a:srgbClr val="002060"/>
                </a:solidFill>
                <a:latin typeface="Open Sans"/>
                <a:ea typeface="+mn-lt"/>
                <a:cs typeface="+mn-lt"/>
              </a:rPr>
              <a:t>interactúan</a:t>
            </a:r>
            <a:r>
              <a:rPr lang="en-US" sz="4000">
                <a:solidFill>
                  <a:srgbClr val="002060"/>
                </a:solidFill>
                <a:latin typeface="Open Sans"/>
                <a:ea typeface="+mn-lt"/>
                <a:cs typeface="+mn-lt"/>
              </a:rPr>
              <a:t> con </a:t>
            </a:r>
            <a:r>
              <a:rPr lang="en-US" sz="4000" err="1">
                <a:solidFill>
                  <a:srgbClr val="002060"/>
                </a:solidFill>
                <a:latin typeface="Open Sans"/>
                <a:ea typeface="+mn-lt"/>
                <a:cs typeface="+mn-lt"/>
              </a:rPr>
              <a:t>el</a:t>
            </a:r>
            <a:r>
              <a:rPr lang="en-US" sz="4000">
                <a:solidFill>
                  <a:srgbClr val="002060"/>
                </a:solidFill>
                <a:latin typeface="Open Sans"/>
                <a:ea typeface="+mn-lt"/>
                <a:cs typeface="+mn-lt"/>
              </a:rPr>
              <a:t> ADN</a:t>
            </a:r>
          </a:p>
          <a:p>
            <a:pPr marL="571500" indent="-571500">
              <a:spcAft>
                <a:spcPts val="600"/>
              </a:spcAft>
              <a:buFont typeface="Arial" panose="020B0604020202020204" pitchFamily="34" charset="0"/>
              <a:buChar char="•"/>
            </a:pPr>
            <a:r>
              <a:rPr lang="en-US" sz="4000">
                <a:solidFill>
                  <a:srgbClr val="002060"/>
                </a:solidFill>
                <a:latin typeface="Open Sans"/>
                <a:ea typeface="+mn-lt"/>
                <a:cs typeface="+mn-lt"/>
              </a:rPr>
              <a:t>Las </a:t>
            </a:r>
            <a:r>
              <a:rPr lang="en-US" sz="4000" err="1">
                <a:solidFill>
                  <a:srgbClr val="002060"/>
                </a:solidFill>
                <a:latin typeface="Open Sans"/>
                <a:ea typeface="+mn-lt"/>
                <a:cs typeface="+mn-lt"/>
              </a:rPr>
              <a:t>vacunas</a:t>
            </a:r>
            <a:r>
              <a:rPr lang="en-US" sz="4000">
                <a:solidFill>
                  <a:srgbClr val="002060"/>
                </a:solidFill>
                <a:latin typeface="Open Sans"/>
                <a:ea typeface="+mn-lt"/>
                <a:cs typeface="+mn-lt"/>
              </a:rPr>
              <a:t> COVID-19 son </a:t>
            </a:r>
            <a:r>
              <a:rPr lang="en-US" sz="4000" err="1">
                <a:solidFill>
                  <a:srgbClr val="002060"/>
                </a:solidFill>
                <a:latin typeface="Open Sans"/>
                <a:ea typeface="+mn-lt"/>
                <a:cs typeface="+mn-lt"/>
              </a:rPr>
              <a:t>seguras</a:t>
            </a:r>
            <a:r>
              <a:rPr lang="en-US" sz="4000">
                <a:solidFill>
                  <a:srgbClr val="002060"/>
                </a:solidFill>
                <a:latin typeface="Open Sans"/>
                <a:ea typeface="+mn-lt"/>
                <a:cs typeface="+mn-lt"/>
              </a:rPr>
              <a:t> para </a:t>
            </a:r>
            <a:r>
              <a:rPr lang="en-US" sz="4000" err="1">
                <a:solidFill>
                  <a:srgbClr val="002060"/>
                </a:solidFill>
                <a:latin typeface="Open Sans"/>
                <a:ea typeface="+mn-lt"/>
                <a:cs typeface="+mn-lt"/>
              </a:rPr>
              <a:t>todo</a:t>
            </a:r>
            <a:r>
              <a:rPr lang="en-US" sz="4000">
                <a:solidFill>
                  <a:srgbClr val="002060"/>
                </a:solidFill>
                <a:latin typeface="Open Sans"/>
                <a:ea typeface="+mn-lt"/>
                <a:cs typeface="+mn-lt"/>
              </a:rPr>
              <a:t> </a:t>
            </a:r>
            <a:r>
              <a:rPr lang="en-US" sz="4000" err="1">
                <a:solidFill>
                  <a:srgbClr val="002060"/>
                </a:solidFill>
                <a:latin typeface="Open Sans"/>
                <a:ea typeface="+mn-lt"/>
                <a:cs typeface="+mn-lt"/>
              </a:rPr>
              <a:t>el</a:t>
            </a:r>
            <a:r>
              <a:rPr lang="en-US" sz="4000">
                <a:solidFill>
                  <a:srgbClr val="002060"/>
                </a:solidFill>
                <a:latin typeface="Open Sans"/>
                <a:ea typeface="+mn-lt"/>
                <a:cs typeface="+mn-lt"/>
              </a:rPr>
              <a:t> </a:t>
            </a:r>
            <a:r>
              <a:rPr lang="en-US" sz="4000" err="1">
                <a:solidFill>
                  <a:srgbClr val="002060"/>
                </a:solidFill>
                <a:latin typeface="Open Sans"/>
                <a:ea typeface="+mn-lt"/>
                <a:cs typeface="+mn-lt"/>
              </a:rPr>
              <a:t>mundo</a:t>
            </a:r>
            <a:endParaRPr lang="en-US" sz="4000">
              <a:solidFill>
                <a:srgbClr val="002060"/>
              </a:solidFill>
              <a:latin typeface="Open Sans"/>
              <a:ea typeface="+mn-lt"/>
              <a:cs typeface="+mn-lt"/>
            </a:endParaRPr>
          </a:p>
          <a:p>
            <a:pPr>
              <a:spcAft>
                <a:spcPts val="1200"/>
              </a:spcAft>
            </a:pPr>
            <a:endParaRPr lang="en-US"/>
          </a:p>
        </p:txBody>
      </p:sp>
    </p:spTree>
    <p:extLst>
      <p:ext uri="{BB962C8B-B14F-4D97-AF65-F5344CB8AC3E}">
        <p14:creationId xmlns:p14="http://schemas.microsoft.com/office/powerpoint/2010/main" val="1382943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65042"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2117140"/>
            <a:ext cx="13789152" cy="830997"/>
          </a:xfrm>
          <a:prstGeom prst="rect">
            <a:avLst/>
          </a:prstGeom>
          <a:noFill/>
        </p:spPr>
        <p:txBody>
          <a:bodyPr wrap="square" lIns="91440" tIns="45720" rIns="91440" bIns="45720" rtlCol="0" anchor="t">
            <a:spAutoFit/>
          </a:bodyPr>
          <a:lstStyle/>
          <a:p>
            <a:pPr marL="12700" defTabSz="914400">
              <a:spcBef>
                <a:spcPts val="100"/>
              </a:spcBef>
              <a:defRPr/>
            </a:pPr>
            <a:r>
              <a:rPr lang="en-US" sz="4800" b="1" kern="0" spc="-5">
                <a:solidFill>
                  <a:srgbClr val="231F20"/>
                </a:solidFill>
                <a:latin typeface="Montserrat Medium"/>
                <a:ea typeface="+mj-ea"/>
                <a:cs typeface="Calibri"/>
              </a:rPr>
              <a:t>VINCULAR ES PARA</a:t>
            </a:r>
            <a:endParaRPr kumimoji="0" lang="en-US" sz="4400" b="1" i="0" u="none" strike="noStrike" kern="0" cap="none" spc="-5" normalizeH="0" baseline="0" noProof="0">
              <a:ln>
                <a:noFill/>
              </a:ln>
              <a:solidFill>
                <a:srgbClr val="231F20"/>
              </a:solidFill>
              <a:effectLst/>
              <a:uLnTx/>
              <a:uFillTx/>
              <a:latin typeface="Montserrat Medium"/>
              <a:ea typeface="+mj-ea"/>
              <a:cs typeface="Calibri"/>
            </a:endParaRPr>
          </a:p>
        </p:txBody>
      </p:sp>
      <p:pic>
        <p:nvPicPr>
          <p:cNvPr id="7" name="Picture 6">
            <a:extLst>
              <a:ext uri="{FF2B5EF4-FFF2-40B4-BE49-F238E27FC236}">
                <a16:creationId xmlns:a16="http://schemas.microsoft.com/office/drawing/2014/main" id="{828320E6-DB3C-4845-B1DE-4494EECA3D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728" y="4001294"/>
            <a:ext cx="2286000" cy="2286000"/>
          </a:xfrm>
          <a:prstGeom prst="rect">
            <a:avLst/>
          </a:prstGeom>
          <a:ln>
            <a:noFill/>
          </a:ln>
        </p:spPr>
      </p:pic>
      <p:sp>
        <p:nvSpPr>
          <p:cNvPr id="9" name="TextBox 8">
            <a:extLst>
              <a:ext uri="{FF2B5EF4-FFF2-40B4-BE49-F238E27FC236}">
                <a16:creationId xmlns:a16="http://schemas.microsoft.com/office/drawing/2014/main" id="{AAC181FB-1EAF-48E4-8C96-0A62FB78A9B5}"/>
              </a:ext>
            </a:extLst>
          </p:cNvPr>
          <p:cNvSpPr txBox="1"/>
          <p:nvPr/>
        </p:nvSpPr>
        <p:spPr>
          <a:xfrm>
            <a:off x="3602736" y="3030732"/>
            <a:ext cx="11173968" cy="2523768"/>
          </a:xfrm>
          <a:prstGeom prst="rect">
            <a:avLst/>
          </a:prstGeom>
          <a:noFill/>
        </p:spPr>
        <p:txBody>
          <a:bodyPr wrap="square" lIns="91440" tIns="45720" rIns="91440" bIns="45720" rtlCol="0" anchor="ctr" anchorCtr="0">
            <a:spAutoFit/>
          </a:bodyPr>
          <a:lstStyle/>
          <a:p>
            <a:pPr marL="342900" indent="-342900">
              <a:spcBef>
                <a:spcPts val="1200"/>
              </a:spcBef>
              <a:buFont typeface="Arial" panose="020B0604020202020204" pitchFamily="34" charset="0"/>
              <a:buChar char="•"/>
            </a:pPr>
            <a:r>
              <a:rPr lang="en-US" sz="3200" b="1">
                <a:latin typeface="Open Sans"/>
                <a:ea typeface="+mn-lt"/>
                <a:cs typeface="+mn-lt"/>
              </a:rPr>
              <a:t>Evaluar la información</a:t>
            </a:r>
            <a:endParaRPr lang="en-US" sz="3200" b="1">
              <a:latin typeface="Open Sans"/>
              <a:ea typeface="Open Sans" panose="020B0606030504020204" pitchFamily="34" charset="0"/>
              <a:cs typeface="Open Sans" panose="020B0606030504020204" pitchFamily="34" charset="0"/>
            </a:endParaRPr>
          </a:p>
          <a:p>
            <a:pPr marL="342900" indent="-342900">
              <a:spcBef>
                <a:spcPts val="1200"/>
              </a:spcBef>
              <a:buFont typeface="Arial" panose="020B0604020202020204" pitchFamily="34" charset="0"/>
              <a:buChar char="•"/>
            </a:pPr>
            <a:r>
              <a:rPr lang="en-US" sz="3200" b="1">
                <a:latin typeface="Open Sans"/>
                <a:ea typeface="+mn-lt"/>
                <a:cs typeface="+mn-lt"/>
              </a:rPr>
              <a:t>Conectar con los seres queridos y el apoyo social</a:t>
            </a:r>
          </a:p>
          <a:p>
            <a:pPr marL="342900" indent="-342900">
              <a:spcBef>
                <a:spcPts val="1200"/>
              </a:spcBef>
              <a:buFont typeface="Arial" panose="020B0604020202020204" pitchFamily="34" charset="0"/>
              <a:buChar char="•"/>
            </a:pPr>
            <a:r>
              <a:rPr lang="en-US" sz="3200" b="1">
                <a:latin typeface="Open Sans"/>
                <a:ea typeface="+mn-lt"/>
                <a:cs typeface="+mn-lt"/>
              </a:rPr>
              <a:t>Abordar problemas prácticos</a:t>
            </a:r>
          </a:p>
          <a:p>
            <a:pPr marL="342900" indent="-342900">
              <a:spcBef>
                <a:spcPts val="1200"/>
              </a:spcBef>
              <a:buFont typeface="Arial" panose="020B0604020202020204" pitchFamily="34" charset="0"/>
              <a:buChar char="•"/>
            </a:pPr>
            <a:r>
              <a:rPr lang="en-US" sz="3200" b="1">
                <a:latin typeface="Open Sans"/>
                <a:ea typeface="+mn-lt"/>
                <a:cs typeface="+mn-lt"/>
              </a:rPr>
              <a:t>Acceder a servicios y otras ayudas</a:t>
            </a:r>
          </a:p>
        </p:txBody>
      </p:sp>
      <p:sp>
        <p:nvSpPr>
          <p:cNvPr id="8" name="TextBox 7">
            <a:extLst>
              <a:ext uri="{FF2B5EF4-FFF2-40B4-BE49-F238E27FC236}">
                <a16:creationId xmlns:a16="http://schemas.microsoft.com/office/drawing/2014/main" id="{BF1B82E7-FF3F-4566-869F-C50F04ACEA1C}"/>
              </a:ext>
            </a:extLst>
          </p:cNvPr>
          <p:cNvSpPr txBox="1"/>
          <p:nvPr/>
        </p:nvSpPr>
        <p:spPr>
          <a:xfrm>
            <a:off x="3602736" y="6067391"/>
            <a:ext cx="13789152" cy="830997"/>
          </a:xfrm>
          <a:prstGeom prst="rect">
            <a:avLst/>
          </a:prstGeom>
          <a:noFill/>
        </p:spPr>
        <p:txBody>
          <a:bodyPr wrap="square" lIns="91440" tIns="45720" rIns="91440" bIns="45720" rtlCol="0" anchor="t">
            <a:spAutoFit/>
          </a:bodyPr>
          <a:lstStyle/>
          <a:p>
            <a:pPr marL="12700" defTabSz="914400">
              <a:spcBef>
                <a:spcPts val="100"/>
              </a:spcBef>
              <a:defRPr/>
            </a:pPr>
            <a:r>
              <a:rPr lang="en-US" sz="4800" b="1" kern="0" spc="-5">
                <a:latin typeface="Montserrat Medium"/>
                <a:ea typeface="+mn-lt"/>
                <a:cs typeface="+mn-lt"/>
              </a:rPr>
              <a:t>OTRAS CONSIDERACIONES SON</a:t>
            </a:r>
            <a:endParaRPr lang="en-US">
              <a:latin typeface="Calibri" panose="020F0502020204030204"/>
              <a:ea typeface="+mj-ea"/>
              <a:cs typeface="Calibri" panose="020F0502020204030204"/>
            </a:endParaRPr>
          </a:p>
        </p:txBody>
      </p:sp>
      <p:sp>
        <p:nvSpPr>
          <p:cNvPr id="10" name="TextBox 9">
            <a:extLst>
              <a:ext uri="{FF2B5EF4-FFF2-40B4-BE49-F238E27FC236}">
                <a16:creationId xmlns:a16="http://schemas.microsoft.com/office/drawing/2014/main" id="{61859A99-2C71-4176-84B6-B5BEDD7EBD09}"/>
              </a:ext>
            </a:extLst>
          </p:cNvPr>
          <p:cNvSpPr txBox="1"/>
          <p:nvPr/>
        </p:nvSpPr>
        <p:spPr>
          <a:xfrm>
            <a:off x="3602736" y="6734761"/>
            <a:ext cx="10176017" cy="2862322"/>
          </a:xfrm>
          <a:prstGeom prst="rect">
            <a:avLst/>
          </a:prstGeom>
          <a:noFill/>
        </p:spPr>
        <p:txBody>
          <a:bodyPr wrap="square" lIns="91440" tIns="45720" rIns="91440" bIns="45720" rtlCol="0" anchor="ctr" anchorCtr="0">
            <a:spAutoFit/>
          </a:bodyPr>
          <a:lstStyle/>
          <a:p>
            <a:pPr marL="342900" indent="-342900">
              <a:spcBef>
                <a:spcPts val="1200"/>
              </a:spcBef>
              <a:buFont typeface="Arial" panose="020B0604020202020204" pitchFamily="34" charset="0"/>
              <a:buChar char="•"/>
            </a:pPr>
            <a:r>
              <a:rPr lang="en-US" sz="3200" b="1">
                <a:latin typeface="Open Sans"/>
                <a:ea typeface="+mn-lt"/>
                <a:cs typeface="+mn-lt"/>
              </a:rPr>
              <a:t>Abordar las fuentes de información poco fiables</a:t>
            </a:r>
            <a:r>
              <a:rPr lang="en-US" sz="3200" b="1">
                <a:latin typeface="Open Sans"/>
                <a:ea typeface="Open Sans"/>
                <a:cs typeface="Open Sans"/>
              </a:rPr>
              <a:t> </a:t>
            </a:r>
            <a:endParaRPr lang="en-US" sz="3200" b="1">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200"/>
              </a:spcBef>
              <a:buFont typeface="Arial" panose="020B0604020202020204" pitchFamily="34" charset="0"/>
              <a:buChar char="•"/>
            </a:pPr>
            <a:r>
              <a:rPr lang="en-US" sz="3200" b="1">
                <a:latin typeface="Open Sans"/>
                <a:ea typeface="+mn-lt"/>
                <a:cs typeface="+mn-lt"/>
              </a:rPr>
              <a:t>Reconocer que los seres queridos y la comunidad pueden rechazar a esta persona </a:t>
            </a:r>
          </a:p>
          <a:p>
            <a:pPr>
              <a:spcBef>
                <a:spcPts val="1200"/>
              </a:spcBef>
            </a:pPr>
            <a:endParaRPr lang="en-US" sz="32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8820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65042" y="456873"/>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mn-lt"/>
              <a:cs typeface="+mn-l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3238439"/>
            <a:ext cx="13789152" cy="830997"/>
          </a:xfrm>
          <a:prstGeom prst="rect">
            <a:avLst/>
          </a:prstGeom>
          <a:noFill/>
        </p:spPr>
        <p:txBody>
          <a:bodyPr wrap="square" lIns="91440" tIns="45720" rIns="91440" bIns="45720" rtlCol="0" anchor="t">
            <a:spAutoFit/>
          </a:bodyPr>
          <a:lstStyle/>
          <a:p>
            <a:pPr marL="12700" defTabSz="914400">
              <a:spcBef>
                <a:spcPts val="100"/>
              </a:spcBef>
              <a:defRPr/>
            </a:pPr>
            <a:r>
              <a:rPr lang="en-US" sz="4800" b="1" kern="0" spc="-5">
                <a:latin typeface="Montserrat bold"/>
                <a:ea typeface="+mn-lt"/>
                <a:cs typeface="+mn-lt"/>
              </a:rPr>
              <a:t>PONERLO TODO JUNTO</a:t>
            </a:r>
            <a:endParaRPr lang="en-US">
              <a:latin typeface="Calibri" panose="020F0502020204030204"/>
              <a:ea typeface="+mj-ea"/>
              <a:cs typeface="Calibri" panose="020F0502020204030204"/>
            </a:endParaRPr>
          </a:p>
        </p:txBody>
      </p:sp>
      <p:sp>
        <p:nvSpPr>
          <p:cNvPr id="7" name="TextBox 6">
            <a:extLst>
              <a:ext uri="{FF2B5EF4-FFF2-40B4-BE49-F238E27FC236}">
                <a16:creationId xmlns:a16="http://schemas.microsoft.com/office/drawing/2014/main" id="{38ABB0D4-67D0-4986-8845-6F61538CC04F}"/>
              </a:ext>
            </a:extLst>
          </p:cNvPr>
          <p:cNvSpPr txBox="1"/>
          <p:nvPr/>
        </p:nvSpPr>
        <p:spPr>
          <a:xfrm>
            <a:off x="3602736" y="4672637"/>
            <a:ext cx="11629960" cy="3139321"/>
          </a:xfrm>
          <a:prstGeom prst="rect">
            <a:avLst/>
          </a:prstGeom>
          <a:noFill/>
        </p:spPr>
        <p:txBody>
          <a:bodyPr wrap="square" lIns="91440" tIns="45720" rIns="91440" bIns="45720" rtlCol="0" anchor="ctr" anchorCtr="0">
            <a:spAutoFit/>
          </a:bodyPr>
          <a:lstStyle/>
          <a:p>
            <a:pPr>
              <a:spcAft>
                <a:spcPts val="1200"/>
              </a:spcAft>
            </a:pPr>
            <a:r>
              <a:rPr lang="en-US" sz="4000" b="1">
                <a:solidFill>
                  <a:srgbClr val="18355E"/>
                </a:solidFill>
                <a:latin typeface="Open Sans"/>
                <a:ea typeface="Open Sans"/>
                <a:cs typeface="Open Sans"/>
              </a:rPr>
              <a:t>Actividad 9</a:t>
            </a:r>
          </a:p>
          <a:p>
            <a:r>
              <a:rPr lang="en-US" sz="4000" b="1">
                <a:solidFill>
                  <a:srgbClr val="002060"/>
                </a:solidFill>
                <a:latin typeface="Open Sans"/>
                <a:ea typeface="+mn-lt"/>
                <a:cs typeface="+mn-lt"/>
              </a:rPr>
              <a:t>Escucha el juego de rol</a:t>
            </a:r>
            <a:endParaRPr lang="en-US" b="1">
              <a:solidFill>
                <a:srgbClr val="002060"/>
              </a:solidFill>
              <a:latin typeface="Open Sans"/>
              <a:ea typeface="Open Sans"/>
              <a:cs typeface="Open Sans"/>
            </a:endParaRPr>
          </a:p>
          <a:p>
            <a:r>
              <a:rPr lang="en-US" sz="4000" b="1">
                <a:solidFill>
                  <a:srgbClr val="002060"/>
                </a:solidFill>
                <a:latin typeface="Open Sans"/>
                <a:ea typeface="+mn-lt"/>
                <a:cs typeface="+mn-lt"/>
              </a:rPr>
              <a:t>¿Qué cosas hizo bien el ayudante?</a:t>
            </a:r>
            <a:endParaRPr lang="en-US" b="1">
              <a:solidFill>
                <a:srgbClr val="002060"/>
              </a:solidFill>
              <a:latin typeface="Open Sans"/>
              <a:ea typeface="+mn-lt"/>
              <a:cs typeface="+mn-lt"/>
            </a:endParaRPr>
          </a:p>
          <a:p>
            <a:pPr>
              <a:spcAft>
                <a:spcPts val="1200"/>
              </a:spcAft>
            </a:pPr>
            <a:r>
              <a:rPr lang="en-US" sz="4000" b="1">
                <a:solidFill>
                  <a:srgbClr val="002060"/>
                </a:solidFill>
                <a:latin typeface="Open Sans"/>
                <a:ea typeface="+mn-lt"/>
                <a:cs typeface="+mn-lt"/>
              </a:rPr>
              <a:t>¿Qué consejos podrías darle al ayudante?</a:t>
            </a:r>
            <a:endParaRPr lang="en-US">
              <a:solidFill>
                <a:srgbClr val="002060"/>
              </a:solidFill>
              <a:latin typeface="Calibri" panose="020F0502020204030204"/>
              <a:ea typeface="+mn-lt"/>
              <a:cs typeface="+mn-lt"/>
            </a:endParaRPr>
          </a:p>
          <a:p>
            <a:pPr>
              <a:spcAft>
                <a:spcPts val="1200"/>
              </a:spcAft>
            </a:pPr>
            <a:endParaRPr lang="en-US"/>
          </a:p>
        </p:txBody>
      </p:sp>
    </p:spTree>
    <p:extLst>
      <p:ext uri="{BB962C8B-B14F-4D97-AF65-F5344CB8AC3E}">
        <p14:creationId xmlns:p14="http://schemas.microsoft.com/office/powerpoint/2010/main" val="3656728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65042"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3602736" y="3238439"/>
            <a:ext cx="13789152" cy="830997"/>
          </a:xfrm>
          <a:prstGeom prst="rect">
            <a:avLst/>
          </a:prstGeom>
          <a:noFill/>
        </p:spPr>
        <p:txBody>
          <a:bodyPr wrap="square" lIns="91440" tIns="45720" rIns="91440" bIns="45720" rtlCol="0" anchor="t">
            <a:spAutoFit/>
          </a:bodyPr>
          <a:lstStyle/>
          <a:p>
            <a:pPr marL="12700" defTabSz="914400">
              <a:spcBef>
                <a:spcPts val="100"/>
              </a:spcBef>
              <a:defRPr/>
            </a:pPr>
            <a:r>
              <a:rPr lang="en-US" sz="4800" b="1" kern="0" spc="-5">
                <a:latin typeface="Montserrat bold"/>
                <a:ea typeface="+mn-lt"/>
                <a:cs typeface="+mn-lt"/>
              </a:rPr>
              <a:t>CREAR UN ESPACIO SEGURO</a:t>
            </a:r>
            <a:endParaRPr lang="en-US">
              <a:latin typeface="Calibri" panose="020F0502020204030204"/>
              <a:ea typeface="+mj-ea"/>
              <a:cs typeface="Calibri" panose="020F0502020204030204"/>
            </a:endParaRPr>
          </a:p>
        </p:txBody>
      </p:sp>
      <p:sp>
        <p:nvSpPr>
          <p:cNvPr id="7" name="TextBox 6">
            <a:extLst>
              <a:ext uri="{FF2B5EF4-FFF2-40B4-BE49-F238E27FC236}">
                <a16:creationId xmlns:a16="http://schemas.microsoft.com/office/drawing/2014/main" id="{38ABB0D4-67D0-4986-8845-6F61538CC04F}"/>
              </a:ext>
            </a:extLst>
          </p:cNvPr>
          <p:cNvSpPr txBox="1"/>
          <p:nvPr/>
        </p:nvSpPr>
        <p:spPr>
          <a:xfrm>
            <a:off x="3602736" y="4580304"/>
            <a:ext cx="12623382" cy="3323987"/>
          </a:xfrm>
          <a:prstGeom prst="rect">
            <a:avLst/>
          </a:prstGeom>
          <a:noFill/>
        </p:spPr>
        <p:txBody>
          <a:bodyPr wrap="square" lIns="91440" tIns="45720" rIns="91440" bIns="45720" rtlCol="0" anchor="ctr" anchorCtr="0">
            <a:spAutoFit/>
          </a:bodyPr>
          <a:lstStyle/>
          <a:p>
            <a:pPr>
              <a:spcAft>
                <a:spcPts val="1200"/>
              </a:spcAft>
            </a:pPr>
            <a:r>
              <a:rPr lang="en-US" sz="4000" b="1">
                <a:solidFill>
                  <a:srgbClr val="18355E"/>
                </a:solidFill>
                <a:latin typeface="Open Sans"/>
                <a:ea typeface="Open Sans"/>
                <a:cs typeface="Open Sans"/>
              </a:rPr>
              <a:t>Actividad 10</a:t>
            </a:r>
          </a:p>
          <a:p>
            <a:pPr>
              <a:spcAft>
                <a:spcPts val="1200"/>
              </a:spcAft>
            </a:pPr>
            <a:r>
              <a:rPr lang="en-US" sz="4000" b="1">
                <a:solidFill>
                  <a:srgbClr val="002060"/>
                </a:solidFill>
                <a:latin typeface="Open Sans"/>
                <a:ea typeface="+mn-lt"/>
                <a:cs typeface="+mn-lt"/>
              </a:rPr>
              <a:t>¿Qué puede hacer el ayudante del PAP para crear un espacio seguro? Un espacio que promueva la seguridad, la calma, la autoeficacia y la conexión social.</a:t>
            </a:r>
            <a:endParaRPr lang="en-US" b="1">
              <a:solidFill>
                <a:srgbClr val="002060"/>
              </a:solidFill>
              <a:latin typeface="Open Sans"/>
              <a:ea typeface="+mn-lt"/>
              <a:cs typeface="+mn-lt"/>
            </a:endParaRPr>
          </a:p>
        </p:txBody>
      </p:sp>
    </p:spTree>
    <p:extLst>
      <p:ext uri="{BB962C8B-B14F-4D97-AF65-F5344CB8AC3E}">
        <p14:creationId xmlns:p14="http://schemas.microsoft.com/office/powerpoint/2010/main" val="4130461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05EB8B-B539-4222-9EA0-3DE561C9D168}"/>
              </a:ext>
            </a:extLst>
          </p:cNvPr>
          <p:cNvPicPr>
            <a:picLocks noChangeAspect="1"/>
          </p:cNvPicPr>
          <p:nvPr/>
        </p:nvPicPr>
        <p:blipFill>
          <a:blip r:embed="rId4"/>
          <a:stretch>
            <a:fillRect/>
          </a:stretch>
        </p:blipFill>
        <p:spPr>
          <a:xfrm>
            <a:off x="10685929" y="2938657"/>
            <a:ext cx="7118268" cy="5554655"/>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80078"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mn-lt"/>
              <a:cs typeface="+mn-lt"/>
            </a:endParaRPr>
          </a:p>
          <a:p>
            <a:pPr>
              <a:lnSpc>
                <a:spcPct val="150000"/>
              </a:lnSpc>
            </a:pPr>
            <a:r>
              <a:rPr lang="en-US" b="1">
                <a:solidFill>
                  <a:schemeClr val="bg1"/>
                </a:solidFill>
                <a:latin typeface="Montserrat"/>
                <a:ea typeface="Roboto Black"/>
                <a:cs typeface="Open Sans Light"/>
              </a:rPr>
              <a:t>PARA LAS DUDAS SOBRE LAS VACUNAS</a:t>
            </a:r>
            <a:endParaRPr lang="en-US">
              <a:solidFill>
                <a:schemeClr val="bg1"/>
              </a:solidFill>
            </a:endParaRPr>
          </a:p>
        </p:txBody>
      </p:sp>
      <p:sp>
        <p:nvSpPr>
          <p:cNvPr id="22" name="TextBox 21">
            <a:extLst>
              <a:ext uri="{FF2B5EF4-FFF2-40B4-BE49-F238E27FC236}">
                <a16:creationId xmlns:a16="http://schemas.microsoft.com/office/drawing/2014/main" id="{1536021F-E3E1-433D-9735-9B946F477555}"/>
              </a:ext>
            </a:extLst>
          </p:cNvPr>
          <p:cNvSpPr txBox="1"/>
          <p:nvPr/>
        </p:nvSpPr>
        <p:spPr>
          <a:xfrm>
            <a:off x="1738082" y="2273611"/>
            <a:ext cx="13789152" cy="830997"/>
          </a:xfrm>
          <a:prstGeom prst="rect">
            <a:avLst/>
          </a:prstGeom>
          <a:noFill/>
        </p:spPr>
        <p:txBody>
          <a:bodyPr wrap="square" lIns="91440" tIns="45720" rIns="91440" bIns="45720" rtlCol="0" anchor="t">
            <a:spAutoFit/>
          </a:bodyPr>
          <a:lstStyle/>
          <a:p>
            <a:pPr marL="12700" defTabSz="914400">
              <a:spcBef>
                <a:spcPts val="100"/>
              </a:spcBef>
              <a:defRPr/>
            </a:pPr>
            <a:r>
              <a:rPr lang="en-US" sz="4800" b="1" kern="0" spc="-5">
                <a:latin typeface="Montserrat bold"/>
                <a:ea typeface="+mn-lt"/>
                <a:cs typeface="+mn-lt"/>
              </a:rPr>
              <a:t>CREAR UN ESPACIO SEGURO</a:t>
            </a:r>
            <a:endParaRPr lang="en-US" b="1">
              <a:latin typeface="Calibri" panose="020F0502020204030204"/>
              <a:ea typeface="+mj-ea"/>
              <a:cs typeface="Calibri" panose="020F0502020204030204"/>
            </a:endParaRPr>
          </a:p>
        </p:txBody>
      </p:sp>
      <p:sp>
        <p:nvSpPr>
          <p:cNvPr id="6" name="TextBox 5">
            <a:extLst>
              <a:ext uri="{FF2B5EF4-FFF2-40B4-BE49-F238E27FC236}">
                <a16:creationId xmlns:a16="http://schemas.microsoft.com/office/drawing/2014/main" id="{462EDB3F-A6E5-49D9-A792-2A62CFA8D8D3}"/>
              </a:ext>
            </a:extLst>
          </p:cNvPr>
          <p:cNvSpPr txBox="1"/>
          <p:nvPr/>
        </p:nvSpPr>
        <p:spPr>
          <a:xfrm>
            <a:off x="1185632" y="3769654"/>
            <a:ext cx="11173968" cy="4801314"/>
          </a:xfrm>
          <a:prstGeom prst="rect">
            <a:avLst/>
          </a:prstGeom>
          <a:noFill/>
        </p:spPr>
        <p:txBody>
          <a:bodyPr wrap="square" lIns="91440" tIns="45720" rIns="91440" bIns="45720" rtlCol="0" anchor="ctr" anchorCtr="0">
            <a:spAutoFit/>
          </a:bodyPr>
          <a:lstStyle/>
          <a:p>
            <a:pPr marL="342900" indent="-342900">
              <a:spcBef>
                <a:spcPts val="1200"/>
              </a:spcBef>
              <a:buFont typeface="Arial" panose="020B0604020202020204" pitchFamily="34" charset="0"/>
              <a:buChar char="•"/>
            </a:pPr>
            <a:r>
              <a:rPr lang="en-US" sz="3200" b="1" err="1">
                <a:latin typeface="Open Sans"/>
                <a:ea typeface="+mn-lt"/>
                <a:cs typeface="+mn-lt"/>
              </a:rPr>
              <a:t>Estar</a:t>
            </a:r>
            <a:r>
              <a:rPr lang="en-US" sz="3200" b="1">
                <a:latin typeface="Open Sans"/>
                <a:ea typeface="+mn-lt"/>
                <a:cs typeface="+mn-lt"/>
              </a:rPr>
              <a:t> </a:t>
            </a:r>
            <a:r>
              <a:rPr lang="en-US" sz="3200" b="1" err="1">
                <a:latin typeface="Open Sans"/>
                <a:ea typeface="+mn-lt"/>
                <a:cs typeface="+mn-lt"/>
              </a:rPr>
              <a:t>plenamente</a:t>
            </a:r>
            <a:r>
              <a:rPr lang="en-US" sz="3200" b="1">
                <a:latin typeface="Open Sans"/>
                <a:ea typeface="+mn-lt"/>
                <a:cs typeface="+mn-lt"/>
              </a:rPr>
              <a:t> </a:t>
            </a:r>
            <a:r>
              <a:rPr lang="en-US" sz="3200" b="1" err="1">
                <a:latin typeface="Open Sans"/>
                <a:ea typeface="+mn-lt"/>
                <a:cs typeface="+mn-lt"/>
              </a:rPr>
              <a:t>presente</a:t>
            </a:r>
            <a:endParaRPr lang="en-US" sz="3200" b="1">
              <a:latin typeface="Open Sans"/>
              <a:ea typeface="Open Sans" panose="020B0606030504020204" pitchFamily="34" charset="0"/>
              <a:cs typeface="Open Sans" panose="020B0606030504020204" pitchFamily="34" charset="0"/>
            </a:endParaRPr>
          </a:p>
          <a:p>
            <a:pPr marL="342900" indent="-342900">
              <a:spcBef>
                <a:spcPts val="1200"/>
              </a:spcBef>
              <a:buFont typeface="Arial" panose="020B0604020202020204" pitchFamily="34" charset="0"/>
              <a:buChar char="•"/>
            </a:pPr>
            <a:r>
              <a:rPr lang="en-US" sz="3200" b="1" err="1">
                <a:latin typeface="Open Sans"/>
                <a:ea typeface="+mn-lt"/>
                <a:cs typeface="+mn-lt"/>
              </a:rPr>
              <a:t>Mostrar</a:t>
            </a:r>
            <a:r>
              <a:rPr lang="en-US" sz="3200" b="1">
                <a:latin typeface="Open Sans"/>
                <a:ea typeface="+mn-lt"/>
                <a:cs typeface="+mn-lt"/>
              </a:rPr>
              <a:t> </a:t>
            </a:r>
            <a:r>
              <a:rPr lang="en-US" sz="3200" b="1" err="1">
                <a:latin typeface="Open Sans"/>
                <a:ea typeface="+mn-lt"/>
                <a:cs typeface="+mn-lt"/>
              </a:rPr>
              <a:t>aceptación</a:t>
            </a:r>
            <a:r>
              <a:rPr lang="en-US" sz="3200" b="1">
                <a:latin typeface="Open Sans"/>
                <a:ea typeface="+mn-lt"/>
                <a:cs typeface="+mn-lt"/>
              </a:rPr>
              <a:t>, </a:t>
            </a:r>
            <a:r>
              <a:rPr lang="en-US" sz="3200" b="1" err="1">
                <a:latin typeface="Open Sans"/>
                <a:ea typeface="+mn-lt"/>
                <a:cs typeface="+mn-lt"/>
              </a:rPr>
              <a:t>empatía</a:t>
            </a:r>
            <a:r>
              <a:rPr lang="en-US" sz="3200" b="1">
                <a:latin typeface="Open Sans"/>
                <a:ea typeface="+mn-lt"/>
                <a:cs typeface="+mn-lt"/>
              </a:rPr>
              <a:t> y </a:t>
            </a:r>
            <a:r>
              <a:rPr lang="en-US" sz="3200" b="1" err="1">
                <a:latin typeface="Open Sans"/>
                <a:ea typeface="+mn-lt"/>
                <a:cs typeface="+mn-lt"/>
              </a:rPr>
              <a:t>compasión</a:t>
            </a:r>
            <a:endParaRPr lang="en-US" sz="3200" b="1">
              <a:latin typeface="Open Sans"/>
              <a:ea typeface="+mn-lt"/>
              <a:cs typeface="+mn-lt"/>
            </a:endParaRPr>
          </a:p>
          <a:p>
            <a:pPr marL="342900" indent="-342900">
              <a:spcBef>
                <a:spcPts val="1200"/>
              </a:spcBef>
              <a:buFont typeface="Arial" panose="020B0604020202020204" pitchFamily="34" charset="0"/>
              <a:buChar char="•"/>
            </a:pPr>
            <a:r>
              <a:rPr lang="en-US" sz="3200" b="1">
                <a:latin typeface="Open Sans"/>
                <a:ea typeface="+mn-lt"/>
                <a:cs typeface="+mn-lt"/>
              </a:rPr>
              <a:t>Ser </a:t>
            </a:r>
            <a:r>
              <a:rPr lang="en-US" sz="3200" b="1" err="1">
                <a:latin typeface="Open Sans"/>
                <a:ea typeface="+mn-lt"/>
                <a:cs typeface="+mn-lt"/>
              </a:rPr>
              <a:t>abierto</a:t>
            </a:r>
            <a:r>
              <a:rPr lang="en-US" sz="3200" b="1">
                <a:latin typeface="Open Sans"/>
                <a:ea typeface="+mn-lt"/>
                <a:cs typeface="+mn-lt"/>
              </a:rPr>
              <a:t> y </a:t>
            </a:r>
            <a:r>
              <a:rPr lang="en-US" sz="3200" b="1" err="1">
                <a:latin typeface="Open Sans"/>
                <a:ea typeface="+mn-lt"/>
                <a:cs typeface="+mn-lt"/>
              </a:rPr>
              <a:t>permitir</a:t>
            </a:r>
            <a:r>
              <a:rPr lang="en-US" sz="3200" b="1">
                <a:latin typeface="Open Sans"/>
                <a:ea typeface="+mn-lt"/>
                <a:cs typeface="+mn-lt"/>
              </a:rPr>
              <a:t> la </a:t>
            </a:r>
            <a:r>
              <a:rPr lang="en-US" sz="3200" b="1" err="1">
                <a:latin typeface="Open Sans"/>
                <a:ea typeface="+mn-lt"/>
                <a:cs typeface="+mn-lt"/>
              </a:rPr>
              <a:t>diversidad</a:t>
            </a:r>
            <a:r>
              <a:rPr lang="en-US" sz="3200" b="1">
                <a:latin typeface="Open Sans"/>
                <a:ea typeface="+mn-lt"/>
                <a:cs typeface="+mn-lt"/>
              </a:rPr>
              <a:t> de </a:t>
            </a:r>
            <a:r>
              <a:rPr lang="en-US" sz="3200" b="1" err="1">
                <a:latin typeface="Open Sans"/>
                <a:ea typeface="+mn-lt"/>
                <a:cs typeface="+mn-lt"/>
              </a:rPr>
              <a:t>opiniones</a:t>
            </a:r>
            <a:endParaRPr lang="en-US" sz="3200" b="1">
              <a:latin typeface="Open Sans"/>
              <a:ea typeface="+mn-lt"/>
              <a:cs typeface="+mn-lt"/>
            </a:endParaRPr>
          </a:p>
          <a:p>
            <a:pPr marL="342900" indent="-342900">
              <a:spcBef>
                <a:spcPts val="1200"/>
              </a:spcBef>
              <a:buFont typeface="Arial" panose="020B0604020202020204" pitchFamily="34" charset="0"/>
              <a:buChar char="•"/>
            </a:pPr>
            <a:r>
              <a:rPr lang="en-US" sz="3200" b="1">
                <a:latin typeface="Open Sans"/>
                <a:ea typeface="+mn-lt"/>
                <a:cs typeface="+mn-lt"/>
              </a:rPr>
              <a:t>Responder a las necesidades, </a:t>
            </a:r>
            <a:r>
              <a:rPr lang="en-US" sz="3200" b="1" err="1">
                <a:latin typeface="Open Sans"/>
                <a:ea typeface="+mn-lt"/>
                <a:cs typeface="+mn-lt"/>
              </a:rPr>
              <a:t>preguntas</a:t>
            </a:r>
            <a:r>
              <a:rPr lang="en-US" sz="3200" b="1">
                <a:latin typeface="Open Sans"/>
                <a:ea typeface="+mn-lt"/>
                <a:cs typeface="+mn-lt"/>
              </a:rPr>
              <a:t> y </a:t>
            </a:r>
            <a:r>
              <a:rPr lang="en-US" sz="3200" b="1" err="1">
                <a:latin typeface="Open Sans"/>
                <a:ea typeface="+mn-lt"/>
                <a:cs typeface="+mn-lt"/>
              </a:rPr>
              <a:t>preocupaciones</a:t>
            </a:r>
            <a:endParaRPr lang="en-US" sz="3200" b="1">
              <a:latin typeface="Open Sans"/>
              <a:ea typeface="+mn-lt"/>
              <a:cs typeface="+mn-lt"/>
            </a:endParaRPr>
          </a:p>
          <a:p>
            <a:pPr marL="342900" indent="-342900">
              <a:spcBef>
                <a:spcPts val="1200"/>
              </a:spcBef>
              <a:buFont typeface="Arial" panose="020B0604020202020204" pitchFamily="34" charset="0"/>
              <a:buChar char="•"/>
            </a:pPr>
            <a:r>
              <a:rPr lang="en-US" sz="3200" b="1" err="1">
                <a:latin typeface="Open Sans"/>
                <a:ea typeface="+mn-lt"/>
                <a:cs typeface="+mn-lt"/>
              </a:rPr>
              <a:t>Explicar</a:t>
            </a:r>
            <a:r>
              <a:rPr lang="en-US" sz="3200" b="1">
                <a:latin typeface="Open Sans"/>
                <a:ea typeface="+mn-lt"/>
                <a:cs typeface="+mn-lt"/>
              </a:rPr>
              <a:t> con </a:t>
            </a:r>
            <a:r>
              <a:rPr lang="en-US" sz="3200" b="1" err="1">
                <a:latin typeface="Open Sans"/>
                <a:ea typeface="+mn-lt"/>
                <a:cs typeface="+mn-lt"/>
              </a:rPr>
              <a:t>claridad</a:t>
            </a:r>
            <a:r>
              <a:rPr lang="en-US" sz="3200" b="1">
                <a:latin typeface="Open Sans"/>
                <a:ea typeface="+mn-lt"/>
                <a:cs typeface="+mn-lt"/>
              </a:rPr>
              <a:t> y </a:t>
            </a:r>
            <a:r>
              <a:rPr lang="en-US" sz="3200" b="1" err="1">
                <a:latin typeface="Open Sans"/>
                <a:ea typeface="+mn-lt"/>
                <a:cs typeface="+mn-lt"/>
              </a:rPr>
              <a:t>proporcionar</a:t>
            </a:r>
            <a:r>
              <a:rPr lang="en-US" sz="3200" b="1">
                <a:latin typeface="Open Sans"/>
                <a:ea typeface="+mn-lt"/>
                <a:cs typeface="+mn-lt"/>
              </a:rPr>
              <a:t> </a:t>
            </a:r>
            <a:r>
              <a:rPr lang="en-US" sz="3200" b="1" err="1">
                <a:latin typeface="Open Sans"/>
                <a:ea typeface="+mn-lt"/>
                <a:cs typeface="+mn-lt"/>
              </a:rPr>
              <a:t>sólo</a:t>
            </a:r>
            <a:r>
              <a:rPr lang="en-US" sz="3200" b="1">
                <a:latin typeface="Open Sans"/>
                <a:ea typeface="+mn-lt"/>
                <a:cs typeface="+mn-lt"/>
              </a:rPr>
              <a:t> información </a:t>
            </a:r>
            <a:r>
              <a:rPr lang="en-US" sz="3200" b="1" err="1">
                <a:latin typeface="Open Sans"/>
                <a:ea typeface="+mn-lt"/>
                <a:cs typeface="+mn-lt"/>
              </a:rPr>
              <a:t>precisa</a:t>
            </a:r>
            <a:endParaRPr lang="en-US" sz="3200" b="1">
              <a:latin typeface="Open Sans"/>
              <a:ea typeface="+mn-lt"/>
              <a:cs typeface="+mn-lt"/>
            </a:endParaRPr>
          </a:p>
          <a:p>
            <a:pPr marL="342900" indent="-342900">
              <a:spcBef>
                <a:spcPts val="1200"/>
              </a:spcBef>
              <a:buFont typeface="Arial" panose="020B0604020202020204" pitchFamily="34" charset="0"/>
              <a:buChar char="•"/>
            </a:pPr>
            <a:r>
              <a:rPr lang="en-US" sz="3200" b="1" err="1">
                <a:latin typeface="Open Sans"/>
                <a:ea typeface="+mn-lt"/>
                <a:cs typeface="+mn-lt"/>
              </a:rPr>
              <a:t>Garantizar</a:t>
            </a:r>
            <a:r>
              <a:rPr lang="en-US" sz="3200" b="1">
                <a:latin typeface="Open Sans"/>
                <a:ea typeface="+mn-lt"/>
                <a:cs typeface="+mn-lt"/>
              </a:rPr>
              <a:t> la </a:t>
            </a:r>
            <a:r>
              <a:rPr lang="en-US" sz="3200" b="1" err="1">
                <a:latin typeface="Open Sans"/>
                <a:ea typeface="+mn-lt"/>
                <a:cs typeface="+mn-lt"/>
              </a:rPr>
              <a:t>confidencialidad</a:t>
            </a:r>
            <a:r>
              <a:rPr lang="en-US" sz="3200" b="1">
                <a:latin typeface="Open Sans"/>
                <a:ea typeface="+mn-lt"/>
                <a:cs typeface="+mn-lt"/>
              </a:rPr>
              <a:t> </a:t>
            </a:r>
          </a:p>
        </p:txBody>
      </p:sp>
    </p:spTree>
    <p:extLst>
      <p:ext uri="{BB962C8B-B14F-4D97-AF65-F5344CB8AC3E}">
        <p14:creationId xmlns:p14="http://schemas.microsoft.com/office/powerpoint/2010/main" val="1102247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95116"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7" name="TextBox 6">
            <a:extLst>
              <a:ext uri="{FF2B5EF4-FFF2-40B4-BE49-F238E27FC236}">
                <a16:creationId xmlns:a16="http://schemas.microsoft.com/office/drawing/2014/main" id="{5C31677A-1811-4B21-833D-1864EF79C96F}"/>
              </a:ext>
            </a:extLst>
          </p:cNvPr>
          <p:cNvSpPr txBox="1"/>
          <p:nvPr/>
        </p:nvSpPr>
        <p:spPr>
          <a:xfrm>
            <a:off x="3329020" y="2620526"/>
            <a:ext cx="11629960" cy="2523768"/>
          </a:xfrm>
          <a:prstGeom prst="rect">
            <a:avLst/>
          </a:prstGeom>
          <a:noFill/>
        </p:spPr>
        <p:txBody>
          <a:bodyPr wrap="square" lIns="91440" tIns="45720" rIns="91440" bIns="45720" rtlCol="0" anchor="ctr" anchorCtr="0">
            <a:spAutoFit/>
          </a:bodyPr>
          <a:lstStyle/>
          <a:p>
            <a:pPr>
              <a:spcAft>
                <a:spcPts val="1200"/>
              </a:spcAft>
            </a:pPr>
            <a:r>
              <a:rPr lang="en-US" sz="4000" b="1">
                <a:solidFill>
                  <a:srgbClr val="002060"/>
                </a:solidFill>
                <a:latin typeface="Open Sans"/>
                <a:ea typeface="+mn-lt"/>
                <a:cs typeface="+mn-lt"/>
              </a:rPr>
              <a:t>Actividad final</a:t>
            </a:r>
            <a:endParaRPr lang="en-US" b="1">
              <a:solidFill>
                <a:srgbClr val="002060"/>
              </a:solidFill>
              <a:latin typeface="Open Sans"/>
              <a:ea typeface="Open Sans"/>
              <a:cs typeface="Calibri"/>
            </a:endParaRPr>
          </a:p>
          <a:p>
            <a:pPr>
              <a:spcAft>
                <a:spcPts val="1200"/>
              </a:spcAft>
            </a:pPr>
            <a:r>
              <a:rPr lang="en-US" sz="4000" b="1">
                <a:solidFill>
                  <a:srgbClr val="002060"/>
                </a:solidFill>
                <a:latin typeface="Open Sans"/>
                <a:ea typeface="+mn-lt"/>
                <a:cs typeface="+mn-lt"/>
              </a:rPr>
              <a:t>¿</a:t>
            </a:r>
            <a:r>
              <a:rPr lang="en-US" sz="4000" b="1" err="1">
                <a:solidFill>
                  <a:srgbClr val="002060"/>
                </a:solidFill>
                <a:latin typeface="Open Sans"/>
                <a:ea typeface="+mn-lt"/>
                <a:cs typeface="+mn-lt"/>
              </a:rPr>
              <a:t>Cuáles</a:t>
            </a:r>
            <a:r>
              <a:rPr lang="en-US" sz="4000" b="1">
                <a:solidFill>
                  <a:srgbClr val="002060"/>
                </a:solidFill>
                <a:latin typeface="Open Sans"/>
                <a:ea typeface="+mn-lt"/>
                <a:cs typeface="+mn-lt"/>
              </a:rPr>
              <a:t> son los </a:t>
            </a:r>
            <a:r>
              <a:rPr lang="en-US" sz="4000" b="1" err="1">
                <a:solidFill>
                  <a:srgbClr val="002060"/>
                </a:solidFill>
                <a:latin typeface="Open Sans"/>
                <a:ea typeface="+mn-lt"/>
                <a:cs typeface="+mn-lt"/>
              </a:rPr>
              <a:t>aprendizajes</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más</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importantes</a:t>
            </a:r>
            <a:r>
              <a:rPr lang="en-US" sz="4000" b="1">
                <a:solidFill>
                  <a:srgbClr val="002060"/>
                </a:solidFill>
                <a:latin typeface="Open Sans"/>
                <a:ea typeface="+mn-lt"/>
                <a:cs typeface="+mn-lt"/>
              </a:rPr>
              <a:t> que se </a:t>
            </a:r>
            <a:r>
              <a:rPr lang="en-US" sz="4000" b="1" err="1">
                <a:solidFill>
                  <a:srgbClr val="002060"/>
                </a:solidFill>
                <a:latin typeface="Open Sans"/>
                <a:ea typeface="+mn-lt"/>
                <a:cs typeface="+mn-lt"/>
              </a:rPr>
              <a:t>lleva</a:t>
            </a:r>
            <a:r>
              <a:rPr lang="en-US" sz="4000" b="1">
                <a:solidFill>
                  <a:srgbClr val="002060"/>
                </a:solidFill>
                <a:latin typeface="Open Sans"/>
                <a:ea typeface="+mn-lt"/>
                <a:cs typeface="+mn-lt"/>
              </a:rPr>
              <a:t> hoy? </a:t>
            </a:r>
            <a:endParaRPr lang="en-US">
              <a:solidFill>
                <a:srgbClr val="002060"/>
              </a:solidFill>
              <a:latin typeface="Open Sans"/>
              <a:ea typeface="+mn-lt"/>
              <a:cs typeface="+mn-lt"/>
            </a:endParaRPr>
          </a:p>
          <a:p>
            <a:pPr>
              <a:spcAft>
                <a:spcPts val="1200"/>
              </a:spcAft>
            </a:pPr>
            <a:endParaRPr lang="en-US"/>
          </a:p>
        </p:txBody>
      </p:sp>
      <p:sp>
        <p:nvSpPr>
          <p:cNvPr id="8" name="TextBox 7">
            <a:extLst>
              <a:ext uri="{FF2B5EF4-FFF2-40B4-BE49-F238E27FC236}">
                <a16:creationId xmlns:a16="http://schemas.microsoft.com/office/drawing/2014/main" id="{04FC9AA8-EC11-4F12-A298-29574C2E710E}"/>
              </a:ext>
            </a:extLst>
          </p:cNvPr>
          <p:cNvSpPr txBox="1"/>
          <p:nvPr/>
        </p:nvSpPr>
        <p:spPr>
          <a:xfrm>
            <a:off x="6296159" y="6207545"/>
            <a:ext cx="5695683" cy="1846659"/>
          </a:xfrm>
          <a:prstGeom prst="rect">
            <a:avLst/>
          </a:prstGeom>
          <a:noFill/>
        </p:spPr>
        <p:txBody>
          <a:bodyPr wrap="square" lIns="91440" tIns="45720" rIns="91440" bIns="45720" rtlCol="0" anchor="t">
            <a:spAutoFit/>
          </a:bodyPr>
          <a:lstStyle/>
          <a:p>
            <a:pPr algn="ctr"/>
            <a:r>
              <a:rPr lang="en-US" sz="4800" b="1">
                <a:solidFill>
                  <a:srgbClr val="FF0000"/>
                </a:solidFill>
                <a:latin typeface="Montserrat"/>
                <a:ea typeface="+mn-lt"/>
                <a:cs typeface="+mn-lt"/>
              </a:rPr>
              <a:t>GRACIAS Y</a:t>
            </a:r>
            <a:endParaRPr lang="en-US" b="1">
              <a:solidFill>
                <a:srgbClr val="FF0000"/>
              </a:solidFill>
              <a:latin typeface="Montserrat"/>
            </a:endParaRPr>
          </a:p>
          <a:p>
            <a:pPr algn="ctr"/>
            <a:endParaRPr lang="en-US" b="1">
              <a:solidFill>
                <a:srgbClr val="FF0000"/>
              </a:solidFill>
              <a:latin typeface="Montserrat"/>
            </a:endParaRPr>
          </a:p>
          <a:p>
            <a:pPr algn="ctr"/>
            <a:r>
              <a:rPr lang="en-US" sz="4800" b="1">
                <a:solidFill>
                  <a:srgbClr val="FF0000"/>
                </a:solidFill>
                <a:latin typeface="Montserrat"/>
                <a:ea typeface="+mn-lt"/>
                <a:cs typeface="+mn-lt"/>
              </a:rPr>
              <a:t>¡¡¡ADIOS!!!</a:t>
            </a:r>
            <a:endParaRPr lang="ru-RU" b="1">
              <a:solidFill>
                <a:srgbClr val="FF0000"/>
              </a:solidFill>
              <a:latin typeface="Montserrat"/>
            </a:endParaRPr>
          </a:p>
        </p:txBody>
      </p:sp>
    </p:spTree>
    <p:extLst>
      <p:ext uri="{BB962C8B-B14F-4D97-AF65-F5344CB8AC3E}">
        <p14:creationId xmlns:p14="http://schemas.microsoft.com/office/powerpoint/2010/main" val="2897710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95116"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6" name="TextBox 5">
            <a:extLst>
              <a:ext uri="{FF2B5EF4-FFF2-40B4-BE49-F238E27FC236}">
                <a16:creationId xmlns:a16="http://schemas.microsoft.com/office/drawing/2014/main" id="{4B038411-54A8-4B50-AB79-1D5D7F3F8BF3}"/>
              </a:ext>
            </a:extLst>
          </p:cNvPr>
          <p:cNvSpPr txBox="1"/>
          <p:nvPr/>
        </p:nvSpPr>
        <p:spPr>
          <a:xfrm>
            <a:off x="3667158" y="3032470"/>
            <a:ext cx="13254737" cy="3508653"/>
          </a:xfrm>
          <a:prstGeom prst="rect">
            <a:avLst/>
          </a:prstGeom>
          <a:noFill/>
        </p:spPr>
        <p:txBody>
          <a:bodyPr wrap="square" lIns="91440" tIns="45720" rIns="91440" bIns="45720" rtlCol="0" anchor="ctr" anchorCtr="0">
            <a:spAutoFit/>
          </a:bodyPr>
          <a:lstStyle/>
          <a:p>
            <a:pPr>
              <a:spcBef>
                <a:spcPts val="1200"/>
              </a:spcBef>
            </a:pPr>
            <a:r>
              <a:rPr lang="en-US" sz="3200" b="1" dirty="0" err="1">
                <a:latin typeface="Open Sans" panose="020B0606030504020204" pitchFamily="34" charset="0"/>
                <a:ea typeface="Open Sans" panose="020B0606030504020204" pitchFamily="34" charset="0"/>
                <a:cs typeface="Open Sans" panose="020B0606030504020204" pitchFamily="34" charset="0"/>
              </a:rPr>
              <a:t>Autora</a:t>
            </a:r>
            <a:r>
              <a:rPr lang="en-US" sz="3200" b="1" dirty="0">
                <a:latin typeface="Open Sans" panose="020B0606030504020204" pitchFamily="34" charset="0"/>
                <a:ea typeface="Open Sans" panose="020B0606030504020204" pitchFamily="34" charset="0"/>
                <a:cs typeface="Open Sans" panose="020B0606030504020204" pitchFamily="34" charset="0"/>
              </a:rPr>
              <a:t>: </a:t>
            </a:r>
            <a:r>
              <a:rPr lang="en-US" sz="3200" dirty="0">
                <a:latin typeface="Open Sans" panose="020B0606030504020204" pitchFamily="34" charset="0"/>
                <a:ea typeface="Open Sans" panose="020B0606030504020204" pitchFamily="34" charset="0"/>
                <a:cs typeface="Open Sans" panose="020B0606030504020204" pitchFamily="34" charset="0"/>
              </a:rPr>
              <a:t>Melanie Powel</a:t>
            </a:r>
          </a:p>
          <a:p>
            <a:pPr>
              <a:spcBef>
                <a:spcPts val="1200"/>
              </a:spcBef>
            </a:pPr>
            <a:r>
              <a:rPr lang="en-US" sz="3200" b="1" dirty="0" err="1">
                <a:latin typeface="Open Sans"/>
                <a:ea typeface="Open Sans"/>
                <a:cs typeface="Open Sans"/>
              </a:rPr>
              <a:t>Illustraciones</a:t>
            </a:r>
            <a:r>
              <a:rPr lang="en-US" sz="3200" b="1" dirty="0">
                <a:latin typeface="Open Sans"/>
                <a:ea typeface="Open Sans"/>
                <a:cs typeface="Open Sans"/>
              </a:rPr>
              <a:t>: </a:t>
            </a:r>
            <a:r>
              <a:rPr lang="en-US" sz="3200" dirty="0">
                <a:latin typeface="Open Sans"/>
                <a:ea typeface="Open Sans"/>
                <a:cs typeface="Open Sans"/>
              </a:rPr>
              <a:t>Carole Howes</a:t>
            </a:r>
          </a:p>
          <a:p>
            <a:pPr>
              <a:spcBef>
                <a:spcPts val="1200"/>
              </a:spcBef>
            </a:pPr>
            <a:r>
              <a:rPr lang="en-US" sz="3200" b="1" dirty="0" err="1">
                <a:latin typeface="Open Sans"/>
                <a:ea typeface="Open Sans"/>
                <a:cs typeface="Calibri"/>
              </a:rPr>
              <a:t>Traducción</a:t>
            </a:r>
            <a:r>
              <a:rPr lang="en-US" sz="3200" b="1" dirty="0">
                <a:latin typeface="Open Sans"/>
                <a:ea typeface="Open Sans"/>
                <a:cs typeface="Calibri"/>
              </a:rPr>
              <a:t> al española :</a:t>
            </a:r>
            <a:r>
              <a:rPr lang="en-US" dirty="0">
                <a:cs typeface="Calibri"/>
              </a:rPr>
              <a:t> </a:t>
            </a:r>
            <a:r>
              <a:rPr lang="en-US" sz="3200" dirty="0" err="1">
                <a:latin typeface="Open Sans"/>
                <a:ea typeface="Open Sans"/>
                <a:cs typeface="Calibri"/>
              </a:rPr>
              <a:t>Equipo</a:t>
            </a:r>
            <a:r>
              <a:rPr lang="en-US" sz="3200" dirty="0">
                <a:latin typeface="Open Sans"/>
                <a:ea typeface="Open Sans"/>
                <a:cs typeface="Calibri"/>
              </a:rPr>
              <a:t> de SMAPS  de la Oficina Regional de Las Americas de la FICR</a:t>
            </a:r>
          </a:p>
          <a:p>
            <a:pPr>
              <a:spcBef>
                <a:spcPts val="1200"/>
              </a:spcBef>
            </a:pPr>
            <a:r>
              <a:rPr lang="en-US" sz="3200" b="1" dirty="0" err="1">
                <a:latin typeface="Open Sans"/>
                <a:ea typeface="Open Sans"/>
                <a:cs typeface="Calibri"/>
              </a:rPr>
              <a:t>Revisión</a:t>
            </a:r>
            <a:r>
              <a:rPr lang="en-US" sz="3200" b="1" dirty="0">
                <a:latin typeface="Open Sans"/>
                <a:ea typeface="Open Sans"/>
                <a:cs typeface="Calibri"/>
              </a:rPr>
              <a:t> y </a:t>
            </a:r>
            <a:r>
              <a:rPr lang="en-US" sz="3200" b="1" dirty="0" err="1">
                <a:latin typeface="Open Sans"/>
                <a:ea typeface="Open Sans"/>
                <a:cs typeface="Calibri"/>
              </a:rPr>
              <a:t>aprobación</a:t>
            </a:r>
            <a:r>
              <a:rPr lang="en-US" sz="3200" b="1" dirty="0">
                <a:latin typeface="Open Sans"/>
                <a:ea typeface="Open Sans"/>
                <a:cs typeface="Calibri"/>
              </a:rPr>
              <a:t> </a:t>
            </a:r>
            <a:r>
              <a:rPr lang="en-US" sz="3200" b="1" dirty="0" err="1">
                <a:latin typeface="Open Sans"/>
                <a:ea typeface="Open Sans"/>
                <a:cs typeface="Calibri"/>
              </a:rPr>
              <a:t>traducción</a:t>
            </a:r>
            <a:r>
              <a:rPr lang="en-US" sz="3200" b="1" dirty="0">
                <a:latin typeface="Open Sans"/>
                <a:ea typeface="Open Sans"/>
                <a:cs typeface="Calibri"/>
              </a:rPr>
              <a:t> por </a:t>
            </a:r>
            <a:r>
              <a:rPr lang="en-US" sz="3200" dirty="0">
                <a:latin typeface="Open Sans"/>
                <a:ea typeface="Open Sans"/>
                <a:cs typeface="Calibri"/>
              </a:rPr>
              <a:t>:PS RC Carmen Valle-</a:t>
            </a:r>
            <a:r>
              <a:rPr lang="en-US" sz="3200" dirty="0" err="1">
                <a:latin typeface="Open Sans"/>
                <a:ea typeface="Open Sans"/>
                <a:cs typeface="Calibri"/>
              </a:rPr>
              <a:t>Trabadelo</a:t>
            </a:r>
            <a:endParaRPr lang="en-US" sz="3200" dirty="0">
              <a:latin typeface="Calibri" panose="020F0502020204030204"/>
              <a:ea typeface="Open Sans"/>
              <a:cs typeface="Calibri" panose="020F0502020204030204"/>
            </a:endParaRPr>
          </a:p>
        </p:txBody>
      </p:sp>
    </p:spTree>
    <p:extLst>
      <p:ext uri="{BB962C8B-B14F-4D97-AF65-F5344CB8AC3E}">
        <p14:creationId xmlns:p14="http://schemas.microsoft.com/office/powerpoint/2010/main" val="381842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4" name="TextBox 3">
            <a:extLst>
              <a:ext uri="{FF2B5EF4-FFF2-40B4-BE49-F238E27FC236}">
                <a16:creationId xmlns:a16="http://schemas.microsoft.com/office/drawing/2014/main" id="{7A430AF3-67CA-447C-BA5B-59219FF08BA0}"/>
              </a:ext>
            </a:extLst>
          </p:cNvPr>
          <p:cNvSpPr txBox="1"/>
          <p:nvPr/>
        </p:nvSpPr>
        <p:spPr>
          <a:xfrm>
            <a:off x="702734" y="4728796"/>
            <a:ext cx="7863750" cy="1446550"/>
          </a:xfrm>
          <a:prstGeom prst="rect">
            <a:avLst/>
          </a:prstGeom>
          <a:noFill/>
        </p:spPr>
        <p:txBody>
          <a:bodyPr wrap="square" lIns="91440" tIns="45720" rIns="91440" bIns="45720" rtlCol="0" anchor="t">
            <a:spAutoFit/>
          </a:bodyPr>
          <a:lstStyle/>
          <a:p>
            <a:r>
              <a:rPr lang="en-US" sz="4400" b="1">
                <a:solidFill>
                  <a:srgbClr val="011E41"/>
                </a:solidFill>
                <a:latin typeface="Montserrat"/>
                <a:ea typeface="Roboto Black"/>
                <a:cs typeface="Open Sans Light"/>
              </a:rPr>
              <a:t>CONTENIDO DE LA FORMACIÓN</a:t>
            </a:r>
            <a:endParaRPr lang="en-US" sz="4400" b="1">
              <a:solidFill>
                <a:srgbClr val="011E41"/>
              </a:solidFill>
              <a:latin typeface="Montserrat" pitchFamily="2" charset="77"/>
              <a:ea typeface="Roboto Black" panose="02000000000000000000" pitchFamily="2" charset="0"/>
              <a:cs typeface="Open Sans Light" panose="020B0306030504020204" pitchFamily="34" charset="0"/>
            </a:endParaRPr>
          </a:p>
        </p:txBody>
      </p:sp>
      <p:sp>
        <p:nvSpPr>
          <p:cNvPr id="12" name="TextBox 11">
            <a:extLst>
              <a:ext uri="{FF2B5EF4-FFF2-40B4-BE49-F238E27FC236}">
                <a16:creationId xmlns:a16="http://schemas.microsoft.com/office/drawing/2014/main" id="{AF6A6A2F-4C83-4ED4-94C6-8DA10B88A00C}"/>
              </a:ext>
            </a:extLst>
          </p:cNvPr>
          <p:cNvSpPr txBox="1"/>
          <p:nvPr/>
        </p:nvSpPr>
        <p:spPr>
          <a:xfrm>
            <a:off x="-95115" y="399094"/>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grpSp>
        <p:nvGrpSpPr>
          <p:cNvPr id="5" name="Group 4">
            <a:extLst>
              <a:ext uri="{FF2B5EF4-FFF2-40B4-BE49-F238E27FC236}">
                <a16:creationId xmlns:a16="http://schemas.microsoft.com/office/drawing/2014/main" id="{2762FCCE-6244-4D88-9FC1-E83DC0A731DD}"/>
              </a:ext>
            </a:extLst>
          </p:cNvPr>
          <p:cNvGrpSpPr/>
          <p:nvPr/>
        </p:nvGrpSpPr>
        <p:grpSpPr>
          <a:xfrm>
            <a:off x="8024980" y="2880419"/>
            <a:ext cx="7827658" cy="1569660"/>
            <a:chOff x="7469169" y="5140396"/>
            <a:chExt cx="7827658" cy="1569660"/>
          </a:xfrm>
        </p:grpSpPr>
        <p:sp>
          <p:nvSpPr>
            <p:cNvPr id="6" name="TextBox 5">
              <a:extLst>
                <a:ext uri="{FF2B5EF4-FFF2-40B4-BE49-F238E27FC236}">
                  <a16:creationId xmlns:a16="http://schemas.microsoft.com/office/drawing/2014/main" id="{07FD1F66-4D57-420A-9766-85DF5E60B9E7}"/>
                </a:ext>
              </a:extLst>
            </p:cNvPr>
            <p:cNvSpPr txBox="1"/>
            <p:nvPr/>
          </p:nvSpPr>
          <p:spPr>
            <a:xfrm>
              <a:off x="8193054" y="5140396"/>
              <a:ext cx="7103773" cy="1569660"/>
            </a:xfrm>
            <a:prstGeom prst="rect">
              <a:avLst/>
            </a:prstGeom>
            <a:noFill/>
          </p:spPr>
          <p:txBody>
            <a:bodyPr wrap="square" lIns="91440" tIns="45720" rIns="91440" bIns="45720" rtlCol="0" anchor="ctr" anchorCtr="0">
              <a:spAutoFit/>
            </a:bodyPr>
            <a:lstStyle/>
            <a:p>
              <a:r>
                <a:rPr lang="en-US" sz="3200" b="1">
                  <a:latin typeface="Open Sans"/>
                  <a:ea typeface="Open Sans"/>
                  <a:cs typeface="Open Sans"/>
                </a:rPr>
                <a:t>Factores que influyen en las reacciones de las personas a las vacunas</a:t>
              </a:r>
              <a:endParaRPr lang="en-US" b="1">
                <a:latin typeface="Open Sans"/>
                <a:ea typeface="Open Sans"/>
                <a:cs typeface="Open Sans"/>
              </a:endParaRPr>
            </a:p>
          </p:txBody>
        </p:sp>
        <p:sp>
          <p:nvSpPr>
            <p:cNvPr id="7" name="Freeform: Shape 110">
              <a:extLst>
                <a:ext uri="{FF2B5EF4-FFF2-40B4-BE49-F238E27FC236}">
                  <a16:creationId xmlns:a16="http://schemas.microsoft.com/office/drawing/2014/main" id="{63C65BC3-D400-411E-8284-BCEBE694FADC}"/>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grpSp>
        <p:nvGrpSpPr>
          <p:cNvPr id="8" name="Group 7">
            <a:extLst>
              <a:ext uri="{FF2B5EF4-FFF2-40B4-BE49-F238E27FC236}">
                <a16:creationId xmlns:a16="http://schemas.microsoft.com/office/drawing/2014/main" id="{1769A3D2-80A7-4E35-9C33-DCFBDF783C76}"/>
              </a:ext>
            </a:extLst>
          </p:cNvPr>
          <p:cNvGrpSpPr/>
          <p:nvPr/>
        </p:nvGrpSpPr>
        <p:grpSpPr>
          <a:xfrm>
            <a:off x="8024980" y="4359465"/>
            <a:ext cx="7827658" cy="1569660"/>
            <a:chOff x="7469169" y="5140396"/>
            <a:chExt cx="7827658" cy="1569660"/>
          </a:xfrm>
        </p:grpSpPr>
        <p:sp>
          <p:nvSpPr>
            <p:cNvPr id="9" name="TextBox 8">
              <a:extLst>
                <a:ext uri="{FF2B5EF4-FFF2-40B4-BE49-F238E27FC236}">
                  <a16:creationId xmlns:a16="http://schemas.microsoft.com/office/drawing/2014/main" id="{8AC9ED0D-4C53-4855-8B0B-1E3DEAF5D6E7}"/>
                </a:ext>
              </a:extLst>
            </p:cNvPr>
            <p:cNvSpPr txBox="1"/>
            <p:nvPr/>
          </p:nvSpPr>
          <p:spPr>
            <a:xfrm>
              <a:off x="8193054" y="5140396"/>
              <a:ext cx="7103773" cy="1569660"/>
            </a:xfrm>
            <a:prstGeom prst="rect">
              <a:avLst/>
            </a:prstGeom>
            <a:noFill/>
          </p:spPr>
          <p:txBody>
            <a:bodyPr wrap="square" lIns="91440" tIns="45720" rIns="91440" bIns="45720" rtlCol="0" anchor="ctr" anchorCtr="0">
              <a:spAutoFit/>
            </a:bodyPr>
            <a:lstStyle/>
            <a:p>
              <a:r>
                <a:rPr lang="en-US" sz="3200" b="1">
                  <a:latin typeface="Open Sans"/>
                  <a:ea typeface="+mn-lt"/>
                  <a:cs typeface="+mn-lt"/>
                </a:rPr>
                <a:t>PAP para las dudas sobre las </a:t>
              </a:r>
              <a:r>
                <a:rPr lang="en-US" sz="3200" b="1" err="1">
                  <a:latin typeface="Open Sans"/>
                  <a:ea typeface="+mn-lt"/>
                  <a:cs typeface="+mn-lt"/>
                </a:rPr>
                <a:t>vacunas</a:t>
              </a:r>
              <a:r>
                <a:rPr lang="en-US" sz="3200" b="1">
                  <a:latin typeface="Open Sans"/>
                  <a:ea typeface="+mn-lt"/>
                  <a:cs typeface="+mn-lt"/>
                </a:rPr>
                <a:t>: </a:t>
              </a:r>
              <a:r>
                <a:rPr lang="en-US" sz="3200" b="1" err="1">
                  <a:latin typeface="Open Sans"/>
                  <a:ea typeface="+mn-lt"/>
                  <a:cs typeface="+mn-lt"/>
                </a:rPr>
                <a:t>Mirar</a:t>
              </a:r>
              <a:r>
                <a:rPr lang="en-US" sz="3200" b="1">
                  <a:latin typeface="Open Sans"/>
                  <a:ea typeface="+mn-lt"/>
                  <a:cs typeface="+mn-lt"/>
                </a:rPr>
                <a:t>, </a:t>
              </a:r>
              <a:r>
                <a:rPr lang="en-US" sz="3200" b="1" err="1">
                  <a:latin typeface="Open Sans"/>
                  <a:ea typeface="+mn-lt"/>
                  <a:cs typeface="+mn-lt"/>
                </a:rPr>
                <a:t>Escuchar</a:t>
              </a:r>
              <a:r>
                <a:rPr lang="en-US" sz="3200" b="1">
                  <a:latin typeface="Open Sans"/>
                  <a:ea typeface="+mn-lt"/>
                  <a:cs typeface="+mn-lt"/>
                </a:rPr>
                <a:t> y </a:t>
              </a:r>
              <a:r>
                <a:rPr lang="en-US" sz="3200" b="1" err="1">
                  <a:latin typeface="Open Sans"/>
                  <a:ea typeface="+mn-lt"/>
                  <a:cs typeface="+mn-lt"/>
                </a:rPr>
                <a:t>vincular</a:t>
              </a:r>
              <a:endParaRPr lang="en-US">
                <a:latin typeface="Calibri" panose="020F0502020204030204"/>
                <a:cs typeface="Calibri" panose="020F0502020204030204"/>
              </a:endParaRPr>
            </a:p>
          </p:txBody>
        </p:sp>
        <p:sp>
          <p:nvSpPr>
            <p:cNvPr id="10" name="Freeform: Shape 110">
              <a:extLst>
                <a:ext uri="{FF2B5EF4-FFF2-40B4-BE49-F238E27FC236}">
                  <a16:creationId xmlns:a16="http://schemas.microsoft.com/office/drawing/2014/main" id="{644DA596-BFFC-46FB-AC1A-6FEC9E1CFC2B}"/>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13" name="Group 12">
            <a:extLst>
              <a:ext uri="{FF2B5EF4-FFF2-40B4-BE49-F238E27FC236}">
                <a16:creationId xmlns:a16="http://schemas.microsoft.com/office/drawing/2014/main" id="{947084D5-7534-4CA1-9908-C9A55E9FCCC6}"/>
              </a:ext>
            </a:extLst>
          </p:cNvPr>
          <p:cNvGrpSpPr/>
          <p:nvPr/>
        </p:nvGrpSpPr>
        <p:grpSpPr>
          <a:xfrm>
            <a:off x="8024980" y="6084732"/>
            <a:ext cx="7827658" cy="1077218"/>
            <a:chOff x="7469169" y="5386617"/>
            <a:chExt cx="7827658" cy="1077218"/>
          </a:xfrm>
        </p:grpSpPr>
        <p:sp>
          <p:nvSpPr>
            <p:cNvPr id="14" name="TextBox 13">
              <a:extLst>
                <a:ext uri="{FF2B5EF4-FFF2-40B4-BE49-F238E27FC236}">
                  <a16:creationId xmlns:a16="http://schemas.microsoft.com/office/drawing/2014/main" id="{E2CCD024-8DAC-4F5F-BE07-4E198C707B09}"/>
                </a:ext>
              </a:extLst>
            </p:cNvPr>
            <p:cNvSpPr txBox="1"/>
            <p:nvPr/>
          </p:nvSpPr>
          <p:spPr>
            <a:xfrm>
              <a:off x="8193054" y="5386617"/>
              <a:ext cx="7103773" cy="1077218"/>
            </a:xfrm>
            <a:prstGeom prst="rect">
              <a:avLst/>
            </a:prstGeom>
            <a:noFill/>
          </p:spPr>
          <p:txBody>
            <a:bodyPr wrap="square" lIns="91440" tIns="45720" rIns="91440" bIns="45720" rtlCol="0" anchor="ctr" anchorCtr="0">
              <a:spAutoFit/>
            </a:bodyPr>
            <a:lstStyle/>
            <a:p>
              <a:r>
                <a:rPr lang="en-US" sz="3200" b="1">
                  <a:latin typeface="Open Sans"/>
                  <a:ea typeface="+mn-lt"/>
                  <a:cs typeface="+mn-lt"/>
                </a:rPr>
                <a:t>Promover la seguridad, la calma, la autoeficacia y la conexión</a:t>
              </a:r>
              <a:endParaRPr lang="en-US" b="1">
                <a:latin typeface="Calibri" panose="020F0502020204030204"/>
                <a:cs typeface="Calibri" panose="020F0502020204030204"/>
              </a:endParaRPr>
            </a:p>
          </p:txBody>
        </p:sp>
        <p:sp>
          <p:nvSpPr>
            <p:cNvPr id="15" name="Freeform: Shape 110">
              <a:extLst>
                <a:ext uri="{FF2B5EF4-FFF2-40B4-BE49-F238E27FC236}">
                  <a16:creationId xmlns:a16="http://schemas.microsoft.com/office/drawing/2014/main" id="{894EDED2-8DE6-4F1D-8C2F-65567935443D}"/>
                </a:ext>
              </a:extLst>
            </p:cNvPr>
            <p:cNvSpPr/>
            <p:nvPr/>
          </p:nvSpPr>
          <p:spPr>
            <a:xfrm rot="10800000">
              <a:off x="7469169" y="5810155"/>
              <a:ext cx="229750" cy="230140"/>
            </a:xfrm>
            <a:custGeom>
              <a:avLst/>
              <a:gdLst/>
              <a:ahLst/>
              <a:cxnLst/>
              <a:rect l="l" t="t" r="r" b="b"/>
              <a:pathLst>
                <a:path w="195927" h="195927">
                  <a:moveTo>
                    <a:pt x="97964" y="28559"/>
                  </a:moveTo>
                  <a:cubicBezTo>
                    <a:pt x="85058" y="28707"/>
                    <a:pt x="73390" y="31870"/>
                    <a:pt x="62959" y="38047"/>
                  </a:cubicBezTo>
                  <a:cubicBezTo>
                    <a:pt x="52529" y="44225"/>
                    <a:pt x="44225" y="52528"/>
                    <a:pt x="38048" y="62958"/>
                  </a:cubicBezTo>
                  <a:cubicBezTo>
                    <a:pt x="31870" y="73388"/>
                    <a:pt x="28707" y="85057"/>
                    <a:pt x="28559" y="97963"/>
                  </a:cubicBezTo>
                  <a:cubicBezTo>
                    <a:pt x="28707" y="110869"/>
                    <a:pt x="31870" y="122537"/>
                    <a:pt x="38048" y="132968"/>
                  </a:cubicBezTo>
                  <a:cubicBezTo>
                    <a:pt x="44225" y="143398"/>
                    <a:pt x="52529" y="151702"/>
                    <a:pt x="62959" y="157879"/>
                  </a:cubicBezTo>
                  <a:cubicBezTo>
                    <a:pt x="73390" y="164057"/>
                    <a:pt x="85058" y="167220"/>
                    <a:pt x="97964" y="167368"/>
                  </a:cubicBezTo>
                  <a:cubicBezTo>
                    <a:pt x="110870" y="167220"/>
                    <a:pt x="122539" y="164057"/>
                    <a:pt x="132969" y="157879"/>
                  </a:cubicBezTo>
                  <a:cubicBezTo>
                    <a:pt x="143399" y="151702"/>
                    <a:pt x="151703" y="143398"/>
                    <a:pt x="157880" y="132968"/>
                  </a:cubicBezTo>
                  <a:cubicBezTo>
                    <a:pt x="164057" y="122537"/>
                    <a:pt x="167220" y="110869"/>
                    <a:pt x="167368" y="97963"/>
                  </a:cubicBezTo>
                  <a:cubicBezTo>
                    <a:pt x="167220" y="85057"/>
                    <a:pt x="164057" y="73388"/>
                    <a:pt x="157880" y="62958"/>
                  </a:cubicBezTo>
                  <a:cubicBezTo>
                    <a:pt x="151703" y="52528"/>
                    <a:pt x="143399" y="44225"/>
                    <a:pt x="132969" y="38047"/>
                  </a:cubicBezTo>
                  <a:cubicBezTo>
                    <a:pt x="122539" y="31870"/>
                    <a:pt x="110870" y="28707"/>
                    <a:pt x="97964" y="28559"/>
                  </a:cubicBezTo>
                  <a:close/>
                  <a:moveTo>
                    <a:pt x="97964" y="0"/>
                  </a:moveTo>
                  <a:cubicBezTo>
                    <a:pt x="116204" y="207"/>
                    <a:pt x="132683" y="4666"/>
                    <a:pt x="147404" y="13377"/>
                  </a:cubicBezTo>
                  <a:cubicBezTo>
                    <a:pt x="162125" y="22087"/>
                    <a:pt x="173840" y="33802"/>
                    <a:pt x="182550" y="48523"/>
                  </a:cubicBezTo>
                  <a:cubicBezTo>
                    <a:pt x="191261" y="63243"/>
                    <a:pt x="195719" y="79723"/>
                    <a:pt x="195927" y="97963"/>
                  </a:cubicBezTo>
                  <a:cubicBezTo>
                    <a:pt x="195719" y="116202"/>
                    <a:pt x="191261" y="132682"/>
                    <a:pt x="182550" y="147403"/>
                  </a:cubicBezTo>
                  <a:cubicBezTo>
                    <a:pt x="173840" y="162124"/>
                    <a:pt x="162125" y="173839"/>
                    <a:pt x="147404" y="182550"/>
                  </a:cubicBezTo>
                  <a:cubicBezTo>
                    <a:pt x="132683" y="191260"/>
                    <a:pt x="116204" y="195719"/>
                    <a:pt x="97964" y="195927"/>
                  </a:cubicBezTo>
                  <a:cubicBezTo>
                    <a:pt x="79725" y="195719"/>
                    <a:pt x="63245" y="191260"/>
                    <a:pt x="48524" y="182550"/>
                  </a:cubicBezTo>
                  <a:cubicBezTo>
                    <a:pt x="33803" y="173839"/>
                    <a:pt x="22087" y="162124"/>
                    <a:pt x="13377" y="147403"/>
                  </a:cubicBezTo>
                  <a:cubicBezTo>
                    <a:pt x="4667" y="132682"/>
                    <a:pt x="208" y="116202"/>
                    <a:pt x="0" y="97963"/>
                  </a:cubicBezTo>
                  <a:cubicBezTo>
                    <a:pt x="208" y="79723"/>
                    <a:pt x="4667" y="63243"/>
                    <a:pt x="13377" y="48523"/>
                  </a:cubicBezTo>
                  <a:cubicBezTo>
                    <a:pt x="22087" y="33802"/>
                    <a:pt x="33803" y="22087"/>
                    <a:pt x="48524" y="13377"/>
                  </a:cubicBezTo>
                  <a:cubicBezTo>
                    <a:pt x="63245" y="4666"/>
                    <a:pt x="79725" y="207"/>
                    <a:pt x="97964" y="0"/>
                  </a:cubicBezTo>
                  <a:close/>
                </a:path>
              </a:pathLst>
            </a:custGeom>
            <a:solidFill>
              <a:schemeClr val="bg1">
                <a:lumMod val="60000"/>
                <a:lumOff val="40000"/>
              </a:schemeClr>
            </a:solidFill>
            <a:ln>
              <a:solidFill>
                <a:srgbClr val="027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20000"/>
                    <a:lumOff val="80000"/>
                  </a:schemeClr>
                </a:solidFill>
              </a:endParaRPr>
            </a:p>
          </p:txBody>
        </p:sp>
      </p:grpSp>
    </p:spTree>
    <p:extLst>
      <p:ext uri="{BB962C8B-B14F-4D97-AF65-F5344CB8AC3E}">
        <p14:creationId xmlns:p14="http://schemas.microsoft.com/office/powerpoint/2010/main" val="267237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37218-C170-4577-BF61-DB1E94AB5B26}"/>
              </a:ext>
            </a:extLst>
          </p:cNvPr>
          <p:cNvPicPr>
            <a:picLocks noChangeAspect="1"/>
          </p:cNvPicPr>
          <p:nvPr/>
        </p:nvPicPr>
        <p:blipFill>
          <a:blip r:embed="rId4"/>
          <a:stretch>
            <a:fillRect/>
          </a:stretch>
        </p:blipFill>
        <p:spPr>
          <a:xfrm>
            <a:off x="10416992" y="2731041"/>
            <a:ext cx="6738146" cy="6392132"/>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80078" y="384055"/>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1727097" y="2648214"/>
            <a:ext cx="10494896" cy="1446550"/>
          </a:xfrm>
          <a:prstGeom prst="rect">
            <a:avLst/>
          </a:prstGeom>
          <a:noFill/>
        </p:spPr>
        <p:txBody>
          <a:bodyPr wrap="square" lIns="91440" tIns="45720" rIns="91440" bIns="45720" rtlCol="0" anchor="t">
            <a:spAutoFit/>
          </a:bodyPr>
          <a:lstStyle/>
          <a:p>
            <a:r>
              <a:rPr lang="en-US" sz="4400" b="1">
                <a:solidFill>
                  <a:srgbClr val="FF0000"/>
                </a:solidFill>
                <a:latin typeface="Montserrat"/>
                <a:ea typeface="+mn-lt"/>
                <a:cs typeface="+mn-lt"/>
              </a:rPr>
              <a:t>¿QUÉ ES LA </a:t>
            </a:r>
            <a:r>
              <a:rPr lang="en-US" sz="4400" b="1" err="1">
                <a:solidFill>
                  <a:srgbClr val="FF0000"/>
                </a:solidFill>
                <a:latin typeface="Montserrat"/>
                <a:ea typeface="+mn-lt"/>
                <a:cs typeface="+mn-lt"/>
              </a:rPr>
              <a:t>indecisión</a:t>
            </a:r>
            <a:r>
              <a:rPr lang="en-US" sz="4400" b="1">
                <a:solidFill>
                  <a:srgbClr val="FF0000"/>
                </a:solidFill>
                <a:latin typeface="Montserrat"/>
                <a:ea typeface="+mn-lt"/>
                <a:cs typeface="+mn-lt"/>
              </a:rPr>
              <a:t> ante LA VACUNA?</a:t>
            </a:r>
          </a:p>
        </p:txBody>
      </p:sp>
      <p:sp>
        <p:nvSpPr>
          <p:cNvPr id="17" name="TextBox 16">
            <a:extLst>
              <a:ext uri="{FF2B5EF4-FFF2-40B4-BE49-F238E27FC236}">
                <a16:creationId xmlns:a16="http://schemas.microsoft.com/office/drawing/2014/main" id="{F82A7E7C-560D-43C5-8CAC-BC2260EA79A4}"/>
              </a:ext>
            </a:extLst>
          </p:cNvPr>
          <p:cNvSpPr txBox="1"/>
          <p:nvPr/>
        </p:nvSpPr>
        <p:spPr>
          <a:xfrm>
            <a:off x="1727098" y="4293215"/>
            <a:ext cx="10494896" cy="4524315"/>
          </a:xfrm>
          <a:prstGeom prst="rect">
            <a:avLst/>
          </a:prstGeom>
          <a:noFill/>
        </p:spPr>
        <p:txBody>
          <a:bodyPr wrap="square" lIns="91440" tIns="45720" rIns="91440" bIns="45720" rtlCol="0" anchor="ctr" anchorCtr="0">
            <a:spAutoFit/>
          </a:bodyPr>
          <a:lstStyle/>
          <a:p>
            <a:r>
              <a:rPr lang="en-US" sz="3200" b="1">
                <a:latin typeface="Open Sans"/>
                <a:ea typeface="+mn-lt"/>
                <a:cs typeface="+mn-lt"/>
              </a:rPr>
              <a:t>La OMS define las </a:t>
            </a:r>
            <a:r>
              <a:rPr lang="en-US" sz="3200" b="1" err="1">
                <a:latin typeface="Open Sans"/>
                <a:ea typeface="+mn-lt"/>
                <a:cs typeface="+mn-lt"/>
              </a:rPr>
              <a:t>dudas</a:t>
            </a:r>
            <a:r>
              <a:rPr lang="en-US" sz="3200" b="1">
                <a:latin typeface="Open Sans"/>
                <a:ea typeface="+mn-lt"/>
                <a:cs typeface="+mn-lt"/>
              </a:rPr>
              <a:t> </a:t>
            </a:r>
            <a:r>
              <a:rPr lang="en-US" sz="3200" b="1" err="1">
                <a:latin typeface="Open Sans"/>
                <a:ea typeface="+mn-lt"/>
                <a:cs typeface="+mn-lt"/>
              </a:rPr>
              <a:t>sobre</a:t>
            </a:r>
            <a:r>
              <a:rPr lang="en-US" sz="3200" b="1">
                <a:latin typeface="Open Sans"/>
                <a:ea typeface="+mn-lt"/>
                <a:cs typeface="+mn-lt"/>
              </a:rPr>
              <a:t> las </a:t>
            </a:r>
            <a:r>
              <a:rPr lang="en-US" sz="3200" b="1" err="1">
                <a:latin typeface="Open Sans"/>
                <a:ea typeface="+mn-lt"/>
                <a:cs typeface="+mn-lt"/>
              </a:rPr>
              <a:t>vacunas</a:t>
            </a:r>
            <a:r>
              <a:rPr lang="en-US" sz="3200" b="1">
                <a:latin typeface="Open Sans"/>
                <a:ea typeface="+mn-lt"/>
                <a:cs typeface="+mn-lt"/>
              </a:rPr>
              <a:t> </a:t>
            </a:r>
            <a:r>
              <a:rPr lang="en-US" sz="3200" b="1" err="1">
                <a:latin typeface="Open Sans"/>
                <a:ea typeface="+mn-lt"/>
                <a:cs typeface="+mn-lt"/>
              </a:rPr>
              <a:t>como</a:t>
            </a:r>
            <a:r>
              <a:rPr lang="en-US" sz="3200" b="1">
                <a:latin typeface="Open Sans"/>
                <a:ea typeface="+mn-lt"/>
                <a:cs typeface="+mn-lt"/>
              </a:rPr>
              <a:t> "un </a:t>
            </a:r>
            <a:r>
              <a:rPr lang="en-US" sz="3200" b="1" err="1">
                <a:latin typeface="Open Sans"/>
                <a:ea typeface="+mn-lt"/>
                <a:cs typeface="+mn-lt"/>
              </a:rPr>
              <a:t>estado</a:t>
            </a:r>
            <a:r>
              <a:rPr lang="en-US" sz="3200" b="1">
                <a:latin typeface="Open Sans"/>
                <a:ea typeface="+mn-lt"/>
                <a:cs typeface="+mn-lt"/>
              </a:rPr>
              <a:t> de </a:t>
            </a:r>
            <a:r>
              <a:rPr lang="en-US" sz="3200" b="1" err="1">
                <a:latin typeface="Open Sans"/>
                <a:ea typeface="+mn-lt"/>
                <a:cs typeface="+mn-lt"/>
              </a:rPr>
              <a:t>motivación</a:t>
            </a:r>
            <a:r>
              <a:rPr lang="en-US" sz="3200" b="1">
                <a:latin typeface="Open Sans"/>
                <a:ea typeface="+mn-lt"/>
                <a:cs typeface="+mn-lt"/>
              </a:rPr>
              <a:t> de </a:t>
            </a:r>
            <a:r>
              <a:rPr lang="en-US" sz="3200" b="1" err="1">
                <a:latin typeface="Open Sans"/>
                <a:ea typeface="+mn-lt"/>
                <a:cs typeface="+mn-lt"/>
              </a:rPr>
              <a:t>estar</a:t>
            </a:r>
            <a:r>
              <a:rPr lang="en-US" sz="3200" b="1">
                <a:latin typeface="Open Sans"/>
                <a:ea typeface="+mn-lt"/>
                <a:cs typeface="+mn-lt"/>
              </a:rPr>
              <a:t> </a:t>
            </a:r>
            <a:r>
              <a:rPr lang="en-US" sz="3200" b="1" err="1">
                <a:latin typeface="Open Sans"/>
                <a:ea typeface="+mn-lt"/>
                <a:cs typeface="+mn-lt"/>
              </a:rPr>
              <a:t>en</a:t>
            </a:r>
            <a:r>
              <a:rPr lang="en-US" sz="3200" b="1">
                <a:latin typeface="Open Sans"/>
                <a:ea typeface="+mn-lt"/>
                <a:cs typeface="+mn-lt"/>
              </a:rPr>
              <a:t> </a:t>
            </a:r>
            <a:r>
              <a:rPr lang="en-US" sz="3200" b="1" err="1">
                <a:latin typeface="Open Sans"/>
                <a:ea typeface="+mn-lt"/>
                <a:cs typeface="+mn-lt"/>
              </a:rPr>
              <a:t>conflicto</a:t>
            </a:r>
            <a:r>
              <a:rPr lang="en-US" sz="3200" b="1">
                <a:latin typeface="Open Sans"/>
                <a:ea typeface="+mn-lt"/>
                <a:cs typeface="+mn-lt"/>
              </a:rPr>
              <a:t> con la </a:t>
            </a:r>
            <a:r>
              <a:rPr lang="en-US" sz="3200" b="1" err="1">
                <a:latin typeface="Open Sans"/>
                <a:ea typeface="+mn-lt"/>
                <a:cs typeface="+mn-lt"/>
              </a:rPr>
              <a:t>vacunación</a:t>
            </a:r>
            <a:r>
              <a:rPr lang="en-US" sz="3200" b="1">
                <a:latin typeface="Open Sans"/>
                <a:ea typeface="+mn-lt"/>
                <a:cs typeface="+mn-lt"/>
              </a:rPr>
              <a:t> o de </a:t>
            </a:r>
            <a:r>
              <a:rPr lang="en-US" sz="3200" b="1" err="1">
                <a:latin typeface="Open Sans"/>
                <a:ea typeface="+mn-lt"/>
                <a:cs typeface="+mn-lt"/>
              </a:rPr>
              <a:t>oponerse</a:t>
            </a:r>
            <a:r>
              <a:rPr lang="en-US" sz="3200" b="1">
                <a:latin typeface="Open Sans"/>
                <a:ea typeface="+mn-lt"/>
                <a:cs typeface="+mn-lt"/>
              </a:rPr>
              <a:t> a </a:t>
            </a:r>
            <a:r>
              <a:rPr lang="en-US" sz="3200" b="1" err="1">
                <a:latin typeface="Open Sans"/>
                <a:ea typeface="+mn-lt"/>
                <a:cs typeface="+mn-lt"/>
              </a:rPr>
              <a:t>ella</a:t>
            </a:r>
            <a:r>
              <a:rPr lang="en-US" sz="3200" b="1">
                <a:latin typeface="Open Sans"/>
                <a:ea typeface="+mn-lt"/>
                <a:cs typeface="+mn-lt"/>
              </a:rPr>
              <a:t>". </a:t>
            </a:r>
            <a:endParaRPr lang="en-US">
              <a:ea typeface="+mn-lt"/>
              <a:cs typeface="+mn-lt"/>
            </a:endParaRPr>
          </a:p>
          <a:p>
            <a:endParaRPr lang="en-US" sz="3200" b="1">
              <a:latin typeface="Open Sans" panose="020B0606030504020204" pitchFamily="34" charset="0"/>
              <a:ea typeface="Open Sans" panose="020B0606030504020204" pitchFamily="34" charset="0"/>
              <a:cs typeface="Open Sans" panose="020B0606030504020204" pitchFamily="34" charset="0"/>
            </a:endParaRPr>
          </a:p>
          <a:p>
            <a:r>
              <a:rPr lang="en-US" sz="3200" b="1">
                <a:latin typeface="Open Sans"/>
                <a:ea typeface="+mn-lt"/>
                <a:cs typeface="+mn-lt"/>
              </a:rPr>
              <a:t>La </a:t>
            </a:r>
            <a:r>
              <a:rPr lang="en-US" sz="3200" b="1" err="1">
                <a:latin typeface="Open Sans"/>
                <a:ea typeface="+mn-lt"/>
                <a:cs typeface="+mn-lt"/>
              </a:rPr>
              <a:t>indecisión</a:t>
            </a:r>
            <a:r>
              <a:rPr lang="en-US" sz="3200" b="1">
                <a:latin typeface="Open Sans"/>
                <a:ea typeface="+mn-lt"/>
                <a:cs typeface="+mn-lt"/>
              </a:rPr>
              <a:t> ante las </a:t>
            </a:r>
            <a:r>
              <a:rPr lang="en-US" sz="3200" b="1" err="1">
                <a:latin typeface="Open Sans"/>
                <a:ea typeface="+mn-lt"/>
                <a:cs typeface="+mn-lt"/>
              </a:rPr>
              <a:t>vacunas</a:t>
            </a:r>
            <a:r>
              <a:rPr lang="en-US" sz="3200" b="1">
                <a:latin typeface="Open Sans"/>
                <a:ea typeface="+mn-lt"/>
                <a:cs typeface="+mn-lt"/>
              </a:rPr>
              <a:t> </a:t>
            </a:r>
            <a:r>
              <a:rPr lang="en-US" sz="3200" b="1" err="1">
                <a:latin typeface="Open Sans"/>
                <a:ea typeface="+mn-lt"/>
                <a:cs typeface="+mn-lt"/>
              </a:rPr>
              <a:t>puede</a:t>
            </a:r>
            <a:r>
              <a:rPr lang="en-US" sz="3200" b="1">
                <a:latin typeface="Open Sans"/>
                <a:ea typeface="+mn-lt"/>
                <a:cs typeface="+mn-lt"/>
              </a:rPr>
              <a:t> </a:t>
            </a:r>
            <a:r>
              <a:rPr lang="en-US" sz="3200" b="1" err="1">
                <a:latin typeface="Open Sans"/>
                <a:ea typeface="+mn-lt"/>
                <a:cs typeface="+mn-lt"/>
              </a:rPr>
              <a:t>dar</a:t>
            </a:r>
            <a:r>
              <a:rPr lang="en-US" sz="3200" b="1">
                <a:latin typeface="Open Sans"/>
                <a:ea typeface="+mn-lt"/>
                <a:cs typeface="+mn-lt"/>
              </a:rPr>
              <a:t> </a:t>
            </a:r>
            <a:r>
              <a:rPr lang="en-US" sz="3200" b="1" err="1">
                <a:latin typeface="Open Sans"/>
                <a:ea typeface="+mn-lt"/>
                <a:cs typeface="+mn-lt"/>
              </a:rPr>
              <a:t>lugar</a:t>
            </a:r>
            <a:r>
              <a:rPr lang="en-US" sz="3200" b="1">
                <a:latin typeface="Open Sans"/>
                <a:ea typeface="+mn-lt"/>
                <a:cs typeface="+mn-lt"/>
              </a:rPr>
              <a:t> a "un </a:t>
            </a:r>
            <a:r>
              <a:rPr lang="en-US" sz="3200" b="1" err="1">
                <a:latin typeface="Open Sans"/>
                <a:ea typeface="+mn-lt"/>
                <a:cs typeface="+mn-lt"/>
              </a:rPr>
              <a:t>retraso</a:t>
            </a:r>
            <a:r>
              <a:rPr lang="en-US" sz="3200" b="1">
                <a:latin typeface="Open Sans"/>
                <a:ea typeface="+mn-lt"/>
                <a:cs typeface="+mn-lt"/>
              </a:rPr>
              <a:t> </a:t>
            </a:r>
            <a:r>
              <a:rPr lang="en-US" sz="3200" b="1" err="1">
                <a:latin typeface="Open Sans"/>
                <a:ea typeface="+mn-lt"/>
                <a:cs typeface="+mn-lt"/>
              </a:rPr>
              <a:t>en</a:t>
            </a:r>
            <a:r>
              <a:rPr lang="en-US" sz="3200" b="1">
                <a:latin typeface="Open Sans"/>
                <a:ea typeface="+mn-lt"/>
                <a:cs typeface="+mn-lt"/>
              </a:rPr>
              <a:t> la </a:t>
            </a:r>
            <a:r>
              <a:rPr lang="en-US" sz="3200" b="1" err="1">
                <a:latin typeface="Open Sans"/>
                <a:ea typeface="+mn-lt"/>
                <a:cs typeface="+mn-lt"/>
              </a:rPr>
              <a:t>aceptación</a:t>
            </a:r>
            <a:r>
              <a:rPr lang="en-US" sz="3200" b="1">
                <a:latin typeface="Open Sans"/>
                <a:ea typeface="+mn-lt"/>
                <a:cs typeface="+mn-lt"/>
              </a:rPr>
              <a:t> o </a:t>
            </a:r>
            <a:r>
              <a:rPr lang="en-US" sz="3200" b="1" err="1">
                <a:latin typeface="Open Sans"/>
                <a:ea typeface="+mn-lt"/>
                <a:cs typeface="+mn-lt"/>
              </a:rPr>
              <a:t>el</a:t>
            </a:r>
            <a:r>
              <a:rPr lang="en-US" sz="3200" b="1">
                <a:latin typeface="Open Sans"/>
                <a:ea typeface="+mn-lt"/>
                <a:cs typeface="+mn-lt"/>
              </a:rPr>
              <a:t> </a:t>
            </a:r>
            <a:r>
              <a:rPr lang="en-US" sz="3200" b="1" err="1">
                <a:latin typeface="Open Sans"/>
                <a:ea typeface="+mn-lt"/>
                <a:cs typeface="+mn-lt"/>
              </a:rPr>
              <a:t>rechazo</a:t>
            </a:r>
            <a:r>
              <a:rPr lang="en-US" sz="3200" b="1">
                <a:latin typeface="Open Sans"/>
                <a:ea typeface="+mn-lt"/>
                <a:cs typeface="+mn-lt"/>
              </a:rPr>
              <a:t> de las </a:t>
            </a:r>
            <a:r>
              <a:rPr lang="en-US" sz="3200" b="1" err="1">
                <a:latin typeface="Open Sans"/>
                <a:ea typeface="+mn-lt"/>
                <a:cs typeface="+mn-lt"/>
              </a:rPr>
              <a:t>vacunas</a:t>
            </a:r>
            <a:r>
              <a:rPr lang="en-US" sz="3200" b="1">
                <a:latin typeface="Open Sans"/>
                <a:ea typeface="+mn-lt"/>
                <a:cs typeface="+mn-lt"/>
              </a:rPr>
              <a:t> a </a:t>
            </a:r>
            <a:r>
              <a:rPr lang="en-US" sz="3200" b="1" err="1">
                <a:latin typeface="Open Sans"/>
                <a:ea typeface="+mn-lt"/>
                <a:cs typeface="+mn-lt"/>
              </a:rPr>
              <a:t>pesar</a:t>
            </a:r>
            <a:r>
              <a:rPr lang="en-US" sz="3200" b="1">
                <a:latin typeface="Open Sans"/>
                <a:ea typeface="+mn-lt"/>
                <a:cs typeface="+mn-lt"/>
              </a:rPr>
              <a:t> de la </a:t>
            </a:r>
            <a:r>
              <a:rPr lang="en-US" sz="3200" b="1" err="1">
                <a:latin typeface="Open Sans"/>
                <a:ea typeface="+mn-lt"/>
                <a:cs typeface="+mn-lt"/>
              </a:rPr>
              <a:t>disponibilidad</a:t>
            </a:r>
            <a:r>
              <a:rPr lang="en-US" sz="3200" b="1">
                <a:latin typeface="Open Sans"/>
                <a:ea typeface="+mn-lt"/>
                <a:cs typeface="+mn-lt"/>
              </a:rPr>
              <a:t> de los </a:t>
            </a:r>
            <a:r>
              <a:rPr lang="en-US" sz="3200" b="1" err="1">
                <a:latin typeface="Open Sans"/>
                <a:ea typeface="+mn-lt"/>
                <a:cs typeface="+mn-lt"/>
              </a:rPr>
              <a:t>servicios</a:t>
            </a:r>
            <a:r>
              <a:rPr lang="en-US" sz="3200" b="1">
                <a:latin typeface="Open Sans"/>
                <a:ea typeface="+mn-lt"/>
                <a:cs typeface="+mn-lt"/>
              </a:rPr>
              <a:t> de </a:t>
            </a:r>
            <a:r>
              <a:rPr lang="en-US" sz="3200" b="1" err="1">
                <a:latin typeface="Open Sans"/>
                <a:ea typeface="+mn-lt"/>
                <a:cs typeface="+mn-lt"/>
              </a:rPr>
              <a:t>vacunación</a:t>
            </a:r>
            <a:r>
              <a:rPr lang="en-US" sz="3200" b="1">
                <a:latin typeface="Open Sans"/>
                <a:ea typeface="+mn-lt"/>
                <a:cs typeface="+mn-lt"/>
              </a:rPr>
              <a:t>."</a:t>
            </a:r>
            <a:endParaRPr lang="en-US" b="1">
              <a:latin typeface="Open Sans"/>
            </a:endParaRPr>
          </a:p>
          <a:p>
            <a:endParaRPr lang="en-US" sz="32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339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51B160-280E-49A3-9FC3-B2F5B1B69BCA}"/>
              </a:ext>
            </a:extLst>
          </p:cNvPr>
          <p:cNvPicPr>
            <a:picLocks noChangeAspect="1"/>
          </p:cNvPicPr>
          <p:nvPr/>
        </p:nvPicPr>
        <p:blipFill>
          <a:blip r:embed="rId4"/>
          <a:stretch>
            <a:fillRect/>
          </a:stretch>
        </p:blipFill>
        <p:spPr>
          <a:xfrm>
            <a:off x="13371330" y="2915465"/>
            <a:ext cx="2754817" cy="5592279"/>
          </a:xfrm>
          <a:prstGeom prst="rect">
            <a:avLst/>
          </a:prstGeom>
        </p:spPr>
      </p:pic>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80078"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2543208" y="3084359"/>
            <a:ext cx="12311636" cy="2308324"/>
          </a:xfrm>
          <a:prstGeom prst="rect">
            <a:avLst/>
          </a:prstGeom>
          <a:noFill/>
        </p:spPr>
        <p:txBody>
          <a:bodyPr wrap="square" lIns="91440" tIns="45720" rIns="91440" bIns="45720" rtlCol="0" anchor="t">
            <a:spAutoFit/>
          </a:bodyPr>
          <a:lstStyle/>
          <a:p>
            <a:r>
              <a:rPr lang="en-US" sz="4800" b="1">
                <a:solidFill>
                  <a:srgbClr val="FF0000"/>
                </a:solidFill>
                <a:latin typeface="Montserrat"/>
                <a:ea typeface="+mn-lt"/>
                <a:cs typeface="+mn-lt"/>
              </a:rPr>
              <a:t>¿CUÁLES SON ALGUNOS DE LOS TEMORES ESPECÍFICOS SOBRE LA</a:t>
            </a:r>
            <a:endParaRPr lang="en-US" b="1">
              <a:solidFill>
                <a:srgbClr val="FF0000"/>
              </a:solidFill>
              <a:latin typeface="Montserrat"/>
            </a:endParaRPr>
          </a:p>
          <a:p>
            <a:r>
              <a:rPr lang="en-US" sz="4800" b="1">
                <a:solidFill>
                  <a:srgbClr val="FF0000"/>
                </a:solidFill>
                <a:latin typeface="Montserrat"/>
                <a:ea typeface="+mn-lt"/>
                <a:cs typeface="+mn-lt"/>
              </a:rPr>
              <a:t>VACUNA COVID-19?</a:t>
            </a:r>
            <a:endParaRPr lang="ru-RU" b="1">
              <a:solidFill>
                <a:srgbClr val="FF0000"/>
              </a:solidFill>
              <a:latin typeface="Montserrat"/>
              <a:ea typeface="+mn-lt"/>
              <a:cs typeface="+mn-lt"/>
            </a:endParaRPr>
          </a:p>
        </p:txBody>
      </p:sp>
      <p:sp>
        <p:nvSpPr>
          <p:cNvPr id="17" name="TextBox 16">
            <a:extLst>
              <a:ext uri="{FF2B5EF4-FFF2-40B4-BE49-F238E27FC236}">
                <a16:creationId xmlns:a16="http://schemas.microsoft.com/office/drawing/2014/main" id="{F82A7E7C-560D-43C5-8CAC-BC2260EA79A4}"/>
              </a:ext>
            </a:extLst>
          </p:cNvPr>
          <p:cNvSpPr txBox="1"/>
          <p:nvPr/>
        </p:nvSpPr>
        <p:spPr>
          <a:xfrm>
            <a:off x="3896553" y="5851837"/>
            <a:ext cx="7847212" cy="2554545"/>
          </a:xfrm>
          <a:prstGeom prst="rect">
            <a:avLst/>
          </a:prstGeom>
          <a:noFill/>
        </p:spPr>
        <p:txBody>
          <a:bodyPr wrap="square" lIns="91440" tIns="45720" rIns="91440" bIns="45720" rtlCol="0" anchor="ctr" anchorCtr="0">
            <a:spAutoFit/>
          </a:bodyPr>
          <a:lstStyle/>
          <a:p>
            <a:r>
              <a:rPr lang="en-US" sz="4000" b="1">
                <a:solidFill>
                  <a:srgbClr val="18355E"/>
                </a:solidFill>
                <a:latin typeface="Open Sans"/>
                <a:ea typeface="Open Sans"/>
                <a:cs typeface="Open Sans"/>
              </a:rPr>
              <a:t>Actividad 1</a:t>
            </a:r>
          </a:p>
          <a:p>
            <a:r>
              <a:rPr lang="en-US" sz="4000">
                <a:latin typeface="Open Sans"/>
                <a:ea typeface="+mn-lt"/>
                <a:cs typeface="+mn-lt"/>
              </a:rPr>
              <a:t>Enumere algunos de los temores en torno a la vacuna COVID-19.</a:t>
            </a:r>
            <a:endParaRPr lang="en-US">
              <a:latin typeface="Calibri" panose="020F0502020204030204"/>
              <a:ea typeface="+mn-lt"/>
              <a:cs typeface="+mn-lt"/>
            </a:endParaRPr>
          </a:p>
        </p:txBody>
      </p:sp>
    </p:spTree>
    <p:extLst>
      <p:ext uri="{BB962C8B-B14F-4D97-AF65-F5344CB8AC3E}">
        <p14:creationId xmlns:p14="http://schemas.microsoft.com/office/powerpoint/2010/main" val="192980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4893" y="34797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panose="02000000000000000000" pitchFamily="2" charset="0"/>
                <a:cs typeface="Open Sans Light" panose="020B0306030504020204" pitchFamily="34" charset="0"/>
              </a:rPr>
              <a:t>PRIMEROS AUXILIOS PSICOLÓGICOS</a:t>
            </a:r>
            <a:endParaRPr lang="en-US">
              <a:solidFill>
                <a:schemeClr val="bg1"/>
              </a:solidFill>
              <a:ea typeface="+mn-lt"/>
              <a:cs typeface="+mn-lt"/>
            </a:endParaRPr>
          </a:p>
          <a:p>
            <a:pPr>
              <a:lnSpc>
                <a:spcPct val="150000"/>
              </a:lnSpc>
            </a:pPr>
            <a:r>
              <a:rPr lang="en-US" b="1">
                <a:solidFill>
                  <a:schemeClr val="bg1"/>
                </a:solidFill>
                <a:latin typeface="Montserrat"/>
                <a:ea typeface="Roboto Black" panose="02000000000000000000" pitchFamily="2" charset="0"/>
                <a:cs typeface="Open Sans Light" panose="020B0306030504020204" pitchFamily="34" charset="0"/>
              </a:rPr>
              <a:t>PARA LAS DUDAS SOBRE LAS VACUNAS</a:t>
            </a:r>
            <a:endParaRPr lang="ru-RU">
              <a:solidFill>
                <a:schemeClr val="bg1"/>
              </a:solidFill>
            </a:endParaRPr>
          </a:p>
        </p:txBody>
      </p:sp>
      <p:sp>
        <p:nvSpPr>
          <p:cNvPr id="16" name="TextBox 15">
            <a:extLst>
              <a:ext uri="{FF2B5EF4-FFF2-40B4-BE49-F238E27FC236}">
                <a16:creationId xmlns:a16="http://schemas.microsoft.com/office/drawing/2014/main" id="{B5835747-CEDB-4141-AC0C-A9E4AB3FC610}"/>
              </a:ext>
            </a:extLst>
          </p:cNvPr>
          <p:cNvSpPr txBox="1"/>
          <p:nvPr/>
        </p:nvSpPr>
        <p:spPr>
          <a:xfrm>
            <a:off x="1192306" y="2424451"/>
            <a:ext cx="15903388" cy="769441"/>
          </a:xfrm>
          <a:prstGeom prst="rect">
            <a:avLst/>
          </a:prstGeom>
          <a:noFill/>
        </p:spPr>
        <p:txBody>
          <a:bodyPr wrap="square" lIns="91440" tIns="45720" rIns="91440" bIns="45720" rtlCol="0" anchor="t">
            <a:spAutoFit/>
          </a:bodyPr>
          <a:lstStyle/>
          <a:p>
            <a:r>
              <a:rPr lang="en-US" sz="4400" b="1">
                <a:solidFill>
                  <a:srgbClr val="FF0000"/>
                </a:solidFill>
                <a:latin typeface="Montserrat"/>
                <a:ea typeface="+mn-lt"/>
                <a:cs typeface="+mn-lt"/>
              </a:rPr>
              <a:t>TEMORES COMUNES SOBRE LA VACUNA COVID-19</a:t>
            </a:r>
            <a:endParaRPr lang="en-US" sz="4400" b="1">
              <a:solidFill>
                <a:srgbClr val="000000"/>
              </a:solidFill>
              <a:latin typeface="Calibri" panose="020F0502020204030204"/>
              <a:ea typeface="+mn-lt"/>
              <a:cs typeface="+mn-lt"/>
            </a:endParaRPr>
          </a:p>
        </p:txBody>
      </p:sp>
      <p:sp>
        <p:nvSpPr>
          <p:cNvPr id="6" name="TextBox 5">
            <a:extLst>
              <a:ext uri="{FF2B5EF4-FFF2-40B4-BE49-F238E27FC236}">
                <a16:creationId xmlns:a16="http://schemas.microsoft.com/office/drawing/2014/main" id="{99F5032C-D5FA-4C6A-9704-776CDD63E302}"/>
              </a:ext>
            </a:extLst>
          </p:cNvPr>
          <p:cNvSpPr txBox="1"/>
          <p:nvPr/>
        </p:nvSpPr>
        <p:spPr>
          <a:xfrm>
            <a:off x="1192306" y="3139644"/>
            <a:ext cx="13617388" cy="6002028"/>
          </a:xfrm>
          <a:prstGeom prst="rect">
            <a:avLst/>
          </a:prstGeom>
          <a:noFill/>
        </p:spPr>
        <p:txBody>
          <a:bodyPr wrap="square" lIns="91440" tIns="45720" rIns="91440" bIns="45720" rtlCol="0" anchor="ctr" anchorCtr="0">
            <a:spAutoFit/>
          </a:bodyPr>
          <a:lstStyle/>
          <a:p>
            <a:pPr marL="342900" indent="-342900">
              <a:lnSpc>
                <a:spcPct val="200000"/>
              </a:lnSpc>
              <a:buFont typeface="Arial" panose="020B0604020202020204" pitchFamily="34" charset="0"/>
              <a:buChar char="•"/>
            </a:pPr>
            <a:r>
              <a:rPr lang="en-US" sz="2800" b="1" dirty="0">
                <a:latin typeface="Open Sans"/>
                <a:ea typeface="+mn-lt"/>
                <a:cs typeface="+mn-lt"/>
              </a:rPr>
              <a:t>La </a:t>
            </a:r>
            <a:r>
              <a:rPr lang="en-US" sz="2800" b="1" dirty="0" err="1">
                <a:latin typeface="Open Sans"/>
                <a:ea typeface="+mn-lt"/>
                <a:cs typeface="+mn-lt"/>
              </a:rPr>
              <a:t>rapidez</a:t>
            </a:r>
            <a:r>
              <a:rPr lang="en-US" sz="2800" b="1" dirty="0">
                <a:latin typeface="Open Sans"/>
                <a:ea typeface="+mn-lt"/>
                <a:cs typeface="+mn-lt"/>
              </a:rPr>
              <a:t>  con la que se </a:t>
            </a:r>
            <a:r>
              <a:rPr lang="en-US" sz="2800" b="1" dirty="0" err="1">
                <a:latin typeface="Open Sans"/>
                <a:ea typeface="+mn-lt"/>
                <a:cs typeface="+mn-lt"/>
              </a:rPr>
              <a:t>han</a:t>
            </a:r>
            <a:r>
              <a:rPr lang="en-US" sz="2800" b="1" dirty="0">
                <a:latin typeface="Open Sans"/>
                <a:ea typeface="+mn-lt"/>
                <a:cs typeface="+mn-lt"/>
              </a:rPr>
              <a:t> </a:t>
            </a:r>
            <a:r>
              <a:rPr lang="en-US" sz="2800" b="1" dirty="0" err="1">
                <a:latin typeface="Open Sans"/>
                <a:ea typeface="+mn-lt"/>
                <a:cs typeface="+mn-lt"/>
              </a:rPr>
              <a:t>desarrolladode</a:t>
            </a:r>
            <a:r>
              <a:rPr lang="en-US" sz="2800" b="1" dirty="0">
                <a:latin typeface="Open Sans"/>
                <a:ea typeface="+mn-lt"/>
                <a:cs typeface="+mn-lt"/>
              </a:rPr>
              <a:t> las </a:t>
            </a:r>
            <a:r>
              <a:rPr lang="en-US" sz="2800" b="1" dirty="0" err="1">
                <a:latin typeface="Open Sans"/>
                <a:ea typeface="+mn-lt"/>
                <a:cs typeface="+mn-lt"/>
              </a:rPr>
              <a:t>vacunas</a:t>
            </a:r>
            <a:r>
              <a:rPr lang="en-US" sz="2800" b="1" dirty="0">
                <a:latin typeface="Open Sans"/>
                <a:ea typeface="+mn-lt"/>
                <a:cs typeface="+mn-lt"/>
              </a:rPr>
              <a:t> las </a:t>
            </a:r>
            <a:r>
              <a:rPr lang="en-US" sz="2800" b="1" dirty="0" err="1">
                <a:latin typeface="Open Sans"/>
                <a:ea typeface="+mn-lt"/>
                <a:cs typeface="+mn-lt"/>
              </a:rPr>
              <a:t>hace</a:t>
            </a:r>
            <a:r>
              <a:rPr lang="en-US" sz="2800" b="1" dirty="0">
                <a:latin typeface="Open Sans"/>
                <a:ea typeface="+mn-lt"/>
                <a:cs typeface="+mn-lt"/>
              </a:rPr>
              <a:t> </a:t>
            </a:r>
            <a:r>
              <a:rPr lang="en-US" sz="2800" b="1" dirty="0" err="1">
                <a:latin typeface="Open Sans"/>
                <a:ea typeface="+mn-lt"/>
                <a:cs typeface="+mn-lt"/>
              </a:rPr>
              <a:t>inseguras</a:t>
            </a:r>
            <a:endParaRPr lang="en-US" sz="2800" b="1" dirty="0">
              <a:latin typeface="Open Sans"/>
              <a:ea typeface="Open Sans" panose="020B0606030504020204" pitchFamily="34" charset="0"/>
              <a:cs typeface="Open Sans" panose="020B0606030504020204" pitchFamily="34" charset="0"/>
            </a:endParaRPr>
          </a:p>
          <a:p>
            <a:pPr marL="342900" indent="-342900">
              <a:lnSpc>
                <a:spcPct val="200000"/>
              </a:lnSpc>
              <a:buFont typeface="Arial" panose="020B0604020202020204" pitchFamily="34" charset="0"/>
              <a:buChar char="•"/>
            </a:pPr>
            <a:r>
              <a:rPr lang="en-US" sz="2800" b="1" dirty="0" err="1">
                <a:latin typeface="Open Sans"/>
                <a:ea typeface="+mn-lt"/>
                <a:cs typeface="+mn-lt"/>
              </a:rPr>
              <a:t>Algunas</a:t>
            </a:r>
            <a:r>
              <a:rPr lang="en-US" sz="2800" b="1" dirty="0">
                <a:latin typeface="Open Sans"/>
                <a:ea typeface="+mn-lt"/>
                <a:cs typeface="+mn-lt"/>
              </a:rPr>
              <a:t> </a:t>
            </a:r>
            <a:r>
              <a:rPr lang="en-US" sz="2800" b="1" dirty="0" err="1">
                <a:latin typeface="Open Sans"/>
                <a:ea typeface="+mn-lt"/>
                <a:cs typeface="+mn-lt"/>
              </a:rPr>
              <a:t>vacunas</a:t>
            </a:r>
            <a:r>
              <a:rPr lang="en-US" sz="2800" b="1" dirty="0">
                <a:latin typeface="Open Sans"/>
                <a:ea typeface="+mn-lt"/>
                <a:cs typeface="+mn-lt"/>
              </a:rPr>
              <a:t> </a:t>
            </a:r>
            <a:r>
              <a:rPr lang="en-US" sz="2800" b="1" dirty="0" err="1">
                <a:latin typeface="Open Sans"/>
                <a:ea typeface="+mn-lt"/>
                <a:cs typeface="+mn-lt"/>
              </a:rPr>
              <a:t>utilizan</a:t>
            </a:r>
            <a:r>
              <a:rPr lang="en-US" sz="2800" b="1" dirty="0">
                <a:latin typeface="Open Sans"/>
                <a:ea typeface="+mn-lt"/>
                <a:cs typeface="+mn-lt"/>
              </a:rPr>
              <a:t> </a:t>
            </a:r>
            <a:r>
              <a:rPr lang="en-US" sz="2800" b="1" dirty="0" err="1">
                <a:latin typeface="Open Sans"/>
                <a:ea typeface="+mn-lt"/>
                <a:cs typeface="+mn-lt"/>
              </a:rPr>
              <a:t>nuevas</a:t>
            </a:r>
            <a:r>
              <a:rPr lang="en-US" sz="2800" b="1" dirty="0">
                <a:latin typeface="Open Sans"/>
                <a:ea typeface="+mn-lt"/>
                <a:cs typeface="+mn-lt"/>
              </a:rPr>
              <a:t> </a:t>
            </a:r>
            <a:r>
              <a:rPr lang="en-US" sz="2800" b="1" dirty="0" err="1">
                <a:latin typeface="Open Sans"/>
                <a:ea typeface="+mn-lt"/>
                <a:cs typeface="+mn-lt"/>
              </a:rPr>
              <a:t>tecnologías</a:t>
            </a:r>
            <a:r>
              <a:rPr lang="en-US" sz="2800" b="1" dirty="0">
                <a:latin typeface="Open Sans"/>
                <a:ea typeface="+mn-lt"/>
                <a:cs typeface="+mn-lt"/>
              </a:rPr>
              <a:t>, lo que las </a:t>
            </a:r>
            <a:r>
              <a:rPr lang="en-US" sz="2800" b="1" dirty="0" err="1">
                <a:latin typeface="Open Sans"/>
                <a:ea typeface="+mn-lt"/>
                <a:cs typeface="+mn-lt"/>
              </a:rPr>
              <a:t>hace</a:t>
            </a:r>
            <a:r>
              <a:rPr lang="en-US" sz="2800" b="1" dirty="0">
                <a:latin typeface="Open Sans"/>
                <a:ea typeface="+mn-lt"/>
                <a:cs typeface="+mn-lt"/>
              </a:rPr>
              <a:t> poco </a:t>
            </a:r>
            <a:r>
              <a:rPr lang="en-US" sz="2800" b="1" dirty="0" err="1">
                <a:latin typeface="Open Sans"/>
                <a:ea typeface="+mn-lt"/>
                <a:cs typeface="+mn-lt"/>
              </a:rPr>
              <a:t>seguras</a:t>
            </a:r>
            <a:endParaRPr lang="en-US" sz="2800" b="1" dirty="0">
              <a:latin typeface="Open Sans"/>
              <a:ea typeface="+mn-lt"/>
              <a:cs typeface="+mn-lt"/>
            </a:endParaRPr>
          </a:p>
          <a:p>
            <a:pPr marL="342900" indent="-342900">
              <a:lnSpc>
                <a:spcPct val="200000"/>
              </a:lnSpc>
              <a:buFont typeface="Arial" panose="020B0604020202020204" pitchFamily="34" charset="0"/>
              <a:buChar char="•"/>
            </a:pPr>
            <a:r>
              <a:rPr lang="en-US" sz="2800" b="1" dirty="0">
                <a:latin typeface="Open Sans"/>
                <a:ea typeface="+mn-lt"/>
                <a:cs typeface="+mn-lt"/>
              </a:rPr>
              <a:t>No </a:t>
            </a:r>
            <a:r>
              <a:rPr lang="en-US" sz="2800" b="1" dirty="0" err="1">
                <a:latin typeface="Open Sans"/>
                <a:ea typeface="+mn-lt"/>
                <a:cs typeface="+mn-lt"/>
              </a:rPr>
              <a:t>están</a:t>
            </a:r>
            <a:r>
              <a:rPr lang="en-US" sz="2800" b="1" dirty="0">
                <a:latin typeface="Open Sans"/>
                <a:ea typeface="+mn-lt"/>
                <a:cs typeface="+mn-lt"/>
              </a:rPr>
              <a:t> bien </a:t>
            </a:r>
            <a:r>
              <a:rPr lang="en-US" sz="2800" b="1" dirty="0" err="1">
                <a:latin typeface="Open Sans"/>
                <a:ea typeface="+mn-lt"/>
                <a:cs typeface="+mn-lt"/>
              </a:rPr>
              <a:t>probadas</a:t>
            </a:r>
            <a:r>
              <a:rPr lang="en-US" sz="2800" b="1" dirty="0">
                <a:latin typeface="Open Sans"/>
                <a:ea typeface="+mn-lt"/>
                <a:cs typeface="+mn-lt"/>
              </a:rPr>
              <a:t> en </a:t>
            </a:r>
            <a:r>
              <a:rPr lang="en-US" sz="2800" b="1" dirty="0" err="1">
                <a:latin typeface="Open Sans"/>
                <a:ea typeface="+mn-lt"/>
                <a:cs typeface="+mn-lt"/>
              </a:rPr>
              <a:t>grupos</a:t>
            </a:r>
            <a:r>
              <a:rPr lang="en-US" sz="2800" b="1" dirty="0">
                <a:latin typeface="Open Sans"/>
                <a:ea typeface="+mn-lt"/>
                <a:cs typeface="+mn-lt"/>
              </a:rPr>
              <a:t> </a:t>
            </a:r>
            <a:r>
              <a:rPr lang="en-US" sz="2800" b="1" dirty="0" err="1">
                <a:latin typeface="Open Sans"/>
                <a:ea typeface="+mn-lt"/>
                <a:cs typeface="+mn-lt"/>
              </a:rPr>
              <a:t>minoritarios</a:t>
            </a:r>
            <a:endParaRPr lang="en-US" sz="2800" b="1" dirty="0">
              <a:latin typeface="Open Sans"/>
              <a:ea typeface="+mn-lt"/>
              <a:cs typeface="+mn-lt"/>
            </a:endParaRPr>
          </a:p>
          <a:p>
            <a:pPr marL="342900" indent="-342900">
              <a:lnSpc>
                <a:spcPct val="200000"/>
              </a:lnSpc>
              <a:buFont typeface="Arial" panose="020B0604020202020204" pitchFamily="34" charset="0"/>
              <a:buChar char="•"/>
            </a:pPr>
            <a:r>
              <a:rPr lang="en-US" sz="2800" b="1" dirty="0">
                <a:latin typeface="Open Sans"/>
                <a:ea typeface="+mn-lt"/>
                <a:cs typeface="+mn-lt"/>
              </a:rPr>
              <a:t>Los </a:t>
            </a:r>
            <a:r>
              <a:rPr lang="en-US" sz="2800" b="1" dirty="0" err="1">
                <a:latin typeface="Open Sans"/>
                <a:ea typeface="+mn-lt"/>
                <a:cs typeface="+mn-lt"/>
              </a:rPr>
              <a:t>efectos</a:t>
            </a:r>
            <a:r>
              <a:rPr lang="en-US" sz="2800" b="1" dirty="0">
                <a:latin typeface="Open Sans"/>
                <a:ea typeface="+mn-lt"/>
                <a:cs typeface="+mn-lt"/>
              </a:rPr>
              <a:t> </a:t>
            </a:r>
            <a:r>
              <a:rPr lang="en-US" sz="2800" b="1" dirty="0" err="1">
                <a:latin typeface="Open Sans"/>
                <a:ea typeface="+mn-lt"/>
                <a:cs typeface="+mn-lt"/>
              </a:rPr>
              <a:t>secundarios</a:t>
            </a:r>
            <a:r>
              <a:rPr lang="en-US" sz="2800" b="1" dirty="0">
                <a:latin typeface="Open Sans"/>
                <a:ea typeface="+mn-lt"/>
                <a:cs typeface="+mn-lt"/>
              </a:rPr>
              <a:t> de la </a:t>
            </a:r>
            <a:r>
              <a:rPr lang="en-US" sz="2800" b="1" dirty="0" err="1">
                <a:latin typeface="Open Sans"/>
                <a:ea typeface="+mn-lt"/>
                <a:cs typeface="+mn-lt"/>
              </a:rPr>
              <a:t>vacuna</a:t>
            </a:r>
            <a:r>
              <a:rPr lang="en-US" sz="2800" b="1" dirty="0">
                <a:latin typeface="Open Sans"/>
                <a:ea typeface="+mn-lt"/>
                <a:cs typeface="+mn-lt"/>
              </a:rPr>
              <a:t> son </a:t>
            </a:r>
            <a:r>
              <a:rPr lang="en-US" sz="2800" b="1" dirty="0" err="1">
                <a:latin typeface="Open Sans"/>
                <a:ea typeface="+mn-lt"/>
                <a:cs typeface="+mn-lt"/>
              </a:rPr>
              <a:t>realmente</a:t>
            </a:r>
            <a:r>
              <a:rPr lang="en-US" sz="2800" b="1" dirty="0">
                <a:latin typeface="Open Sans"/>
                <a:ea typeface="+mn-lt"/>
                <a:cs typeface="+mn-lt"/>
              </a:rPr>
              <a:t> </a:t>
            </a:r>
            <a:r>
              <a:rPr lang="en-US" sz="2800" b="1" dirty="0" err="1">
                <a:latin typeface="Open Sans"/>
                <a:ea typeface="+mn-lt"/>
                <a:cs typeface="+mn-lt"/>
              </a:rPr>
              <a:t>malos</a:t>
            </a:r>
            <a:endParaRPr lang="en-US" sz="2800" b="1" dirty="0">
              <a:latin typeface="Open Sans"/>
              <a:ea typeface="+mn-lt"/>
              <a:cs typeface="+mn-lt"/>
            </a:endParaRPr>
          </a:p>
          <a:p>
            <a:pPr marL="342900" indent="-342900">
              <a:lnSpc>
                <a:spcPct val="200000"/>
              </a:lnSpc>
              <a:buFont typeface="Arial" panose="020B0604020202020204" pitchFamily="34" charset="0"/>
              <a:buChar char="•"/>
            </a:pPr>
            <a:r>
              <a:rPr lang="en-US" sz="2800" b="1" dirty="0">
                <a:latin typeface="Open Sans"/>
                <a:ea typeface="+mn-lt"/>
                <a:cs typeface="+mn-lt"/>
              </a:rPr>
              <a:t>Se </a:t>
            </a:r>
            <a:r>
              <a:rPr lang="en-US" sz="2800" b="1" dirty="0" err="1">
                <a:latin typeface="Open Sans"/>
                <a:ea typeface="+mn-lt"/>
                <a:cs typeface="+mn-lt"/>
              </a:rPr>
              <a:t>desconoce</a:t>
            </a:r>
            <a:r>
              <a:rPr lang="en-US" sz="2800" b="1" dirty="0">
                <a:latin typeface="Open Sans"/>
                <a:ea typeface="+mn-lt"/>
                <a:cs typeface="+mn-lt"/>
              </a:rPr>
              <a:t> </a:t>
            </a:r>
            <a:r>
              <a:rPr lang="en-US" sz="2800" b="1" dirty="0" err="1">
                <a:latin typeface="Open Sans"/>
                <a:ea typeface="+mn-lt"/>
                <a:cs typeface="+mn-lt"/>
              </a:rPr>
              <a:t>si</a:t>
            </a:r>
            <a:r>
              <a:rPr lang="en-US" sz="2800" b="1" dirty="0">
                <a:latin typeface="Open Sans"/>
                <a:ea typeface="+mn-lt"/>
                <a:cs typeface="+mn-lt"/>
              </a:rPr>
              <a:t> las </a:t>
            </a:r>
            <a:r>
              <a:rPr lang="en-US" sz="2800" b="1" dirty="0" err="1">
                <a:latin typeface="Open Sans"/>
                <a:ea typeface="+mn-lt"/>
                <a:cs typeface="+mn-lt"/>
              </a:rPr>
              <a:t>vacunas</a:t>
            </a:r>
            <a:r>
              <a:rPr lang="en-US" sz="2800" b="1" dirty="0">
                <a:latin typeface="Open Sans"/>
                <a:ea typeface="+mn-lt"/>
                <a:cs typeface="+mn-lt"/>
              </a:rPr>
              <a:t> </a:t>
            </a:r>
            <a:r>
              <a:rPr lang="en-US" sz="2800" b="1" dirty="0" err="1">
                <a:latin typeface="Open Sans"/>
                <a:ea typeface="+mn-lt"/>
                <a:cs typeface="+mn-lt"/>
              </a:rPr>
              <a:t>protegerán</a:t>
            </a:r>
            <a:r>
              <a:rPr lang="en-US" sz="2800" b="1" dirty="0">
                <a:latin typeface="Open Sans"/>
                <a:ea typeface="+mn-lt"/>
                <a:cs typeface="+mn-lt"/>
              </a:rPr>
              <a:t> contra </a:t>
            </a:r>
            <a:r>
              <a:rPr lang="en-US" sz="2800" b="1" dirty="0" err="1">
                <a:latin typeface="Open Sans"/>
                <a:ea typeface="+mn-lt"/>
                <a:cs typeface="+mn-lt"/>
              </a:rPr>
              <a:t>todas</a:t>
            </a:r>
            <a:r>
              <a:rPr lang="en-US" sz="2800" b="1" dirty="0">
                <a:latin typeface="Open Sans"/>
                <a:ea typeface="+mn-lt"/>
                <a:cs typeface="+mn-lt"/>
              </a:rPr>
              <a:t> las </a:t>
            </a:r>
            <a:r>
              <a:rPr lang="en-US" sz="2800" b="1" dirty="0" err="1">
                <a:latin typeface="Open Sans"/>
                <a:ea typeface="+mn-lt"/>
                <a:cs typeface="+mn-lt"/>
              </a:rPr>
              <a:t>variantes</a:t>
            </a:r>
            <a:endParaRPr lang="en-US" sz="2800" b="1" dirty="0">
              <a:latin typeface="Open Sans"/>
              <a:ea typeface="+mn-lt"/>
              <a:cs typeface="+mn-lt"/>
            </a:endParaRPr>
          </a:p>
          <a:p>
            <a:pPr marL="342900" indent="-342900">
              <a:lnSpc>
                <a:spcPct val="200000"/>
              </a:lnSpc>
              <a:buFont typeface="Arial" panose="020B0604020202020204" pitchFamily="34" charset="0"/>
              <a:buChar char="•"/>
            </a:pPr>
            <a:r>
              <a:rPr lang="en-US" sz="2800" b="1" dirty="0">
                <a:latin typeface="Open Sans"/>
                <a:ea typeface="+mn-lt"/>
                <a:cs typeface="+mn-lt"/>
              </a:rPr>
              <a:t>Los </a:t>
            </a:r>
            <a:r>
              <a:rPr lang="en-US" sz="2800" b="1" dirty="0" err="1">
                <a:latin typeface="Open Sans"/>
                <a:ea typeface="+mn-lt"/>
                <a:cs typeface="+mn-lt"/>
              </a:rPr>
              <a:t>sanitarios</a:t>
            </a:r>
            <a:r>
              <a:rPr lang="en-US" sz="2800" b="1" dirty="0">
                <a:latin typeface="Open Sans"/>
                <a:ea typeface="+mn-lt"/>
                <a:cs typeface="+mn-lt"/>
              </a:rPr>
              <a:t> o </a:t>
            </a:r>
            <a:r>
              <a:rPr lang="en-US" sz="2800" b="1" dirty="0" err="1">
                <a:latin typeface="Open Sans"/>
                <a:ea typeface="+mn-lt"/>
                <a:cs typeface="+mn-lt"/>
              </a:rPr>
              <a:t>funcionarios</a:t>
            </a:r>
            <a:r>
              <a:rPr lang="en-US" sz="2800" b="1" dirty="0">
                <a:latin typeface="Open Sans"/>
                <a:ea typeface="+mn-lt"/>
                <a:cs typeface="+mn-lt"/>
              </a:rPr>
              <a:t> que </a:t>
            </a:r>
            <a:r>
              <a:rPr lang="en-US" sz="2800" b="1" dirty="0" err="1">
                <a:latin typeface="Open Sans"/>
                <a:ea typeface="+mn-lt"/>
                <a:cs typeface="+mn-lt"/>
              </a:rPr>
              <a:t>promueven</a:t>
            </a:r>
            <a:r>
              <a:rPr lang="en-US" sz="2800" b="1" dirty="0">
                <a:latin typeface="Open Sans"/>
                <a:ea typeface="+mn-lt"/>
                <a:cs typeface="+mn-lt"/>
              </a:rPr>
              <a:t> las </a:t>
            </a:r>
            <a:r>
              <a:rPr lang="en-US" sz="2800" b="1" dirty="0" err="1">
                <a:latin typeface="Open Sans"/>
                <a:ea typeface="+mn-lt"/>
                <a:cs typeface="+mn-lt"/>
              </a:rPr>
              <a:t>vacunas</a:t>
            </a:r>
            <a:r>
              <a:rPr lang="en-US" sz="2800" b="1" dirty="0">
                <a:latin typeface="Open Sans"/>
                <a:ea typeface="+mn-lt"/>
                <a:cs typeface="+mn-lt"/>
              </a:rPr>
              <a:t> no son de </a:t>
            </a:r>
            <a:r>
              <a:rPr lang="en-US" sz="2800" b="1" dirty="0" err="1">
                <a:latin typeface="Open Sans"/>
                <a:ea typeface="+mn-lt"/>
                <a:cs typeface="+mn-lt"/>
              </a:rPr>
              <a:t>fiar</a:t>
            </a:r>
            <a:endParaRPr lang="en-US" sz="2800" b="1" dirty="0">
              <a:latin typeface="Open Sans"/>
              <a:ea typeface="+mn-lt"/>
              <a:cs typeface="+mn-lt"/>
            </a:endParaRPr>
          </a:p>
        </p:txBody>
      </p:sp>
    </p:spTree>
    <p:extLst>
      <p:ext uri="{BB962C8B-B14F-4D97-AF65-F5344CB8AC3E}">
        <p14:creationId xmlns:p14="http://schemas.microsoft.com/office/powerpoint/2010/main" val="107246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95115"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grpSp>
        <p:nvGrpSpPr>
          <p:cNvPr id="25" name="Group 24">
            <a:extLst>
              <a:ext uri="{FF2B5EF4-FFF2-40B4-BE49-F238E27FC236}">
                <a16:creationId xmlns:a16="http://schemas.microsoft.com/office/drawing/2014/main" id="{82FC182D-1F55-48A5-9577-1719DFA332A4}"/>
              </a:ext>
            </a:extLst>
          </p:cNvPr>
          <p:cNvGrpSpPr/>
          <p:nvPr/>
        </p:nvGrpSpPr>
        <p:grpSpPr>
          <a:xfrm>
            <a:off x="101555" y="386857"/>
            <a:ext cx="17811394" cy="9301107"/>
            <a:chOff x="101555" y="386857"/>
            <a:chExt cx="17811394" cy="9301107"/>
          </a:xfrm>
        </p:grpSpPr>
        <p:sp>
          <p:nvSpPr>
            <p:cNvPr id="7" name="TextBox 6">
              <a:extLst>
                <a:ext uri="{FF2B5EF4-FFF2-40B4-BE49-F238E27FC236}">
                  <a16:creationId xmlns:a16="http://schemas.microsoft.com/office/drawing/2014/main" id="{BABB4DEB-049E-406C-AC25-0D3985806F18}"/>
                </a:ext>
              </a:extLst>
            </p:cNvPr>
            <p:cNvSpPr txBox="1">
              <a:spLocks noChangeAspect="1"/>
            </p:cNvSpPr>
            <p:nvPr/>
          </p:nvSpPr>
          <p:spPr>
            <a:xfrm>
              <a:off x="101555" y="5207098"/>
              <a:ext cx="4080885" cy="4480866"/>
            </a:xfrm>
            <a:prstGeom prst="rect">
              <a:avLst/>
            </a:prstGeom>
            <a:solidFill>
              <a:srgbClr val="FFFF00">
                <a:alpha val="29804"/>
              </a:srgbClr>
            </a:solidFill>
            <a:ln w="19050">
              <a:noFill/>
            </a:ln>
            <a:effectLst>
              <a:outerShdw algn="l" rotWithShape="0">
                <a:prstClr val="black">
                  <a:alpha val="40000"/>
                </a:prstClr>
              </a:outerShdw>
            </a:effectLst>
          </p:spPr>
          <p:txBody>
            <a:bodyPr wrap="square" lIns="91440" tIns="468000" rIns="91440" bIns="360000" rtlCol="0" anchor="ctr" anchorCtr="0">
              <a:spAutoFit/>
            </a:bodyPr>
            <a:lstStyle/>
            <a:p>
              <a:pPr algn="ctr" defTabSz="360000">
                <a:spcAft>
                  <a:spcPts val="1800"/>
                </a:spcAft>
              </a:pPr>
              <a:r>
                <a:rPr lang="en-US" sz="2400" b="1">
                  <a:latin typeface="Montserrat black"/>
                  <a:ea typeface="+mn-lt"/>
                  <a:cs typeface="+mn-lt"/>
                </a:rPr>
                <a:t>PROCESOS SOCIALES</a:t>
              </a:r>
              <a:endParaRPr lang="en-US">
                <a:latin typeface="Calibri" panose="020F0502020204030204"/>
                <a:cs typeface="Calibri" panose="020F0502020204030204"/>
              </a:endParaRPr>
            </a:p>
            <a:p>
              <a:pPr marL="342900" indent="-342900" defTabSz="360000">
                <a:spcAft>
                  <a:spcPts val="1800"/>
                </a:spcAft>
                <a:buFont typeface="Arial" panose="020B0604020202020204" pitchFamily="34" charset="0"/>
                <a:buChar char="•"/>
              </a:pPr>
              <a:r>
                <a:rPr lang="en-US" sz="2000" err="1">
                  <a:latin typeface="Open Sans"/>
                  <a:ea typeface="+mn-lt"/>
                  <a:cs typeface="+mn-lt"/>
                </a:rPr>
                <a:t>Recomendación</a:t>
              </a:r>
              <a:r>
                <a:rPr lang="en-US" sz="2000">
                  <a:latin typeface="Open Sans"/>
                  <a:ea typeface="+mn-lt"/>
                  <a:cs typeface="+mn-lt"/>
                </a:rPr>
                <a:t> del </a:t>
              </a:r>
              <a:r>
                <a:rPr lang="en-US" sz="2000" err="1">
                  <a:latin typeface="Open Sans"/>
                  <a:ea typeface="+mn-lt"/>
                  <a:cs typeface="+mn-lt"/>
                </a:rPr>
                <a:t>proveedor</a:t>
              </a:r>
              <a:endParaRPr lang="en-US" sz="2000" err="1">
                <a:latin typeface="Open Sans"/>
                <a:ea typeface="Open Sans"/>
                <a:cs typeface="+mn-lt"/>
              </a:endParaRPr>
            </a:p>
            <a:p>
              <a:pPr marL="342900" indent="-342900" defTabSz="360000">
                <a:lnSpc>
                  <a:spcPts val="1880"/>
                </a:lnSpc>
                <a:spcAft>
                  <a:spcPts val="1800"/>
                </a:spcAft>
                <a:buFont typeface="Arial" panose="020B0604020202020204" pitchFamily="34" charset="0"/>
                <a:buChar char="•"/>
              </a:pPr>
              <a:r>
                <a:rPr lang="en-US" sz="2000">
                  <a:latin typeface="Open Sans"/>
                  <a:ea typeface="+mn-lt"/>
                  <a:cs typeface="+mn-lt"/>
                </a:rPr>
                <a:t>Normas </a:t>
              </a:r>
              <a:r>
                <a:rPr lang="en-US" sz="2000" err="1">
                  <a:latin typeface="Open Sans"/>
                  <a:ea typeface="+mn-lt"/>
                  <a:cs typeface="+mn-lt"/>
                </a:rPr>
                <a:t>sociales</a:t>
              </a:r>
              <a:endParaRPr lang="en-US" sz="2000" err="1">
                <a:latin typeface="Open Sans"/>
                <a:ea typeface="Open Sans"/>
                <a:cs typeface="Calibri"/>
              </a:endParaRPr>
            </a:p>
            <a:p>
              <a:pPr defTabSz="360000">
                <a:buFont typeface="Arial" panose="020B0604020202020204" pitchFamily="34" charset="0"/>
                <a:buChar char="•"/>
              </a:pPr>
              <a:r>
                <a:rPr lang="en-US" sz="2000">
                  <a:latin typeface="Open Sans"/>
                  <a:ea typeface="+mn-lt"/>
                  <a:cs typeface="+mn-lt"/>
                </a:rPr>
                <a:t>    Normas de </a:t>
              </a:r>
              <a:r>
                <a:rPr lang="en-US" sz="2000" err="1">
                  <a:latin typeface="Open Sans"/>
                  <a:ea typeface="+mn-lt"/>
                  <a:cs typeface="+mn-lt"/>
                </a:rPr>
                <a:t>género</a:t>
              </a:r>
              <a:r>
                <a:rPr lang="en-US" sz="2000">
                  <a:latin typeface="Open Sans"/>
                  <a:ea typeface="+mn-lt"/>
                  <a:cs typeface="+mn-lt"/>
                </a:rPr>
                <a:t> y </a:t>
              </a:r>
              <a:r>
                <a:rPr lang="en-US" sz="2000" err="1">
                  <a:latin typeface="Open Sans"/>
                  <a:ea typeface="+mn-lt"/>
                  <a:cs typeface="+mn-lt"/>
                </a:rPr>
                <a:t>equidad</a:t>
              </a:r>
              <a:endParaRPr lang="en-US" sz="2000" err="1">
                <a:latin typeface="Open Sans"/>
                <a:ea typeface="Open Sans"/>
                <a:cs typeface="+mn-lt"/>
              </a:endParaRPr>
            </a:p>
            <a:p>
              <a:pPr defTabSz="360000">
                <a:buFont typeface="Arial" panose="020B0604020202020204" pitchFamily="34" charset="0"/>
                <a:buChar char="•"/>
              </a:pPr>
              <a:endParaRPr lang="en-US" sz="2000">
                <a:latin typeface="Open Sans"/>
                <a:ea typeface="Open Sans"/>
                <a:cs typeface="Open Sans"/>
              </a:endParaRPr>
            </a:p>
            <a:p>
              <a:pPr defTabSz="360000">
                <a:buFont typeface="Arial" panose="020B0604020202020204" pitchFamily="34" charset="0"/>
                <a:buChar char="•"/>
              </a:pPr>
              <a:r>
                <a:rPr lang="en-US" sz="2000">
                  <a:latin typeface="Open Sans"/>
                  <a:ea typeface="+mn-lt"/>
                  <a:cs typeface="+mn-lt"/>
                </a:rPr>
                <a:t>    </a:t>
              </a:r>
              <a:r>
                <a:rPr lang="en-US" sz="2000" err="1">
                  <a:latin typeface="Open Sans"/>
                  <a:ea typeface="+mn-lt"/>
                  <a:cs typeface="+mn-lt"/>
                </a:rPr>
                <a:t>Compartir</a:t>
              </a:r>
              <a:r>
                <a:rPr lang="en-US" sz="2000">
                  <a:latin typeface="Open Sans"/>
                  <a:ea typeface="+mn-lt"/>
                  <a:cs typeface="+mn-lt"/>
                </a:rPr>
                <a:t> </a:t>
              </a:r>
              <a:r>
                <a:rPr lang="en-US" sz="2000" err="1">
                  <a:latin typeface="Open Sans"/>
                  <a:ea typeface="+mn-lt"/>
                  <a:cs typeface="+mn-lt"/>
                </a:rPr>
                <a:t>en</a:t>
              </a:r>
              <a:r>
                <a:rPr lang="en-US" sz="2000">
                  <a:latin typeface="Open Sans"/>
                  <a:ea typeface="+mn-lt"/>
                  <a:cs typeface="+mn-lt"/>
                </a:rPr>
                <a:t> </a:t>
              </a:r>
              <a:r>
                <a:rPr lang="en-US" sz="2000" err="1">
                  <a:latin typeface="Open Sans"/>
                  <a:ea typeface="+mn-lt"/>
                  <a:cs typeface="+mn-lt"/>
                </a:rPr>
                <a:t>equidad</a:t>
              </a:r>
              <a:endParaRPr lang="en-US" sz="2000" err="1">
                <a:latin typeface="Open Sans"/>
                <a:ea typeface="Open Sans"/>
                <a:cs typeface="Open Sans"/>
              </a:endParaRPr>
            </a:p>
            <a:p>
              <a:pPr defTabSz="360000"/>
              <a:endParaRPr lang="en-US" sz="2000">
                <a:cs typeface="Calibri"/>
              </a:endParaRPr>
            </a:p>
            <a:p>
              <a:pPr marL="342900" indent="-342900" defTabSz="360000">
                <a:lnSpc>
                  <a:spcPts val="1880"/>
                </a:lnSpc>
                <a:spcAft>
                  <a:spcPts val="1800"/>
                </a:spcAft>
                <a:buFont typeface="Arial,Sans-Serif" panose="020B0604020202020204" pitchFamily="34" charset="0"/>
                <a:buChar char="•"/>
              </a:pPr>
              <a:r>
                <a:rPr lang="en-US" sz="2000" err="1">
                  <a:latin typeface="Open Sans"/>
                  <a:ea typeface="+mn-lt"/>
                  <a:cs typeface="+mn-lt"/>
                </a:rPr>
                <a:t>Compartir</a:t>
              </a:r>
              <a:r>
                <a:rPr lang="en-US" sz="2000">
                  <a:latin typeface="Open Sans"/>
                  <a:ea typeface="+mn-lt"/>
                  <a:cs typeface="+mn-lt"/>
                </a:rPr>
                <a:t> </a:t>
              </a:r>
              <a:r>
                <a:rPr lang="en-US" sz="2000" err="1">
                  <a:latin typeface="Open Sans"/>
                  <a:ea typeface="+mn-lt"/>
                  <a:cs typeface="+mn-lt"/>
                </a:rPr>
                <a:t>información</a:t>
              </a:r>
              <a:r>
                <a:rPr lang="en-US" sz="2000">
                  <a:latin typeface="Open Sans"/>
                  <a:ea typeface="+mn-lt"/>
                  <a:cs typeface="+mn-lt"/>
                </a:rPr>
                <a:t>, </a:t>
              </a:r>
              <a:r>
                <a:rPr lang="en-US" sz="2000" err="1">
                  <a:latin typeface="Open Sans"/>
                  <a:ea typeface="+mn-lt"/>
                  <a:cs typeface="+mn-lt"/>
                </a:rPr>
                <a:t>rumores</a:t>
              </a:r>
              <a:endParaRPr lang="en-US" sz="2000" err="1">
                <a:latin typeface="Open Sans"/>
                <a:ea typeface="Open Sans"/>
                <a:cs typeface="Open Sans"/>
              </a:endParaRPr>
            </a:p>
          </p:txBody>
        </p:sp>
        <p:sp>
          <p:nvSpPr>
            <p:cNvPr id="8" name="TextBox 7">
              <a:extLst>
                <a:ext uri="{FF2B5EF4-FFF2-40B4-BE49-F238E27FC236}">
                  <a16:creationId xmlns:a16="http://schemas.microsoft.com/office/drawing/2014/main" id="{8DE26B97-C750-47B1-9054-665898791603}"/>
                </a:ext>
              </a:extLst>
            </p:cNvPr>
            <p:cNvSpPr txBox="1">
              <a:spLocks noChangeAspect="1"/>
            </p:cNvSpPr>
            <p:nvPr/>
          </p:nvSpPr>
          <p:spPr>
            <a:xfrm>
              <a:off x="105641" y="1680127"/>
              <a:ext cx="4080886" cy="3589009"/>
            </a:xfrm>
            <a:prstGeom prst="rect">
              <a:avLst/>
            </a:prstGeom>
            <a:solidFill>
              <a:srgbClr val="FFFF00">
                <a:alpha val="29804"/>
              </a:srgbClr>
            </a:solidFill>
            <a:ln w="19050">
              <a:noFill/>
            </a:ln>
            <a:effectLst>
              <a:outerShdw algn="l" rotWithShape="0">
                <a:prstClr val="black">
                  <a:alpha val="40000"/>
                </a:prstClr>
              </a:outerShdw>
            </a:effectLst>
          </p:spPr>
          <p:txBody>
            <a:bodyPr wrap="square" lIns="91440" tIns="468000" rIns="91440" bIns="360000" rtlCol="0" anchor="ctr" anchorCtr="0">
              <a:spAutoFit/>
            </a:bodyPr>
            <a:lstStyle/>
            <a:p>
              <a:pPr algn="ctr" defTabSz="360000"/>
              <a:r>
                <a:rPr lang="en-US" sz="2400" b="1">
                  <a:latin typeface="Montserrat black"/>
                  <a:ea typeface="+mn-lt"/>
                  <a:cs typeface="+mn-lt"/>
                </a:rPr>
                <a:t>LO QUE LA GENTE</a:t>
              </a:r>
              <a:endParaRPr lang="en-US" b="1">
                <a:latin typeface="Montserrat black"/>
              </a:endParaRPr>
            </a:p>
            <a:p>
              <a:pPr algn="ctr" defTabSz="360000">
                <a:spcAft>
                  <a:spcPts val="1800"/>
                </a:spcAft>
              </a:pPr>
              <a:r>
                <a:rPr lang="en-US" sz="2400" b="1">
                  <a:latin typeface="Montserrat black"/>
                  <a:ea typeface="+mn-lt"/>
                  <a:cs typeface="+mn-lt"/>
                </a:rPr>
                <a:t>PIENSA Y SIENTE</a:t>
              </a:r>
              <a:endParaRPr lang="en-US">
                <a:latin typeface="Calibri" panose="020F0502020204030204"/>
                <a:cs typeface="Calibri" panose="020F0502020204030204"/>
              </a:endParaRPr>
            </a:p>
            <a:p>
              <a:pPr marL="342900" indent="-342900" defTabSz="360000">
                <a:spcAft>
                  <a:spcPts val="1800"/>
                </a:spcAft>
                <a:buFont typeface="Arial" panose="020B0604020202020204" pitchFamily="34" charset="0"/>
                <a:buChar char="•"/>
              </a:pPr>
              <a:r>
                <a:rPr lang="en-US" sz="2000">
                  <a:latin typeface="Open Sans"/>
                  <a:ea typeface="+mn-lt"/>
                  <a:cs typeface="+mn-lt"/>
                </a:rPr>
                <a:t>Riesgo </a:t>
              </a:r>
              <a:r>
                <a:rPr lang="en-US" sz="2000" err="1">
                  <a:latin typeface="Open Sans"/>
                  <a:ea typeface="+mn-lt"/>
                  <a:cs typeface="+mn-lt"/>
                </a:rPr>
                <a:t>percibido</a:t>
              </a:r>
              <a:r>
                <a:rPr lang="en-US" sz="2000">
                  <a:latin typeface="Open Sans"/>
                  <a:ea typeface="+mn-lt"/>
                  <a:cs typeface="+mn-lt"/>
                </a:rPr>
                <a:t>, </a:t>
              </a:r>
              <a:r>
                <a:rPr lang="en-US" sz="2000" err="1">
                  <a:latin typeface="Open Sans"/>
                  <a:ea typeface="+mn-lt"/>
                  <a:cs typeface="+mn-lt"/>
                </a:rPr>
                <a:t>preocupación</a:t>
              </a:r>
              <a:endParaRPr lang="en-US" sz="2000">
                <a:latin typeface="Open Sans"/>
                <a:ea typeface="+mn-lt"/>
                <a:cs typeface="+mn-lt"/>
              </a:endParaRPr>
            </a:p>
            <a:p>
              <a:pPr marL="342900" indent="-342900" defTabSz="360000">
                <a:lnSpc>
                  <a:spcPts val="1880"/>
                </a:lnSpc>
                <a:spcAft>
                  <a:spcPts val="1800"/>
                </a:spcAft>
                <a:buFont typeface="Arial" panose="020B0604020202020204" pitchFamily="34" charset="0"/>
                <a:buChar char="•"/>
              </a:pPr>
              <a:r>
                <a:rPr lang="en-US" sz="2000" err="1">
                  <a:latin typeface="Open Sans"/>
                  <a:ea typeface="+mn-lt"/>
                  <a:cs typeface="+mn-lt"/>
                </a:rPr>
                <a:t>Confianza</a:t>
              </a:r>
              <a:endParaRPr lang="en-US" sz="2000">
                <a:latin typeface="Open Sans"/>
                <a:ea typeface="+mn-lt"/>
                <a:cs typeface="+mn-lt"/>
              </a:endParaRPr>
            </a:p>
            <a:p>
              <a:pPr marL="342900" indent="-342900" defTabSz="360000">
                <a:lnSpc>
                  <a:spcPts val="1880"/>
                </a:lnSpc>
                <a:spcAft>
                  <a:spcPts val="1800"/>
                </a:spcAft>
                <a:buFont typeface="Arial" panose="020B0604020202020204" pitchFamily="34" charset="0"/>
                <a:buChar char="•"/>
              </a:pPr>
              <a:r>
                <a:rPr lang="en-US" sz="2000" err="1">
                  <a:latin typeface="Open Sans"/>
                  <a:ea typeface="+mn-lt"/>
                  <a:cs typeface="+mn-lt"/>
                </a:rPr>
                <a:t>Preocupación</a:t>
              </a:r>
              <a:r>
                <a:rPr lang="en-US" sz="2000">
                  <a:latin typeface="Open Sans"/>
                  <a:ea typeface="+mn-lt"/>
                  <a:cs typeface="+mn-lt"/>
                </a:rPr>
                <a:t> por la</a:t>
              </a:r>
              <a:r>
                <a:rPr lang="en-US" sz="2000">
                  <a:ea typeface="+mn-lt"/>
                  <a:cs typeface="+mn-lt"/>
                </a:rPr>
                <a:t> </a:t>
              </a:r>
              <a:r>
                <a:rPr lang="en-US" sz="2000" err="1">
                  <a:latin typeface="Open Sans"/>
                  <a:ea typeface="+mn-lt"/>
                  <a:cs typeface="+mn-lt"/>
                </a:rPr>
                <a:t>seguridad</a:t>
              </a:r>
              <a:endParaRPr lang="en-US" sz="2000">
                <a:latin typeface="Open Sans"/>
                <a:ea typeface="+mn-lt"/>
                <a:cs typeface="+mn-lt"/>
              </a:endParaRPr>
            </a:p>
          </p:txBody>
        </p:sp>
        <p:sp>
          <p:nvSpPr>
            <p:cNvPr id="9" name="TextBox 8">
              <a:extLst>
                <a:ext uri="{FF2B5EF4-FFF2-40B4-BE49-F238E27FC236}">
                  <a16:creationId xmlns:a16="http://schemas.microsoft.com/office/drawing/2014/main" id="{461CDBCF-EF82-40FF-B375-64467C414342}"/>
                </a:ext>
              </a:extLst>
            </p:cNvPr>
            <p:cNvSpPr txBox="1">
              <a:spLocks noChangeAspect="1"/>
            </p:cNvSpPr>
            <p:nvPr/>
          </p:nvSpPr>
          <p:spPr>
            <a:xfrm>
              <a:off x="5090067" y="3726860"/>
              <a:ext cx="3614663" cy="3606075"/>
            </a:xfrm>
            <a:prstGeom prst="rect">
              <a:avLst/>
            </a:prstGeom>
            <a:solidFill>
              <a:srgbClr val="FFCC66">
                <a:alpha val="30000"/>
              </a:srgbClr>
            </a:solidFill>
            <a:ln w="19050">
              <a:noFill/>
            </a:ln>
            <a:effectLst>
              <a:outerShdw algn="l" rotWithShape="0">
                <a:prstClr val="black">
                  <a:alpha val="40000"/>
                </a:prstClr>
              </a:outerShdw>
            </a:effectLst>
          </p:spPr>
          <p:txBody>
            <a:bodyPr wrap="square" lIns="91440" tIns="468000" rIns="91440" bIns="360000" rtlCol="0" anchor="ctr" anchorCtr="0">
              <a:spAutoFit/>
            </a:bodyPr>
            <a:lstStyle/>
            <a:p>
              <a:pPr algn="ctr" defTabSz="360000">
                <a:spcAft>
                  <a:spcPts val="1800"/>
                </a:spcAft>
              </a:pPr>
              <a:r>
                <a:rPr lang="en-US" sz="2400" b="1">
                  <a:solidFill>
                    <a:srgbClr val="011E41"/>
                  </a:solidFill>
                  <a:latin typeface="Montserrat Black"/>
                  <a:ea typeface="Open Sans"/>
                  <a:cs typeface="Open Sans"/>
                </a:rPr>
                <a:t>MOTIVACIÓN</a:t>
              </a:r>
              <a:endParaRPr lang="en-US" sz="2400" b="1">
                <a:solidFill>
                  <a:srgbClr val="011E41"/>
                </a:solidFill>
                <a:latin typeface="Montserrat Black" panose="00000A00000000000000" pitchFamily="2" charset="0"/>
                <a:ea typeface="Open Sans" panose="020B0606030504020204" pitchFamily="34" charset="0"/>
                <a:cs typeface="Open Sans" panose="020B0606030504020204" pitchFamily="34" charset="0"/>
              </a:endParaRPr>
            </a:p>
            <a:p>
              <a:pPr marL="1029970" lvl="1" indent="-342900" defTabSz="360000">
                <a:spcAft>
                  <a:spcPts val="1800"/>
                </a:spcAft>
                <a:buFont typeface="Arial" panose="020B0604020202020204" pitchFamily="34" charset="0"/>
                <a:buChar char="•"/>
              </a:pPr>
              <a:r>
                <a:rPr lang="en-US" sz="2400" err="1">
                  <a:latin typeface="Open Sans"/>
                  <a:ea typeface="+mn-lt"/>
                  <a:cs typeface="+mn-lt"/>
                </a:rPr>
                <a:t>Disponibilidad</a:t>
              </a:r>
              <a:endParaRPr lang="en-US" sz="2400">
                <a:latin typeface="Open Sans"/>
                <a:ea typeface="+mn-lt"/>
                <a:cs typeface="+mn-lt"/>
              </a:endParaRPr>
            </a:p>
            <a:p>
              <a:pPr marL="1029970" lvl="1" indent="-342900" defTabSz="360000">
                <a:spcAft>
                  <a:spcPts val="1800"/>
                </a:spcAft>
                <a:buFont typeface="Arial" panose="020B0604020202020204" pitchFamily="34" charset="0"/>
                <a:buChar char="•"/>
              </a:pPr>
              <a:r>
                <a:rPr lang="en-US" sz="2400" err="1">
                  <a:latin typeface="Open Sans"/>
                  <a:ea typeface="+mn-lt"/>
                  <a:cs typeface="+mn-lt"/>
                </a:rPr>
                <a:t>Voluntad</a:t>
              </a:r>
              <a:endParaRPr lang="en-US" sz="2400">
                <a:latin typeface="Open Sans"/>
                <a:ea typeface="+mn-lt"/>
                <a:cs typeface="+mn-lt"/>
              </a:endParaRPr>
            </a:p>
            <a:p>
              <a:pPr marL="1029970" lvl="1" indent="-342900" defTabSz="360000">
                <a:spcAft>
                  <a:spcPts val="1800"/>
                </a:spcAft>
                <a:buFont typeface="Arial" panose="020B0604020202020204" pitchFamily="34" charset="0"/>
                <a:buChar char="•"/>
              </a:pPr>
              <a:r>
                <a:rPr lang="en-US" sz="2400" err="1">
                  <a:latin typeface="Open Sans"/>
                  <a:ea typeface="+mn-lt"/>
                  <a:cs typeface="+mn-lt"/>
                </a:rPr>
                <a:t>Intención</a:t>
              </a:r>
              <a:endParaRPr lang="en-US" sz="2400">
                <a:latin typeface="Open Sans"/>
                <a:ea typeface="+mn-lt"/>
                <a:cs typeface="+mn-lt"/>
              </a:endParaRPr>
            </a:p>
            <a:p>
              <a:pPr marL="1029970" lvl="1" indent="-342900" defTabSz="360000">
                <a:spcAft>
                  <a:spcPts val="1800"/>
                </a:spcAft>
                <a:buFont typeface="Arial" panose="020B0604020202020204" pitchFamily="34" charset="0"/>
                <a:buChar char="•"/>
              </a:pPr>
              <a:r>
                <a:rPr lang="en-US" sz="2400" err="1">
                  <a:latin typeface="Open Sans"/>
                  <a:ea typeface="+mn-lt"/>
                  <a:cs typeface="+mn-lt"/>
                </a:rPr>
                <a:t>Vacilación</a:t>
              </a:r>
              <a:endParaRPr lang="en-US" sz="2400">
                <a:latin typeface="Open Sans"/>
                <a:ea typeface="+mn-lt"/>
                <a:cs typeface="+mn-lt"/>
              </a:endParaRPr>
            </a:p>
          </p:txBody>
        </p:sp>
        <p:sp>
          <p:nvSpPr>
            <p:cNvPr id="10" name="TextBox 9">
              <a:extLst>
                <a:ext uri="{FF2B5EF4-FFF2-40B4-BE49-F238E27FC236}">
                  <a16:creationId xmlns:a16="http://schemas.microsoft.com/office/drawing/2014/main" id="{CA644E27-E4C0-4081-A887-F496D2335944}"/>
                </a:ext>
              </a:extLst>
            </p:cNvPr>
            <p:cNvSpPr txBox="1">
              <a:spLocks noChangeAspect="1"/>
            </p:cNvSpPr>
            <p:nvPr/>
          </p:nvSpPr>
          <p:spPr>
            <a:xfrm>
              <a:off x="9551306" y="386857"/>
              <a:ext cx="3900412" cy="5168689"/>
            </a:xfrm>
            <a:prstGeom prst="rect">
              <a:avLst/>
            </a:prstGeom>
            <a:solidFill>
              <a:srgbClr val="99FF99">
                <a:alpha val="30000"/>
              </a:srgbClr>
            </a:solidFill>
            <a:ln w="19050">
              <a:noFill/>
            </a:ln>
            <a:effectLst>
              <a:outerShdw algn="l" rotWithShape="0">
                <a:prstClr val="black">
                  <a:alpha val="40000"/>
                </a:prstClr>
              </a:outerShdw>
            </a:effectLst>
          </p:spPr>
          <p:txBody>
            <a:bodyPr wrap="square" lIns="91440" tIns="468000" rIns="91440" bIns="360000" rtlCol="0" anchor="ctr" anchorCtr="0">
              <a:noAutofit/>
            </a:bodyPr>
            <a:lstStyle/>
            <a:p>
              <a:pPr algn="ctr" defTabSz="360000">
                <a:spcAft>
                  <a:spcPts val="1800"/>
                </a:spcAft>
              </a:pPr>
              <a:r>
                <a:rPr lang="en-US" sz="2400" b="1">
                  <a:latin typeface="Montserrat black"/>
                  <a:ea typeface="+mn-lt"/>
                  <a:cs typeface="+mn-lt"/>
                </a:rPr>
                <a:t>CUESTIONES PRÁCTICAS</a:t>
              </a:r>
              <a:endParaRPr lang="en-US">
                <a:latin typeface="Calibri" panose="020F0502020204030204"/>
                <a:cs typeface="Calibri" panose="020F0502020204030204"/>
              </a:endParaRPr>
            </a:p>
            <a:p>
              <a:pPr marL="342900" indent="-342900" defTabSz="360000">
                <a:spcAft>
                  <a:spcPts val="1800"/>
                </a:spcAft>
                <a:buFont typeface="Arial" panose="020B0604020202020204" pitchFamily="34" charset="0"/>
                <a:buChar char="•"/>
              </a:pPr>
              <a:r>
                <a:rPr lang="en-US" sz="2400" err="1">
                  <a:latin typeface="Open Sans"/>
                  <a:ea typeface="+mn-lt"/>
                  <a:cs typeface="+mn-lt"/>
                </a:rPr>
                <a:t>Disponibilidad</a:t>
              </a:r>
              <a:r>
                <a:rPr lang="en-US" sz="2400">
                  <a:latin typeface="Open Sans"/>
                  <a:ea typeface="+mn-lt"/>
                  <a:cs typeface="+mn-lt"/>
                </a:rPr>
                <a:t> de la </a:t>
              </a:r>
              <a:r>
                <a:rPr lang="en-US" sz="2400" err="1">
                  <a:latin typeface="Open Sans"/>
                  <a:ea typeface="+mn-lt"/>
                  <a:cs typeface="+mn-lt"/>
                </a:rPr>
                <a:t>vacuna</a:t>
              </a:r>
              <a:endParaRPr lang="en-US" sz="2400">
                <a:latin typeface="Open Sans"/>
                <a:ea typeface="+mn-lt"/>
                <a:cs typeface="+mn-lt"/>
              </a:endParaRPr>
            </a:p>
            <a:p>
              <a:pPr marL="342900" indent="-342900" defTabSz="360000">
                <a:spcAft>
                  <a:spcPts val="1800"/>
                </a:spcAft>
                <a:buFont typeface="Arial" panose="020B0604020202020204" pitchFamily="34" charset="0"/>
                <a:buChar char="•"/>
              </a:pPr>
              <a:r>
                <a:rPr lang="en-US" sz="2400" err="1">
                  <a:latin typeface="Open Sans"/>
                  <a:ea typeface="+mn-lt"/>
                  <a:cs typeface="+mn-lt"/>
                </a:rPr>
                <a:t>Comodidad</a:t>
              </a:r>
              <a:r>
                <a:rPr lang="en-US" sz="2400">
                  <a:latin typeface="Open Sans"/>
                  <a:ea typeface="+mn-lt"/>
                  <a:cs typeface="+mn-lt"/>
                </a:rPr>
                <a:t>, </a:t>
              </a:r>
              <a:r>
                <a:rPr lang="en-US" sz="2400" err="1">
                  <a:latin typeface="Open Sans"/>
                  <a:ea typeface="+mn-lt"/>
                  <a:cs typeface="+mn-lt"/>
                </a:rPr>
                <a:t>costes</a:t>
              </a:r>
              <a:endParaRPr lang="en-US" sz="2400">
                <a:latin typeface="Open Sans"/>
                <a:ea typeface="+mn-lt"/>
                <a:cs typeface="+mn-lt"/>
              </a:endParaRPr>
            </a:p>
            <a:p>
              <a:pPr marL="342900" indent="-342900" defTabSz="360000">
                <a:spcAft>
                  <a:spcPts val="1800"/>
                </a:spcAft>
                <a:buFont typeface="Arial" panose="020B0604020202020204" pitchFamily="34" charset="0"/>
                <a:buChar char="•"/>
              </a:pPr>
              <a:r>
                <a:rPr lang="en-US" sz="2400">
                  <a:latin typeface="Open Sans"/>
                  <a:ea typeface="+mn-lt"/>
                  <a:cs typeface="+mn-lt"/>
                </a:rPr>
                <a:t>Calidad del </a:t>
              </a:r>
              <a:r>
                <a:rPr lang="en-US" sz="2400" err="1">
                  <a:latin typeface="Open Sans"/>
                  <a:ea typeface="+mn-lt"/>
                  <a:cs typeface="+mn-lt"/>
                </a:rPr>
                <a:t>servicio</a:t>
              </a:r>
              <a:r>
                <a:rPr lang="en-US" sz="2400">
                  <a:latin typeface="Open Sans"/>
                  <a:ea typeface="+mn-lt"/>
                  <a:cs typeface="+mn-lt"/>
                </a:rPr>
                <a:t> y </a:t>
              </a:r>
              <a:r>
                <a:rPr lang="en-US" sz="2400" err="1">
                  <a:latin typeface="Open Sans"/>
                  <a:ea typeface="+mn-lt"/>
                  <a:cs typeface="+mn-lt"/>
                </a:rPr>
                <a:t>satisfacción</a:t>
              </a:r>
              <a:endParaRPr lang="en-US" sz="2400">
                <a:latin typeface="Open Sans"/>
                <a:ea typeface="+mn-lt"/>
                <a:cs typeface="+mn-lt"/>
              </a:endParaRPr>
            </a:p>
            <a:p>
              <a:pPr marL="342900" indent="-342900" defTabSz="360000">
                <a:spcAft>
                  <a:spcPts val="1800"/>
                </a:spcAft>
                <a:buFont typeface="Arial" panose="020B0604020202020204" pitchFamily="34" charset="0"/>
                <a:buChar char="•"/>
              </a:pPr>
              <a:r>
                <a:rPr lang="en-US" sz="2400" err="1">
                  <a:latin typeface="Open Sans"/>
                  <a:ea typeface="+mn-lt"/>
                  <a:cs typeface="+mn-lt"/>
                </a:rPr>
                <a:t>Requisitos</a:t>
              </a:r>
              <a:r>
                <a:rPr lang="en-US" sz="2400">
                  <a:latin typeface="Open Sans"/>
                  <a:ea typeface="+mn-lt"/>
                  <a:cs typeface="+mn-lt"/>
                </a:rPr>
                <a:t>, </a:t>
              </a:r>
              <a:r>
                <a:rPr lang="en-US" sz="2400" err="1">
                  <a:latin typeface="Open Sans"/>
                  <a:ea typeface="+mn-lt"/>
                  <a:cs typeface="+mn-lt"/>
                </a:rPr>
                <a:t>incentivos</a:t>
              </a:r>
              <a:endParaRPr lang="en-US" sz="2400">
                <a:latin typeface="Open Sans"/>
                <a:ea typeface="+mn-lt"/>
                <a:cs typeface="+mn-lt"/>
              </a:endParaRPr>
            </a:p>
            <a:p>
              <a:pPr marL="342900" indent="-342900" defTabSz="360000">
                <a:spcAft>
                  <a:spcPts val="1800"/>
                </a:spcAft>
                <a:buFont typeface="Arial" panose="020B0604020202020204" pitchFamily="34" charset="0"/>
                <a:buChar char="•"/>
              </a:pPr>
              <a:r>
                <a:rPr lang="en-US" sz="2400">
                  <a:latin typeface="Open Sans"/>
                  <a:ea typeface="+mn-lt"/>
                  <a:cs typeface="+mn-lt"/>
                </a:rPr>
                <a:t>Fatiga de la </a:t>
              </a:r>
              <a:r>
                <a:rPr lang="en-US" sz="2400" err="1">
                  <a:latin typeface="Open Sans"/>
                  <a:ea typeface="+mn-lt"/>
                  <a:cs typeface="+mn-lt"/>
                </a:rPr>
                <a:t>intervenció</a:t>
              </a:r>
              <a:r>
                <a:rPr lang="en-US" sz="2400" err="1">
                  <a:ea typeface="+mn-lt"/>
                  <a:cs typeface="+mn-lt"/>
                </a:rPr>
                <a:t>n</a:t>
              </a:r>
              <a:endParaRPr lang="en-US" sz="2400">
                <a:ea typeface="+mn-lt"/>
                <a:cs typeface="+mn-lt"/>
              </a:endParaRPr>
            </a:p>
          </p:txBody>
        </p:sp>
        <p:sp>
          <p:nvSpPr>
            <p:cNvPr id="11" name="TextBox 10">
              <a:extLst>
                <a:ext uri="{FF2B5EF4-FFF2-40B4-BE49-F238E27FC236}">
                  <a16:creationId xmlns:a16="http://schemas.microsoft.com/office/drawing/2014/main" id="{09D43858-B355-4C4F-8F0E-D2A603C7A594}"/>
                </a:ext>
              </a:extLst>
            </p:cNvPr>
            <p:cNvSpPr txBox="1">
              <a:spLocks noChangeAspect="1"/>
            </p:cNvSpPr>
            <p:nvPr/>
          </p:nvSpPr>
          <p:spPr>
            <a:xfrm>
              <a:off x="14072694" y="3269008"/>
              <a:ext cx="3840255" cy="4575571"/>
            </a:xfrm>
            <a:prstGeom prst="rect">
              <a:avLst/>
            </a:prstGeom>
            <a:solidFill>
              <a:srgbClr val="99CCFF">
                <a:alpha val="30000"/>
              </a:srgbClr>
            </a:solidFill>
            <a:ln w="19050">
              <a:noFill/>
            </a:ln>
            <a:effectLst>
              <a:outerShdw algn="l" rotWithShape="0">
                <a:prstClr val="black">
                  <a:alpha val="40000"/>
                </a:prstClr>
              </a:outerShdw>
            </a:effectLst>
          </p:spPr>
          <p:txBody>
            <a:bodyPr wrap="square" lIns="91440" tIns="468000" rIns="91440" bIns="360000" rtlCol="0" anchor="ctr" anchorCtr="0">
              <a:spAutoFit/>
            </a:bodyPr>
            <a:lstStyle/>
            <a:p>
              <a:pPr algn="ctr" defTabSz="360000">
                <a:spcAft>
                  <a:spcPts val="1800"/>
                </a:spcAft>
              </a:pPr>
              <a:r>
                <a:rPr lang="en-US" sz="2400" b="1">
                  <a:solidFill>
                    <a:srgbClr val="011E41"/>
                  </a:solidFill>
                  <a:latin typeface="Montserrat Black"/>
                  <a:ea typeface="Open Sans"/>
                  <a:cs typeface="Open Sans"/>
                </a:rPr>
                <a:t>VACUNACIÓN</a:t>
              </a:r>
              <a:endParaRPr lang="en-US" sz="2400" b="1">
                <a:solidFill>
                  <a:srgbClr val="011E41"/>
                </a:solidFill>
                <a:latin typeface="Montserrat Black" panose="00000A00000000000000" pitchFamily="2" charset="0"/>
                <a:ea typeface="Open Sans" panose="020B0606030504020204" pitchFamily="34" charset="0"/>
                <a:cs typeface="Open Sans" panose="020B0606030504020204" pitchFamily="34" charset="0"/>
              </a:endParaRPr>
            </a:p>
            <a:p>
              <a:pPr marL="1029970" lvl="1" indent="-342900" defTabSz="360000">
                <a:spcAft>
                  <a:spcPts val="1800"/>
                </a:spcAft>
                <a:buFont typeface="Arial" panose="020B0604020202020204" pitchFamily="34" charset="0"/>
                <a:buChar char="•"/>
              </a:pPr>
              <a:r>
                <a:rPr lang="en-US" sz="2400" err="1">
                  <a:latin typeface="Open Sans"/>
                  <a:ea typeface="+mn-lt"/>
                  <a:cs typeface="+mn-lt"/>
                </a:rPr>
                <a:t>Programar</a:t>
              </a:r>
              <a:r>
                <a:rPr lang="en-US" sz="2400">
                  <a:latin typeface="Open Sans"/>
                  <a:ea typeface="+mn-lt"/>
                  <a:cs typeface="+mn-lt"/>
                </a:rPr>
                <a:t> una </a:t>
              </a:r>
              <a:r>
                <a:rPr lang="en-US" sz="2400" err="1">
                  <a:latin typeface="Open Sans"/>
                  <a:ea typeface="+mn-lt"/>
                  <a:cs typeface="+mn-lt"/>
                </a:rPr>
                <a:t>cita</a:t>
              </a:r>
            </a:p>
            <a:p>
              <a:pPr marL="1029970" lvl="1" indent="-342900" defTabSz="360000">
                <a:spcAft>
                  <a:spcPts val="1800"/>
                </a:spcAft>
                <a:buFont typeface="Arial" panose="020B0604020202020204" pitchFamily="34" charset="0"/>
                <a:buChar char="•"/>
              </a:pPr>
              <a:r>
                <a:rPr lang="en-US" sz="2400" err="1">
                  <a:latin typeface="Open Sans"/>
                  <a:ea typeface="+mn-lt"/>
                  <a:cs typeface="+mn-lt"/>
                </a:rPr>
                <a:t>Consentimiento</a:t>
              </a:r>
            </a:p>
            <a:p>
              <a:pPr marL="1029970" lvl="1" indent="-342900" defTabSz="360000">
                <a:spcAft>
                  <a:spcPts val="1800"/>
                </a:spcAft>
                <a:buFont typeface="Arial" panose="020B0604020202020204" pitchFamily="34" charset="0"/>
                <a:buChar char="•"/>
              </a:pPr>
              <a:r>
                <a:rPr lang="en-US" sz="2400" err="1">
                  <a:latin typeface="Open Sans"/>
                  <a:ea typeface="+mn-lt"/>
                  <a:cs typeface="+mn-lt"/>
                </a:rPr>
                <a:t>Aceptar</a:t>
              </a:r>
              <a:r>
                <a:rPr lang="en-US" sz="2400">
                  <a:latin typeface="Open Sans"/>
                  <a:ea typeface="+mn-lt"/>
                  <a:cs typeface="+mn-lt"/>
                </a:rPr>
                <a:t> la </a:t>
              </a:r>
              <a:r>
                <a:rPr lang="en-US" sz="2400" err="1">
                  <a:latin typeface="Open Sans"/>
                  <a:ea typeface="+mn-lt"/>
                  <a:cs typeface="+mn-lt"/>
                </a:rPr>
                <a:t>vacuna</a:t>
              </a:r>
            </a:p>
            <a:p>
              <a:pPr marL="1029970" lvl="1" indent="-342900" defTabSz="360000">
                <a:spcAft>
                  <a:spcPts val="1800"/>
                </a:spcAft>
                <a:buFont typeface="Arial" panose="020B0604020202020204" pitchFamily="34" charset="0"/>
                <a:buChar char="•"/>
              </a:pPr>
              <a:r>
                <a:rPr lang="en-US" sz="2400" err="1">
                  <a:latin typeface="Open Sans"/>
                  <a:ea typeface="+mn-lt"/>
                  <a:cs typeface="+mn-lt"/>
                </a:rPr>
                <a:t>Retrasar</a:t>
              </a:r>
              <a:endParaRPr lang="en-US" sz="2400" err="1">
                <a:solidFill>
                  <a:srgbClr val="011E41"/>
                </a:solidFill>
                <a:latin typeface="Open Sans"/>
                <a:ea typeface="Open Sans" panose="020B0606030504020204" pitchFamily="34" charset="0"/>
                <a:cs typeface="Open Sans" panose="020B0606030504020204" pitchFamily="34" charset="0"/>
              </a:endParaRPr>
            </a:p>
            <a:p>
              <a:pPr marL="1029970" lvl="1" indent="-342900" defTabSz="360000">
                <a:spcAft>
                  <a:spcPts val="1800"/>
                </a:spcAft>
                <a:buFont typeface="Arial" panose="020B0604020202020204" pitchFamily="34" charset="0"/>
                <a:buChar char="•"/>
              </a:pPr>
              <a:r>
                <a:rPr lang="en-US" sz="2400" err="1">
                  <a:latin typeface="Open Sans"/>
                  <a:ea typeface="+mn-lt"/>
                  <a:cs typeface="+mn-lt"/>
                </a:rPr>
                <a:t>Rechazo</a:t>
              </a:r>
            </a:p>
          </p:txBody>
        </p:sp>
        <p:cxnSp>
          <p:nvCxnSpPr>
            <p:cNvPr id="4" name="Straight Arrow Connector 3">
              <a:extLst>
                <a:ext uri="{FF2B5EF4-FFF2-40B4-BE49-F238E27FC236}">
                  <a16:creationId xmlns:a16="http://schemas.microsoft.com/office/drawing/2014/main" id="{8C2C9BAB-3ED0-42E1-A820-9FA771EBC1D2}"/>
                </a:ext>
              </a:extLst>
            </p:cNvPr>
            <p:cNvCxnSpPr>
              <a:cxnSpLocks/>
            </p:cNvCxnSpPr>
            <p:nvPr/>
          </p:nvCxnSpPr>
          <p:spPr>
            <a:xfrm>
              <a:off x="4249271" y="3828493"/>
              <a:ext cx="794692" cy="16648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B65BAC-8AAE-4363-9ABF-A6BE6F5E2E1D}"/>
                </a:ext>
              </a:extLst>
            </p:cNvPr>
            <p:cNvCxnSpPr>
              <a:cxnSpLocks/>
            </p:cNvCxnSpPr>
            <p:nvPr/>
          </p:nvCxnSpPr>
          <p:spPr>
            <a:xfrm flipV="1">
              <a:off x="4259521" y="5566473"/>
              <a:ext cx="784442" cy="198943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80F8EA-EDC4-4930-A083-BF32CCEF9F9B}"/>
                </a:ext>
              </a:extLst>
            </p:cNvPr>
            <p:cNvCxnSpPr>
              <a:cxnSpLocks/>
            </p:cNvCxnSpPr>
            <p:nvPr/>
          </p:nvCxnSpPr>
          <p:spPr>
            <a:xfrm flipV="1">
              <a:off x="8787476" y="6581070"/>
              <a:ext cx="5202472" cy="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5DBF5F9-253F-406B-8642-3A1E232C3C33}"/>
                </a:ext>
              </a:extLst>
            </p:cNvPr>
            <p:cNvCxnSpPr>
              <a:cxnSpLocks/>
            </p:cNvCxnSpPr>
            <p:nvPr/>
          </p:nvCxnSpPr>
          <p:spPr>
            <a:xfrm>
              <a:off x="11388711" y="5475749"/>
              <a:ext cx="0" cy="10854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0A388D3D-DF20-44E7-B9E8-5A9EAFF428AF}"/>
              </a:ext>
            </a:extLst>
          </p:cNvPr>
          <p:cNvSpPr txBox="1"/>
          <p:nvPr/>
        </p:nvSpPr>
        <p:spPr>
          <a:xfrm>
            <a:off x="5090068" y="8111406"/>
            <a:ext cx="11753180" cy="1569660"/>
          </a:xfrm>
          <a:prstGeom prst="rect">
            <a:avLst/>
          </a:prstGeom>
          <a:noFill/>
        </p:spPr>
        <p:txBody>
          <a:bodyPr wrap="square" lIns="91440" tIns="45720" rIns="91440" bIns="45720" rtlCol="0" anchor="ctr" anchorCtr="0">
            <a:spAutoFit/>
          </a:bodyPr>
          <a:lstStyle/>
          <a:p>
            <a:r>
              <a:rPr lang="en-US" sz="2400" b="1">
                <a:latin typeface="Open Sans"/>
                <a:ea typeface="Open Sans"/>
                <a:cs typeface="Open Sans"/>
              </a:rPr>
              <a:t>Fuente: </a:t>
            </a:r>
            <a:r>
              <a:rPr lang="en-US" sz="2400">
                <a:latin typeface="Open Sans"/>
                <a:ea typeface="Open Sans"/>
                <a:cs typeface="Open Sans"/>
              </a:rPr>
              <a:t>The </a:t>
            </a:r>
            <a:r>
              <a:rPr lang="en-US" sz="2400" err="1">
                <a:latin typeface="Open Sans"/>
                <a:ea typeface="Open Sans"/>
                <a:cs typeface="Open Sans"/>
              </a:rPr>
              <a:t>BeSD</a:t>
            </a:r>
            <a:r>
              <a:rPr lang="en-US" sz="2400">
                <a:latin typeface="Open Sans"/>
                <a:ea typeface="Open Sans"/>
                <a:cs typeface="Open Sans"/>
              </a:rPr>
              <a:t> expert working group. </a:t>
            </a:r>
            <a:r>
              <a:rPr lang="en-US" sz="2400" err="1">
                <a:latin typeface="Open Sans"/>
                <a:ea typeface="Open Sans"/>
                <a:cs typeface="Open Sans"/>
              </a:rPr>
              <a:t>Basado</a:t>
            </a:r>
            <a:r>
              <a:rPr lang="en-US" sz="2400">
                <a:latin typeface="Open Sans"/>
                <a:ea typeface="Open Sans"/>
                <a:cs typeface="Open Sans"/>
              </a:rPr>
              <a:t> </a:t>
            </a:r>
            <a:r>
              <a:rPr lang="en-US" sz="2400" err="1">
                <a:latin typeface="Open Sans"/>
                <a:ea typeface="Open Sans"/>
                <a:cs typeface="Open Sans"/>
              </a:rPr>
              <a:t>en</a:t>
            </a:r>
            <a:r>
              <a:rPr lang="en-US" sz="2400">
                <a:latin typeface="Open Sans"/>
                <a:ea typeface="Open Sans"/>
                <a:cs typeface="Open Sans"/>
              </a:rPr>
              <a:t>: Brewer NT, Chapman GB, Rothman AJ, Leask J, and Kempe A (2017). Increasing vaccination: Putting psychosocial science into action. </a:t>
            </a:r>
            <a:r>
              <a:rPr lang="en-US" sz="2400" i="1">
                <a:latin typeface="Open Sans"/>
                <a:ea typeface="Open Sans"/>
                <a:cs typeface="Open Sans"/>
              </a:rPr>
              <a:t>Psychological Science for the Public Interest</a:t>
            </a:r>
            <a:r>
              <a:rPr lang="en-US" sz="2400">
                <a:latin typeface="Open Sans"/>
                <a:ea typeface="Open Sans"/>
                <a:cs typeface="Open Sans"/>
              </a:rPr>
              <a:t>. 18(3): 149-207</a:t>
            </a:r>
          </a:p>
        </p:txBody>
      </p:sp>
    </p:spTree>
    <p:extLst>
      <p:ext uri="{BB962C8B-B14F-4D97-AF65-F5344CB8AC3E}">
        <p14:creationId xmlns:p14="http://schemas.microsoft.com/office/powerpoint/2010/main" val="210404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80078"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sp>
        <p:nvSpPr>
          <p:cNvPr id="17" name="TextBox 16">
            <a:extLst>
              <a:ext uri="{FF2B5EF4-FFF2-40B4-BE49-F238E27FC236}">
                <a16:creationId xmlns:a16="http://schemas.microsoft.com/office/drawing/2014/main" id="{F82A7E7C-560D-43C5-8CAC-BC2260EA79A4}"/>
              </a:ext>
            </a:extLst>
          </p:cNvPr>
          <p:cNvSpPr txBox="1"/>
          <p:nvPr/>
        </p:nvSpPr>
        <p:spPr>
          <a:xfrm>
            <a:off x="3329020" y="3282907"/>
            <a:ext cx="11629960" cy="5478423"/>
          </a:xfrm>
          <a:prstGeom prst="rect">
            <a:avLst/>
          </a:prstGeom>
          <a:noFill/>
        </p:spPr>
        <p:txBody>
          <a:bodyPr wrap="square" lIns="91440" tIns="45720" rIns="91440" bIns="45720" rtlCol="0" anchor="ctr" anchorCtr="0">
            <a:spAutoFit/>
          </a:bodyPr>
          <a:lstStyle/>
          <a:p>
            <a:r>
              <a:rPr lang="en-US" sz="4000" b="1" err="1">
                <a:solidFill>
                  <a:srgbClr val="18355E"/>
                </a:solidFill>
                <a:latin typeface="Open Sans"/>
                <a:ea typeface="Open Sans"/>
                <a:cs typeface="Open Sans"/>
              </a:rPr>
              <a:t>Actividad</a:t>
            </a:r>
            <a:r>
              <a:rPr lang="en-US" sz="4000" b="1">
                <a:solidFill>
                  <a:srgbClr val="18355E"/>
                </a:solidFill>
                <a:latin typeface="Open Sans"/>
                <a:ea typeface="Open Sans"/>
                <a:cs typeface="Open Sans"/>
              </a:rPr>
              <a:t> 1</a:t>
            </a:r>
          </a:p>
          <a:p>
            <a:pPr>
              <a:spcAft>
                <a:spcPts val="1200"/>
              </a:spcAft>
            </a:pPr>
            <a:r>
              <a:rPr lang="en-US" sz="4000" b="1" err="1">
                <a:solidFill>
                  <a:srgbClr val="002060"/>
                </a:solidFill>
                <a:latin typeface="Open Sans"/>
                <a:ea typeface="Open Sans"/>
                <a:cs typeface="Open Sans"/>
              </a:rPr>
              <a:t>D</a:t>
            </a:r>
            <a:r>
              <a:rPr lang="en-US" sz="4000" b="1" err="1">
                <a:solidFill>
                  <a:srgbClr val="002060"/>
                </a:solidFill>
                <a:latin typeface="Open Sans"/>
                <a:ea typeface="+mn-lt"/>
                <a:cs typeface="+mn-lt"/>
              </a:rPr>
              <a:t>iscutir</a:t>
            </a:r>
            <a:r>
              <a:rPr lang="en-US" sz="4000" b="1">
                <a:solidFill>
                  <a:srgbClr val="002060"/>
                </a:solidFill>
                <a:latin typeface="Open Sans"/>
                <a:ea typeface="+mn-lt"/>
                <a:cs typeface="+mn-lt"/>
              </a:rPr>
              <a:t> en </a:t>
            </a:r>
            <a:r>
              <a:rPr lang="en-US" sz="4000" b="1" err="1">
                <a:solidFill>
                  <a:srgbClr val="002060"/>
                </a:solidFill>
                <a:latin typeface="Open Sans"/>
                <a:ea typeface="+mn-lt"/>
                <a:cs typeface="+mn-lt"/>
              </a:rPr>
              <a:t>grupos</a:t>
            </a:r>
            <a:r>
              <a:rPr lang="en-US" sz="4000" b="1">
                <a:solidFill>
                  <a:srgbClr val="002060"/>
                </a:solidFill>
                <a:latin typeface="Open Sans"/>
                <a:ea typeface="+mn-lt"/>
                <a:cs typeface="+mn-lt"/>
              </a:rPr>
              <a:t> un factor del </a:t>
            </a:r>
            <a:r>
              <a:rPr lang="en-US" sz="4000" b="1" err="1">
                <a:solidFill>
                  <a:srgbClr val="002060"/>
                </a:solidFill>
                <a:latin typeface="Open Sans"/>
                <a:ea typeface="+mn-lt"/>
                <a:cs typeface="+mn-lt"/>
              </a:rPr>
              <a:t>módelo</a:t>
            </a:r>
            <a:r>
              <a:rPr lang="en-US" sz="4000" b="1">
                <a:solidFill>
                  <a:srgbClr val="18355E"/>
                </a:solidFill>
                <a:latin typeface="Open Sans"/>
                <a:ea typeface="Open Sans"/>
                <a:cs typeface="Open Sans"/>
              </a:rPr>
              <a:t>: </a:t>
            </a:r>
            <a:endParaRPr lang="en-US" sz="4000" b="1">
              <a:solidFill>
                <a:srgbClr val="18355E"/>
              </a:solidFill>
              <a:latin typeface="Open Sans" panose="020B0606030504020204" pitchFamily="34" charset="0"/>
              <a:ea typeface="Open Sans" panose="020B0606030504020204" pitchFamily="34" charset="0"/>
              <a:cs typeface="Open Sans" panose="020B0606030504020204" pitchFamily="34" charset="0"/>
            </a:endParaRPr>
          </a:p>
          <a:p>
            <a:pPr marL="1430020" lvl="1" indent="-742950">
              <a:buAutoNum type="arabicPeriod"/>
            </a:pPr>
            <a:r>
              <a:rPr lang="en-US" sz="4000">
                <a:solidFill>
                  <a:srgbClr val="002060"/>
                </a:solidFill>
                <a:latin typeface="Open Sans"/>
                <a:ea typeface="+mn-lt"/>
                <a:cs typeface="+mn-lt"/>
              </a:rPr>
              <a:t>Lo que la </a:t>
            </a:r>
            <a:r>
              <a:rPr lang="en-US" sz="4000" err="1">
                <a:solidFill>
                  <a:srgbClr val="002060"/>
                </a:solidFill>
                <a:latin typeface="Open Sans"/>
                <a:ea typeface="+mn-lt"/>
                <a:cs typeface="+mn-lt"/>
              </a:rPr>
              <a:t>gente</a:t>
            </a:r>
            <a:r>
              <a:rPr lang="en-US" sz="4000">
                <a:solidFill>
                  <a:srgbClr val="002060"/>
                </a:solidFill>
                <a:latin typeface="Open Sans"/>
                <a:ea typeface="+mn-lt"/>
                <a:cs typeface="+mn-lt"/>
              </a:rPr>
              <a:t> </a:t>
            </a:r>
            <a:r>
              <a:rPr lang="en-US" sz="4000" err="1">
                <a:solidFill>
                  <a:srgbClr val="002060"/>
                </a:solidFill>
                <a:latin typeface="Open Sans"/>
                <a:ea typeface="+mn-lt"/>
                <a:cs typeface="+mn-lt"/>
              </a:rPr>
              <a:t>piensa</a:t>
            </a:r>
            <a:r>
              <a:rPr lang="en-US" sz="4000">
                <a:solidFill>
                  <a:srgbClr val="002060"/>
                </a:solidFill>
                <a:latin typeface="Open Sans"/>
                <a:ea typeface="+mn-lt"/>
                <a:cs typeface="+mn-lt"/>
              </a:rPr>
              <a:t> y </a:t>
            </a:r>
            <a:r>
              <a:rPr lang="en-US" sz="4000" err="1">
                <a:solidFill>
                  <a:srgbClr val="002060"/>
                </a:solidFill>
                <a:latin typeface="Open Sans"/>
                <a:ea typeface="+mn-lt"/>
                <a:cs typeface="+mn-lt"/>
              </a:rPr>
              <a:t>siente</a:t>
            </a:r>
            <a:endParaRPr lang="en-US" sz="4000">
              <a:solidFill>
                <a:srgbClr val="002060"/>
              </a:solidFill>
              <a:latin typeface="Open Sans"/>
              <a:ea typeface="+mn-lt"/>
              <a:cs typeface="+mn-lt"/>
            </a:endParaRPr>
          </a:p>
          <a:p>
            <a:pPr marL="1430020" lvl="1" indent="-742950">
              <a:buAutoNum type="arabicPeriod"/>
            </a:pPr>
            <a:r>
              <a:rPr lang="en-US" sz="4000" err="1">
                <a:solidFill>
                  <a:srgbClr val="002060"/>
                </a:solidFill>
                <a:latin typeface="Open Sans"/>
                <a:ea typeface="+mn-lt"/>
                <a:cs typeface="+mn-lt"/>
              </a:rPr>
              <a:t>Procesos</a:t>
            </a:r>
            <a:r>
              <a:rPr lang="en-US" sz="4000">
                <a:solidFill>
                  <a:srgbClr val="002060"/>
                </a:solidFill>
                <a:latin typeface="Open Sans"/>
                <a:ea typeface="+mn-lt"/>
                <a:cs typeface="+mn-lt"/>
              </a:rPr>
              <a:t> </a:t>
            </a:r>
            <a:r>
              <a:rPr lang="en-US" sz="4000" err="1">
                <a:solidFill>
                  <a:srgbClr val="002060"/>
                </a:solidFill>
                <a:latin typeface="Open Sans"/>
                <a:ea typeface="+mn-lt"/>
                <a:cs typeface="+mn-lt"/>
              </a:rPr>
              <a:t>sociales</a:t>
            </a:r>
            <a:r>
              <a:rPr lang="en-US" sz="4000">
                <a:solidFill>
                  <a:srgbClr val="002060"/>
                </a:solidFill>
                <a:latin typeface="Open Sans"/>
                <a:ea typeface="Open Sans"/>
                <a:cs typeface="Open Sans"/>
              </a:rPr>
              <a:t> </a:t>
            </a:r>
            <a:endParaRPr lang="en-US" sz="400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1430020" lvl="1" indent="-742950">
              <a:buFont typeface="+mj-lt"/>
              <a:buAutoNum type="arabicPeriod"/>
            </a:pPr>
            <a:r>
              <a:rPr lang="en-US" sz="4000" err="1">
                <a:solidFill>
                  <a:srgbClr val="002060"/>
                </a:solidFill>
                <a:latin typeface="Open Sans"/>
                <a:ea typeface="Open Sans"/>
                <a:cs typeface="Open Sans"/>
              </a:rPr>
              <a:t>Motivación</a:t>
            </a:r>
            <a:r>
              <a:rPr lang="en-US" sz="4000">
                <a:solidFill>
                  <a:srgbClr val="002060"/>
                </a:solidFill>
                <a:latin typeface="Open Sans"/>
                <a:ea typeface="Open Sans"/>
                <a:cs typeface="Open Sans"/>
              </a:rPr>
              <a:t> </a:t>
            </a:r>
            <a:endParaRPr lang="en-US" sz="400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1430020" lvl="1" indent="-742950">
              <a:buAutoNum type="arabicPeriod"/>
            </a:pPr>
            <a:r>
              <a:rPr lang="en-US" sz="4000" err="1">
                <a:solidFill>
                  <a:srgbClr val="002060"/>
                </a:solidFill>
                <a:latin typeface="Open Sans"/>
                <a:ea typeface="+mn-lt"/>
                <a:cs typeface="+mn-lt"/>
              </a:rPr>
              <a:t>Cuestiones</a:t>
            </a:r>
            <a:r>
              <a:rPr lang="en-US" sz="4000">
                <a:solidFill>
                  <a:srgbClr val="002060"/>
                </a:solidFill>
                <a:latin typeface="Open Sans"/>
                <a:ea typeface="+mn-lt"/>
                <a:cs typeface="+mn-lt"/>
              </a:rPr>
              <a:t> </a:t>
            </a:r>
            <a:r>
              <a:rPr lang="en-US" sz="4000" err="1">
                <a:solidFill>
                  <a:srgbClr val="002060"/>
                </a:solidFill>
                <a:latin typeface="Open Sans"/>
                <a:ea typeface="+mn-lt"/>
                <a:cs typeface="+mn-lt"/>
              </a:rPr>
              <a:t>prácticas</a:t>
            </a:r>
            <a:r>
              <a:rPr lang="en-US" sz="4000">
                <a:ea typeface="+mn-lt"/>
                <a:cs typeface="+mn-lt"/>
              </a:rPr>
              <a:t> </a:t>
            </a:r>
            <a:r>
              <a:rPr lang="en-US" sz="4000">
                <a:solidFill>
                  <a:srgbClr val="18355E"/>
                </a:solidFill>
                <a:latin typeface="Open Sans"/>
                <a:ea typeface="Open Sans"/>
                <a:cs typeface="Open Sans"/>
              </a:rPr>
              <a:t> </a:t>
            </a:r>
            <a:endParaRPr lang="en-US" sz="4000">
              <a:solidFill>
                <a:srgbClr val="18355E"/>
              </a:solidFill>
              <a:latin typeface="Open Sans" panose="020B0606030504020204" pitchFamily="34" charset="0"/>
              <a:ea typeface="Open Sans" panose="020B0606030504020204" pitchFamily="34" charset="0"/>
              <a:cs typeface="Open Sans" panose="020B0606030504020204" pitchFamily="34" charset="0"/>
            </a:endParaRPr>
          </a:p>
          <a:p>
            <a:pPr>
              <a:spcBef>
                <a:spcPts val="2400"/>
              </a:spcBef>
            </a:pPr>
            <a:r>
              <a:rPr lang="en-US" sz="4000" b="1">
                <a:solidFill>
                  <a:srgbClr val="002060"/>
                </a:solidFill>
                <a:latin typeface="Open Sans"/>
                <a:ea typeface="+mn-lt"/>
                <a:cs typeface="+mn-lt"/>
              </a:rPr>
              <a:t>¿</a:t>
            </a:r>
            <a:r>
              <a:rPr lang="en-US" sz="4000" b="1" err="1">
                <a:solidFill>
                  <a:srgbClr val="002060"/>
                </a:solidFill>
                <a:latin typeface="Open Sans"/>
                <a:ea typeface="+mn-lt"/>
                <a:cs typeface="+mn-lt"/>
              </a:rPr>
              <a:t>Cómo</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pueden</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estos</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factores</a:t>
            </a:r>
            <a:r>
              <a:rPr lang="en-US" sz="4000" b="1">
                <a:solidFill>
                  <a:srgbClr val="002060"/>
                </a:solidFill>
                <a:latin typeface="Open Sans"/>
                <a:ea typeface="+mn-lt"/>
                <a:cs typeface="+mn-lt"/>
              </a:rPr>
              <a:t> </a:t>
            </a:r>
            <a:r>
              <a:rPr lang="en-US" sz="4000" b="1" err="1">
                <a:solidFill>
                  <a:srgbClr val="002060"/>
                </a:solidFill>
                <a:latin typeface="Open Sans"/>
                <a:ea typeface="+mn-lt"/>
                <a:cs typeface="+mn-lt"/>
              </a:rPr>
              <a:t>llevar</a:t>
            </a:r>
            <a:r>
              <a:rPr lang="en-US" sz="4000" b="1">
                <a:solidFill>
                  <a:srgbClr val="002060"/>
                </a:solidFill>
                <a:latin typeface="Open Sans"/>
                <a:ea typeface="+mn-lt"/>
                <a:cs typeface="+mn-lt"/>
              </a:rPr>
              <a:t> a </a:t>
            </a:r>
            <a:r>
              <a:rPr lang="en-US" sz="4000" b="1" err="1">
                <a:solidFill>
                  <a:srgbClr val="002060"/>
                </a:solidFill>
                <a:latin typeface="Open Sans"/>
                <a:ea typeface="+mn-lt"/>
                <a:cs typeface="+mn-lt"/>
              </a:rPr>
              <a:t>alguien</a:t>
            </a:r>
            <a:r>
              <a:rPr lang="en-US" sz="4000" b="1">
                <a:solidFill>
                  <a:srgbClr val="002060"/>
                </a:solidFill>
                <a:latin typeface="Open Sans"/>
                <a:ea typeface="+mn-lt"/>
                <a:cs typeface="+mn-lt"/>
              </a:rPr>
              <a:t> a </a:t>
            </a:r>
            <a:r>
              <a:rPr lang="en-US" sz="4000" b="1" err="1">
                <a:solidFill>
                  <a:srgbClr val="002060"/>
                </a:solidFill>
                <a:latin typeface="Open Sans"/>
                <a:ea typeface="+mn-lt"/>
                <a:cs typeface="+mn-lt"/>
              </a:rPr>
              <a:t>dudar</a:t>
            </a:r>
            <a:r>
              <a:rPr lang="en-US" sz="4000" b="1">
                <a:solidFill>
                  <a:srgbClr val="002060"/>
                </a:solidFill>
                <a:latin typeface="Open Sans"/>
                <a:ea typeface="+mn-lt"/>
                <a:cs typeface="+mn-lt"/>
              </a:rPr>
              <a:t> de la </a:t>
            </a:r>
            <a:r>
              <a:rPr lang="en-US" sz="4000" b="1" err="1">
                <a:solidFill>
                  <a:srgbClr val="002060"/>
                </a:solidFill>
                <a:latin typeface="Open Sans"/>
                <a:ea typeface="+mn-lt"/>
                <a:cs typeface="+mn-lt"/>
              </a:rPr>
              <a:t>vacuna</a:t>
            </a:r>
            <a:r>
              <a:rPr lang="en-US" sz="4000" b="1">
                <a:solidFill>
                  <a:srgbClr val="002060"/>
                </a:solidFill>
                <a:latin typeface="Open Sans"/>
                <a:ea typeface="+mn-lt"/>
                <a:cs typeface="+mn-lt"/>
              </a:rPr>
              <a:t>?</a:t>
            </a:r>
            <a:endParaRPr lang="en-US" b="1">
              <a:solidFill>
                <a:srgbClr val="002060"/>
              </a:solidFill>
              <a:latin typeface="Open Sans"/>
              <a:ea typeface="+mn-lt"/>
              <a:cs typeface="+mn-lt"/>
            </a:endParaRPr>
          </a:p>
        </p:txBody>
      </p:sp>
    </p:spTree>
    <p:extLst>
      <p:ext uri="{BB962C8B-B14F-4D97-AF65-F5344CB8AC3E}">
        <p14:creationId xmlns:p14="http://schemas.microsoft.com/office/powerpoint/2010/main" val="123864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2" name="Picture 31" descr="Logo IFRC Reference Centre for Psychosocial Support">
            <a:extLst>
              <a:ext uri="{FF2B5EF4-FFF2-40B4-BE49-F238E27FC236}">
                <a16:creationId xmlns:a16="http://schemas.microsoft.com/office/drawing/2014/main" id="{CE2FF8B4-7DB5-42C2-812C-B82B08BB8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5404" y="-205791"/>
            <a:ext cx="1978793" cy="1978793"/>
          </a:xfrm>
          <a:prstGeom prst="rect">
            <a:avLst/>
          </a:prstGeom>
        </p:spPr>
      </p:pic>
      <p:sp>
        <p:nvSpPr>
          <p:cNvPr id="12" name="TextBox 11">
            <a:extLst>
              <a:ext uri="{FF2B5EF4-FFF2-40B4-BE49-F238E27FC236}">
                <a16:creationId xmlns:a16="http://schemas.microsoft.com/office/drawing/2014/main" id="{AF6A6A2F-4C83-4ED4-94C6-8DA10B88A00C}"/>
              </a:ext>
            </a:extLst>
          </p:cNvPr>
          <p:cNvSpPr txBox="1"/>
          <p:nvPr/>
        </p:nvSpPr>
        <p:spPr>
          <a:xfrm>
            <a:off x="-80078" y="459252"/>
            <a:ext cx="5129939" cy="648704"/>
          </a:xfrm>
          <a:prstGeom prst="rect">
            <a:avLst/>
          </a:prstGeom>
          <a:noFill/>
        </p:spPr>
        <p:txBody>
          <a:bodyPr wrap="square" lIns="91440" tIns="0" rIns="91440" bIns="0" rtlCol="0" anchor="ctr">
            <a:spAutoFit/>
          </a:bodyPr>
          <a:lstStyle/>
          <a:p>
            <a:r>
              <a:rPr lang="en-US" b="1">
                <a:solidFill>
                  <a:schemeClr val="bg1"/>
                </a:solidFill>
                <a:latin typeface="Montserrat"/>
                <a:ea typeface="Roboto Black"/>
                <a:cs typeface="Open Sans Light"/>
              </a:rPr>
              <a:t>PRIMEROS AUXILIOS PSICOLÓGICOS</a:t>
            </a:r>
            <a:endParaRPr lang="en-US">
              <a:solidFill>
                <a:schemeClr val="bg1"/>
              </a:solidFill>
              <a:ea typeface="Roboto Black"/>
              <a:cs typeface="Open Sans Light"/>
            </a:endParaRPr>
          </a:p>
          <a:p>
            <a:pPr>
              <a:lnSpc>
                <a:spcPct val="150000"/>
              </a:lnSpc>
            </a:pPr>
            <a:r>
              <a:rPr lang="en-US" b="1">
                <a:solidFill>
                  <a:schemeClr val="bg1"/>
                </a:solidFill>
                <a:latin typeface="Montserrat"/>
                <a:ea typeface="Roboto Black"/>
                <a:cs typeface="Open Sans Light"/>
              </a:rPr>
              <a:t>PARA LAS DUDAS SOBRE LAS VACUNAS</a:t>
            </a:r>
            <a:endParaRPr lang="ru-RU">
              <a:solidFill>
                <a:schemeClr val="bg1"/>
              </a:solidFill>
              <a:ea typeface="Roboto Black"/>
              <a:cs typeface="Open Sans Light"/>
            </a:endParaRPr>
          </a:p>
        </p:txBody>
      </p:sp>
      <p:grpSp>
        <p:nvGrpSpPr>
          <p:cNvPr id="2" name="Group 1">
            <a:extLst>
              <a:ext uri="{FF2B5EF4-FFF2-40B4-BE49-F238E27FC236}">
                <a16:creationId xmlns:a16="http://schemas.microsoft.com/office/drawing/2014/main" id="{07D8DAAA-4540-496D-A42D-A48C1F9A432F}"/>
              </a:ext>
            </a:extLst>
          </p:cNvPr>
          <p:cNvGrpSpPr/>
          <p:nvPr/>
        </p:nvGrpSpPr>
        <p:grpSpPr>
          <a:xfrm>
            <a:off x="3329020" y="2494505"/>
            <a:ext cx="11629960" cy="6264807"/>
            <a:chOff x="3329020" y="2494505"/>
            <a:chExt cx="11629960" cy="6264807"/>
          </a:xfrm>
        </p:grpSpPr>
        <p:sp>
          <p:nvSpPr>
            <p:cNvPr id="17" name="TextBox 16">
              <a:extLst>
                <a:ext uri="{FF2B5EF4-FFF2-40B4-BE49-F238E27FC236}">
                  <a16:creationId xmlns:a16="http://schemas.microsoft.com/office/drawing/2014/main" id="{F82A7E7C-560D-43C5-8CAC-BC2260EA79A4}"/>
                </a:ext>
              </a:extLst>
            </p:cNvPr>
            <p:cNvSpPr txBox="1"/>
            <p:nvPr/>
          </p:nvSpPr>
          <p:spPr>
            <a:xfrm>
              <a:off x="3329020" y="5589213"/>
              <a:ext cx="11629960" cy="3170099"/>
            </a:xfrm>
            <a:prstGeom prst="rect">
              <a:avLst/>
            </a:prstGeom>
            <a:noFill/>
          </p:spPr>
          <p:txBody>
            <a:bodyPr wrap="square" lIns="91440" tIns="45720" rIns="91440" bIns="45720" rtlCol="0" anchor="ctr" anchorCtr="0">
              <a:spAutoFit/>
            </a:bodyPr>
            <a:lstStyle/>
            <a:p>
              <a:r>
                <a:rPr lang="en-US" sz="4000" b="1" err="1">
                  <a:solidFill>
                    <a:srgbClr val="011E41"/>
                  </a:solidFill>
                  <a:latin typeface="Open Sans"/>
                  <a:ea typeface="Open Sans"/>
                  <a:cs typeface="Open Sans"/>
                </a:rPr>
                <a:t>Actividad</a:t>
              </a:r>
              <a:r>
                <a:rPr lang="en-US" sz="4000" b="1">
                  <a:solidFill>
                    <a:srgbClr val="011E41"/>
                  </a:solidFill>
                  <a:latin typeface="Open Sans"/>
                  <a:ea typeface="Open Sans"/>
                  <a:cs typeface="Open Sans"/>
                </a:rPr>
                <a:t> 3</a:t>
              </a:r>
            </a:p>
            <a:p>
              <a:r>
                <a:rPr lang="en-US" sz="4000" err="1">
                  <a:latin typeface="Open Sans"/>
                  <a:ea typeface="+mn-lt"/>
                  <a:cs typeface="+mn-lt"/>
                </a:rPr>
                <a:t>Responda</a:t>
              </a:r>
              <a:r>
                <a:rPr lang="en-US" sz="4000">
                  <a:latin typeface="Open Sans"/>
                  <a:ea typeface="+mn-lt"/>
                  <a:cs typeface="+mn-lt"/>
                </a:rPr>
                <a:t> "</a:t>
              </a:r>
              <a:r>
                <a:rPr lang="en-US" sz="4000" err="1">
                  <a:solidFill>
                    <a:srgbClr val="FF0000"/>
                  </a:solidFill>
                  <a:latin typeface="Open Sans"/>
                  <a:ea typeface="+mn-lt"/>
                  <a:cs typeface="+mn-lt"/>
                </a:rPr>
                <a:t>Sí</a:t>
              </a:r>
              <a:r>
                <a:rPr lang="en-US" sz="4000">
                  <a:latin typeface="Open Sans"/>
                  <a:ea typeface="+mn-lt"/>
                  <a:cs typeface="+mn-lt"/>
                </a:rPr>
                <a:t>" </a:t>
              </a:r>
              <a:r>
                <a:rPr lang="en-US" sz="4000" err="1">
                  <a:latin typeface="Open Sans"/>
                  <a:ea typeface="+mn-lt"/>
                  <a:cs typeface="+mn-lt"/>
                </a:rPr>
                <a:t>si</a:t>
              </a:r>
              <a:r>
                <a:rPr lang="en-US" sz="4000">
                  <a:latin typeface="Open Sans"/>
                  <a:ea typeface="+mn-lt"/>
                  <a:cs typeface="+mn-lt"/>
                </a:rPr>
                <a:t> es algo que </a:t>
              </a:r>
              <a:r>
                <a:rPr lang="en-US" sz="4000" err="1">
                  <a:latin typeface="Open Sans"/>
                  <a:ea typeface="+mn-lt"/>
                  <a:cs typeface="+mn-lt"/>
                </a:rPr>
                <a:t>debemos</a:t>
              </a:r>
              <a:r>
                <a:rPr lang="en-US" sz="4000">
                  <a:latin typeface="Open Sans"/>
                  <a:ea typeface="+mn-lt"/>
                  <a:cs typeface="+mn-lt"/>
                </a:rPr>
                <a:t> </a:t>
              </a:r>
              <a:r>
                <a:rPr lang="en-US" sz="4000" err="1">
                  <a:latin typeface="Open Sans"/>
                  <a:ea typeface="+mn-lt"/>
                  <a:cs typeface="+mn-lt"/>
                </a:rPr>
                <a:t>hacer</a:t>
              </a:r>
              <a:r>
                <a:rPr lang="en-US" sz="4000">
                  <a:latin typeface="Open Sans"/>
                  <a:ea typeface="+mn-lt"/>
                  <a:cs typeface="+mn-lt"/>
                </a:rPr>
                <a:t>, o "</a:t>
              </a:r>
              <a:r>
                <a:rPr lang="en-US" sz="4000">
                  <a:solidFill>
                    <a:srgbClr val="FF0000"/>
                  </a:solidFill>
                  <a:latin typeface="Open Sans"/>
                  <a:ea typeface="+mn-lt"/>
                  <a:cs typeface="+mn-lt"/>
                </a:rPr>
                <a:t>No</a:t>
              </a:r>
              <a:r>
                <a:rPr lang="en-US" sz="4000">
                  <a:latin typeface="Open Sans"/>
                  <a:ea typeface="+mn-lt"/>
                  <a:cs typeface="+mn-lt"/>
                </a:rPr>
                <a:t>" </a:t>
              </a:r>
              <a:r>
                <a:rPr lang="en-US" sz="4000" err="1">
                  <a:latin typeface="Open Sans"/>
                  <a:ea typeface="+mn-lt"/>
                  <a:cs typeface="+mn-lt"/>
                </a:rPr>
                <a:t>si</a:t>
              </a:r>
              <a:r>
                <a:rPr lang="en-US" sz="4000">
                  <a:latin typeface="Open Sans"/>
                  <a:ea typeface="+mn-lt"/>
                  <a:cs typeface="+mn-lt"/>
                </a:rPr>
                <a:t> </a:t>
              </a:r>
              <a:r>
                <a:rPr lang="en-US" sz="4000" err="1">
                  <a:latin typeface="Open Sans"/>
                  <a:ea typeface="+mn-lt"/>
                  <a:cs typeface="+mn-lt"/>
                </a:rPr>
                <a:t>debemos</a:t>
              </a:r>
              <a:r>
                <a:rPr lang="en-US" sz="4000">
                  <a:latin typeface="Open Sans"/>
                  <a:ea typeface="+mn-lt"/>
                  <a:cs typeface="+mn-lt"/>
                </a:rPr>
                <a:t> </a:t>
              </a:r>
              <a:r>
                <a:rPr lang="en-US" sz="4000" err="1">
                  <a:latin typeface="Open Sans"/>
                  <a:ea typeface="+mn-lt"/>
                  <a:cs typeface="+mn-lt"/>
                </a:rPr>
                <a:t>evitarlo</a:t>
              </a:r>
              <a:r>
                <a:rPr lang="en-US" sz="4000">
                  <a:latin typeface="Open Sans"/>
                  <a:ea typeface="+mn-lt"/>
                  <a:cs typeface="+mn-lt"/>
                </a:rPr>
                <a:t> al </a:t>
              </a:r>
              <a:r>
                <a:rPr lang="en-US" sz="4000" err="1">
                  <a:latin typeface="Open Sans"/>
                  <a:ea typeface="+mn-lt"/>
                  <a:cs typeface="+mn-lt"/>
                </a:rPr>
                <a:t>apoyar</a:t>
              </a:r>
              <a:r>
                <a:rPr lang="en-US" sz="4000">
                  <a:latin typeface="Open Sans"/>
                  <a:ea typeface="+mn-lt"/>
                  <a:cs typeface="+mn-lt"/>
                </a:rPr>
                <a:t> a las personas que </a:t>
              </a:r>
              <a:r>
                <a:rPr lang="en-US" sz="4000" err="1">
                  <a:latin typeface="Open Sans"/>
                  <a:ea typeface="+mn-lt"/>
                  <a:cs typeface="+mn-lt"/>
                </a:rPr>
                <a:t>dudan</a:t>
              </a:r>
              <a:r>
                <a:rPr lang="en-US" sz="4000">
                  <a:latin typeface="Open Sans"/>
                  <a:ea typeface="+mn-lt"/>
                  <a:cs typeface="+mn-lt"/>
                </a:rPr>
                <a:t> de la </a:t>
              </a:r>
              <a:r>
                <a:rPr lang="en-US" sz="4000" err="1">
                  <a:latin typeface="Open Sans"/>
                  <a:ea typeface="+mn-lt"/>
                  <a:cs typeface="+mn-lt"/>
                </a:rPr>
                <a:t>vacuna</a:t>
              </a:r>
              <a:endParaRPr lang="en-US" err="1">
                <a:latin typeface="Open Sans"/>
              </a:endParaRPr>
            </a:p>
            <a:p>
              <a:endParaRPr lang="en-US" sz="4000" b="1">
                <a:solidFill>
                  <a:srgbClr val="011E4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37383FF1-13BA-4E33-9578-C37A5F6ED31B}"/>
                </a:ext>
              </a:extLst>
            </p:cNvPr>
            <p:cNvSpPr txBox="1"/>
            <p:nvPr/>
          </p:nvSpPr>
          <p:spPr>
            <a:xfrm>
              <a:off x="3329020" y="2494505"/>
              <a:ext cx="11064240" cy="3046988"/>
            </a:xfrm>
            <a:prstGeom prst="rect">
              <a:avLst/>
            </a:prstGeom>
            <a:noFill/>
          </p:spPr>
          <p:txBody>
            <a:bodyPr wrap="square" lIns="91440" tIns="45720" rIns="91440" bIns="45720" rtlCol="0" anchor="t">
              <a:spAutoFit/>
            </a:bodyPr>
            <a:lstStyle/>
            <a:p>
              <a:r>
                <a:rPr lang="en-US" sz="4800" b="1">
                  <a:latin typeface="Montserrat"/>
                  <a:ea typeface="+mn-lt"/>
                  <a:cs typeface="+mn-lt"/>
                </a:rPr>
                <a:t>LO QUE </a:t>
              </a:r>
              <a:r>
                <a:rPr lang="en-US" sz="4800" b="1">
                  <a:solidFill>
                    <a:srgbClr val="FF0000"/>
                  </a:solidFill>
                  <a:latin typeface="Montserrat"/>
                  <a:ea typeface="+mn-lt"/>
                  <a:cs typeface="+mn-lt"/>
                </a:rPr>
                <a:t>HAY QUE HACER</a:t>
              </a:r>
              <a:r>
                <a:rPr lang="en-US" sz="4800" b="1">
                  <a:latin typeface="Montserrat"/>
                  <a:ea typeface="+mn-lt"/>
                  <a:cs typeface="+mn-lt"/>
                </a:rPr>
                <a:t> Y LO QUE </a:t>
              </a:r>
              <a:r>
                <a:rPr lang="en-US" sz="4800" b="1">
                  <a:solidFill>
                    <a:srgbClr val="FF0000"/>
                  </a:solidFill>
                  <a:latin typeface="Montserrat"/>
                  <a:ea typeface="+mn-lt"/>
                  <a:cs typeface="+mn-lt"/>
                </a:rPr>
                <a:t>NO HAY QUE HACER</a:t>
              </a:r>
              <a:r>
                <a:rPr lang="en-US" sz="4800" b="1">
                  <a:latin typeface="Montserrat"/>
                  <a:ea typeface="+mn-lt"/>
                  <a:cs typeface="+mn-lt"/>
                </a:rPr>
                <a:t> PARA APOYAR A LAS PERSONAS QUE DUDAN DE LAS VACUNAS</a:t>
              </a:r>
              <a:endParaRPr lang="en-US">
                <a:latin typeface="Calibri" panose="020F0502020204030204"/>
                <a:cs typeface="Calibri" panose="020F0502020204030204"/>
              </a:endParaRPr>
            </a:p>
          </p:txBody>
        </p:sp>
      </p:grpSp>
    </p:spTree>
    <p:extLst>
      <p:ext uri="{BB962C8B-B14F-4D97-AF65-F5344CB8AC3E}">
        <p14:creationId xmlns:p14="http://schemas.microsoft.com/office/powerpoint/2010/main" val="25594300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0B81F92DC9F743AB69193ABF7D6812" ma:contentTypeVersion="12" ma:contentTypeDescription="Create a new document." ma:contentTypeScope="" ma:versionID="b5ac13d372290f0a7b817e0dfcb0f2ac">
  <xsd:schema xmlns:xsd="http://www.w3.org/2001/XMLSchema" xmlns:xs="http://www.w3.org/2001/XMLSchema" xmlns:p="http://schemas.microsoft.com/office/2006/metadata/properties" xmlns:ns2="ece866b8-f57f-4e89-adfa-3780fda1f197" xmlns:ns3="9050ad3a-5f6e-4ef7-872e-a5e19a831b67" targetNamespace="http://schemas.microsoft.com/office/2006/metadata/properties" ma:root="true" ma:fieldsID="e8a306cd7fe05675a51b78a206333dd7" ns2:_="" ns3:_="">
    <xsd:import namespace="ece866b8-f57f-4e89-adfa-3780fda1f197"/>
    <xsd:import namespace="9050ad3a-5f6e-4ef7-872e-a5e19a831b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866b8-f57f-4e89-adfa-3780fda1f1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50ad3a-5f6e-4ef7-872e-a5e19a831b6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E6F00C-9BFF-4B5C-AC17-950BEE840964}">
  <ds:schemaRefs>
    <ds:schemaRef ds:uri="http://schemas.microsoft.com/sharepoint/v3/contenttype/forms"/>
  </ds:schemaRefs>
</ds:datastoreItem>
</file>

<file path=customXml/itemProps2.xml><?xml version="1.0" encoding="utf-8"?>
<ds:datastoreItem xmlns:ds="http://schemas.openxmlformats.org/officeDocument/2006/customXml" ds:itemID="{0FEBD396-4C28-413D-BCC9-B0F8204F37BC}">
  <ds:schemaRefs>
    <ds:schemaRef ds:uri="cd0483ec-6ac7-4b54-8053-f22cb238b3b2"/>
    <ds:schemaRef ds:uri="cf153c07-fe08-452e-a241-7f7f2beb7f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8914B53-8713-4171-B6E5-71FD05F3E363}">
  <ds:schemaRefs>
    <ds:schemaRef ds:uri="9050ad3a-5f6e-4ef7-872e-a5e19a831b67"/>
    <ds:schemaRef ds:uri="ece866b8-f57f-4e89-adfa-3780fda1f1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10939</Words>
  <Application>Microsoft Office PowerPoint</Application>
  <PresentationFormat>Custom</PresentationFormat>
  <Paragraphs>633</Paragraphs>
  <Slides>29</Slides>
  <Notes>29</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29</vt:i4>
      </vt:variant>
    </vt:vector>
  </HeadingPairs>
  <TitlesOfParts>
    <vt:vector size="48" baseType="lpstr">
      <vt:lpstr>Bebas</vt:lpstr>
      <vt:lpstr>Montserrat Black</vt:lpstr>
      <vt:lpstr>Calibri</vt:lpstr>
      <vt:lpstr>Verdana</vt:lpstr>
      <vt:lpstr>Wingdings</vt:lpstr>
      <vt:lpstr>Montserrat Black</vt:lpstr>
      <vt:lpstr>Montserrat Black</vt:lpstr>
      <vt:lpstr>Montserrat</vt:lpstr>
      <vt:lpstr>Open Sans</vt:lpstr>
      <vt:lpstr>Arial,Sans-Serif</vt:lpstr>
      <vt:lpstr>Open Sans Light</vt:lpstr>
      <vt:lpstr>Symbol</vt:lpstr>
      <vt:lpstr>Calibri Light</vt:lpstr>
      <vt:lpstr>Courier New</vt:lpstr>
      <vt:lpstr>Montserrat Bold</vt:lpstr>
      <vt:lpstr>Arial</vt:lpstr>
      <vt:lpstr>Montserrat Medium</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Barbara Levin</cp:lastModifiedBy>
  <cp:revision>3</cp:revision>
  <dcterms:created xsi:type="dcterms:W3CDTF">2015-02-25T15:20:40Z</dcterms:created>
  <dcterms:modified xsi:type="dcterms:W3CDTF">2021-08-19T07:30:55Z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0x0101009F0B81F92DC9F743AB69193ABF7D6812</vt:lpwstr>
  </property>
  <property fmtid="{D5CDD505-2E9C-101B-9397-08002B2CF9AE}" pid="3" name="MSIP_Label_6627b15a-80ec-4ef7-8353-f32e3c89bf3e_Enabled">
    <vt:lpwstr>true</vt:lpwstr>
  </property>
  <property fmtid="{D5CDD505-2E9C-101B-9397-08002B2CF9AE}" pid="4" name="MSIP_Label_6627b15a-80ec-4ef7-8353-f32e3c89bf3e_SetDate">
    <vt:lpwstr>2021-07-30T14:37:44Z</vt:lpwstr>
  </property>
  <property fmtid="{D5CDD505-2E9C-101B-9397-08002B2CF9AE}" pid="5" name="MSIP_Label_6627b15a-80ec-4ef7-8353-f32e3c89bf3e_Method">
    <vt:lpwstr>Privileged</vt:lpwstr>
  </property>
  <property fmtid="{D5CDD505-2E9C-101B-9397-08002B2CF9AE}" pid="6" name="MSIP_Label_6627b15a-80ec-4ef7-8353-f32e3c89bf3e_Name">
    <vt:lpwstr>IFRC Internal</vt:lpwstr>
  </property>
  <property fmtid="{D5CDD505-2E9C-101B-9397-08002B2CF9AE}" pid="7" name="MSIP_Label_6627b15a-80ec-4ef7-8353-f32e3c89bf3e_SiteId">
    <vt:lpwstr>a2b53be5-734e-4e6c-ab0d-d184f60fd917</vt:lpwstr>
  </property>
  <property fmtid="{D5CDD505-2E9C-101B-9397-08002B2CF9AE}" pid="8" name="MSIP_Label_6627b15a-80ec-4ef7-8353-f32e3c89bf3e_ActionId">
    <vt:lpwstr>a88ee64a-23f8-490d-8c9d-991d22964f12</vt:lpwstr>
  </property>
  <property fmtid="{D5CDD505-2E9C-101B-9397-08002B2CF9AE}" pid="9" name="MSIP_Label_6627b15a-80ec-4ef7-8353-f32e3c89bf3e_ContentBits">
    <vt:lpwstr>2</vt:lpwstr>
  </property>
  <property fmtid="{D5CDD505-2E9C-101B-9397-08002B2CF9AE}" pid="10" name="ClassificationContentMarkingFooterLocations">
    <vt:lpwstr>Office Theme:8</vt:lpwstr>
  </property>
  <property fmtid="{D5CDD505-2E9C-101B-9397-08002B2CF9AE}" pid="11" name="ClassificationContentMarkingFooterText">
    <vt:lpwstr>Internal</vt:lpwstr>
  </property>
</Properties>
</file>