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6858000" type="screen4x3"/>
  <p:notesSz cx="6888163" cy="100187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79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</p:spPr>
        <p:txBody>
          <a:bodyPr lIns="96606" tIns="48303" rIns="96606" bIns="48303"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8422" y="4758889"/>
            <a:ext cx="5051320" cy="4508421"/>
          </a:xfrm>
          <a:prstGeom prst="rect">
            <a:avLst/>
          </a:prstGeom>
        </p:spPr>
        <p:txBody>
          <a:bodyPr lIns="96606" tIns="48303" rIns="96606" bIns="4830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843426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457200" y="343091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402336">
              <a:defRPr sz="1408" b="1"/>
            </a:pPr>
            <a:r>
              <a:t/>
            </a:r>
            <a:br/>
            <a:r>
              <a:t/>
            </a:r>
            <a:br/>
            <a:r>
              <a:t>Prendersi cura dei volontari: Formazione di base</a:t>
            </a:r>
            <a:br/>
            <a:r>
              <a:t/>
            </a:r>
            <a:br/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898776" cy="4525963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endParaRPr/>
          </a:p>
          <a:p>
            <a:pPr marL="0" indent="0" algn="r">
              <a:spcBef>
                <a:spcPts val="500"/>
              </a:spcBef>
              <a:buSzTx/>
              <a:buNone/>
              <a:defRPr sz="2400"/>
            </a:pPr>
            <a:r>
              <a:t>(NOME DEI FACILITATORI)</a:t>
            </a:r>
          </a:p>
          <a:p>
            <a:pPr marL="0" indent="0" algn="r">
              <a:spcBef>
                <a:spcPts val="500"/>
              </a:spcBef>
              <a:buSzTx/>
              <a:buNone/>
              <a:defRPr sz="2400"/>
            </a:pPr>
            <a:r>
              <a:t>(DATA)</a:t>
            </a:r>
          </a:p>
          <a:p>
            <a:pPr marL="0" indent="0" algn="r">
              <a:spcBef>
                <a:spcPts val="500"/>
              </a:spcBef>
              <a:buSzTx/>
              <a:buNone/>
              <a:defRPr sz="2400"/>
            </a:pPr>
            <a:r>
              <a:t>(SEDE)</a:t>
            </a:r>
          </a:p>
        </p:txBody>
      </p:sp>
      <p:pic>
        <p:nvPicPr>
          <p:cNvPr id="115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/>
        </p:nvSpPr>
        <p:spPr>
          <a:xfrm>
            <a:off x="5796136" y="4221088"/>
            <a:ext cx="1584177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[Insert front page photo]</a:t>
            </a:r>
          </a:p>
        </p:txBody>
      </p:sp>
      <p:pic>
        <p:nvPicPr>
          <p:cNvPr id="117" name="image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30823" y="1713706"/>
            <a:ext cx="3303770" cy="49556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>
            <a:off x="539551" y="1988840"/>
            <a:ext cx="7416826" cy="293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i="1"/>
            </a:pPr>
            <a:endParaRPr/>
          </a:p>
          <a:p>
            <a:pPr>
              <a:defRPr sz="2400" i="1"/>
            </a:pPr>
            <a:r>
              <a:t>Lavoro individuale: in cinque minuti, scrivete tutto ciò che vi viene in mente sui rischi per il benessere dei volontari</a:t>
            </a:r>
          </a:p>
          <a:p>
            <a:pPr>
              <a:defRPr sz="2400" i="1"/>
            </a:pPr>
            <a:endParaRPr/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Quali sono i principali rischi per il benessere dei volontari?</a:t>
            </a:r>
          </a:p>
        </p:txBody>
      </p:sp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xfrm>
            <a:off x="457200" y="400145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40663">
              <a:defRPr sz="2592" b="1"/>
            </a:pPr>
            <a:r>
              <a:t/>
            </a:r>
            <a:br/>
            <a:r>
              <a:rPr sz="2268"/>
              <a:t>Rischi per il benessere dei volontari</a:t>
            </a:r>
            <a:br>
              <a:rPr sz="2268"/>
            </a:br>
            <a:endParaRPr sz="2268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xfrm>
            <a:off x="457200" y="400145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40663">
              <a:defRPr sz="2592" b="1"/>
            </a:pPr>
            <a:r>
              <a:t/>
            </a:r>
            <a:br/>
            <a:r>
              <a:rPr sz="2268"/>
              <a:t>Rischi per il benessere dei volontari</a:t>
            </a:r>
            <a:br>
              <a:rPr sz="2268"/>
            </a:br>
            <a:endParaRPr sz="2268"/>
          </a:p>
        </p:txBody>
      </p:sp>
      <p:pic>
        <p:nvPicPr>
          <p:cNvPr id="171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539551" y="1844824"/>
            <a:ext cx="7416826" cy="400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Sfera</a:t>
            </a:r>
            <a:r>
              <a:rPr dirty="0"/>
              <a:t> </a:t>
            </a:r>
            <a:r>
              <a:rPr dirty="0" err="1"/>
              <a:t>personale</a:t>
            </a:r>
            <a:endParaRPr dirty="0"/>
          </a:p>
          <a:p>
            <a:pPr>
              <a:defRPr sz="2400" b="1"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/>
          </a:p>
          <a:p>
            <a:pPr marL="240631" indent="-240631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sentirsi</a:t>
            </a:r>
            <a:r>
              <a:rPr dirty="0"/>
              <a:t> in </a:t>
            </a:r>
            <a:r>
              <a:rPr dirty="0" err="1"/>
              <a:t>colpa</a:t>
            </a:r>
            <a:r>
              <a:rPr dirty="0"/>
              <a:t> per la </a:t>
            </a:r>
            <a:r>
              <a:rPr dirty="0" err="1"/>
              <a:t>morte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persona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assistono</a:t>
            </a:r>
            <a:r>
              <a:rPr dirty="0"/>
              <a:t>;</a:t>
            </a:r>
          </a:p>
          <a:p>
            <a:pPr marL="240631" indent="-240631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nutrire</a:t>
            </a:r>
            <a:r>
              <a:rPr dirty="0"/>
              <a:t> </a:t>
            </a:r>
            <a:r>
              <a:rPr dirty="0" err="1"/>
              <a:t>aspettative</a:t>
            </a:r>
            <a:r>
              <a:rPr dirty="0"/>
              <a:t> </a:t>
            </a:r>
            <a:r>
              <a:rPr dirty="0" err="1"/>
              <a:t>idealizzate</a:t>
            </a:r>
            <a:r>
              <a:rPr dirty="0"/>
              <a:t>/</a:t>
            </a:r>
            <a:r>
              <a:rPr dirty="0" err="1"/>
              <a:t>irrealistiche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quanto</a:t>
            </a:r>
            <a:r>
              <a:rPr dirty="0"/>
              <a:t> </a:t>
            </a:r>
            <a:r>
              <a:rPr dirty="0" err="1"/>
              <a:t>può</a:t>
            </a:r>
            <a:r>
              <a:rPr dirty="0"/>
              <a:t> fare un </a:t>
            </a:r>
            <a:r>
              <a:rPr dirty="0" err="1"/>
              <a:t>volontario</a:t>
            </a:r>
            <a:r>
              <a:rPr dirty="0"/>
              <a:t> per </a:t>
            </a:r>
            <a:r>
              <a:rPr dirty="0" err="1"/>
              <a:t>aiutare</a:t>
            </a:r>
            <a:r>
              <a:rPr dirty="0"/>
              <a:t>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altri</a:t>
            </a:r>
            <a:r>
              <a:rPr dirty="0"/>
              <a:t>;</a:t>
            </a:r>
          </a:p>
          <a:p>
            <a:pPr marL="240631" indent="-240631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pensare</a:t>
            </a:r>
            <a:r>
              <a:rPr dirty="0"/>
              <a:t> di dover </a:t>
            </a:r>
            <a:r>
              <a:rPr dirty="0" err="1"/>
              <a:t>risolvere</a:t>
            </a:r>
            <a:r>
              <a:rPr dirty="0"/>
              <a:t> </a:t>
            </a:r>
            <a:r>
              <a:rPr dirty="0" err="1"/>
              <a:t>tutti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problemi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persona a cui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presta</a:t>
            </a:r>
            <a:r>
              <a:rPr dirty="0"/>
              <a:t> </a:t>
            </a:r>
            <a:r>
              <a:rPr dirty="0" err="1"/>
              <a:t>aiuto</a:t>
            </a:r>
            <a:r>
              <a:rPr dirty="0"/>
              <a:t>;</a:t>
            </a:r>
          </a:p>
          <a:p>
            <a:pPr marL="240631" indent="-240631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sentirsi</a:t>
            </a:r>
            <a:r>
              <a:rPr dirty="0"/>
              <a:t> in </a:t>
            </a:r>
            <a:r>
              <a:rPr dirty="0" err="1"/>
              <a:t>colpa</a:t>
            </a:r>
            <a:r>
              <a:rPr dirty="0"/>
              <a:t> </a:t>
            </a:r>
            <a:r>
              <a:rPr dirty="0" err="1"/>
              <a:t>perché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desidera</a:t>
            </a:r>
            <a:r>
              <a:rPr dirty="0"/>
              <a:t> </a:t>
            </a:r>
            <a:r>
              <a:rPr dirty="0" err="1"/>
              <a:t>soddisfare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proprio</a:t>
            </a:r>
            <a:r>
              <a:rPr dirty="0"/>
              <a:t> </a:t>
            </a:r>
            <a:r>
              <a:rPr dirty="0" err="1"/>
              <a:t>bisogno</a:t>
            </a:r>
            <a:r>
              <a:rPr dirty="0"/>
              <a:t> di </a:t>
            </a:r>
            <a:r>
              <a:rPr dirty="0" err="1"/>
              <a:t>riposo</a:t>
            </a:r>
            <a:r>
              <a:rPr dirty="0"/>
              <a:t> o di </a:t>
            </a:r>
            <a:r>
              <a:rPr dirty="0" err="1"/>
              <a:t>supporto</a:t>
            </a:r>
            <a:r>
              <a:rPr dirty="0"/>
              <a:t>;</a:t>
            </a:r>
          </a:p>
          <a:p>
            <a:pPr marL="240631" indent="-240631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affrontare</a:t>
            </a:r>
            <a:r>
              <a:rPr dirty="0"/>
              <a:t> </a:t>
            </a:r>
            <a:r>
              <a:rPr dirty="0" err="1"/>
              <a:t>dilemmi</a:t>
            </a:r>
            <a:r>
              <a:rPr dirty="0"/>
              <a:t> </a:t>
            </a:r>
            <a:r>
              <a:rPr dirty="0" err="1"/>
              <a:t>morali</a:t>
            </a:r>
            <a:r>
              <a:rPr dirty="0"/>
              <a:t> </a:t>
            </a:r>
            <a:r>
              <a:rPr dirty="0" err="1"/>
              <a:t>ed</a:t>
            </a:r>
            <a:r>
              <a:rPr dirty="0"/>
              <a:t> </a:t>
            </a:r>
            <a:r>
              <a:rPr dirty="0" err="1"/>
              <a:t>etici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/>
        </p:nvSpPr>
        <p:spPr>
          <a:xfrm>
            <a:off x="668201" y="2111524"/>
            <a:ext cx="7416826" cy="258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1"/>
            </a:pPr>
            <a:r>
              <a:t>Sfera interpersonale</a:t>
            </a:r>
          </a:p>
          <a:p>
            <a:pPr marL="240631" indent="-240631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marL="240631" indent="-240631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sentire che manca il supporto dei colleghi o dei supervisori;</a:t>
            </a:r>
          </a:p>
          <a:p>
            <a:pPr marL="240631" indent="-240631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avere dinamiche difficili all’interno del team;</a:t>
            </a:r>
          </a:p>
          <a:p>
            <a:pPr marL="240631" indent="-240631" defTabSz="457200">
              <a:buSzPct val="100000"/>
              <a:buChar char="•"/>
              <a:defRPr sz="2400" i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i="0"/>
              <a:t>lavorare nel team con compagni stressati o in stato di burnout.</a:t>
            </a:r>
            <a:r>
              <a:t> </a:t>
            </a:r>
          </a:p>
        </p:txBody>
      </p:sp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xfrm>
            <a:off x="457200" y="400145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40663">
              <a:defRPr sz="2592" b="1"/>
            </a:pPr>
            <a:r>
              <a:t/>
            </a:r>
            <a:br/>
            <a:r>
              <a:rPr sz="2268"/>
              <a:t>Rischi per il benessere dei volontari</a:t>
            </a:r>
            <a:br>
              <a:rPr sz="2268"/>
            </a:br>
            <a:endParaRPr sz="2268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/>
          <p:nvPr/>
        </p:nvSpPr>
        <p:spPr>
          <a:xfrm>
            <a:off x="539551" y="1700808"/>
            <a:ext cx="7416826" cy="506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1"/>
            </a:pPr>
            <a:r>
              <a:rPr dirty="0" err="1"/>
              <a:t>Condizioni</a:t>
            </a:r>
            <a:r>
              <a:rPr dirty="0"/>
              <a:t> </a:t>
            </a:r>
            <a:r>
              <a:rPr dirty="0" err="1"/>
              <a:t>lavorative</a:t>
            </a:r>
            <a:endParaRPr dirty="0"/>
          </a:p>
          <a:p>
            <a:pPr marL="240631" indent="-240631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/>
          </a:p>
          <a:p>
            <a:pPr marL="240631" indent="-240631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svolgere</a:t>
            </a:r>
            <a:r>
              <a:rPr dirty="0"/>
              <a:t> </a:t>
            </a:r>
            <a:r>
              <a:rPr dirty="0" err="1"/>
              <a:t>compiti</a:t>
            </a:r>
            <a:r>
              <a:rPr dirty="0"/>
              <a:t> </a:t>
            </a:r>
            <a:r>
              <a:rPr dirty="0" err="1"/>
              <a:t>fisicamente</a:t>
            </a:r>
            <a:r>
              <a:rPr dirty="0"/>
              <a:t> </a:t>
            </a:r>
            <a:r>
              <a:rPr dirty="0" err="1"/>
              <a:t>faticosi,estenuanti</a:t>
            </a:r>
            <a:r>
              <a:rPr dirty="0"/>
              <a:t> e </a:t>
            </a:r>
            <a:r>
              <a:rPr dirty="0" err="1"/>
              <a:t>talvolta</a:t>
            </a:r>
            <a:r>
              <a:rPr dirty="0"/>
              <a:t> </a:t>
            </a:r>
            <a:r>
              <a:rPr dirty="0" err="1"/>
              <a:t>anche</a:t>
            </a:r>
            <a:r>
              <a:rPr dirty="0"/>
              <a:t> </a:t>
            </a:r>
            <a:r>
              <a:rPr dirty="0" err="1"/>
              <a:t>pericolosi,oppure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oggetto</a:t>
            </a:r>
            <a:r>
              <a:rPr dirty="0"/>
              <a:t> di </a:t>
            </a:r>
            <a:r>
              <a:rPr dirty="0" err="1"/>
              <a:t>richieste</a:t>
            </a:r>
            <a:r>
              <a:rPr dirty="0"/>
              <a:t> di </a:t>
            </a:r>
            <a:r>
              <a:rPr dirty="0" err="1"/>
              <a:t>lavorare</a:t>
            </a:r>
            <a:r>
              <a:rPr dirty="0"/>
              <a:t> per </a:t>
            </a:r>
            <a:r>
              <a:rPr dirty="0" err="1"/>
              <a:t>lunghe</a:t>
            </a:r>
            <a:r>
              <a:rPr dirty="0"/>
              <a:t> ore in </a:t>
            </a:r>
            <a:r>
              <a:rPr dirty="0" err="1"/>
              <a:t>situazioni</a:t>
            </a:r>
            <a:r>
              <a:rPr dirty="0"/>
              <a:t> </a:t>
            </a:r>
            <a:r>
              <a:rPr dirty="0" err="1"/>
              <a:t>difficili</a:t>
            </a:r>
            <a:r>
              <a:rPr dirty="0"/>
              <a:t> (o </a:t>
            </a:r>
            <a:r>
              <a:rPr dirty="0" err="1"/>
              <a:t>pensare</a:t>
            </a:r>
            <a:r>
              <a:rPr dirty="0"/>
              <a:t> di </a:t>
            </a:r>
            <a:r>
              <a:rPr dirty="0" err="1"/>
              <a:t>poterlo</a:t>
            </a:r>
            <a:r>
              <a:rPr dirty="0"/>
              <a:t> fare);</a:t>
            </a:r>
          </a:p>
          <a:p>
            <a:pPr marL="240631" indent="-240631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allontanarsi</a:t>
            </a:r>
            <a:r>
              <a:rPr dirty="0"/>
              <a:t> </a:t>
            </a:r>
            <a:r>
              <a:rPr dirty="0" err="1"/>
              <a:t>sempre</a:t>
            </a:r>
            <a:r>
              <a:rPr dirty="0"/>
              <a:t> di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dai</a:t>
            </a:r>
            <a:r>
              <a:rPr dirty="0"/>
              <a:t> </a:t>
            </a:r>
            <a:r>
              <a:rPr dirty="0" err="1"/>
              <a:t>propri</a:t>
            </a:r>
            <a:r>
              <a:rPr dirty="0"/>
              <a:t> </a:t>
            </a:r>
            <a:r>
              <a:rPr dirty="0" err="1"/>
              <a:t>congiunti</a:t>
            </a:r>
            <a:r>
              <a:rPr dirty="0"/>
              <a:t> e non </a:t>
            </a:r>
            <a:r>
              <a:rPr dirty="0" err="1"/>
              <a:t>partecipare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vita </a:t>
            </a:r>
            <a:r>
              <a:rPr dirty="0" err="1"/>
              <a:t>familiare</a:t>
            </a:r>
            <a:r>
              <a:rPr dirty="0"/>
              <a:t>;</a:t>
            </a:r>
          </a:p>
          <a:p>
            <a:pPr marL="240631" indent="-240631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sentirsi</a:t>
            </a:r>
            <a:r>
              <a:rPr dirty="0"/>
              <a:t> </a:t>
            </a:r>
            <a:r>
              <a:rPr dirty="0" err="1"/>
              <a:t>inadeguati</a:t>
            </a:r>
            <a:r>
              <a:rPr dirty="0"/>
              <a:t> </a:t>
            </a:r>
            <a:r>
              <a:rPr dirty="0" err="1"/>
              <a:t>nell’affrontare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compiti</a:t>
            </a:r>
            <a:r>
              <a:rPr dirty="0"/>
              <a:t> o </a:t>
            </a:r>
            <a:r>
              <a:rPr dirty="0" err="1"/>
              <a:t>sentirsi</a:t>
            </a:r>
            <a:r>
              <a:rPr dirty="0"/>
              <a:t> </a:t>
            </a:r>
            <a:r>
              <a:rPr dirty="0" err="1"/>
              <a:t>sopraffatti</a:t>
            </a:r>
            <a:r>
              <a:rPr dirty="0"/>
              <a:t> </a:t>
            </a:r>
            <a:r>
              <a:rPr dirty="0" err="1"/>
              <a:t>dai</a:t>
            </a:r>
            <a:r>
              <a:rPr dirty="0"/>
              <a:t> </a:t>
            </a:r>
            <a:r>
              <a:rPr dirty="0" err="1"/>
              <a:t>bisogni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persone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cerca</a:t>
            </a:r>
            <a:r>
              <a:rPr dirty="0"/>
              <a:t> di </a:t>
            </a:r>
            <a:r>
              <a:rPr dirty="0" err="1"/>
              <a:t>aiutare</a:t>
            </a:r>
            <a:r>
              <a:rPr dirty="0"/>
              <a:t>;</a:t>
            </a:r>
          </a:p>
          <a:p>
            <a:pPr marL="240631" indent="-240631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testimoni</a:t>
            </a:r>
            <a:r>
              <a:rPr dirty="0"/>
              <a:t> di un </a:t>
            </a:r>
            <a:r>
              <a:rPr dirty="0" err="1"/>
              <a:t>evento</a:t>
            </a:r>
            <a:r>
              <a:rPr dirty="0"/>
              <a:t> </a:t>
            </a:r>
            <a:r>
              <a:rPr dirty="0" err="1"/>
              <a:t>traumatico</a:t>
            </a:r>
            <a:r>
              <a:rPr dirty="0"/>
              <a:t> o </a:t>
            </a:r>
            <a:r>
              <a:rPr dirty="0" err="1"/>
              <a:t>ascoltare</a:t>
            </a:r>
            <a:r>
              <a:rPr dirty="0"/>
              <a:t> le </a:t>
            </a:r>
            <a:r>
              <a:rPr dirty="0" err="1"/>
              <a:t>storie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traumi</a:t>
            </a:r>
            <a:r>
              <a:rPr dirty="0"/>
              <a:t> e del </a:t>
            </a:r>
            <a:r>
              <a:rPr dirty="0" err="1"/>
              <a:t>dolore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sopravvissuti</a:t>
            </a:r>
            <a:r>
              <a:rPr dirty="0"/>
              <a:t>.</a:t>
            </a:r>
          </a:p>
        </p:txBody>
      </p:sp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457200" y="400145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40663">
              <a:defRPr sz="2592" b="1"/>
            </a:pPr>
            <a:r>
              <a:t/>
            </a:r>
            <a:br/>
            <a:r>
              <a:rPr sz="2268"/>
              <a:t>Rischi per il benessere dei volontari</a:t>
            </a:r>
            <a:br>
              <a:rPr sz="2268"/>
            </a:br>
            <a:endParaRPr sz="2268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374451" y="1485900"/>
            <a:ext cx="8395098" cy="542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1"/>
            </a:pPr>
            <a:r>
              <a:rPr dirty="0" err="1"/>
              <a:t>Problemi</a:t>
            </a:r>
            <a:r>
              <a:rPr dirty="0"/>
              <a:t> </a:t>
            </a:r>
            <a:r>
              <a:rPr dirty="0" err="1"/>
              <a:t>organizzativi</a:t>
            </a:r>
            <a:endParaRPr dirty="0"/>
          </a:p>
          <a:p>
            <a:pPr marL="240631" indent="-240631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 smtClean="0"/>
              <a:t>avere</a:t>
            </a:r>
            <a:r>
              <a:rPr dirty="0" smtClean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descrizione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compiti</a:t>
            </a:r>
            <a:r>
              <a:rPr dirty="0"/>
              <a:t> </a:t>
            </a:r>
            <a:r>
              <a:rPr dirty="0" err="1"/>
              <a:t>confusa</a:t>
            </a:r>
            <a:r>
              <a:rPr dirty="0"/>
              <a:t> o </a:t>
            </a:r>
            <a:r>
              <a:rPr dirty="0" err="1"/>
              <a:t>inesistente</a:t>
            </a:r>
            <a:r>
              <a:rPr dirty="0"/>
              <a:t> o un </a:t>
            </a:r>
            <a:r>
              <a:rPr dirty="0" err="1"/>
              <a:t>ruolo</a:t>
            </a:r>
            <a:r>
              <a:rPr dirty="0"/>
              <a:t> </a:t>
            </a:r>
            <a:r>
              <a:rPr dirty="0" err="1"/>
              <a:t>poco</a:t>
            </a:r>
            <a:r>
              <a:rPr dirty="0"/>
              <a:t> </a:t>
            </a:r>
            <a:r>
              <a:rPr dirty="0" err="1"/>
              <a:t>chiaro</a:t>
            </a:r>
            <a:r>
              <a:rPr dirty="0"/>
              <a:t> </a:t>
            </a:r>
            <a:r>
              <a:rPr dirty="0" err="1"/>
              <a:t>nel</a:t>
            </a:r>
            <a:r>
              <a:rPr dirty="0"/>
              <a:t> team;</a:t>
            </a:r>
          </a:p>
          <a:p>
            <a:pPr marL="240631" indent="-240631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impreparati</a:t>
            </a:r>
            <a:r>
              <a:rPr dirty="0"/>
              <a:t> ad </a:t>
            </a:r>
            <a:r>
              <a:rPr dirty="0" err="1"/>
              <a:t>affrontare</a:t>
            </a:r>
            <a:r>
              <a:rPr dirty="0"/>
              <a:t> le </a:t>
            </a:r>
            <a:r>
              <a:rPr dirty="0" err="1"/>
              <a:t>manifestazioni</a:t>
            </a:r>
            <a:r>
              <a:rPr dirty="0"/>
              <a:t> di </a:t>
            </a:r>
            <a:r>
              <a:rPr dirty="0" err="1"/>
              <a:t>frustrazione</a:t>
            </a:r>
            <a:r>
              <a:rPr dirty="0"/>
              <a:t> e di </a:t>
            </a:r>
            <a:r>
              <a:rPr dirty="0" err="1"/>
              <a:t>rabbia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beneficiari</a:t>
            </a:r>
            <a:r>
              <a:rPr dirty="0"/>
              <a:t> </a:t>
            </a:r>
            <a:r>
              <a:rPr dirty="0" err="1"/>
              <a:t>quando</a:t>
            </a:r>
            <a:r>
              <a:rPr dirty="0"/>
              <a:t> </a:t>
            </a:r>
            <a:r>
              <a:rPr dirty="0" err="1"/>
              <a:t>ritengono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loro</a:t>
            </a:r>
            <a:r>
              <a:rPr dirty="0"/>
              <a:t> </a:t>
            </a:r>
            <a:r>
              <a:rPr dirty="0" err="1"/>
              <a:t>bisogni</a:t>
            </a:r>
            <a:r>
              <a:rPr dirty="0"/>
              <a:t> non </a:t>
            </a:r>
            <a:r>
              <a:rPr dirty="0" err="1"/>
              <a:t>siano</a:t>
            </a:r>
            <a:r>
              <a:rPr dirty="0"/>
              <a:t> </a:t>
            </a:r>
            <a:r>
              <a:rPr dirty="0" err="1"/>
              <a:t>soddisfatti</a:t>
            </a:r>
            <a:r>
              <a:rPr dirty="0"/>
              <a:t>;</a:t>
            </a:r>
          </a:p>
          <a:p>
            <a:pPr marL="240631" indent="-240631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mancanza</a:t>
            </a:r>
            <a:r>
              <a:rPr dirty="0"/>
              <a:t> di </a:t>
            </a:r>
            <a:r>
              <a:rPr dirty="0" err="1"/>
              <a:t>scambio</a:t>
            </a:r>
            <a:r>
              <a:rPr dirty="0"/>
              <a:t> di </a:t>
            </a:r>
            <a:r>
              <a:rPr dirty="0" err="1"/>
              <a:t>informazioni</a:t>
            </a:r>
            <a:r>
              <a:rPr dirty="0"/>
              <a:t>;</a:t>
            </a:r>
          </a:p>
          <a:p>
            <a:pPr marL="240631" indent="-240631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scarsamente</a:t>
            </a:r>
            <a:r>
              <a:rPr dirty="0"/>
              <a:t> </a:t>
            </a:r>
            <a:r>
              <a:rPr dirty="0" err="1"/>
              <a:t>preparati</a:t>
            </a:r>
            <a:r>
              <a:rPr dirty="0"/>
              <a:t> o </a:t>
            </a:r>
            <a:r>
              <a:rPr dirty="0" err="1"/>
              <a:t>informati</a:t>
            </a:r>
            <a:r>
              <a:rPr dirty="0"/>
              <a:t> per </a:t>
            </a:r>
            <a:r>
              <a:rPr dirty="0" err="1"/>
              <a:t>svolgere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proprio</a:t>
            </a:r>
            <a:r>
              <a:rPr dirty="0"/>
              <a:t> </a:t>
            </a:r>
            <a:r>
              <a:rPr dirty="0" err="1"/>
              <a:t>compito</a:t>
            </a:r>
            <a:r>
              <a:rPr dirty="0"/>
              <a:t>;</a:t>
            </a:r>
          </a:p>
          <a:p>
            <a:pPr marL="240631" indent="-240631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assenza</a:t>
            </a:r>
            <a:r>
              <a:rPr dirty="0"/>
              <a:t> di un confine </a:t>
            </a:r>
            <a:r>
              <a:rPr dirty="0" err="1"/>
              <a:t>netto</a:t>
            </a:r>
            <a:r>
              <a:rPr dirty="0"/>
              <a:t> </a:t>
            </a:r>
            <a:r>
              <a:rPr dirty="0" err="1"/>
              <a:t>tra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lavoro</a:t>
            </a:r>
            <a:r>
              <a:rPr dirty="0"/>
              <a:t> e</a:t>
            </a:r>
          </a:p>
          <a:p>
            <a:pPr marL="240631" indent="-240631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riposo</a:t>
            </a:r>
            <a:r>
              <a:rPr dirty="0"/>
              <a:t>;</a:t>
            </a:r>
          </a:p>
          <a:p>
            <a:pPr marL="240631" indent="-240631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atmosfera</a:t>
            </a:r>
            <a:r>
              <a:rPr dirty="0"/>
              <a:t> </a:t>
            </a:r>
            <a:r>
              <a:rPr dirty="0" err="1"/>
              <a:t>lavorativa</a:t>
            </a:r>
            <a:r>
              <a:rPr dirty="0"/>
              <a:t> in cui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benessere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volontari</a:t>
            </a:r>
            <a:r>
              <a:rPr dirty="0"/>
              <a:t> non è </a:t>
            </a:r>
            <a:r>
              <a:rPr dirty="0" err="1"/>
              <a:t>considerato</a:t>
            </a:r>
            <a:r>
              <a:rPr dirty="0"/>
              <a:t> </a:t>
            </a:r>
            <a:r>
              <a:rPr dirty="0" err="1"/>
              <a:t>importante</a:t>
            </a:r>
            <a:r>
              <a:rPr dirty="0"/>
              <a:t> e in cui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loro</a:t>
            </a:r>
            <a:r>
              <a:rPr dirty="0"/>
              <a:t> </a:t>
            </a:r>
            <a:r>
              <a:rPr dirty="0" err="1"/>
              <a:t>sforzi</a:t>
            </a:r>
            <a:r>
              <a:rPr dirty="0"/>
              <a:t> non </a:t>
            </a:r>
            <a:r>
              <a:rPr dirty="0" err="1"/>
              <a:t>sono</a:t>
            </a:r>
            <a:r>
              <a:rPr dirty="0"/>
              <a:t> né </a:t>
            </a:r>
            <a:r>
              <a:rPr dirty="0" err="1"/>
              <a:t>riconosciuti</a:t>
            </a:r>
            <a:r>
              <a:rPr dirty="0"/>
              <a:t>, né </a:t>
            </a:r>
            <a:r>
              <a:rPr dirty="0" err="1"/>
              <a:t>apprezzati</a:t>
            </a:r>
            <a:r>
              <a:rPr dirty="0"/>
              <a:t>.</a:t>
            </a:r>
          </a:p>
        </p:txBody>
      </p:sp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xfrm>
            <a:off x="457200" y="400145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40663">
              <a:defRPr sz="2592" b="1"/>
            </a:pPr>
            <a:r>
              <a:t/>
            </a:r>
            <a:br/>
            <a:r>
              <a:rPr sz="2268"/>
              <a:t>Rischi per il benessere dei volontari</a:t>
            </a:r>
            <a:br>
              <a:rPr sz="2268"/>
            </a:br>
            <a:endParaRPr sz="2268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xfrm>
            <a:off x="401514" y="411162"/>
            <a:ext cx="8229601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 b="1"/>
            </a:pP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191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>
            <a:off x="3651855" y="768713"/>
            <a:ext cx="1352710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200" b="1"/>
            </a:lvl1pPr>
          </a:lstStyle>
          <a:p>
            <a:r>
              <a:t>Stress </a:t>
            </a:r>
          </a:p>
        </p:txBody>
      </p:sp>
      <p:sp>
        <p:nvSpPr>
          <p:cNvPr id="193" name="Shape 193"/>
          <p:cNvSpPr/>
          <p:nvPr/>
        </p:nvSpPr>
        <p:spPr>
          <a:xfrm>
            <a:off x="575710" y="1698657"/>
            <a:ext cx="7505001" cy="151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2400" i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/>
              <a:t> Lo stress è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reazione</a:t>
            </a:r>
            <a:r>
              <a:rPr dirty="0"/>
              <a:t> </a:t>
            </a:r>
            <a:r>
              <a:rPr dirty="0" err="1"/>
              <a:t>normale</a:t>
            </a:r>
            <a:r>
              <a:rPr dirty="0"/>
              <a:t> a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difficoltà</a:t>
            </a:r>
            <a:r>
              <a:rPr dirty="0"/>
              <a:t> </a:t>
            </a:r>
            <a:r>
              <a:rPr dirty="0" err="1"/>
              <a:t>fisica</a:t>
            </a:r>
            <a:r>
              <a:rPr dirty="0"/>
              <a:t> o </a:t>
            </a:r>
            <a:r>
              <a:rPr dirty="0" err="1"/>
              <a:t>emotiva</a:t>
            </a:r>
            <a:r>
              <a:rPr dirty="0"/>
              <a:t> e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manifesta</a:t>
            </a:r>
            <a:r>
              <a:rPr dirty="0"/>
              <a:t> </a:t>
            </a:r>
            <a:r>
              <a:rPr dirty="0" err="1"/>
              <a:t>quando</a:t>
            </a:r>
            <a:r>
              <a:rPr dirty="0"/>
              <a:t> </a:t>
            </a:r>
            <a:r>
              <a:rPr dirty="0" err="1"/>
              <a:t>c’è</a:t>
            </a:r>
            <a:r>
              <a:rPr dirty="0"/>
              <a:t> un </a:t>
            </a:r>
            <a:r>
              <a:rPr dirty="0" err="1"/>
              <a:t>disequilibro</a:t>
            </a:r>
            <a:r>
              <a:rPr dirty="0"/>
              <a:t> </a:t>
            </a:r>
            <a:r>
              <a:rPr dirty="0" err="1"/>
              <a:t>tra</a:t>
            </a:r>
            <a:r>
              <a:rPr dirty="0"/>
              <a:t> le </a:t>
            </a:r>
            <a:r>
              <a:rPr dirty="0" err="1"/>
              <a:t>esigenze</a:t>
            </a:r>
            <a:r>
              <a:rPr dirty="0"/>
              <a:t> da </a:t>
            </a:r>
            <a:r>
              <a:rPr dirty="0" err="1"/>
              <a:t>soddisfare</a:t>
            </a:r>
            <a:r>
              <a:rPr dirty="0"/>
              <a:t> e le </a:t>
            </a:r>
            <a:r>
              <a:rPr dirty="0" err="1"/>
              <a:t>risorse</a:t>
            </a:r>
            <a:r>
              <a:rPr dirty="0"/>
              <a:t> di cui </a:t>
            </a:r>
            <a:r>
              <a:rPr dirty="0" err="1"/>
              <a:t>si</a:t>
            </a:r>
            <a:r>
              <a:rPr dirty="0"/>
              <a:t> dispone per </a:t>
            </a:r>
            <a:r>
              <a:rPr dirty="0" err="1"/>
              <a:t>adattarsi</a:t>
            </a:r>
            <a:r>
              <a:rPr dirty="0"/>
              <a:t>.</a:t>
            </a:r>
          </a:p>
        </p:txBody>
      </p:sp>
      <p:sp>
        <p:nvSpPr>
          <p:cNvPr id="194" name="Shape 194"/>
          <p:cNvSpPr/>
          <p:nvPr/>
        </p:nvSpPr>
        <p:spPr>
          <a:xfrm>
            <a:off x="4156581" y="4077072"/>
            <a:ext cx="1584177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[Insert picture]</a:t>
            </a:r>
          </a:p>
        </p:txBody>
      </p:sp>
      <p:pic>
        <p:nvPicPr>
          <p:cNvPr id="195" name="image8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17293" y="3356991"/>
            <a:ext cx="4821835" cy="32166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05180" y="577840"/>
            <a:ext cx="8229601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 b="1"/>
            </a:pP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199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611559" y="1844824"/>
            <a:ext cx="7848874" cy="435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000">
                <a:latin typeface="+mj-lt"/>
                <a:ea typeface="+mj-ea"/>
                <a:cs typeface="+mj-cs"/>
                <a:sym typeface="Helvetica"/>
              </a:defRPr>
            </a:pPr>
            <a:r>
              <a:rPr b="1"/>
              <a:t> </a:t>
            </a:r>
            <a:r>
              <a:rPr sz="2400" b="1">
                <a:latin typeface="Trebuchet MS"/>
                <a:ea typeface="Trebuchet MS"/>
                <a:cs typeface="Trebuchet MS"/>
                <a:sym typeface="Trebuchet MS"/>
              </a:rPr>
              <a:t>stress quotidiano</a:t>
            </a:r>
            <a:r>
              <a:rPr sz="2400">
                <a:latin typeface="Trebuchet MS"/>
                <a:ea typeface="Trebuchet MS"/>
                <a:cs typeface="Trebuchet MS"/>
                <a:sym typeface="Trebuchet MS"/>
              </a:rPr>
              <a:t>: tutte le difficoltà che affrontiamo quotidianamente che ci fanno stare sempre all’erta e senza le quali la vita sarebbe per molti noiosa e non degna di essere vissuta;</a:t>
            </a:r>
          </a:p>
          <a:p>
            <a:pPr defTabSz="457200"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defTabSz="457200"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</a:t>
            </a:r>
            <a:r>
              <a:rPr b="1"/>
              <a:t>stress cumulativo</a:t>
            </a:r>
            <a:r>
              <a:t>: si verifica quando le cause di stress durano nel tempo e interferiscono con la routine della</a:t>
            </a:r>
          </a:p>
          <a:p>
            <a:pPr defTabSz="457200"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normale vita quotidiana;</a:t>
            </a:r>
          </a:p>
          <a:p>
            <a:pPr defTabSz="457200"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defTabSz="457200"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/>
              <a:t>stress critico</a:t>
            </a:r>
            <a:r>
              <a:t>: si verifica quando le persone non riescono a soddisfare le richieste che vengono loro fatte e soffrono fisicamente e psicologicamente.</a:t>
            </a:r>
          </a:p>
        </p:txBody>
      </p:sp>
      <p:sp>
        <p:nvSpPr>
          <p:cNvPr id="201" name="Shape 201"/>
          <p:cNvSpPr/>
          <p:nvPr/>
        </p:nvSpPr>
        <p:spPr>
          <a:xfrm>
            <a:off x="3563887" y="776446"/>
            <a:ext cx="1230274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Stress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401514" y="411162"/>
            <a:ext cx="8229601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 b="1"/>
            </a:pP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205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hape 206"/>
          <p:cNvSpPr/>
          <p:nvPr/>
        </p:nvSpPr>
        <p:spPr>
          <a:xfrm>
            <a:off x="3347863" y="645820"/>
            <a:ext cx="1699790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200" b="1"/>
            </a:pPr>
            <a:r>
              <a:t>Burnout</a:t>
            </a:r>
            <a:r>
              <a:rPr sz="1800"/>
              <a:t> </a:t>
            </a:r>
          </a:p>
        </p:txBody>
      </p:sp>
      <p:sp>
        <p:nvSpPr>
          <p:cNvPr id="207" name="Shape 207"/>
          <p:cNvSpPr/>
          <p:nvPr/>
        </p:nvSpPr>
        <p:spPr>
          <a:xfrm>
            <a:off x="663885" y="2043832"/>
            <a:ext cx="7704858" cy="3160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sz="2600" i="1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>
                <a:latin typeface="Trebuchet MS"/>
                <a:ea typeface="Trebuchet MS"/>
                <a:cs typeface="Trebuchet MS"/>
                <a:sym typeface="Trebuchet MS"/>
              </a:rPr>
              <a:t>Il burnout è uno stato emotivo dovuto</a:t>
            </a:r>
          </a:p>
          <a:p>
            <a:pPr algn="ctr" defTabSz="457200">
              <a:defRPr sz="2600" i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ad uno stress prolungato caratterizzato</a:t>
            </a:r>
          </a:p>
          <a:p>
            <a:pPr algn="ctr" defTabSz="457200">
              <a:defRPr sz="2600" i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da uno stato di sfinimento emotivo</a:t>
            </a:r>
          </a:p>
          <a:p>
            <a:pPr algn="ctr" defTabSz="457200">
              <a:defRPr sz="2600" i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cronico, mancanza di energia, calo di</a:t>
            </a:r>
          </a:p>
          <a:p>
            <a:pPr algn="ctr" defTabSz="457200">
              <a:defRPr sz="2600" i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entusiasmo e indifferenza nei confronti</a:t>
            </a:r>
          </a:p>
          <a:p>
            <a:pPr algn="ctr" defTabSz="457200">
              <a:defRPr sz="2600" i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del lavoro, calo di efficienza sul lavoro,</a:t>
            </a:r>
          </a:p>
          <a:p>
            <a:pPr algn="ctr" defTabSz="457200">
              <a:defRPr sz="2600" i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perdita di significato del proprio</a:t>
            </a:r>
          </a:p>
          <a:p>
            <a:pPr algn="ctr" defTabSz="457200">
              <a:defRPr sz="1000">
                <a:latin typeface="Times"/>
                <a:ea typeface="Times"/>
                <a:cs typeface="Times"/>
                <a:sym typeface="Times"/>
              </a:defRPr>
            </a:pPr>
            <a:r>
              <a:rPr sz="2600" i="1">
                <a:latin typeface="Trebuchet MS"/>
                <a:ea typeface="Trebuchet MS"/>
                <a:cs typeface="Trebuchet MS"/>
                <a:sym typeface="Trebuchet MS"/>
              </a:rPr>
              <a:t> operato, pessimismo e cinismo</a:t>
            </a:r>
            <a:r>
              <a:rPr sz="2600" i="1"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xfrm>
            <a:off x="401514" y="411162"/>
            <a:ext cx="8229601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 b="1"/>
            </a:pP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211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3347863" y="645820"/>
            <a:ext cx="1699790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200" b="1"/>
            </a:pPr>
            <a:r>
              <a:t>Burnout</a:t>
            </a:r>
            <a:r>
              <a:rPr sz="1800"/>
              <a:t> </a:t>
            </a:r>
          </a:p>
        </p:txBody>
      </p:sp>
      <p:sp>
        <p:nvSpPr>
          <p:cNvPr id="213" name="Shape 213"/>
          <p:cNvSpPr/>
          <p:nvPr/>
        </p:nvSpPr>
        <p:spPr>
          <a:xfrm>
            <a:off x="719571" y="1853331"/>
            <a:ext cx="7704858" cy="489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1"/>
            </a:pPr>
            <a:r>
              <a:rPr dirty="0"/>
              <a:t>Il Burnout è </a:t>
            </a:r>
            <a:r>
              <a:rPr dirty="0" err="1"/>
              <a:t>caratterizzato</a:t>
            </a:r>
            <a:r>
              <a:rPr dirty="0"/>
              <a:t> da:  </a:t>
            </a:r>
          </a:p>
          <a:p>
            <a:pPr marL="240631" indent="-240631" defTabSz="457200">
              <a:buSzPct val="100000"/>
              <a:buChar char="•"/>
              <a:defRPr sz="2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2400" dirty="0" err="1" smtClean="0"/>
              <a:t>sintomi</a:t>
            </a:r>
            <a:r>
              <a:rPr sz="2400" dirty="0" smtClean="0"/>
              <a:t> </a:t>
            </a:r>
            <a:r>
              <a:rPr sz="2400" dirty="0" err="1"/>
              <a:t>fisici</a:t>
            </a:r>
            <a:r>
              <a:rPr sz="2400" dirty="0"/>
              <a:t> come mal di </a:t>
            </a:r>
            <a:r>
              <a:rPr sz="2400" dirty="0" err="1"/>
              <a:t>testa</a:t>
            </a:r>
            <a:r>
              <a:rPr sz="2400" dirty="0"/>
              <a:t> e </a:t>
            </a:r>
            <a:r>
              <a:rPr sz="2400" dirty="0" err="1"/>
              <a:t>problemi</a:t>
            </a:r>
            <a:r>
              <a:rPr sz="2400" dirty="0"/>
              <a:t> del </a:t>
            </a:r>
            <a:r>
              <a:rPr sz="2400" dirty="0" err="1"/>
              <a:t>sonno</a:t>
            </a:r>
            <a:r>
              <a:rPr sz="2400" dirty="0"/>
              <a:t>;</a:t>
            </a:r>
          </a:p>
          <a:p>
            <a:pPr marL="220578" indent="-220578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alterazioni</a:t>
            </a:r>
            <a:r>
              <a:rPr dirty="0"/>
              <a:t> del </a:t>
            </a:r>
            <a:r>
              <a:rPr dirty="0" err="1"/>
              <a:t>comportamento</a:t>
            </a:r>
            <a:r>
              <a:rPr dirty="0"/>
              <a:t> come </a:t>
            </a:r>
            <a:r>
              <a:rPr dirty="0" err="1"/>
              <a:t>spericolatezza</a:t>
            </a:r>
            <a:r>
              <a:rPr dirty="0"/>
              <a:t> o </a:t>
            </a:r>
            <a:r>
              <a:rPr dirty="0" err="1"/>
              <a:t>abuso</a:t>
            </a:r>
            <a:r>
              <a:rPr dirty="0"/>
              <a:t> di </a:t>
            </a:r>
            <a:r>
              <a:rPr dirty="0" err="1"/>
              <a:t>sostanze</a:t>
            </a:r>
            <a:r>
              <a:rPr dirty="0"/>
              <a:t>;</a:t>
            </a:r>
          </a:p>
          <a:p>
            <a:pPr marL="220578" indent="-220578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problemi</a:t>
            </a:r>
            <a:r>
              <a:rPr dirty="0"/>
              <a:t> </a:t>
            </a:r>
            <a:r>
              <a:rPr dirty="0" err="1"/>
              <a:t>relazionali</a:t>
            </a:r>
            <a:r>
              <a:rPr dirty="0"/>
              <a:t> </a:t>
            </a:r>
            <a:r>
              <a:rPr dirty="0" err="1"/>
              <a:t>quali</a:t>
            </a:r>
            <a:r>
              <a:rPr dirty="0"/>
              <a:t> </a:t>
            </a:r>
            <a:r>
              <a:rPr dirty="0" err="1"/>
              <a:t>attacchi</a:t>
            </a:r>
            <a:r>
              <a:rPr dirty="0"/>
              <a:t> di </a:t>
            </a:r>
            <a:r>
              <a:rPr dirty="0" err="1"/>
              <a:t>collera</a:t>
            </a:r>
            <a:r>
              <a:rPr dirty="0"/>
              <a:t> o </a:t>
            </a:r>
            <a:r>
              <a:rPr dirty="0" err="1"/>
              <a:t>isolamento</a:t>
            </a:r>
            <a:r>
              <a:rPr dirty="0"/>
              <a:t> </a:t>
            </a:r>
            <a:r>
              <a:rPr dirty="0" err="1"/>
              <a:t>dai</a:t>
            </a:r>
            <a:r>
              <a:rPr dirty="0"/>
              <a:t> </a:t>
            </a:r>
            <a:r>
              <a:rPr dirty="0" err="1"/>
              <a:t>colleghi</a:t>
            </a:r>
            <a:r>
              <a:rPr dirty="0"/>
              <a:t>;</a:t>
            </a:r>
          </a:p>
          <a:p>
            <a:pPr marL="220578" indent="-220578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calo</a:t>
            </a:r>
            <a:r>
              <a:rPr dirty="0"/>
              <a:t> del </a:t>
            </a:r>
            <a:r>
              <a:rPr dirty="0" err="1"/>
              <a:t>rendimento</a:t>
            </a:r>
            <a:r>
              <a:rPr dirty="0"/>
              <a:t> </a:t>
            </a:r>
            <a:r>
              <a:rPr dirty="0" err="1"/>
              <a:t>sul</a:t>
            </a:r>
            <a:r>
              <a:rPr dirty="0"/>
              <a:t> </a:t>
            </a:r>
            <a:r>
              <a:rPr dirty="0" err="1"/>
              <a:t>lavoro</a:t>
            </a:r>
            <a:r>
              <a:rPr dirty="0"/>
              <a:t> o </a:t>
            </a:r>
            <a:r>
              <a:rPr dirty="0" err="1"/>
              <a:t>disturbi</a:t>
            </a:r>
            <a:r>
              <a:rPr dirty="0"/>
              <a:t> di </a:t>
            </a:r>
            <a:r>
              <a:rPr dirty="0" err="1"/>
              <a:t>concentrazione</a:t>
            </a:r>
            <a:r>
              <a:rPr dirty="0"/>
              <a:t>;</a:t>
            </a:r>
          </a:p>
          <a:p>
            <a:pPr marL="220578" indent="-220578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atteggiamento</a:t>
            </a:r>
            <a:r>
              <a:rPr dirty="0"/>
              <a:t> </a:t>
            </a:r>
            <a:r>
              <a:rPr dirty="0" err="1"/>
              <a:t>negativo</a:t>
            </a:r>
            <a:r>
              <a:rPr dirty="0"/>
              <a:t> </a:t>
            </a:r>
            <a:r>
              <a:rPr dirty="0" err="1"/>
              <a:t>nei</a:t>
            </a:r>
            <a:r>
              <a:rPr dirty="0"/>
              <a:t> </a:t>
            </a:r>
            <a:r>
              <a:rPr dirty="0" err="1"/>
              <a:t>confronti</a:t>
            </a:r>
            <a:r>
              <a:rPr dirty="0"/>
              <a:t> del </a:t>
            </a:r>
            <a:r>
              <a:rPr dirty="0" err="1"/>
              <a:t>lavoro</a:t>
            </a:r>
            <a:r>
              <a:rPr dirty="0"/>
              <a:t>, </a:t>
            </a:r>
            <a:r>
              <a:rPr dirty="0" err="1"/>
              <a:t>dell’organizzazione</a:t>
            </a:r>
            <a:r>
              <a:rPr dirty="0"/>
              <a:t> o verso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beneficiari</a:t>
            </a:r>
            <a:r>
              <a:rPr dirty="0"/>
              <a:t> </a:t>
            </a:r>
            <a:r>
              <a:rPr dirty="0" err="1"/>
              <a:t>stessi</a:t>
            </a:r>
            <a:r>
              <a:rPr dirty="0"/>
              <a:t>;</a:t>
            </a:r>
          </a:p>
          <a:p>
            <a:pPr marL="220578" indent="-220578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distress </a:t>
            </a:r>
            <a:r>
              <a:rPr dirty="0" err="1"/>
              <a:t>emotivo</a:t>
            </a:r>
            <a:r>
              <a:rPr dirty="0"/>
              <a:t> quale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sensazione</a:t>
            </a:r>
            <a:r>
              <a:rPr dirty="0"/>
              <a:t> </a:t>
            </a:r>
            <a:r>
              <a:rPr dirty="0" err="1"/>
              <a:t>costante</a:t>
            </a:r>
            <a:r>
              <a:rPr dirty="0"/>
              <a:t> di </a:t>
            </a:r>
            <a:r>
              <a:rPr dirty="0" err="1"/>
              <a:t>tristezza</a:t>
            </a:r>
            <a:r>
              <a:rPr dirty="0"/>
              <a:t>, </a:t>
            </a:r>
            <a:r>
              <a:rPr dirty="0" err="1"/>
              <a:t>cinismo</a:t>
            </a:r>
            <a:r>
              <a:rPr dirty="0"/>
              <a:t> e </a:t>
            </a:r>
            <a:r>
              <a:rPr dirty="0" err="1"/>
              <a:t>pessimismo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xfrm>
            <a:off x="401514" y="411162"/>
            <a:ext cx="8229601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 b="1"/>
            </a:pP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217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hape 218"/>
          <p:cNvSpPr/>
          <p:nvPr/>
        </p:nvSpPr>
        <p:spPr>
          <a:xfrm>
            <a:off x="2180768" y="701992"/>
            <a:ext cx="5245458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Comprendere la resilienza </a:t>
            </a:r>
          </a:p>
        </p:txBody>
      </p:sp>
      <p:sp>
        <p:nvSpPr>
          <p:cNvPr id="219" name="Shape 219"/>
          <p:cNvSpPr/>
          <p:nvPr/>
        </p:nvSpPr>
        <p:spPr>
          <a:xfrm>
            <a:off x="1544507" y="1960879"/>
            <a:ext cx="6517979" cy="293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2400" i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 La </a:t>
            </a:r>
            <a:r>
              <a:rPr dirty="0" err="1"/>
              <a:t>resilienza</a:t>
            </a:r>
            <a:r>
              <a:rPr dirty="0"/>
              <a:t> è la </a:t>
            </a:r>
            <a:r>
              <a:rPr dirty="0" err="1"/>
              <a:t>capacità</a:t>
            </a:r>
            <a:r>
              <a:rPr dirty="0"/>
              <a:t> di </a:t>
            </a:r>
            <a:r>
              <a:rPr dirty="0" err="1"/>
              <a:t>reagire</a:t>
            </a:r>
            <a:r>
              <a:rPr dirty="0"/>
              <a:t> e di</a:t>
            </a:r>
          </a:p>
          <a:p>
            <a:pPr defTabSz="457200">
              <a:defRPr sz="2400" i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adattarsi</a:t>
            </a:r>
            <a:r>
              <a:rPr dirty="0"/>
              <a:t> </a:t>
            </a:r>
            <a:r>
              <a:rPr dirty="0" err="1"/>
              <a:t>positivamente</a:t>
            </a:r>
            <a:r>
              <a:rPr dirty="0"/>
              <a:t> ad un </a:t>
            </a:r>
            <a:r>
              <a:rPr dirty="0" err="1"/>
              <a:t>evento</a:t>
            </a:r>
            <a:r>
              <a:rPr dirty="0"/>
              <a:t> o ad</a:t>
            </a:r>
          </a:p>
          <a:p>
            <a:pPr defTabSz="457200">
              <a:defRPr sz="2400" i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un’esperienza</a:t>
            </a:r>
            <a:r>
              <a:rPr dirty="0"/>
              <a:t> </a:t>
            </a:r>
            <a:r>
              <a:rPr dirty="0" err="1"/>
              <a:t>difficili</a:t>
            </a:r>
            <a:r>
              <a:rPr dirty="0"/>
              <a:t>. </a:t>
            </a:r>
          </a:p>
          <a:p>
            <a:pPr defTabSz="457200">
              <a:defRPr sz="2400" i="1"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/>
          </a:p>
          <a:p>
            <a:pPr defTabSz="457200">
              <a:defRPr sz="2400" i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Spesso</a:t>
            </a:r>
            <a:r>
              <a:rPr dirty="0"/>
              <a:t> la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definisce</a:t>
            </a:r>
            <a:r>
              <a:rPr dirty="0"/>
              <a:t> come la </a:t>
            </a:r>
            <a:r>
              <a:rPr dirty="0" err="1"/>
              <a:t>capacità</a:t>
            </a:r>
            <a:r>
              <a:rPr dirty="0"/>
              <a:t> di </a:t>
            </a:r>
            <a:r>
              <a:rPr dirty="0" err="1"/>
              <a:t>rialzarsi</a:t>
            </a:r>
            <a:r>
              <a:rPr dirty="0"/>
              <a:t> </a:t>
            </a:r>
            <a:r>
              <a:rPr dirty="0" err="1"/>
              <a:t>dopo</a:t>
            </a:r>
            <a:r>
              <a:rPr dirty="0"/>
              <a:t> un </a:t>
            </a:r>
            <a:r>
              <a:rPr dirty="0" err="1"/>
              <a:t>evento</a:t>
            </a:r>
            <a:r>
              <a:rPr dirty="0"/>
              <a:t> </a:t>
            </a:r>
            <a:r>
              <a:rPr dirty="0" err="1"/>
              <a:t>negativo</a:t>
            </a:r>
            <a:r>
              <a:rPr dirty="0"/>
              <a:t> o di </a:t>
            </a:r>
            <a:r>
              <a:rPr dirty="0" err="1"/>
              <a:t>superare</a:t>
            </a:r>
            <a:r>
              <a:rPr dirty="0"/>
              <a:t> </a:t>
            </a:r>
            <a:r>
              <a:rPr dirty="0" err="1"/>
              <a:t>un’esperienza</a:t>
            </a:r>
            <a:r>
              <a:rPr dirty="0"/>
              <a:t> </a:t>
            </a:r>
            <a:r>
              <a:rPr dirty="0" err="1"/>
              <a:t>traumatica</a:t>
            </a:r>
            <a:r>
              <a:rPr dirty="0"/>
              <a:t> in </a:t>
            </a:r>
            <a:r>
              <a:rPr dirty="0" err="1"/>
              <a:t>modo</a:t>
            </a:r>
            <a:r>
              <a:rPr dirty="0"/>
              <a:t> </a:t>
            </a:r>
            <a:r>
              <a:rPr dirty="0" err="1"/>
              <a:t>positivo</a:t>
            </a:r>
            <a:endParaRPr dirty="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457200" y="411162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t>Benvenuto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xfrm>
            <a:off x="457199" y="1700808"/>
            <a:ext cx="7669860" cy="45259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/>
            </a:pPr>
            <a:endParaRPr/>
          </a:p>
          <a:p>
            <a:pPr marL="0" indent="0">
              <a:spcBef>
                <a:spcPts val="500"/>
              </a:spcBef>
              <a:buSzTx/>
              <a:buNone/>
              <a:defRPr sz="2400"/>
            </a:pPr>
            <a:r>
              <a:t>Le attività di apertura del corso includono:</a:t>
            </a:r>
          </a:p>
          <a:p>
            <a:pPr>
              <a:spcBef>
                <a:spcPts val="500"/>
              </a:spcBef>
              <a:defRPr sz="2400"/>
            </a:pPr>
            <a:r>
              <a:t>un rompighiaccio </a:t>
            </a:r>
          </a:p>
          <a:p>
            <a:pPr>
              <a:spcBef>
                <a:spcPts val="500"/>
              </a:spcBef>
              <a:defRPr sz="2400"/>
            </a:pPr>
            <a:r>
              <a:t>una introduzione al programma del corso</a:t>
            </a:r>
          </a:p>
          <a:p>
            <a:pPr>
              <a:spcBef>
                <a:spcPts val="500"/>
              </a:spcBef>
              <a:defRPr sz="2400"/>
            </a:pPr>
            <a:r>
              <a:t>un esercizio per stabilire le regole di base del corso.</a:t>
            </a:r>
          </a:p>
        </p:txBody>
      </p:sp>
      <p:pic>
        <p:nvPicPr>
          <p:cNvPr id="122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xfrm>
            <a:off x="401514" y="411162"/>
            <a:ext cx="8229601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 b="1"/>
            </a:pP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223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hape 224"/>
          <p:cNvSpPr/>
          <p:nvPr/>
        </p:nvSpPr>
        <p:spPr>
          <a:xfrm>
            <a:off x="2937866" y="777081"/>
            <a:ext cx="3457536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Fattori protettivi </a:t>
            </a:r>
          </a:p>
        </p:txBody>
      </p:sp>
      <p:sp>
        <p:nvSpPr>
          <p:cNvPr id="225" name="Shape 225"/>
          <p:cNvSpPr/>
          <p:nvPr/>
        </p:nvSpPr>
        <p:spPr>
          <a:xfrm>
            <a:off x="1799890" y="1870690"/>
            <a:ext cx="5544220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2400" i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I fattori protettivi sono fattori sociali, psicologici e biologici che rafforzano la</a:t>
            </a:r>
          </a:p>
          <a:p>
            <a:pPr defTabSz="457200">
              <a:defRPr sz="2400" i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resilienza di una persona. </a:t>
            </a:r>
          </a:p>
        </p:txBody>
      </p:sp>
      <p:sp>
        <p:nvSpPr>
          <p:cNvPr id="226" name="Shape 226"/>
          <p:cNvSpPr/>
          <p:nvPr/>
        </p:nvSpPr>
        <p:spPr>
          <a:xfrm>
            <a:off x="4156581" y="4077072"/>
            <a:ext cx="1584177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[Insert picture]</a:t>
            </a:r>
          </a:p>
        </p:txBody>
      </p:sp>
      <p:pic>
        <p:nvPicPr>
          <p:cNvPr id="227" name="image9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68860" y="3345457"/>
            <a:ext cx="4806280" cy="32030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>
            <a:spLocks noGrp="1"/>
          </p:cNvSpPr>
          <p:nvPr>
            <p:ph type="title"/>
          </p:nvPr>
        </p:nvSpPr>
        <p:spPr>
          <a:xfrm>
            <a:off x="401514" y="411162"/>
            <a:ext cx="8229601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 b="1"/>
            </a:pP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231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/>
          <p:nvPr/>
        </p:nvSpPr>
        <p:spPr>
          <a:xfrm>
            <a:off x="592883" y="1988840"/>
            <a:ext cx="7534176" cy="329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2400" i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Leggete l’allegato“Fare il volontario in Norvegia dopo gli eventi del luglio 2011”. Discutete il contenuto in piccoli gruppi:</a:t>
            </a:r>
          </a:p>
          <a:p>
            <a:pPr>
              <a:defRPr sz="2400" i="1"/>
            </a:pPr>
            <a:endParaRPr/>
          </a:p>
          <a:p>
            <a:pPr marL="100263" indent="-100263" defTabSz="457200">
              <a:buSzPct val="100000"/>
              <a:buChar char="•"/>
              <a:defRPr sz="1000">
                <a:latin typeface="+mj-lt"/>
                <a:ea typeface="+mj-ea"/>
                <a:cs typeface="+mj-cs"/>
                <a:sym typeface="Helvetica"/>
              </a:defRPr>
            </a:pPr>
            <a:r>
              <a:t> </a:t>
            </a:r>
            <a:r>
              <a:rPr sz="2400">
                <a:latin typeface="Trebuchet MS"/>
                <a:ea typeface="Trebuchet MS"/>
                <a:cs typeface="Trebuchet MS"/>
                <a:sym typeface="Trebuchet MS"/>
              </a:rPr>
              <a:t>Quali fattori potrebbero aver protetto i volontari norvegesi dallo stress?</a:t>
            </a:r>
          </a:p>
          <a:p>
            <a:pPr marL="240631" indent="-240631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240631" indent="-240631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Quali altri fattori protettivi potrebbero favorire la resilienza nei volontari?</a:t>
            </a:r>
          </a:p>
        </p:txBody>
      </p:sp>
      <p:sp>
        <p:nvSpPr>
          <p:cNvPr id="233" name="Shape 233"/>
          <p:cNvSpPr/>
          <p:nvPr/>
        </p:nvSpPr>
        <p:spPr>
          <a:xfrm>
            <a:off x="2937866" y="777081"/>
            <a:ext cx="3457536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Fattori protettivi 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401514" y="411162"/>
            <a:ext cx="8229601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 b="1"/>
            </a:pP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237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/>
        </p:nvSpPr>
        <p:spPr>
          <a:xfrm>
            <a:off x="2771799" y="777079"/>
            <a:ext cx="2957871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Responsabilità </a:t>
            </a:r>
          </a:p>
        </p:txBody>
      </p:sp>
      <p:sp>
        <p:nvSpPr>
          <p:cNvPr id="239" name="Shape 239"/>
          <p:cNvSpPr/>
          <p:nvPr/>
        </p:nvSpPr>
        <p:spPr>
          <a:xfrm>
            <a:off x="1019785" y="3027679"/>
            <a:ext cx="6993058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endParaRPr/>
          </a:p>
          <a:p>
            <a:pPr>
              <a:defRPr sz="2400"/>
            </a:pPr>
            <a:r>
              <a:t>Chi è responsabile del benessere dei volontari?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Shape 242"/>
          <p:cNvSpPr>
            <a:spLocks noGrp="1"/>
          </p:cNvSpPr>
          <p:nvPr>
            <p:ph type="title"/>
          </p:nvPr>
        </p:nvSpPr>
        <p:spPr>
          <a:xfrm>
            <a:off x="401514" y="411162"/>
            <a:ext cx="8229601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 b="1"/>
            </a:pP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243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Shape 244"/>
          <p:cNvSpPr/>
          <p:nvPr/>
        </p:nvSpPr>
        <p:spPr>
          <a:xfrm>
            <a:off x="3203848" y="777079"/>
            <a:ext cx="1918851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Self-care </a:t>
            </a:r>
          </a:p>
        </p:txBody>
      </p:sp>
      <p:pic>
        <p:nvPicPr>
          <p:cNvPr id="245" name="image10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5716" y="1772816"/>
            <a:ext cx="7165804" cy="47772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hape 248"/>
          <p:cNvSpPr>
            <a:spLocks noGrp="1"/>
          </p:cNvSpPr>
          <p:nvPr>
            <p:ph type="title"/>
          </p:nvPr>
        </p:nvSpPr>
        <p:spPr>
          <a:xfrm>
            <a:off x="401514" y="411162"/>
            <a:ext cx="8229601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 b="1"/>
            </a:pP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249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/>
          <p:nvPr/>
        </p:nvSpPr>
        <p:spPr>
          <a:xfrm>
            <a:off x="1475655" y="692695"/>
            <a:ext cx="5462351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Risorse per gestire lo stress </a:t>
            </a:r>
          </a:p>
        </p:txBody>
      </p:sp>
      <p:sp>
        <p:nvSpPr>
          <p:cNvPr id="251" name="Shape 251"/>
          <p:cNvSpPr/>
          <p:nvPr/>
        </p:nvSpPr>
        <p:spPr>
          <a:xfrm>
            <a:off x="416868" y="2138680"/>
            <a:ext cx="3835421" cy="258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40631" indent="-240631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Cosa fai ogni giorno per mantenerti in salute?</a:t>
            </a:r>
          </a:p>
          <a:p>
            <a:pPr marL="240631" indent="-240631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marL="240631" indent="-240631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Su quali risorse fai affidamento, specialmente nei momenti difficili?</a:t>
            </a:r>
          </a:p>
        </p:txBody>
      </p:sp>
      <p:pic>
        <p:nvPicPr>
          <p:cNvPr id="252" name="image11.jpg"/>
          <p:cNvPicPr>
            <a:picLocks noChangeAspect="1"/>
          </p:cNvPicPr>
          <p:nvPr/>
        </p:nvPicPr>
        <p:blipFill>
          <a:blip r:embed="rId4">
            <a:extLst/>
          </a:blip>
          <a:srcRect t="12312"/>
          <a:stretch>
            <a:fillRect/>
          </a:stretch>
        </p:blipFill>
        <p:spPr>
          <a:xfrm>
            <a:off x="4783156" y="1916832"/>
            <a:ext cx="3605269" cy="4742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xfrm>
            <a:off x="401514" y="411162"/>
            <a:ext cx="8229601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 b="1"/>
            </a:pP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256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/>
          <p:nvPr/>
        </p:nvSpPr>
        <p:spPr>
          <a:xfrm>
            <a:off x="767602" y="741279"/>
            <a:ext cx="7867810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Prendersi cura di sé: consigli ai volontari</a:t>
            </a:r>
          </a:p>
        </p:txBody>
      </p:sp>
      <p:sp>
        <p:nvSpPr>
          <p:cNvPr id="258" name="Shape 258"/>
          <p:cNvSpPr/>
          <p:nvPr/>
        </p:nvSpPr>
        <p:spPr>
          <a:xfrm>
            <a:off x="510531" y="1967508"/>
            <a:ext cx="8011566" cy="435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28600" indent="-228600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 Se </a:t>
            </a:r>
            <a:r>
              <a:rPr dirty="0" err="1"/>
              <a:t>ti</a:t>
            </a:r>
            <a:r>
              <a:rPr dirty="0"/>
              <a:t> </a:t>
            </a:r>
            <a:r>
              <a:rPr dirty="0" err="1"/>
              <a:t>senti</a:t>
            </a:r>
            <a:r>
              <a:rPr dirty="0"/>
              <a:t> </a:t>
            </a:r>
            <a:r>
              <a:rPr dirty="0" err="1"/>
              <a:t>sopraffatto</a:t>
            </a:r>
            <a:r>
              <a:rPr dirty="0"/>
              <a:t> </a:t>
            </a:r>
            <a:r>
              <a:rPr dirty="0" err="1"/>
              <a:t>dalla</a:t>
            </a:r>
            <a:r>
              <a:rPr dirty="0"/>
              <a:t> </a:t>
            </a:r>
            <a:r>
              <a:rPr dirty="0" err="1"/>
              <a:t>situazione</a:t>
            </a:r>
            <a:r>
              <a:rPr dirty="0"/>
              <a:t> o </a:t>
            </a:r>
            <a:r>
              <a:rPr dirty="0" err="1"/>
              <a:t>dai</a:t>
            </a:r>
            <a:r>
              <a:rPr dirty="0"/>
              <a:t> </a:t>
            </a:r>
            <a:r>
              <a:rPr dirty="0" err="1"/>
              <a:t>tuoi</a:t>
            </a:r>
            <a:r>
              <a:rPr dirty="0"/>
              <a:t> </a:t>
            </a:r>
            <a:r>
              <a:rPr dirty="0" err="1"/>
              <a:t>doveri</a:t>
            </a:r>
            <a:r>
              <a:rPr dirty="0"/>
              <a:t> </a:t>
            </a:r>
            <a:r>
              <a:rPr dirty="0" err="1"/>
              <a:t>prova</a:t>
            </a:r>
            <a:r>
              <a:rPr dirty="0"/>
              <a:t> a </a:t>
            </a:r>
            <a:r>
              <a:rPr dirty="0" err="1"/>
              <a:t>concentrarti</a:t>
            </a:r>
            <a:r>
              <a:rPr dirty="0"/>
              <a:t> per un </a:t>
            </a:r>
            <a:r>
              <a:rPr dirty="0" err="1"/>
              <a:t>po</a:t>
            </a:r>
            <a:r>
              <a:rPr dirty="0"/>
              <a:t>’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semplici</a:t>
            </a:r>
            <a:r>
              <a:rPr dirty="0"/>
              <a:t> </a:t>
            </a:r>
            <a:r>
              <a:rPr dirty="0" err="1"/>
              <a:t>compiti</a:t>
            </a:r>
            <a:r>
              <a:rPr dirty="0"/>
              <a:t> di routine.</a:t>
            </a:r>
          </a:p>
          <a:p>
            <a:pPr marL="228600" indent="-228600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Comunica</a:t>
            </a:r>
            <a:r>
              <a:rPr dirty="0"/>
              <a:t> </a:t>
            </a:r>
            <a:r>
              <a:rPr dirty="0" err="1"/>
              <a:t>ai</a:t>
            </a:r>
            <a:r>
              <a:rPr dirty="0"/>
              <a:t> </a:t>
            </a:r>
            <a:r>
              <a:rPr dirty="0" err="1"/>
              <a:t>tuoi</a:t>
            </a:r>
            <a:r>
              <a:rPr dirty="0"/>
              <a:t> </a:t>
            </a:r>
            <a:r>
              <a:rPr dirty="0" err="1"/>
              <a:t>pari</a:t>
            </a:r>
            <a:r>
              <a:rPr dirty="0"/>
              <a:t> e </a:t>
            </a:r>
            <a:r>
              <a:rPr dirty="0" err="1"/>
              <a:t>ai</a:t>
            </a:r>
            <a:r>
              <a:rPr dirty="0"/>
              <a:t> </a:t>
            </a:r>
            <a:r>
              <a:rPr dirty="0" err="1"/>
              <a:t>supervisori</a:t>
            </a:r>
            <a:r>
              <a:rPr dirty="0"/>
              <a:t> come </a:t>
            </a:r>
            <a:r>
              <a:rPr dirty="0" err="1"/>
              <a:t>ti</a:t>
            </a:r>
            <a:r>
              <a:rPr dirty="0"/>
              <a:t> </a:t>
            </a:r>
            <a:r>
              <a:rPr dirty="0" err="1"/>
              <a:t>senti</a:t>
            </a:r>
            <a:r>
              <a:rPr dirty="0"/>
              <a:t> e </a:t>
            </a:r>
            <a:r>
              <a:rPr dirty="0" err="1"/>
              <a:t>sii</a:t>
            </a:r>
            <a:r>
              <a:rPr dirty="0"/>
              <a:t> </a:t>
            </a:r>
            <a:r>
              <a:rPr dirty="0" err="1"/>
              <a:t>tollerante</a:t>
            </a:r>
            <a:r>
              <a:rPr dirty="0"/>
              <a:t> con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stesso</a:t>
            </a:r>
            <a:r>
              <a:rPr dirty="0"/>
              <a:t>.</a:t>
            </a:r>
          </a:p>
          <a:p>
            <a:pPr marL="228600" indent="-228600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 Se </a:t>
            </a:r>
            <a:r>
              <a:rPr dirty="0" err="1"/>
              <a:t>vivi</a:t>
            </a:r>
            <a:r>
              <a:rPr dirty="0"/>
              <a:t> </a:t>
            </a:r>
            <a:r>
              <a:rPr dirty="0" err="1"/>
              <a:t>un’esperienza</a:t>
            </a:r>
            <a:r>
              <a:rPr dirty="0"/>
              <a:t> </a:t>
            </a:r>
            <a:r>
              <a:rPr dirty="0" err="1"/>
              <a:t>critica</a:t>
            </a:r>
            <a:r>
              <a:rPr dirty="0"/>
              <a:t> </a:t>
            </a:r>
            <a:r>
              <a:rPr dirty="0" err="1"/>
              <a:t>parlare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tuoi</a:t>
            </a:r>
            <a:r>
              <a:rPr dirty="0"/>
              <a:t> </a:t>
            </a:r>
            <a:r>
              <a:rPr dirty="0" err="1"/>
              <a:t>pensieri</a:t>
            </a:r>
            <a:r>
              <a:rPr dirty="0"/>
              <a:t> e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tuoi</a:t>
            </a:r>
            <a:r>
              <a:rPr dirty="0"/>
              <a:t> </a:t>
            </a:r>
            <a:r>
              <a:rPr dirty="0" err="1"/>
              <a:t>sentimenti</a:t>
            </a:r>
            <a:r>
              <a:rPr dirty="0"/>
              <a:t> con </a:t>
            </a:r>
            <a:r>
              <a:rPr dirty="0" err="1"/>
              <a:t>qualcuno</a:t>
            </a:r>
            <a:r>
              <a:rPr dirty="0"/>
              <a:t>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aiutarti</a:t>
            </a:r>
            <a:r>
              <a:rPr dirty="0"/>
              <a:t> a </a:t>
            </a:r>
            <a:r>
              <a:rPr dirty="0" err="1"/>
              <a:t>elaborare</a:t>
            </a:r>
            <a:r>
              <a:rPr dirty="0"/>
              <a:t> e a venire a </a:t>
            </a:r>
            <a:r>
              <a:rPr dirty="0" err="1"/>
              <a:t>patti</a:t>
            </a:r>
            <a:r>
              <a:rPr dirty="0"/>
              <a:t> con </a:t>
            </a:r>
            <a:r>
              <a:rPr dirty="0" err="1"/>
              <a:t>esperienze</a:t>
            </a:r>
            <a:r>
              <a:rPr dirty="0"/>
              <a:t> </a:t>
            </a:r>
            <a:r>
              <a:rPr dirty="0" err="1"/>
              <a:t>spiacevoli</a:t>
            </a:r>
            <a:r>
              <a:rPr dirty="0"/>
              <a:t>.</a:t>
            </a:r>
          </a:p>
          <a:p>
            <a:pPr marL="228600" indent="-228600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Alcune</a:t>
            </a:r>
            <a:r>
              <a:rPr dirty="0"/>
              <a:t> </a:t>
            </a:r>
            <a:r>
              <a:rPr dirty="0" err="1"/>
              <a:t>reazioni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normali</a:t>
            </a:r>
            <a:r>
              <a:rPr dirty="0"/>
              <a:t> e </a:t>
            </a:r>
            <a:r>
              <a:rPr dirty="0" err="1"/>
              <a:t>inevitabili</a:t>
            </a:r>
            <a:r>
              <a:rPr dirty="0"/>
              <a:t> </a:t>
            </a:r>
            <a:r>
              <a:rPr dirty="0" err="1"/>
              <a:t>quando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lavora</a:t>
            </a:r>
            <a:r>
              <a:rPr dirty="0"/>
              <a:t> in </a:t>
            </a:r>
            <a:r>
              <a:rPr dirty="0" err="1"/>
              <a:t>situazioni</a:t>
            </a:r>
            <a:r>
              <a:rPr dirty="0"/>
              <a:t> </a:t>
            </a:r>
            <a:r>
              <a:rPr dirty="0" err="1"/>
              <a:t>difficili</a:t>
            </a:r>
            <a:r>
              <a:rPr dirty="0"/>
              <a:t>.</a:t>
            </a:r>
          </a:p>
          <a:p>
            <a:pPr marL="228600" indent="-228600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Riposa</a:t>
            </a:r>
            <a:r>
              <a:rPr dirty="0"/>
              <a:t> e </a:t>
            </a:r>
            <a:r>
              <a:rPr dirty="0" err="1"/>
              <a:t>dormi</a:t>
            </a:r>
            <a:r>
              <a:rPr dirty="0"/>
              <a:t> a </a:t>
            </a:r>
            <a:r>
              <a:rPr dirty="0" err="1"/>
              <a:t>sufficienza</a:t>
            </a:r>
            <a:r>
              <a:rPr dirty="0"/>
              <a:t>. </a:t>
            </a:r>
          </a:p>
          <a:p>
            <a:pPr marL="228600" indent="-228600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Limita</a:t>
            </a:r>
            <a:r>
              <a:rPr dirty="0"/>
              <a:t> </a:t>
            </a:r>
            <a:r>
              <a:rPr dirty="0" err="1"/>
              <a:t>l’assunzione</a:t>
            </a:r>
            <a:r>
              <a:rPr dirty="0"/>
              <a:t> di </a:t>
            </a:r>
            <a:r>
              <a:rPr dirty="0" err="1"/>
              <a:t>alcool</a:t>
            </a:r>
            <a:r>
              <a:rPr dirty="0"/>
              <a:t> e </a:t>
            </a:r>
            <a:r>
              <a:rPr dirty="0" err="1"/>
              <a:t>tabacco</a:t>
            </a:r>
            <a:r>
              <a:rPr dirty="0"/>
              <a:t>. 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xfrm>
            <a:off x="401514" y="411162"/>
            <a:ext cx="8229601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 b="1"/>
            </a:pP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262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hape 263"/>
          <p:cNvSpPr/>
          <p:nvPr/>
        </p:nvSpPr>
        <p:spPr>
          <a:xfrm>
            <a:off x="611559" y="1844824"/>
            <a:ext cx="8401968" cy="448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100263" indent="-100263" defTabSz="457200">
              <a:buSzPct val="100000"/>
              <a:buChar char="•"/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latin typeface="Trebuchet MS"/>
                <a:ea typeface="Trebuchet MS"/>
                <a:cs typeface="Trebuchet MS"/>
                <a:sym typeface="Trebuchet MS"/>
              </a:rPr>
              <a:t>Se hai problemi di insonnia o di ansia evita la caffeina soprattutto prima di andare a dormire.</a:t>
            </a:r>
          </a:p>
          <a:p>
            <a:pPr marL="100263" indent="-100263" defTabSz="457200">
              <a:buSzPct val="100000"/>
              <a:buChar char="•"/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r>
              <a:t>llenati ad alleviare e ridurre la tensione.</a:t>
            </a:r>
          </a:p>
          <a:p>
            <a:pPr marL="100263" indent="-100263" defTabSz="457200">
              <a:buSzPct val="100000"/>
              <a:buChar char="•"/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Mangia cibi sani e consuma i pasti ad orari regolari.</a:t>
            </a:r>
          </a:p>
          <a:p>
            <a:pPr marL="100263" indent="-100263" defTabSz="457200">
              <a:buSzPct val="100000"/>
              <a:buChar char="•"/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Mantieniti in contatto con i tuoi cari.</a:t>
            </a:r>
          </a:p>
          <a:p>
            <a:pPr marL="100263" indent="-100263" defTabSz="457200">
              <a:buSzPct val="100000"/>
              <a:buChar char="•"/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Parla con i colleghi o con una persona fidata delle tue esperienze e dei tuoi sentimenti (anche quelli che sembrano spaventosi o strani).</a:t>
            </a:r>
          </a:p>
          <a:p>
            <a:pPr marL="100263" indent="-100263" defTabSz="457200">
              <a:buSzPct val="100000"/>
              <a:buChar char="•"/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Non avere vergogna o paura di cercare aiuto se ti senti stressato, triste o incapace di gestire le tue mansioni. Probabilmente in molti stanno provando le tue stesse sensazioni.</a:t>
            </a:r>
          </a:p>
        </p:txBody>
      </p:sp>
      <p:sp>
        <p:nvSpPr>
          <p:cNvPr id="264" name="Shape 264"/>
          <p:cNvSpPr/>
          <p:nvPr/>
        </p:nvSpPr>
        <p:spPr>
          <a:xfrm>
            <a:off x="767602" y="741279"/>
            <a:ext cx="7867810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Prendersi cura di sé: consigli ai volontari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Shape 267"/>
          <p:cNvSpPr>
            <a:spLocks noGrp="1"/>
          </p:cNvSpPr>
          <p:nvPr>
            <p:ph type="title"/>
          </p:nvPr>
        </p:nvSpPr>
        <p:spPr>
          <a:xfrm>
            <a:off x="401514" y="411162"/>
            <a:ext cx="8229601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 b="1"/>
            </a:pP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268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/>
        </p:nvSpPr>
        <p:spPr>
          <a:xfrm>
            <a:off x="550802" y="2048024"/>
            <a:ext cx="8301410" cy="364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40631" indent="-240631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Ascolta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racconti</a:t>
            </a:r>
            <a:r>
              <a:rPr dirty="0"/>
              <a:t>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altri</a:t>
            </a:r>
            <a:r>
              <a:rPr dirty="0"/>
              <a:t> </a:t>
            </a:r>
            <a:r>
              <a:rPr dirty="0" err="1"/>
              <a:t>sugli</a:t>
            </a:r>
            <a:r>
              <a:rPr dirty="0"/>
              <a:t> </a:t>
            </a:r>
            <a:r>
              <a:rPr dirty="0" err="1"/>
              <a:t>eventi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li </a:t>
            </a:r>
            <a:r>
              <a:rPr dirty="0" err="1"/>
              <a:t>hanno</a:t>
            </a:r>
            <a:r>
              <a:rPr dirty="0"/>
              <a:t> </a:t>
            </a:r>
            <a:r>
              <a:rPr dirty="0" err="1"/>
              <a:t>toccati</a:t>
            </a:r>
            <a:r>
              <a:rPr dirty="0"/>
              <a:t> e come li </a:t>
            </a:r>
            <a:r>
              <a:rPr dirty="0" err="1"/>
              <a:t>affrontano:le</a:t>
            </a:r>
            <a:r>
              <a:rPr dirty="0"/>
              <a:t> </a:t>
            </a:r>
            <a:r>
              <a:rPr dirty="0" err="1"/>
              <a:t>loro</a:t>
            </a:r>
            <a:r>
              <a:rPr dirty="0"/>
              <a:t> </a:t>
            </a:r>
            <a:r>
              <a:rPr dirty="0" err="1"/>
              <a:t>riflessioni</a:t>
            </a:r>
            <a:r>
              <a:rPr dirty="0"/>
              <a:t> </a:t>
            </a:r>
            <a:r>
              <a:rPr dirty="0" err="1"/>
              <a:t>ti</a:t>
            </a:r>
            <a:r>
              <a:rPr dirty="0"/>
              <a:t> </a:t>
            </a:r>
            <a:r>
              <a:rPr dirty="0" err="1"/>
              <a:t>possono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utili</a:t>
            </a:r>
            <a:r>
              <a:rPr dirty="0"/>
              <a:t>.</a:t>
            </a:r>
          </a:p>
          <a:p>
            <a:pPr marL="240631" indent="-240631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Dai </a:t>
            </a:r>
            <a:r>
              <a:rPr dirty="0" err="1"/>
              <a:t>sfogo</a:t>
            </a:r>
            <a:r>
              <a:rPr dirty="0"/>
              <a:t> </a:t>
            </a:r>
            <a:r>
              <a:rPr dirty="0" err="1"/>
              <a:t>ai</a:t>
            </a:r>
            <a:r>
              <a:rPr dirty="0"/>
              <a:t> </a:t>
            </a:r>
            <a:r>
              <a:rPr dirty="0" err="1"/>
              <a:t>tuoi</a:t>
            </a:r>
            <a:r>
              <a:rPr dirty="0"/>
              <a:t> </a:t>
            </a:r>
            <a:r>
              <a:rPr dirty="0" err="1"/>
              <a:t>sentimenti</a:t>
            </a:r>
            <a:r>
              <a:rPr dirty="0"/>
              <a:t> </a:t>
            </a:r>
            <a:r>
              <a:rPr dirty="0" err="1"/>
              <a:t>intraprendendo</a:t>
            </a:r>
            <a:r>
              <a:rPr dirty="0"/>
              <a:t> </a:t>
            </a:r>
            <a:r>
              <a:rPr dirty="0" err="1"/>
              <a:t>attività</a:t>
            </a:r>
            <a:r>
              <a:rPr dirty="0"/>
              <a:t> creative, come </a:t>
            </a:r>
            <a:r>
              <a:rPr dirty="0" err="1"/>
              <a:t>disegno,pittura</a:t>
            </a:r>
            <a:r>
              <a:rPr dirty="0"/>
              <a:t>, </a:t>
            </a:r>
            <a:r>
              <a:rPr dirty="0" err="1"/>
              <a:t>scrittura</a:t>
            </a:r>
            <a:r>
              <a:rPr dirty="0"/>
              <a:t> </a:t>
            </a:r>
            <a:r>
              <a:rPr dirty="0" err="1"/>
              <a:t>oppure</a:t>
            </a:r>
            <a:r>
              <a:rPr dirty="0"/>
              <a:t> la </a:t>
            </a:r>
            <a:r>
              <a:rPr dirty="0" err="1"/>
              <a:t>musica</a:t>
            </a:r>
            <a:r>
              <a:rPr dirty="0"/>
              <a:t>.</a:t>
            </a:r>
          </a:p>
          <a:p>
            <a:pPr marL="240631" indent="-240631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Impegnati</a:t>
            </a:r>
            <a:r>
              <a:rPr dirty="0"/>
              <a:t> </a:t>
            </a:r>
            <a:r>
              <a:rPr dirty="0" err="1"/>
              <a:t>nei</a:t>
            </a:r>
            <a:r>
              <a:rPr dirty="0"/>
              <a:t> </a:t>
            </a:r>
            <a:r>
              <a:rPr dirty="0" err="1"/>
              <a:t>giochi</a:t>
            </a:r>
            <a:r>
              <a:rPr dirty="0"/>
              <a:t> o </a:t>
            </a:r>
            <a:r>
              <a:rPr dirty="0" err="1"/>
              <a:t>nello</a:t>
            </a:r>
            <a:r>
              <a:rPr dirty="0"/>
              <a:t> sport e </a:t>
            </a:r>
            <a:r>
              <a:rPr dirty="0" err="1"/>
              <a:t>dedica</a:t>
            </a:r>
            <a:r>
              <a:rPr dirty="0"/>
              <a:t> tempo </a:t>
            </a:r>
            <a:r>
              <a:rPr dirty="0" err="1"/>
              <a:t>anche</a:t>
            </a:r>
            <a:r>
              <a:rPr dirty="0"/>
              <a:t> al divertimento.</a:t>
            </a:r>
          </a:p>
          <a:p>
            <a:pPr marL="240631" indent="-240631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Cerca</a:t>
            </a:r>
            <a:r>
              <a:rPr dirty="0"/>
              <a:t> di </a:t>
            </a:r>
            <a:r>
              <a:rPr dirty="0" err="1"/>
              <a:t>rilassarti</a:t>
            </a:r>
            <a:r>
              <a:rPr dirty="0"/>
              <a:t> in </a:t>
            </a:r>
            <a:r>
              <a:rPr dirty="0" err="1"/>
              <a:t>modo</a:t>
            </a:r>
            <a:r>
              <a:rPr dirty="0"/>
              <a:t> </a:t>
            </a:r>
            <a:r>
              <a:rPr dirty="0" err="1"/>
              <a:t>consapevole</a:t>
            </a:r>
            <a:r>
              <a:rPr dirty="0"/>
              <a:t> </a:t>
            </a:r>
            <a:r>
              <a:rPr dirty="0" err="1"/>
              <a:t>facendo</a:t>
            </a:r>
            <a:r>
              <a:rPr dirty="0"/>
              <a:t> </a:t>
            </a:r>
            <a:r>
              <a:rPr dirty="0" err="1"/>
              <a:t>cose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ti</a:t>
            </a:r>
            <a:r>
              <a:rPr dirty="0"/>
              <a:t> </a:t>
            </a:r>
            <a:r>
              <a:rPr dirty="0" err="1"/>
              <a:t>piacciono</a:t>
            </a:r>
            <a:r>
              <a:rPr dirty="0"/>
              <a:t>, come la </a:t>
            </a:r>
            <a:r>
              <a:rPr dirty="0" err="1"/>
              <a:t>meditazione</a:t>
            </a:r>
            <a:r>
              <a:rPr dirty="0"/>
              <a:t> o lo yoga. </a:t>
            </a:r>
          </a:p>
        </p:txBody>
      </p:sp>
      <p:sp>
        <p:nvSpPr>
          <p:cNvPr id="270" name="Shape 270"/>
          <p:cNvSpPr/>
          <p:nvPr/>
        </p:nvSpPr>
        <p:spPr>
          <a:xfrm>
            <a:off x="767602" y="741279"/>
            <a:ext cx="7867810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Prendersi cura di sé: consigli ai volontari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>
            <a:spLocks noGrp="1"/>
          </p:cNvSpPr>
          <p:nvPr>
            <p:ph type="title"/>
          </p:nvPr>
        </p:nvSpPr>
        <p:spPr>
          <a:xfrm>
            <a:off x="401514" y="411162"/>
            <a:ext cx="8229601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 b="1"/>
            </a:pP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274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hape 275"/>
          <p:cNvSpPr/>
          <p:nvPr/>
        </p:nvSpPr>
        <p:spPr>
          <a:xfrm>
            <a:off x="3131840" y="765756"/>
            <a:ext cx="2662595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Peer support </a:t>
            </a:r>
          </a:p>
        </p:txBody>
      </p:sp>
      <p:pic>
        <p:nvPicPr>
          <p:cNvPr id="276" name="image1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35696" y="1719404"/>
            <a:ext cx="5314506" cy="5021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Shape 279"/>
          <p:cNvSpPr>
            <a:spLocks noGrp="1"/>
          </p:cNvSpPr>
          <p:nvPr>
            <p:ph type="title"/>
          </p:nvPr>
        </p:nvSpPr>
        <p:spPr>
          <a:xfrm>
            <a:off x="401514" y="411162"/>
            <a:ext cx="8229601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 b="1"/>
            </a:pP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280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hape 281"/>
          <p:cNvSpPr/>
          <p:nvPr/>
        </p:nvSpPr>
        <p:spPr>
          <a:xfrm>
            <a:off x="3131840" y="765756"/>
            <a:ext cx="2662595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Peer support </a:t>
            </a:r>
          </a:p>
        </p:txBody>
      </p:sp>
      <p:sp>
        <p:nvSpPr>
          <p:cNvPr id="282" name="Shape 282"/>
          <p:cNvSpPr/>
          <p:nvPr/>
        </p:nvSpPr>
        <p:spPr>
          <a:xfrm>
            <a:off x="755576" y="1916831"/>
            <a:ext cx="7632849" cy="435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rPr dirty="0"/>
              <a:t>Peer support:</a:t>
            </a:r>
          </a:p>
          <a:p>
            <a:pPr>
              <a:defRPr sz="2400"/>
            </a:pPr>
            <a:endParaRPr dirty="0"/>
          </a:p>
          <a:p>
            <a:pPr marL="240631" indent="-240631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significa</a:t>
            </a:r>
            <a:r>
              <a:rPr dirty="0"/>
              <a:t> </a:t>
            </a:r>
            <a:r>
              <a:rPr dirty="0" err="1"/>
              <a:t>offrire</a:t>
            </a:r>
            <a:r>
              <a:rPr dirty="0"/>
              <a:t> </a:t>
            </a:r>
            <a:r>
              <a:rPr dirty="0" err="1"/>
              <a:t>assistenza</a:t>
            </a:r>
            <a:r>
              <a:rPr dirty="0"/>
              <a:t> a un </a:t>
            </a:r>
            <a:r>
              <a:rPr dirty="0" err="1"/>
              <a:t>proprio</a:t>
            </a:r>
            <a:r>
              <a:rPr dirty="0"/>
              <a:t> </a:t>
            </a:r>
            <a:r>
              <a:rPr dirty="0" err="1"/>
              <a:t>pari</a:t>
            </a:r>
            <a:r>
              <a:rPr dirty="0"/>
              <a:t> (</a:t>
            </a:r>
            <a:r>
              <a:rPr dirty="0" err="1"/>
              <a:t>ovvero</a:t>
            </a:r>
            <a:r>
              <a:rPr dirty="0"/>
              <a:t> a </a:t>
            </a:r>
            <a:r>
              <a:rPr dirty="0" err="1"/>
              <a:t>qualcuno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è </a:t>
            </a:r>
            <a:r>
              <a:rPr dirty="0" err="1"/>
              <a:t>allo</a:t>
            </a:r>
            <a:r>
              <a:rPr dirty="0"/>
              <a:t> </a:t>
            </a:r>
            <a:r>
              <a:rPr dirty="0" err="1"/>
              <a:t>stesso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del supporter); </a:t>
            </a:r>
          </a:p>
          <a:p>
            <a:pPr marL="240631" indent="-240631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il</a:t>
            </a:r>
            <a:r>
              <a:rPr dirty="0"/>
              <a:t> peer support è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strategia</a:t>
            </a:r>
            <a:r>
              <a:rPr dirty="0"/>
              <a:t> utile per </a:t>
            </a:r>
            <a:r>
              <a:rPr dirty="0" err="1"/>
              <a:t>affrontare</a:t>
            </a:r>
            <a:r>
              <a:rPr dirty="0"/>
              <a:t> e </a:t>
            </a:r>
            <a:r>
              <a:rPr dirty="0" err="1"/>
              <a:t>gestire</a:t>
            </a:r>
            <a:r>
              <a:rPr dirty="0"/>
              <a:t> lo stress e </a:t>
            </a:r>
            <a:r>
              <a:rPr dirty="0" err="1"/>
              <a:t>utilizzare</a:t>
            </a:r>
            <a:r>
              <a:rPr dirty="0"/>
              <a:t> al </a:t>
            </a:r>
            <a:r>
              <a:rPr dirty="0" err="1"/>
              <a:t>meglio</a:t>
            </a:r>
            <a:r>
              <a:rPr dirty="0"/>
              <a:t> le </a:t>
            </a:r>
            <a:r>
              <a:rPr dirty="0" err="1"/>
              <a:t>risorse</a:t>
            </a:r>
            <a:r>
              <a:rPr dirty="0"/>
              <a:t> </a:t>
            </a:r>
            <a:r>
              <a:rPr dirty="0" err="1"/>
              <a:t>presenti</a:t>
            </a:r>
            <a:r>
              <a:rPr dirty="0"/>
              <a:t> </a:t>
            </a:r>
            <a:r>
              <a:rPr dirty="0" err="1"/>
              <a:t>nell’organizzazione</a:t>
            </a:r>
            <a:r>
              <a:rPr dirty="0"/>
              <a:t> e </a:t>
            </a:r>
            <a:r>
              <a:rPr dirty="0" err="1"/>
              <a:t>tra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volontari</a:t>
            </a:r>
            <a:r>
              <a:rPr dirty="0"/>
              <a:t>;</a:t>
            </a:r>
          </a:p>
          <a:p>
            <a:pPr marL="240631" indent="-240631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il</a:t>
            </a:r>
            <a:r>
              <a:rPr dirty="0"/>
              <a:t> peer support è un </a:t>
            </a:r>
            <a:r>
              <a:rPr dirty="0" err="1"/>
              <a:t>processo</a:t>
            </a:r>
            <a:r>
              <a:rPr dirty="0"/>
              <a:t> </a:t>
            </a:r>
            <a:r>
              <a:rPr dirty="0" err="1"/>
              <a:t>attivo</a:t>
            </a:r>
            <a:r>
              <a:rPr dirty="0"/>
              <a:t>: </a:t>
            </a:r>
            <a:r>
              <a:rPr dirty="0" err="1"/>
              <a:t>richiede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pari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impegnino</a:t>
            </a:r>
            <a:r>
              <a:rPr dirty="0"/>
              <a:t> </a:t>
            </a:r>
            <a:r>
              <a:rPr dirty="0" err="1"/>
              <a:t>nel</a:t>
            </a:r>
            <a:r>
              <a:rPr dirty="0"/>
              <a:t> </a:t>
            </a:r>
            <a:r>
              <a:rPr dirty="0" err="1"/>
              <a:t>darsi</a:t>
            </a:r>
            <a:r>
              <a:rPr dirty="0"/>
              <a:t> </a:t>
            </a:r>
            <a:r>
              <a:rPr dirty="0" err="1"/>
              <a:t>supporto</a:t>
            </a:r>
            <a:r>
              <a:rPr dirty="0"/>
              <a:t> </a:t>
            </a:r>
            <a:r>
              <a:rPr dirty="0" err="1"/>
              <a:t>reciprocamente</a:t>
            </a:r>
            <a:r>
              <a:rPr dirty="0"/>
              <a:t> e </a:t>
            </a:r>
            <a:r>
              <a:rPr dirty="0" err="1"/>
              <a:t>trovino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tempo e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luogo</a:t>
            </a:r>
            <a:r>
              <a:rPr dirty="0"/>
              <a:t> per </a:t>
            </a:r>
            <a:r>
              <a:rPr dirty="0" err="1"/>
              <a:t>parlare</a:t>
            </a:r>
            <a:r>
              <a:rPr dirty="0"/>
              <a:t> </a:t>
            </a:r>
            <a:r>
              <a:rPr dirty="0" err="1"/>
              <a:t>insieme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reazioni</a:t>
            </a:r>
            <a:r>
              <a:rPr dirty="0"/>
              <a:t>,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sentimenti</a:t>
            </a:r>
            <a:r>
              <a:rPr dirty="0"/>
              <a:t> e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meccanismi</a:t>
            </a:r>
            <a:r>
              <a:rPr dirty="0"/>
              <a:t> di </a:t>
            </a:r>
            <a:r>
              <a:rPr dirty="0" err="1"/>
              <a:t>adattamento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383076" y="408299"/>
            <a:ext cx="8229601" cy="1143001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t>Programma del corso</a:t>
            </a:r>
          </a:p>
        </p:txBody>
      </p:sp>
      <p:pic>
        <p:nvPicPr>
          <p:cNvPr id="126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27" name="Table 127"/>
          <p:cNvGraphicFramePr/>
          <p:nvPr/>
        </p:nvGraphicFramePr>
        <p:xfrm>
          <a:off x="1907703" y="1772816"/>
          <a:ext cx="5139234" cy="441209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4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3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7366">
                <a:tc gridSpan="2"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0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Prendersi cura dei volontari: formazione di base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366">
                <a:tc gridSpan="2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 b="1"/>
                        <a:t>DAY 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3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 b="1"/>
                        <a:t>Time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 b="1"/>
                        <a:t>Section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09:00-10:00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Saluto di benvenuto, introduzione al programma formativo e regole di base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3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10:00-10:30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1. Comprendere il supporto psicosociale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3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10:30-10:45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COFFEE/TEA BREAK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73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10:45-12:00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2. Rischi, resilienza e fattori protettivi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3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12:00-13:00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3. Self-care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73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13:00-14:00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LUNCH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73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14:00-15:00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4. Peer support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73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15:00-15:15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COFFEE/TEA BREAK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73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15:15-16:45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5. Pronto soccorso psicologico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73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16:45-17:00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Conclusioni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7366">
                <a:tc gridSpan="2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 b="1"/>
                        <a:t>DAY 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73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09:00-09:15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Check-in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47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09:15-10:00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000"/>
                      </a:pPr>
                      <a:r>
                        <a:t>6. Creare sistemi di supporto psicosociale per i volontari</a:t>
                      </a:r>
                      <a:endParaRPr sz="1200"/>
                    </a:p>
                    <a:p>
                      <a:pPr marL="628650" lvl="1" indent="-171450" algn="l">
                        <a:buSzPct val="100000"/>
                        <a:buFont typeface="Arial"/>
                        <a:buChar char="•"/>
                        <a:defRPr sz="1000"/>
                      </a:pPr>
                      <a:r>
                        <a:t>Attività di supporto in ogni fase della risposta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73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10:00-10:15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COFFEE/TEA BREAK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1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10:15-11:00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28650" lvl="1" indent="-171450" algn="l">
                        <a:buSzPct val="100000"/>
                        <a:buFont typeface="Arial"/>
                        <a:buChar char="•"/>
                        <a:defRPr sz="1000"/>
                      </a:pPr>
                      <a:r>
                        <a:t>Analizzare e capire le strategie di supporto disponibili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73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11:00-12:00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28650" lvl="1" indent="-171450" algn="l">
                        <a:buSzPct val="100000"/>
                        <a:buFont typeface="Arial"/>
                        <a:buChar char="•"/>
                        <a:defRPr sz="1000"/>
                      </a:pPr>
                      <a:r>
                        <a:t>Sviluppare strategie di supporto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73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12:00-13:00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7. Monitorare e valutare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73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13:00-14:00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LUNCH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73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14:00-15:15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8. Comunicare il messaggio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73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15:15-15:30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COFFEE/TEA BREAK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73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15:30-16:15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9. Sviluppare un piano d’azione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73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16:15-16:45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10. Valutazione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73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16:45-17:00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000"/>
                        <a:t>Conclusione e saluti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hape 285"/>
          <p:cNvSpPr>
            <a:spLocks noGrp="1"/>
          </p:cNvSpPr>
          <p:nvPr>
            <p:ph type="title"/>
          </p:nvPr>
        </p:nvSpPr>
        <p:spPr>
          <a:xfrm>
            <a:off x="401514" y="411162"/>
            <a:ext cx="8229601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 b="1"/>
            </a:pP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286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Shape 287"/>
          <p:cNvSpPr/>
          <p:nvPr/>
        </p:nvSpPr>
        <p:spPr>
          <a:xfrm>
            <a:off x="678011" y="2005608"/>
            <a:ext cx="8229601" cy="435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40631" indent="-240631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può essere erogato velocemente una volta che i sistemi di supporto tra pari sono operativi;</a:t>
            </a:r>
          </a:p>
          <a:p>
            <a:pPr marL="240631" indent="-240631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spesso previene l’insorgere di altri problemi nei volontari sottoposti a stress; </a:t>
            </a:r>
          </a:p>
          <a:p>
            <a:pPr marL="240631" indent="-240631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condividere le difficoltà con i pari riduce i malintesi e l’errata interpretazione di un comportamento;</a:t>
            </a:r>
          </a:p>
          <a:p>
            <a:pPr marL="240631" indent="-240631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 volontari imparano nuove tecniche di gestione dello stress gli uni dagli altri, per poi potenziare le proprie capacità in questo ambito;</a:t>
            </a:r>
          </a:p>
          <a:p>
            <a:pPr marL="240631" indent="-240631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gli incontri di gruppo possono ridurre la paura o lo stigma  associato al manifestare le proprie emozioni e a cercare aiuto.</a:t>
            </a:r>
          </a:p>
        </p:txBody>
      </p:sp>
      <p:sp>
        <p:nvSpPr>
          <p:cNvPr id="288" name="Shape 288"/>
          <p:cNvSpPr/>
          <p:nvPr/>
        </p:nvSpPr>
        <p:spPr>
          <a:xfrm>
            <a:off x="1835696" y="768714"/>
            <a:ext cx="6167290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 b="1"/>
            </a:lvl1pPr>
          </a:lstStyle>
          <a:p>
            <a:r>
              <a:t>vantaggi del peer support 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hape 291"/>
          <p:cNvSpPr>
            <a:spLocks noGrp="1"/>
          </p:cNvSpPr>
          <p:nvPr>
            <p:ph type="title"/>
          </p:nvPr>
        </p:nvSpPr>
        <p:spPr>
          <a:xfrm>
            <a:off x="401514" y="411162"/>
            <a:ext cx="8229601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 b="1"/>
            </a:pP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292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Shape 293"/>
          <p:cNvSpPr/>
          <p:nvPr/>
        </p:nvSpPr>
        <p:spPr>
          <a:xfrm>
            <a:off x="690711" y="2138679"/>
            <a:ext cx="7965804" cy="258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endParaRPr/>
          </a:p>
          <a:p>
            <a:pPr defTabSz="457200"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Il supporto tra pari può essere fornito in vari modi tra cui:</a:t>
            </a:r>
          </a:p>
          <a:p>
            <a:pPr defTabSz="457200"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defTabSz="457200"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• buddy system;</a:t>
            </a:r>
          </a:p>
          <a:p>
            <a:pPr defTabSz="457200"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• incontri di gruppo di peer support;</a:t>
            </a:r>
          </a:p>
          <a:p>
            <a:pPr defTabSz="457200"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• peer supporter formati.</a:t>
            </a:r>
          </a:p>
        </p:txBody>
      </p:sp>
      <p:sp>
        <p:nvSpPr>
          <p:cNvPr id="294" name="Shape 294"/>
          <p:cNvSpPr/>
          <p:nvPr/>
        </p:nvSpPr>
        <p:spPr>
          <a:xfrm>
            <a:off x="1753471" y="777079"/>
            <a:ext cx="6020357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Creare sistemi di peer support 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Shape 297"/>
          <p:cNvSpPr>
            <a:spLocks noGrp="1"/>
          </p:cNvSpPr>
          <p:nvPr>
            <p:ph type="title"/>
          </p:nvPr>
        </p:nvSpPr>
        <p:spPr>
          <a:xfrm>
            <a:off x="401514" y="411162"/>
            <a:ext cx="8229601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 b="1"/>
            </a:pP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298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Shape 299"/>
          <p:cNvSpPr/>
          <p:nvPr/>
        </p:nvSpPr>
        <p:spPr>
          <a:xfrm>
            <a:off x="678011" y="1772407"/>
            <a:ext cx="7965804" cy="400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endParaRPr/>
          </a:p>
          <a:p>
            <a:pPr>
              <a:defRPr sz="2400" i="1"/>
            </a:pPr>
            <a:r>
              <a:t>Dividi l’intero gruppo in tre sottogruppi:</a:t>
            </a:r>
          </a:p>
          <a:p>
            <a:pPr>
              <a:defRPr sz="2400" b="1"/>
            </a:pPr>
            <a:endParaRPr/>
          </a:p>
          <a:p>
            <a:pPr>
              <a:defRPr sz="2400" b="1"/>
            </a:pPr>
            <a:r>
              <a:t>Gruppo 1</a:t>
            </a:r>
            <a:r>
              <a:rPr b="0"/>
              <a:t>:  elencare 5 elementi chiave del peer support.</a:t>
            </a:r>
          </a:p>
          <a:p>
            <a:pPr>
              <a:defRPr sz="2400"/>
            </a:pPr>
            <a:endParaRPr b="0"/>
          </a:p>
          <a:p>
            <a:pPr>
              <a:defRPr sz="2400" b="1"/>
            </a:pPr>
            <a:r>
              <a:t>Gruppo 2</a:t>
            </a:r>
            <a:r>
              <a:rPr b="0"/>
              <a:t>:  elencare 5 cose da prendere in considerazione quando si organizzano incontri di peer support.</a:t>
            </a:r>
          </a:p>
          <a:p>
            <a:pPr>
              <a:defRPr sz="2400"/>
            </a:pPr>
            <a:endParaRPr b="0"/>
          </a:p>
          <a:p>
            <a:pPr>
              <a:defRPr sz="2400" b="1"/>
            </a:pPr>
            <a:r>
              <a:t>Gruppo 3</a:t>
            </a:r>
            <a:r>
              <a:rPr b="0"/>
              <a:t>:  elencare 5 argomenti necessari per la formazione dei peer support.</a:t>
            </a:r>
          </a:p>
        </p:txBody>
      </p:sp>
      <p:sp>
        <p:nvSpPr>
          <p:cNvPr id="300" name="Shape 300"/>
          <p:cNvSpPr/>
          <p:nvPr/>
        </p:nvSpPr>
        <p:spPr>
          <a:xfrm>
            <a:off x="1753471" y="777079"/>
            <a:ext cx="6020357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Creare sistemi di peer support </a:t>
            </a: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Shape 303"/>
          <p:cNvSpPr>
            <a:spLocks noGrp="1"/>
          </p:cNvSpPr>
          <p:nvPr>
            <p:ph type="title"/>
          </p:nvPr>
        </p:nvSpPr>
        <p:spPr>
          <a:xfrm>
            <a:off x="401514" y="411162"/>
            <a:ext cx="8229601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 b="1"/>
            </a:pPr>
            <a:r>
              <a:t/>
            </a:r>
            <a:br/>
            <a:r>
              <a:t>Suggerimenti per il peer supporter</a:t>
            </a:r>
            <a:br/>
            <a:endParaRPr/>
          </a:p>
        </p:txBody>
      </p:sp>
      <p:pic>
        <p:nvPicPr>
          <p:cNvPr id="304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Shape 305"/>
          <p:cNvSpPr/>
          <p:nvPr/>
        </p:nvSpPr>
        <p:spPr>
          <a:xfrm>
            <a:off x="802183" y="2261634"/>
            <a:ext cx="8008989" cy="293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Sii disponibile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Gestisci la situazione ed individua le risorse disponibili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Fornisci informazioni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Aiuta la persona a riprendere il controllo della propria vita 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Dai un incoraggiamento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Rispetta la riservatezza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Effettua un follow-up</a:t>
            </a: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Shape 308"/>
          <p:cNvSpPr>
            <a:spLocks noGrp="1"/>
          </p:cNvSpPr>
          <p:nvPr>
            <p:ph type="title"/>
          </p:nvPr>
        </p:nvSpPr>
        <p:spPr>
          <a:xfrm>
            <a:off x="401514" y="411162"/>
            <a:ext cx="8229601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 b="1"/>
            </a:pP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309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Shape 310"/>
          <p:cNvSpPr/>
          <p:nvPr/>
        </p:nvSpPr>
        <p:spPr>
          <a:xfrm>
            <a:off x="632936" y="701993"/>
            <a:ext cx="8297229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Pronto soccorso psicologico per i volontari </a:t>
            </a:r>
          </a:p>
        </p:txBody>
      </p:sp>
      <p:pic>
        <p:nvPicPr>
          <p:cNvPr id="311" name="image13.jpg"/>
          <p:cNvPicPr>
            <a:picLocks noChangeAspect="1"/>
          </p:cNvPicPr>
          <p:nvPr/>
        </p:nvPicPr>
        <p:blipFill>
          <a:blip r:embed="rId4">
            <a:extLst/>
          </a:blip>
          <a:srcRect t="6238"/>
          <a:stretch>
            <a:fillRect/>
          </a:stretch>
        </p:blipFill>
        <p:spPr>
          <a:xfrm>
            <a:off x="2447424" y="1737407"/>
            <a:ext cx="4161171" cy="50493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xfrm>
            <a:off x="401514" y="411162"/>
            <a:ext cx="8229601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 b="1"/>
            </a:pP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315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Shape 316"/>
          <p:cNvSpPr/>
          <p:nvPr/>
        </p:nvSpPr>
        <p:spPr>
          <a:xfrm>
            <a:off x="535359" y="2138679"/>
            <a:ext cx="7645753" cy="258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400" i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/>
              <a:t>Il Pronto </a:t>
            </a:r>
            <a:r>
              <a:rPr dirty="0" err="1"/>
              <a:t>Soccorso</a:t>
            </a:r>
            <a:r>
              <a:rPr dirty="0"/>
              <a:t> </a:t>
            </a:r>
            <a:r>
              <a:rPr dirty="0" err="1"/>
              <a:t>Psicologico</a:t>
            </a:r>
            <a:r>
              <a:rPr dirty="0"/>
              <a:t> (PFA) è un </a:t>
            </a:r>
            <a:r>
              <a:rPr dirty="0" err="1"/>
              <a:t>supporto</a:t>
            </a:r>
            <a:r>
              <a:rPr dirty="0"/>
              <a:t> </a:t>
            </a:r>
            <a:r>
              <a:rPr dirty="0" err="1"/>
              <a:t>rivolto</a:t>
            </a:r>
            <a:r>
              <a:rPr dirty="0"/>
              <a:t> </a:t>
            </a:r>
            <a:r>
              <a:rPr dirty="0" err="1"/>
              <a:t>ai</a:t>
            </a:r>
            <a:r>
              <a:rPr dirty="0"/>
              <a:t> </a:t>
            </a:r>
            <a:r>
              <a:rPr dirty="0" err="1"/>
              <a:t>volontari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hanno</a:t>
            </a:r>
            <a:r>
              <a:rPr dirty="0"/>
              <a:t> </a:t>
            </a:r>
            <a:r>
              <a:rPr dirty="0" err="1"/>
              <a:t>vissuto</a:t>
            </a:r>
            <a:r>
              <a:rPr dirty="0"/>
              <a:t> un </a:t>
            </a:r>
            <a:r>
              <a:rPr dirty="0" err="1"/>
              <a:t>evento</a:t>
            </a:r>
            <a:r>
              <a:rPr dirty="0"/>
              <a:t> o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situazione</a:t>
            </a:r>
            <a:r>
              <a:rPr dirty="0"/>
              <a:t> </a:t>
            </a:r>
            <a:r>
              <a:rPr dirty="0" err="1"/>
              <a:t>traumatica</a:t>
            </a:r>
            <a:r>
              <a:rPr dirty="0"/>
              <a:t>. Esso </a:t>
            </a:r>
            <a:r>
              <a:rPr dirty="0" err="1"/>
              <a:t>comporta</a:t>
            </a:r>
            <a:r>
              <a:rPr dirty="0"/>
              <a:t> la </a:t>
            </a:r>
            <a:r>
              <a:rPr dirty="0" err="1"/>
              <a:t>capacità</a:t>
            </a:r>
            <a:r>
              <a:rPr dirty="0"/>
              <a:t> di </a:t>
            </a:r>
            <a:r>
              <a:rPr dirty="0" err="1"/>
              <a:t>dimostrare</a:t>
            </a:r>
            <a:r>
              <a:rPr dirty="0"/>
              <a:t> un </a:t>
            </a:r>
            <a:r>
              <a:rPr dirty="0" err="1"/>
              <a:t>ascolto</a:t>
            </a:r>
            <a:r>
              <a:rPr dirty="0"/>
              <a:t> </a:t>
            </a:r>
            <a:r>
              <a:rPr dirty="0" err="1"/>
              <a:t>attivo</a:t>
            </a:r>
            <a:r>
              <a:rPr dirty="0"/>
              <a:t> e di  </a:t>
            </a:r>
            <a:r>
              <a:rPr dirty="0" err="1"/>
              <a:t>comunicare</a:t>
            </a:r>
            <a:r>
              <a:rPr dirty="0"/>
              <a:t> </a:t>
            </a:r>
            <a:r>
              <a:rPr dirty="0" err="1"/>
              <a:t>calore</a:t>
            </a:r>
            <a:r>
              <a:rPr dirty="0"/>
              <a:t> </a:t>
            </a:r>
            <a:r>
              <a:rPr dirty="0" err="1"/>
              <a:t>umano</a:t>
            </a:r>
            <a:r>
              <a:rPr dirty="0"/>
              <a:t> </a:t>
            </a:r>
            <a:r>
              <a:rPr dirty="0" err="1"/>
              <a:t>ed</a:t>
            </a:r>
            <a:r>
              <a:rPr dirty="0"/>
              <a:t> </a:t>
            </a:r>
            <a:r>
              <a:rPr dirty="0" err="1"/>
              <a:t>empatia</a:t>
            </a:r>
            <a:r>
              <a:rPr dirty="0"/>
              <a:t> a </a:t>
            </a:r>
            <a:r>
              <a:rPr dirty="0" err="1"/>
              <a:t>queste</a:t>
            </a:r>
            <a:r>
              <a:rPr dirty="0"/>
              <a:t> </a:t>
            </a:r>
            <a:r>
              <a:rPr dirty="0" err="1"/>
              <a:t>persone</a:t>
            </a:r>
            <a:r>
              <a:rPr dirty="0"/>
              <a:t>, </a:t>
            </a:r>
            <a:r>
              <a:rPr dirty="0" err="1"/>
              <a:t>oltre</a:t>
            </a:r>
            <a:r>
              <a:rPr dirty="0"/>
              <a:t> a </a:t>
            </a:r>
            <a:r>
              <a:rPr dirty="0" err="1"/>
              <a:t>rendere</a:t>
            </a:r>
            <a:r>
              <a:rPr dirty="0"/>
              <a:t> </a:t>
            </a:r>
            <a:r>
              <a:rPr dirty="0" err="1"/>
              <a:t>l’ambiente</a:t>
            </a:r>
            <a:r>
              <a:rPr dirty="0"/>
              <a:t> </a:t>
            </a:r>
            <a:r>
              <a:rPr dirty="0" err="1"/>
              <a:t>circostante</a:t>
            </a:r>
            <a:r>
              <a:rPr dirty="0"/>
              <a:t> </a:t>
            </a:r>
            <a:r>
              <a:rPr dirty="0" err="1"/>
              <a:t>sicuro</a:t>
            </a:r>
            <a:r>
              <a:rPr dirty="0"/>
              <a:t> </a:t>
            </a:r>
            <a:r>
              <a:rPr dirty="0" err="1"/>
              <a:t>ed</a:t>
            </a:r>
            <a:r>
              <a:rPr dirty="0"/>
              <a:t> </a:t>
            </a:r>
            <a:r>
              <a:rPr dirty="0" err="1"/>
              <a:t>aiutarle</a:t>
            </a:r>
            <a:r>
              <a:rPr dirty="0"/>
              <a:t> a </a:t>
            </a:r>
            <a:r>
              <a:rPr dirty="0" err="1"/>
              <a:t>gestire</a:t>
            </a:r>
            <a:r>
              <a:rPr dirty="0"/>
              <a:t> </a:t>
            </a:r>
            <a:r>
              <a:rPr dirty="0" err="1"/>
              <a:t>bisogni</a:t>
            </a:r>
            <a:r>
              <a:rPr dirty="0"/>
              <a:t> e </a:t>
            </a:r>
            <a:r>
              <a:rPr dirty="0" err="1"/>
              <a:t>problemi</a:t>
            </a:r>
            <a:r>
              <a:rPr dirty="0"/>
              <a:t> </a:t>
            </a:r>
            <a:r>
              <a:rPr dirty="0" err="1"/>
              <a:t>pratici</a:t>
            </a:r>
            <a:r>
              <a:rPr dirty="0"/>
              <a:t>. </a:t>
            </a:r>
          </a:p>
        </p:txBody>
      </p:sp>
      <p:sp>
        <p:nvSpPr>
          <p:cNvPr id="317" name="Shape 317"/>
          <p:cNvSpPr/>
          <p:nvPr/>
        </p:nvSpPr>
        <p:spPr>
          <a:xfrm>
            <a:off x="632936" y="701993"/>
            <a:ext cx="8297229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Pronto soccorso psicologico per i volontari 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401514" y="411162"/>
            <a:ext cx="8229601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 b="1"/>
            </a:pP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321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hape 322"/>
          <p:cNvSpPr/>
          <p:nvPr/>
        </p:nvSpPr>
        <p:spPr>
          <a:xfrm>
            <a:off x="1907703" y="761680"/>
            <a:ext cx="5125007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Comunicazione supportiva</a:t>
            </a:r>
          </a:p>
        </p:txBody>
      </p:sp>
      <p:sp>
        <p:nvSpPr>
          <p:cNvPr id="323" name="Shape 323"/>
          <p:cNvSpPr/>
          <p:nvPr/>
        </p:nvSpPr>
        <p:spPr>
          <a:xfrm>
            <a:off x="522659" y="1960879"/>
            <a:ext cx="7645753" cy="400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t>Comunicazione supportiva:</a:t>
            </a:r>
          </a:p>
          <a:p>
            <a:pPr>
              <a:defRPr sz="2400"/>
            </a:pPr>
            <a:endParaRPr/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comporta la capacità di dimostrare empatia, attenzione e interesse, di dare prova di un ascolto attento e non giudicante e di garantire il rispetto della riservatezza;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è una competenza che richiede una particolare sensibilità in merito alle parole che si utilizzano, al linguaggio non verbale,all’atteggiamento e all’attenzione manifestati nei confronti della persona che si trova in uno stato di distress.</a:t>
            </a: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hape 326"/>
          <p:cNvSpPr>
            <a:spLocks noGrp="1"/>
          </p:cNvSpPr>
          <p:nvPr>
            <p:ph type="title"/>
          </p:nvPr>
        </p:nvSpPr>
        <p:spPr>
          <a:xfrm>
            <a:off x="401514" y="411162"/>
            <a:ext cx="8229601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 b="1"/>
            </a:pP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327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Shape 328"/>
          <p:cNvSpPr/>
          <p:nvPr/>
        </p:nvSpPr>
        <p:spPr>
          <a:xfrm>
            <a:off x="1133844" y="794353"/>
            <a:ext cx="6575783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I quattro elementi chiave del PFA </a:t>
            </a:r>
          </a:p>
        </p:txBody>
      </p:sp>
      <p:sp>
        <p:nvSpPr>
          <p:cNvPr id="329" name="Shape 329"/>
          <p:cNvSpPr/>
          <p:nvPr/>
        </p:nvSpPr>
        <p:spPr>
          <a:xfrm>
            <a:off x="1157659" y="2316479"/>
            <a:ext cx="6297965" cy="222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1. vicinanza;</a:t>
            </a:r>
          </a:p>
          <a:p>
            <a:pPr defTabSz="457200"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2. ascoltare con attenzione;</a:t>
            </a:r>
          </a:p>
          <a:p>
            <a:pPr defTabSz="457200"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3. accettare i sentimenti;</a:t>
            </a:r>
          </a:p>
          <a:p>
            <a:pPr defTabSz="457200"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4. prestare un’assistenza generale e un</a:t>
            </a:r>
          </a:p>
          <a:p>
            <a:pPr defTabSz="457200"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aiuto pratico.</a:t>
            </a: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Shape 332"/>
          <p:cNvSpPr>
            <a:spLocks noGrp="1"/>
          </p:cNvSpPr>
          <p:nvPr>
            <p:ph type="title"/>
          </p:nvPr>
        </p:nvSpPr>
        <p:spPr>
          <a:xfrm>
            <a:off x="401514" y="411162"/>
            <a:ext cx="8229601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 b="1"/>
            </a:pP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333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Shape 334"/>
          <p:cNvSpPr/>
          <p:nvPr/>
        </p:nvSpPr>
        <p:spPr>
          <a:xfrm>
            <a:off x="2699791" y="753315"/>
            <a:ext cx="4007407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PFA - gioco del ruolo</a:t>
            </a:r>
          </a:p>
        </p:txBody>
      </p:sp>
      <p:sp>
        <p:nvSpPr>
          <p:cNvPr id="335" name="Shape 335"/>
          <p:cNvSpPr/>
          <p:nvPr/>
        </p:nvSpPr>
        <p:spPr>
          <a:xfrm>
            <a:off x="522659" y="2494279"/>
            <a:ext cx="7645753" cy="222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i="1"/>
            </a:pPr>
            <a:r>
              <a:t>Lavorate a coppie, decidendo quale ruolo assumere: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endParaRPr/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colui che fornisce PFA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colui che chiede supporto</a:t>
            </a:r>
          </a:p>
          <a:p>
            <a:pPr lvl="1">
              <a:defRPr sz="2400"/>
            </a:pPr>
            <a:endParaRPr/>
          </a:p>
          <a:p>
            <a:pPr>
              <a:defRPr sz="2400" i="1"/>
            </a:pPr>
            <a:r>
              <a:t>Tenete a mente gli elementi fondamentali del PFA.</a:t>
            </a:r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Shape 338"/>
          <p:cNvSpPr>
            <a:spLocks noGrp="1"/>
          </p:cNvSpPr>
          <p:nvPr>
            <p:ph type="title"/>
          </p:nvPr>
        </p:nvSpPr>
        <p:spPr>
          <a:xfrm>
            <a:off x="401514" y="411162"/>
            <a:ext cx="8229601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 b="1"/>
            </a:pP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339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Shape 340"/>
          <p:cNvSpPr/>
          <p:nvPr/>
        </p:nvSpPr>
        <p:spPr>
          <a:xfrm>
            <a:off x="841027" y="701992"/>
            <a:ext cx="7946590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Come inviare a un consulto professionale</a:t>
            </a:r>
          </a:p>
        </p:txBody>
      </p:sp>
      <p:pic>
        <p:nvPicPr>
          <p:cNvPr id="341" name="image14.jpg"/>
          <p:cNvPicPr>
            <a:picLocks noChangeAspect="1"/>
          </p:cNvPicPr>
          <p:nvPr/>
        </p:nvPicPr>
        <p:blipFill>
          <a:blip r:embed="rId4">
            <a:extLst/>
          </a:blip>
          <a:srcRect b="5587"/>
          <a:stretch>
            <a:fillRect/>
          </a:stretch>
        </p:blipFill>
        <p:spPr>
          <a:xfrm>
            <a:off x="899591" y="1864072"/>
            <a:ext cx="7286576" cy="4589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457200" y="351950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t>Regole di base 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 i="1"/>
            </a:pPr>
            <a:endParaRPr/>
          </a:p>
          <a:p>
            <a:pPr marL="0" indent="0">
              <a:spcBef>
                <a:spcPts val="500"/>
              </a:spcBef>
              <a:buSzTx/>
              <a:buNone/>
              <a:defRPr sz="2400" i="1"/>
            </a:pPr>
            <a:r>
              <a:t>Lavorate in coppia come segue:</a:t>
            </a:r>
          </a:p>
          <a:p>
            <a:pPr>
              <a:spcBef>
                <a:spcPts val="500"/>
              </a:spcBef>
              <a:defRPr sz="2400"/>
            </a:pPr>
            <a:r>
              <a:t>Che cosa secondo voi può aiutare a creare un buon ambiente di apprendimento? Discutete tra voi.</a:t>
            </a:r>
          </a:p>
          <a:p>
            <a:pPr>
              <a:spcBef>
                <a:spcPts val="500"/>
              </a:spcBef>
              <a:defRPr sz="2400"/>
            </a:pPr>
            <a:r>
              <a:t>Individuate un elemento sul quale concordate che sia importante.</a:t>
            </a:r>
          </a:p>
          <a:p>
            <a:pPr>
              <a:spcBef>
                <a:spcPts val="500"/>
              </a:spcBef>
              <a:defRPr sz="2400"/>
            </a:pPr>
            <a:r>
              <a:t>Scrivetelo su un post-it.</a:t>
            </a:r>
          </a:p>
        </p:txBody>
      </p:sp>
      <p:pic>
        <p:nvPicPr>
          <p:cNvPr id="132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Shape 344"/>
          <p:cNvSpPr>
            <a:spLocks noGrp="1"/>
          </p:cNvSpPr>
          <p:nvPr>
            <p:ph type="title"/>
          </p:nvPr>
        </p:nvSpPr>
        <p:spPr>
          <a:xfrm>
            <a:off x="401514" y="411162"/>
            <a:ext cx="8229601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 b="1"/>
            </a:pP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345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Shape 346"/>
          <p:cNvSpPr/>
          <p:nvPr/>
        </p:nvSpPr>
        <p:spPr>
          <a:xfrm>
            <a:off x="922158" y="467043"/>
            <a:ext cx="7299684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r>
              <a:t>Quando e come inviare a un consulto professionale </a:t>
            </a:r>
          </a:p>
        </p:txBody>
      </p:sp>
      <p:sp>
        <p:nvSpPr>
          <p:cNvPr id="347" name="Shape 347"/>
          <p:cNvSpPr/>
          <p:nvPr/>
        </p:nvSpPr>
        <p:spPr>
          <a:xfrm>
            <a:off x="611559" y="1984756"/>
            <a:ext cx="7645753" cy="258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E’ probabile che i volontari in stato di distress debbano essere inviati ad un consulto specialistico se:</a:t>
            </a:r>
          </a:p>
          <a:p>
            <a:pPr defTabSz="457200"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marL="240631" indent="-240631">
              <a:buSzPct val="100000"/>
              <a:buChar char="•"/>
              <a:defRPr sz="2400"/>
            </a:pPr>
            <a:r>
              <a:t>sono in uno stato di distress grave da non essere in grado di condurre una vita normale;</a:t>
            </a:r>
          </a:p>
          <a:p>
            <a:pPr marL="240631" indent="-240631">
              <a:buSzPct val="100000"/>
              <a:buChar char="•"/>
              <a:defRPr sz="2400"/>
            </a:pPr>
            <a:r>
              <a:t>possono fare gesti autolesionistici;</a:t>
            </a:r>
          </a:p>
          <a:p>
            <a:pPr marL="240631" indent="-240631">
              <a:buSzPct val="100000"/>
              <a:buChar char="•"/>
              <a:defRPr sz="2400"/>
            </a:pPr>
            <a:r>
              <a:t>sono un pericolo per gli altri.</a:t>
            </a:r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401514" y="411162"/>
            <a:ext cx="8229601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 b="1"/>
            </a:pP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351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Shape 352"/>
          <p:cNvSpPr/>
          <p:nvPr/>
        </p:nvSpPr>
        <p:spPr>
          <a:xfrm>
            <a:off x="505768" y="467043"/>
            <a:ext cx="8927379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 b="1"/>
            </a:lvl1pPr>
          </a:lstStyle>
          <a:p>
            <a:r>
              <a:t>Creare sistemi di supporto psicosociale per i volontari </a:t>
            </a:r>
          </a:p>
        </p:txBody>
      </p:sp>
      <p:pic>
        <p:nvPicPr>
          <p:cNvPr id="353" name="image15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1600" y="1830827"/>
            <a:ext cx="6912769" cy="4610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Shape 356"/>
          <p:cNvSpPr>
            <a:spLocks noGrp="1"/>
          </p:cNvSpPr>
          <p:nvPr>
            <p:ph type="title"/>
          </p:nvPr>
        </p:nvSpPr>
        <p:spPr>
          <a:xfrm>
            <a:off x="401514" y="411162"/>
            <a:ext cx="8229601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 b="1"/>
            </a:pP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357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Shape 358"/>
          <p:cNvSpPr/>
          <p:nvPr/>
        </p:nvSpPr>
        <p:spPr>
          <a:xfrm>
            <a:off x="-6052" y="701992"/>
            <a:ext cx="9012088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 b="1"/>
            </a:lvl1pPr>
          </a:lstStyle>
          <a:p>
            <a:r>
              <a:t>Attività di supporto in ogni fase della risposta </a:t>
            </a:r>
          </a:p>
        </p:txBody>
      </p:sp>
      <p:sp>
        <p:nvSpPr>
          <p:cNvPr id="359" name="Shape 359"/>
          <p:cNvSpPr/>
          <p:nvPr/>
        </p:nvSpPr>
        <p:spPr>
          <a:xfrm>
            <a:off x="755576" y="2067812"/>
            <a:ext cx="7488833" cy="364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1"/>
            </a:pPr>
            <a:r>
              <a:t>Prima</a:t>
            </a:r>
            <a:r>
              <a:rPr b="0"/>
              <a:t> della risposta vera e propria è importante preparare i volontari al compito che dovranno affrontare;</a:t>
            </a:r>
          </a:p>
          <a:p>
            <a:pPr>
              <a:defRPr sz="2400" b="1"/>
            </a:pPr>
            <a:endParaRPr b="0"/>
          </a:p>
          <a:p>
            <a:pPr>
              <a:defRPr sz="2400" b="1"/>
            </a:pPr>
            <a:r>
              <a:t>durante</a:t>
            </a:r>
            <a:r>
              <a:rPr b="0"/>
              <a:t> l’attività è importante fornire loro un supporto costante;</a:t>
            </a:r>
          </a:p>
          <a:p>
            <a:pPr>
              <a:defRPr sz="2400" b="1"/>
            </a:pPr>
            <a:endParaRPr b="0"/>
          </a:p>
          <a:p>
            <a:pPr>
              <a:defRPr sz="2400" b="1"/>
            </a:pPr>
            <a:r>
              <a:t>dopo</a:t>
            </a:r>
            <a:r>
              <a:rPr b="0"/>
              <a:t> la risposta è importante pensare alla ripresa, fare una riflessione e agire per migliorare la risposta in futuro</a:t>
            </a:r>
            <a:r>
              <a:t>.</a:t>
            </a:r>
          </a:p>
        </p:txBody>
      </p: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Shape 362"/>
          <p:cNvSpPr>
            <a:spLocks noGrp="1"/>
          </p:cNvSpPr>
          <p:nvPr>
            <p:ph type="title"/>
          </p:nvPr>
        </p:nvSpPr>
        <p:spPr>
          <a:xfrm>
            <a:off x="401514" y="411162"/>
            <a:ext cx="8229601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 b="1"/>
            </a:pP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363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Shape 364"/>
          <p:cNvSpPr/>
          <p:nvPr/>
        </p:nvSpPr>
        <p:spPr>
          <a:xfrm>
            <a:off x="673700" y="1489224"/>
            <a:ext cx="7488834" cy="542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1"/>
            </a:pPr>
            <a:r>
              <a:t>Gruppo 1: Prima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Cosa possono fare i manager per promuovere il benessere psicosociale dei volontari prima che si verifichi una crisi, o prima che i volontari siano mandati sul campo? </a:t>
            </a:r>
          </a:p>
          <a:p>
            <a:pPr>
              <a:defRPr sz="2400" b="1"/>
            </a:pPr>
            <a:r>
              <a:t>Gruppo 2: Durante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Cosa possono fare i manager per promuovere il benessere psicosociale dei volontari durante una risposta attiva ad un singolo evento o in una crisi prolungata?</a:t>
            </a:r>
          </a:p>
          <a:p>
            <a:pPr>
              <a:defRPr sz="2400" b="1"/>
            </a:pPr>
            <a:r>
              <a:t>Gruppo 3: Dopo 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Cosa possono fare i manager per promuovere il benessere psicosociale dei volontari dopo la fine della crisi, o quando i volontari terminano il proprio lavoro?</a:t>
            </a:r>
          </a:p>
        </p:txBody>
      </p:sp>
      <p:sp>
        <p:nvSpPr>
          <p:cNvPr id="365" name="Shape 365"/>
          <p:cNvSpPr/>
          <p:nvPr/>
        </p:nvSpPr>
        <p:spPr>
          <a:xfrm>
            <a:off x="65956" y="701992"/>
            <a:ext cx="9012088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 b="1"/>
            </a:lvl1pPr>
          </a:lstStyle>
          <a:p>
            <a:r>
              <a:t>Attività di supporto in ogni fase della risposta </a:t>
            </a:r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Shape 368"/>
          <p:cNvSpPr>
            <a:spLocks noGrp="1"/>
          </p:cNvSpPr>
          <p:nvPr>
            <p:ph type="title"/>
          </p:nvPr>
        </p:nvSpPr>
        <p:spPr>
          <a:xfrm>
            <a:off x="401514" y="411162"/>
            <a:ext cx="8229601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 b="1"/>
            </a:pP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369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Shape 370"/>
          <p:cNvSpPr/>
          <p:nvPr/>
        </p:nvSpPr>
        <p:spPr>
          <a:xfrm>
            <a:off x="556816" y="701993"/>
            <a:ext cx="8467823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 b="1"/>
            </a:lvl1pPr>
          </a:lstStyle>
          <a:p>
            <a:r>
              <a:t>Manager e resilienza dei volontari (1)</a:t>
            </a:r>
          </a:p>
        </p:txBody>
      </p:sp>
      <p:sp>
        <p:nvSpPr>
          <p:cNvPr id="371" name="Shape 371"/>
          <p:cNvSpPr/>
          <p:nvPr/>
        </p:nvSpPr>
        <p:spPr>
          <a:xfrm>
            <a:off x="203800" y="2048024"/>
            <a:ext cx="7488834" cy="364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1"/>
            </a:pPr>
            <a:r>
              <a:t>I manager possono</a:t>
            </a:r>
          </a:p>
          <a:p>
            <a:pPr marL="240631" indent="-240631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assicurarsi che il lavoro dei volontari sia ben strutturato in termini di ore e di condizioni di lavoro;</a:t>
            </a:r>
          </a:p>
          <a:p>
            <a:pPr marL="240631" indent="-240631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preparare le descrizioni delle mansioni,oppure chiarire ciò che è richiesto ai volontari;</a:t>
            </a:r>
          </a:p>
          <a:p>
            <a:pPr marL="240631" indent="-240631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preparare e formare i volontari a svolgere il lavoro sul campo;</a:t>
            </a:r>
          </a:p>
          <a:p>
            <a:pPr marL="240631" indent="-240631" defTabSz="457200">
              <a:buSzPct val="100000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tenersi in contatto con i volontari per capire come vivono la risposta ad un’emergenza;</a:t>
            </a:r>
          </a:p>
        </p:txBody>
      </p: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Shape 374"/>
          <p:cNvSpPr>
            <a:spLocks noGrp="1"/>
          </p:cNvSpPr>
          <p:nvPr>
            <p:ph type="title"/>
          </p:nvPr>
        </p:nvSpPr>
        <p:spPr>
          <a:xfrm>
            <a:off x="401514" y="411162"/>
            <a:ext cx="8229601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 b="1"/>
            </a:pP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375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Shape 376"/>
          <p:cNvSpPr/>
          <p:nvPr/>
        </p:nvSpPr>
        <p:spPr>
          <a:xfrm>
            <a:off x="584800" y="1844824"/>
            <a:ext cx="7488834" cy="524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35618" indent="-235618" defTabSz="457200">
              <a:buSzPct val="100000"/>
              <a:buChar char="•"/>
              <a:defRPr sz="235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organizzare incontri regolari con il team durante l’emergenza per interagire con ogni membro ed offrire supporto;</a:t>
            </a:r>
          </a:p>
          <a:p>
            <a:pPr marL="235618" indent="-235618" defTabSz="457200">
              <a:buSzPct val="100000"/>
              <a:buChar char="•"/>
              <a:defRPr sz="235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incoraggiare i volontari a lavorare in coppia;</a:t>
            </a:r>
          </a:p>
          <a:p>
            <a:pPr marL="235618" indent="-235618" defTabSz="457200">
              <a:buSzPct val="100000"/>
              <a:buChar char="•"/>
              <a:defRPr sz="235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creare sistemi di peer support e di buddy system insieme </a:t>
            </a:r>
            <a:endParaRPr sz="2400"/>
          </a:p>
          <a:p>
            <a:pPr marL="235618" indent="-235618" defTabSz="457200">
              <a:buSzPct val="100000"/>
              <a:buChar char="•"/>
              <a:defRPr sz="235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fornire informazioni sullo stress e sulle eventuali conseguenze; </a:t>
            </a:r>
          </a:p>
          <a:p>
            <a:pPr marL="235618" indent="-235618" defTabSz="457200">
              <a:buSzPct val="100000"/>
              <a:buChar char="•"/>
              <a:defRPr sz="235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favorire buone strategie di gestione dello stress; </a:t>
            </a:r>
          </a:p>
          <a:p>
            <a:pPr marL="235618" indent="-235618" defTabSz="457200">
              <a:buSzPct val="100000"/>
              <a:buChar char="•"/>
              <a:defRPr sz="235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dare supporto ai volontari che hanno vissuto eventi particolarmente difficili;</a:t>
            </a:r>
          </a:p>
          <a:p>
            <a:pPr marL="235618" indent="-235618" defTabSz="457200">
              <a:buSzPct val="100000"/>
              <a:buChar char="•"/>
              <a:defRPr sz="235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dimostrare apprezzamento nei confronti dei volontari e fare loro capire che sono membri molto importanti del team.</a:t>
            </a:r>
            <a:endParaRPr sz="2400"/>
          </a:p>
        </p:txBody>
      </p:sp>
      <p:sp>
        <p:nvSpPr>
          <p:cNvPr id="377" name="Shape 377"/>
          <p:cNvSpPr/>
          <p:nvPr/>
        </p:nvSpPr>
        <p:spPr>
          <a:xfrm>
            <a:off x="556816" y="701993"/>
            <a:ext cx="8467823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 b="1"/>
            </a:lvl1pPr>
          </a:lstStyle>
          <a:p>
            <a:r>
              <a:t>Manager e resilienza dei volontari (2)</a:t>
            </a:r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Shape 380"/>
          <p:cNvSpPr>
            <a:spLocks noGrp="1"/>
          </p:cNvSpPr>
          <p:nvPr>
            <p:ph type="title"/>
          </p:nvPr>
        </p:nvSpPr>
        <p:spPr>
          <a:xfrm>
            <a:off x="401514" y="411162"/>
            <a:ext cx="8229601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 b="1"/>
            </a:pP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381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Shape 382"/>
          <p:cNvSpPr/>
          <p:nvPr/>
        </p:nvSpPr>
        <p:spPr>
          <a:xfrm>
            <a:off x="338089" y="480363"/>
            <a:ext cx="8467822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32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Analizzare e capire i sistemi di supporto</a:t>
            </a:r>
          </a:p>
          <a:p>
            <a:pPr defTabSz="457200">
              <a:defRPr sz="32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ad oggi disponibili </a:t>
            </a:r>
          </a:p>
        </p:txBody>
      </p:sp>
      <p:sp>
        <p:nvSpPr>
          <p:cNvPr id="383" name="Shape 383"/>
          <p:cNvSpPr/>
          <p:nvPr/>
        </p:nvSpPr>
        <p:spPr>
          <a:xfrm>
            <a:off x="457199" y="2672079"/>
            <a:ext cx="8229601" cy="151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i="1"/>
            </a:pPr>
            <a:r>
              <a:t>Leggete l’allegato 3 “Azioni di base e supplementari”.</a:t>
            </a:r>
          </a:p>
          <a:p>
            <a:pPr>
              <a:defRPr sz="2400" i="1"/>
            </a:pPr>
            <a:endParaRPr/>
          </a:p>
          <a:p>
            <a:pPr>
              <a:defRPr sz="2400" i="1"/>
            </a:pPr>
            <a:r>
              <a:t>Spuntate le procedure e le azioni che ad oggi sono già operative nelle vostre Società Nazionali. </a:t>
            </a:r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Shape 386"/>
          <p:cNvSpPr>
            <a:spLocks noGrp="1"/>
          </p:cNvSpPr>
          <p:nvPr>
            <p:ph type="title"/>
          </p:nvPr>
        </p:nvSpPr>
        <p:spPr>
          <a:xfrm>
            <a:off x="401514" y="411162"/>
            <a:ext cx="8229601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 b="1"/>
            </a:pPr>
            <a:r>
              <a:t/>
            </a:r>
            <a:br/>
            <a:r>
              <a:t/>
            </a:r>
            <a:br/>
            <a:endParaRPr/>
          </a:p>
        </p:txBody>
      </p:sp>
      <p:pic>
        <p:nvPicPr>
          <p:cNvPr id="387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Shape 388"/>
          <p:cNvSpPr/>
          <p:nvPr/>
        </p:nvSpPr>
        <p:spPr>
          <a:xfrm>
            <a:off x="1361163" y="701992"/>
            <a:ext cx="6310302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 b="1"/>
            </a:lvl1pPr>
          </a:lstStyle>
          <a:p>
            <a:r>
              <a:t>Sviluppare i sistemi di supporto </a:t>
            </a:r>
          </a:p>
        </p:txBody>
      </p:sp>
      <p:sp>
        <p:nvSpPr>
          <p:cNvPr id="389" name="Shape 389"/>
          <p:cNvSpPr/>
          <p:nvPr/>
        </p:nvSpPr>
        <p:spPr>
          <a:xfrm>
            <a:off x="518479" y="1783079"/>
            <a:ext cx="7488833" cy="364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t>Le tre domande seguenti sono ottimi spunti per sviluppare una strategia di supporto psicosociale per i volontari:</a:t>
            </a:r>
          </a:p>
          <a:p>
            <a:pPr marL="342900" indent="-342900">
              <a:buSzPct val="100000"/>
              <a:buFont typeface="Arial"/>
              <a:buChar char="•"/>
              <a:defRPr sz="2400" b="1"/>
            </a:pPr>
            <a:endParaRPr/>
          </a:p>
          <a:p>
            <a:pPr marL="342900" indent="-342900">
              <a:buSzPct val="100000"/>
              <a:buFont typeface="Arial"/>
              <a:buChar char="•"/>
              <a:defRPr sz="2400" b="1"/>
            </a:pPr>
            <a:r>
              <a:t>Che cosa </a:t>
            </a:r>
            <a:r>
              <a:rPr b="0"/>
              <a:t>–  che tipo di supporto possiamo fornire</a:t>
            </a:r>
            <a:r>
              <a:t>?</a:t>
            </a:r>
          </a:p>
          <a:p>
            <a:pPr marL="342900" indent="-342900">
              <a:buSzPct val="100000"/>
              <a:buFont typeface="Arial"/>
              <a:buChar char="•"/>
              <a:defRPr sz="2400" b="1"/>
            </a:pPr>
            <a:r>
              <a:t>Chi </a:t>
            </a:r>
            <a:r>
              <a:rPr b="0"/>
              <a:t>–  chi fornisce il supporto? Chi ha diritto al supporto</a:t>
            </a:r>
            <a:r>
              <a:t>?</a:t>
            </a:r>
          </a:p>
          <a:p>
            <a:pPr marL="342900" indent="-342900">
              <a:buSzPct val="100000"/>
              <a:buFont typeface="Arial"/>
              <a:buChar char="•"/>
              <a:defRPr sz="2400" b="1"/>
            </a:pPr>
            <a:r>
              <a:t>Quando </a:t>
            </a:r>
            <a:r>
              <a:rPr b="0"/>
              <a:t>–  quanto spesso e in che circostanze è opportuno fornire il supporto?</a:t>
            </a:r>
          </a:p>
        </p:txBody>
      </p:sp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Shape 392"/>
          <p:cNvSpPr>
            <a:spLocks noGrp="1"/>
          </p:cNvSpPr>
          <p:nvPr>
            <p:ph type="body" sz="half" idx="1"/>
          </p:nvPr>
        </p:nvSpPr>
        <p:spPr>
          <a:xfrm>
            <a:off x="882401" y="2108373"/>
            <a:ext cx="7379198" cy="222676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/>
            </a:pPr>
            <a:endParaRPr/>
          </a:p>
          <a:p>
            <a:pPr marL="0" indent="0">
              <a:buSzTx/>
              <a:buNone/>
              <a:defRPr sz="2400" i="1"/>
            </a:pPr>
            <a:endParaRPr/>
          </a:p>
          <a:p>
            <a:pPr marL="0" indent="0">
              <a:spcBef>
                <a:spcPts val="500"/>
              </a:spcBef>
              <a:buSzTx/>
              <a:buNone/>
              <a:defRPr sz="2400" i="1"/>
            </a:pPr>
            <a:r>
              <a:t>Lavoro in piccoli gruppi: rispondete alle domande dell’allegato ‘ Sviluppare azioni di supporto’.</a:t>
            </a:r>
          </a:p>
        </p:txBody>
      </p:sp>
      <p:pic>
        <p:nvPicPr>
          <p:cNvPr id="393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Shape 394"/>
          <p:cNvSpPr/>
          <p:nvPr/>
        </p:nvSpPr>
        <p:spPr>
          <a:xfrm>
            <a:off x="1361163" y="701992"/>
            <a:ext cx="6310302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 b="1"/>
            </a:lvl1pPr>
          </a:lstStyle>
          <a:p>
            <a:r>
              <a:t>Sviluppare azioni di supporto </a:t>
            </a:r>
          </a:p>
        </p:txBody>
      </p:sp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Shape 397"/>
          <p:cNvSpPr>
            <a:spLocks noGrp="1"/>
          </p:cNvSpPr>
          <p:nvPr>
            <p:ph type="title"/>
          </p:nvPr>
        </p:nvSpPr>
        <p:spPr>
          <a:xfrm>
            <a:off x="457200" y="620687"/>
            <a:ext cx="8229600" cy="1143001"/>
          </a:xfrm>
          <a:prstGeom prst="rect">
            <a:avLst/>
          </a:prstGeom>
        </p:spPr>
        <p:txBody>
          <a:bodyPr/>
          <a:lstStyle/>
          <a:p>
            <a:pPr>
              <a:defRPr sz="3200" b="1"/>
            </a:pPr>
            <a:r>
              <a:t>Che tipo di supporto?</a:t>
            </a:r>
            <a:br/>
            <a:endParaRPr/>
          </a:p>
        </p:txBody>
      </p:sp>
      <p:sp>
        <p:nvSpPr>
          <p:cNvPr id="398" name="Shape 398"/>
          <p:cNvSpPr>
            <a:spLocks noGrp="1"/>
          </p:cNvSpPr>
          <p:nvPr>
            <p:ph type="body" sz="half" idx="1"/>
          </p:nvPr>
        </p:nvSpPr>
        <p:spPr>
          <a:xfrm>
            <a:off x="822411" y="2149648"/>
            <a:ext cx="7499178" cy="255870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Qualunque siano le strategie scelte dalla tua</a:t>
            </a: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Società Nazionale, ciò che importa per essere</a:t>
            </a: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veramente efficaci è la certezza che esse</a:t>
            </a: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includano tutte le attività del ciclo di gestione, ovvero </a:t>
            </a:r>
            <a:r>
              <a:rPr b="1"/>
              <a:t>prima, durante e dopo</a:t>
            </a:r>
            <a:r>
              <a:t>.</a:t>
            </a:r>
          </a:p>
        </p:txBody>
      </p:sp>
      <p:pic>
        <p:nvPicPr>
          <p:cNvPr id="399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457200" y="351950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t>L’importanza del supporto psicosociale </a:t>
            </a:r>
          </a:p>
        </p:txBody>
      </p:sp>
      <p:pic>
        <p:nvPicPr>
          <p:cNvPr id="136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96144" y="1916832"/>
            <a:ext cx="6660233" cy="4442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Shape 402"/>
          <p:cNvSpPr>
            <a:spLocks noGrp="1"/>
          </p:cNvSpPr>
          <p:nvPr>
            <p:ph type="title"/>
          </p:nvPr>
        </p:nvSpPr>
        <p:spPr>
          <a:xfrm>
            <a:off x="435247" y="691546"/>
            <a:ext cx="8229601" cy="1143001"/>
          </a:xfrm>
          <a:prstGeom prst="rect">
            <a:avLst/>
          </a:prstGeom>
        </p:spPr>
        <p:txBody>
          <a:bodyPr/>
          <a:lstStyle/>
          <a:p>
            <a:pPr>
              <a:defRPr sz="3200" b="1"/>
            </a:pPr>
            <a:r>
              <a:t>Chi fornirà il supporto?</a:t>
            </a:r>
            <a:br/>
            <a:endParaRPr/>
          </a:p>
        </p:txBody>
      </p:sp>
      <p:sp>
        <p:nvSpPr>
          <p:cNvPr id="403" name="Shape 40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29184" indent="-329184" defTabSz="877823">
              <a:defRPr sz="2304"/>
            </a:pPr>
            <a:endParaRPr/>
          </a:p>
          <a:p>
            <a:pPr marL="329184" indent="-329184" defTabSz="877823">
              <a:spcBef>
                <a:spcPts val="500"/>
              </a:spcBef>
              <a:defRPr sz="2304"/>
            </a:pPr>
            <a:r>
              <a:t>I supervisori e i team leader svolgono un ruolo importante.</a:t>
            </a:r>
          </a:p>
          <a:p>
            <a:pPr marL="329184" indent="-329184" defTabSz="877823">
              <a:spcBef>
                <a:spcPts val="500"/>
              </a:spcBef>
              <a:defRPr sz="2304"/>
            </a:pPr>
            <a:r>
              <a:t>Perché il supporto psicosociale sia una priorità è imprescindibile avere il sostegno dei senior manager.</a:t>
            </a:r>
          </a:p>
          <a:p>
            <a:pPr marL="329184" indent="-329184" defTabSz="877823">
              <a:spcBef>
                <a:spcPts val="500"/>
              </a:spcBef>
              <a:defRPr sz="2304"/>
            </a:pPr>
            <a:r>
              <a:t>I supervisori devono avere una formazione di base sia per supportare i volontari, sia per prendersi cura del proprio benessere psicologico.</a:t>
            </a:r>
          </a:p>
          <a:p>
            <a:pPr marL="329184" indent="-329184" defTabSz="877823">
              <a:spcBef>
                <a:spcPts val="500"/>
              </a:spcBef>
              <a:defRPr sz="2304"/>
            </a:pPr>
            <a:r>
              <a:t>I volontari stessi sono una risorsa del sistema di supporto psicosociale. </a:t>
            </a:r>
          </a:p>
          <a:p>
            <a:pPr marL="329184" indent="-329184" defTabSz="877823">
              <a:spcBef>
                <a:spcPts val="500"/>
              </a:spcBef>
              <a:defRPr sz="2304"/>
            </a:pPr>
            <a:r>
              <a:t>I meccanismi di peer support possono essere messi in atto per fornire una rete di supporto.</a:t>
            </a:r>
          </a:p>
        </p:txBody>
      </p:sp>
      <p:pic>
        <p:nvPicPr>
          <p:cNvPr id="404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Shape 407"/>
          <p:cNvSpPr>
            <a:spLocks noGrp="1"/>
          </p:cNvSpPr>
          <p:nvPr>
            <p:ph type="title"/>
          </p:nvPr>
        </p:nvSpPr>
        <p:spPr>
          <a:xfrm>
            <a:off x="401514" y="620687"/>
            <a:ext cx="8229601" cy="1143001"/>
          </a:xfrm>
          <a:prstGeom prst="rect">
            <a:avLst/>
          </a:prstGeom>
        </p:spPr>
        <p:txBody>
          <a:bodyPr/>
          <a:lstStyle/>
          <a:p>
            <a:pPr>
              <a:defRPr sz="3200" b="1"/>
            </a:pPr>
            <a:r>
              <a:t>Chi riceverà il supporto psicosociale?</a:t>
            </a:r>
            <a:br/>
            <a:endParaRPr/>
          </a:p>
        </p:txBody>
      </p:sp>
      <p:sp>
        <p:nvSpPr>
          <p:cNvPr id="408" name="Shape 408"/>
          <p:cNvSpPr>
            <a:spLocks noGrp="1"/>
          </p:cNvSpPr>
          <p:nvPr>
            <p:ph type="body" idx="1"/>
          </p:nvPr>
        </p:nvSpPr>
        <p:spPr>
          <a:xfrm>
            <a:off x="457200" y="1590005"/>
            <a:ext cx="8229600" cy="367799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endParaRPr/>
          </a:p>
          <a:p>
            <a:pPr marL="240631" indent="-240631" defTabSz="457200">
              <a:spcBef>
                <a:spcPts val="0"/>
              </a:spcBef>
              <a:buFontTx/>
              <a:defRPr sz="1000">
                <a:latin typeface="+mj-lt"/>
                <a:ea typeface="+mj-ea"/>
                <a:cs typeface="+mj-cs"/>
                <a:sym typeface="Helvetica"/>
              </a:defRPr>
            </a:pPr>
            <a:r>
              <a:rPr sz="2400">
                <a:latin typeface="Trebuchet MS"/>
                <a:ea typeface="Trebuchet MS"/>
                <a:cs typeface="Trebuchet MS"/>
                <a:sym typeface="Trebuchet MS"/>
              </a:rPr>
              <a:t>Tutti i volontari devono avere accesso ad un adeguato e sistematico supporto psicologico.</a:t>
            </a:r>
          </a:p>
          <a:p>
            <a:pPr marL="100263" indent="-100263" defTabSz="457200">
              <a:spcBef>
                <a:spcPts val="0"/>
              </a:spcBef>
              <a:buFontTx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Non tutti i volontari hanno bisogno dello stesso livello di supporto, ma ognuno di loro ha diritto di accedere ad un supporto adeguato.</a:t>
            </a:r>
          </a:p>
          <a:p>
            <a:pPr marL="100263" indent="-100263" defTabSz="457200">
              <a:spcBef>
                <a:spcPts val="0"/>
              </a:spcBef>
              <a:buFontTx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Tenendo presente le risorse di cui disponi,cerca di fare in modo che le azioni di supporto psicosociale corrispondano ai bisogni dei volontari e al contesto in cui lavorano. </a:t>
            </a:r>
          </a:p>
        </p:txBody>
      </p:sp>
      <p:pic>
        <p:nvPicPr>
          <p:cNvPr id="409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412" name="Shape 4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/>
            </a:pPr>
            <a:r>
              <a:t> </a:t>
            </a:r>
            <a:br/>
            <a:r>
              <a:rPr b="1"/>
              <a:t>Quando sarà fornito il supporto psicosociale?</a:t>
            </a:r>
            <a:br>
              <a:rPr b="1"/>
            </a:br>
            <a:endParaRPr b="1"/>
          </a:p>
        </p:txBody>
      </p:sp>
      <p:sp>
        <p:nvSpPr>
          <p:cNvPr id="413" name="Shape 41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endParaRPr/>
          </a:p>
          <a:p>
            <a:pPr marL="240631" indent="-240631" defTabSz="457200">
              <a:spcBef>
                <a:spcPts val="0"/>
              </a:spcBef>
              <a:buFontTx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Considera la fattibilità di fornire un supporto </a:t>
            </a:r>
            <a:r>
              <a:rPr b="1"/>
              <a:t>prima</a:t>
            </a:r>
            <a:r>
              <a:t> che si verifichi un’emergenza e i vantaggi che ne avresti. </a:t>
            </a:r>
          </a:p>
          <a:p>
            <a:pPr marL="240631" indent="-240631" defTabSz="457200">
              <a:spcBef>
                <a:spcPts val="0"/>
              </a:spcBef>
              <a:buFontTx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Altri tipi di supporto comprendono misure di supporto di routine per i singoli volontari e per i team </a:t>
            </a:r>
            <a:r>
              <a:rPr b="1"/>
              <a:t>durante</a:t>
            </a:r>
            <a:r>
              <a:t> e </a:t>
            </a:r>
            <a:r>
              <a:rPr b="1"/>
              <a:t>dopo </a:t>
            </a:r>
            <a:r>
              <a:t>l’emergenza </a:t>
            </a:r>
          </a:p>
          <a:p>
            <a:pPr marL="240631" indent="-240631" defTabSz="457200">
              <a:spcBef>
                <a:spcPts val="0"/>
              </a:spcBef>
              <a:buFontTx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Se alcune misure di supporto psicosociale fossero rese obbligatorie, piuttosto che lasciate “on demand”, sarebbe più facile per i volontari farne richiesta.</a:t>
            </a:r>
          </a:p>
          <a:p>
            <a:pPr marL="240631" indent="-240631" defTabSz="457200">
              <a:spcBef>
                <a:spcPts val="0"/>
              </a:spcBef>
              <a:buFontTx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Non tutti i volontari desiderano o hanno bisogno di un supporto professionale durante o dopo avere prestato soccorso in un’emergenza. </a:t>
            </a:r>
          </a:p>
        </p:txBody>
      </p:sp>
      <p:pic>
        <p:nvPicPr>
          <p:cNvPr id="414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417" name="Shape 417"/>
          <p:cNvSpPr>
            <a:spLocks noGrp="1"/>
          </p:cNvSpPr>
          <p:nvPr>
            <p:ph type="title"/>
          </p:nvPr>
        </p:nvSpPr>
        <p:spPr>
          <a:xfrm>
            <a:off x="457200" y="376692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40663">
              <a:defRPr sz="2592"/>
            </a:pPr>
            <a:r>
              <a:t> </a:t>
            </a:r>
            <a:br/>
            <a:r>
              <a:rPr sz="2268" b="1"/>
              <a:t>Monitorare e valutare il supporto per i volontari</a:t>
            </a:r>
            <a:br>
              <a:rPr sz="2268" b="1"/>
            </a:br>
            <a:endParaRPr sz="2268" b="1"/>
          </a:p>
        </p:txBody>
      </p:sp>
      <p:pic>
        <p:nvPicPr>
          <p:cNvPr id="418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image16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8984" y="1772816"/>
            <a:ext cx="7122370" cy="47452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Shape 422"/>
          <p:cNvSpPr>
            <a:spLocks noGrp="1"/>
          </p:cNvSpPr>
          <p:nvPr>
            <p:ph type="title"/>
          </p:nvPr>
        </p:nvSpPr>
        <p:spPr>
          <a:xfrm>
            <a:off x="457200" y="389392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/>
            </a:pPr>
            <a:r>
              <a:t> </a:t>
            </a:r>
            <a:br/>
            <a:r>
              <a:rPr b="1"/>
              <a:t>Che cosa monitorare e che cosa valutare? </a:t>
            </a:r>
            <a:br>
              <a:rPr b="1"/>
            </a:br>
            <a:endParaRPr b="1"/>
          </a:p>
        </p:txBody>
      </p:sp>
      <p:pic>
        <p:nvPicPr>
          <p:cNvPr id="423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424" name="Shape 424"/>
          <p:cNvSpPr>
            <a:spLocks noGrp="1"/>
          </p:cNvSpPr>
          <p:nvPr>
            <p:ph type="body" sz="half" idx="1"/>
          </p:nvPr>
        </p:nvSpPr>
        <p:spPr>
          <a:xfrm>
            <a:off x="457200" y="1991022"/>
            <a:ext cx="8229600" cy="2875956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endParaRPr/>
          </a:p>
          <a:p>
            <a:pPr marL="228600" indent="-228600" defTabSz="457200">
              <a:spcBef>
                <a:spcPts val="0"/>
              </a:spcBef>
              <a:buFontTx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Quali tipi di supporto per i volontari sono attualmente disponibili? </a:t>
            </a:r>
          </a:p>
          <a:p>
            <a:pPr marL="228600" indent="-228600" defTabSz="457200">
              <a:spcBef>
                <a:spcPts val="0"/>
              </a:spcBef>
              <a:buFontTx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Qual è il livello di efficacia dei sistemi di supporto disponibili?</a:t>
            </a:r>
          </a:p>
          <a:p>
            <a:pPr marL="228600" indent="-228600" defTabSz="457200">
              <a:spcBef>
                <a:spcPts val="0"/>
              </a:spcBef>
              <a:buFontTx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Quali metodi possono essere usati per raccogliere questa informazione?</a:t>
            </a:r>
          </a:p>
        </p:txBody>
      </p:sp>
    </p:spTree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Shape 427"/>
          <p:cNvSpPr>
            <a:spLocks noGrp="1"/>
          </p:cNvSpPr>
          <p:nvPr>
            <p:ph type="title"/>
          </p:nvPr>
        </p:nvSpPr>
        <p:spPr>
          <a:xfrm>
            <a:off x="457200" y="376692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40663">
              <a:defRPr sz="2592" b="1"/>
            </a:pPr>
            <a:r>
              <a:t> </a:t>
            </a:r>
            <a:br/>
            <a:r>
              <a:rPr sz="2268"/>
              <a:t>Monitoraggio e valutazione</a:t>
            </a:r>
            <a:br>
              <a:rPr sz="2268"/>
            </a:br>
            <a:endParaRPr sz="2268"/>
          </a:p>
        </p:txBody>
      </p:sp>
      <p:pic>
        <p:nvPicPr>
          <p:cNvPr id="428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Shape 429"/>
          <p:cNvSpPr>
            <a:spLocks noGrp="1"/>
          </p:cNvSpPr>
          <p:nvPr>
            <p:ph type="body" idx="1"/>
          </p:nvPr>
        </p:nvSpPr>
        <p:spPr>
          <a:xfrm>
            <a:off x="366207" y="1844824"/>
            <a:ext cx="8229601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896111">
              <a:buSzTx/>
              <a:buNone/>
              <a:defRPr sz="2352" i="1"/>
            </a:pPr>
            <a:endParaRPr/>
          </a:p>
          <a:p>
            <a:pPr marL="0" indent="0" defTabSz="448055">
              <a:spcBef>
                <a:spcPts val="0"/>
              </a:spcBef>
              <a:buSzTx/>
              <a:buFontTx/>
              <a:buNone/>
              <a:defRPr sz="2352" i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Chiedi ai partecipanti di riprendere il proprio posto nei gruppi in cui hanno svolto la precedente attività.</a:t>
            </a:r>
          </a:p>
          <a:p>
            <a:pPr marL="0" indent="0" defTabSz="448055">
              <a:spcBef>
                <a:spcPts val="0"/>
              </a:spcBef>
              <a:buSzTx/>
              <a:buFontTx/>
              <a:buNone/>
              <a:defRPr sz="980">
                <a:latin typeface="+mj-lt"/>
                <a:ea typeface="+mj-ea"/>
                <a:cs typeface="+mj-cs"/>
                <a:sym typeface="Helvetica"/>
              </a:defRPr>
            </a:pPr>
            <a:r>
              <a:rPr sz="2352" i="1">
                <a:latin typeface="Trebuchet MS"/>
                <a:ea typeface="Trebuchet MS"/>
                <a:cs typeface="Trebuchet MS"/>
                <a:sym typeface="Trebuchet MS"/>
              </a:rPr>
              <a:t>Poni le seguenti domande:</a:t>
            </a:r>
          </a:p>
          <a:p>
            <a:pPr marL="0" indent="0" defTabSz="448055">
              <a:spcBef>
                <a:spcPts val="0"/>
              </a:spcBef>
              <a:buSzTx/>
              <a:buFontTx/>
              <a:buNone/>
              <a:defRPr sz="980">
                <a:latin typeface="+mj-lt"/>
                <a:ea typeface="+mj-ea"/>
                <a:cs typeface="+mj-cs"/>
                <a:sym typeface="Helvetica"/>
              </a:defRPr>
            </a:pPr>
            <a:endParaRPr sz="2352" i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224027" indent="-224027" defTabSz="448055">
              <a:spcBef>
                <a:spcPts val="0"/>
              </a:spcBef>
              <a:buFontTx/>
              <a:defRPr sz="2352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Come pensi di monitorare e valutare il sistema di supporto psicosociale che hai sviluppato nella precedente attività?</a:t>
            </a:r>
          </a:p>
          <a:p>
            <a:pPr marL="0" indent="0" defTabSz="448055">
              <a:spcBef>
                <a:spcPts val="0"/>
              </a:spcBef>
              <a:buSzTx/>
              <a:buFontTx/>
              <a:buNone/>
              <a:defRPr sz="2352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• Quali potrebbero essere gli indicatori del cambiamento?</a:t>
            </a:r>
          </a:p>
          <a:p>
            <a:pPr marL="336042" indent="-336042" defTabSz="896111">
              <a:spcBef>
                <a:spcPts val="500"/>
              </a:spcBef>
              <a:defRPr sz="2352"/>
            </a:pPr>
            <a:endParaRPr/>
          </a:p>
          <a:p>
            <a:pPr marL="0" indent="0" defTabSz="896111">
              <a:buSzTx/>
              <a:buNone/>
              <a:defRPr sz="2352"/>
            </a:pPr>
            <a:endParaRPr/>
          </a:p>
          <a:p>
            <a:pPr marL="0" indent="0" defTabSz="896111">
              <a:spcBef>
                <a:spcPts val="500"/>
              </a:spcBef>
              <a:buSzTx/>
              <a:buNone/>
              <a:defRPr sz="2352" i="1"/>
            </a:pPr>
            <a:r>
              <a:t>20 minuti per lo svolgimento del compito ed essere pronti a presentare davanti a tutto il gruppo la propria strategia </a:t>
            </a:r>
          </a:p>
        </p:txBody>
      </p:sp>
    </p:spTree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457200" y="376692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 b="1"/>
            </a:pPr>
            <a:r>
              <a:t> </a:t>
            </a:r>
            <a:br/>
            <a:r>
              <a:t>Comunicare il messaggio </a:t>
            </a:r>
            <a:br/>
            <a:endParaRPr/>
          </a:p>
        </p:txBody>
      </p:sp>
      <p:pic>
        <p:nvPicPr>
          <p:cNvPr id="433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image17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0877" y="1772816"/>
            <a:ext cx="7263532" cy="4839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437" name="Shape 437"/>
          <p:cNvSpPr>
            <a:spLocks noGrp="1"/>
          </p:cNvSpPr>
          <p:nvPr>
            <p:ph type="title"/>
          </p:nvPr>
        </p:nvSpPr>
        <p:spPr>
          <a:xfrm>
            <a:off x="457200" y="376692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 b="1"/>
            </a:pPr>
            <a:r>
              <a:t> </a:t>
            </a:r>
            <a:br/>
            <a:r>
              <a:t>Comunicare il messaggio</a:t>
            </a:r>
            <a:br/>
            <a:endParaRPr/>
          </a:p>
        </p:txBody>
      </p:sp>
      <p:pic>
        <p:nvPicPr>
          <p:cNvPr id="438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439" name="Shape 439"/>
          <p:cNvSpPr>
            <a:spLocks noGrp="1"/>
          </p:cNvSpPr>
          <p:nvPr>
            <p:ph type="body" idx="1"/>
          </p:nvPr>
        </p:nvSpPr>
        <p:spPr>
          <a:xfrm>
            <a:off x="341313" y="1553295"/>
            <a:ext cx="8264401" cy="511524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896111">
              <a:spcBef>
                <a:spcPts val="500"/>
              </a:spcBef>
              <a:buSzTx/>
              <a:buNone/>
              <a:defRPr sz="2352" b="1"/>
            </a:pPr>
            <a:r>
              <a:rPr dirty="0" err="1"/>
              <a:t>Nel</a:t>
            </a:r>
            <a:r>
              <a:rPr dirty="0"/>
              <a:t> </a:t>
            </a:r>
            <a:r>
              <a:rPr dirty="0" err="1"/>
              <a:t>fornire</a:t>
            </a:r>
            <a:r>
              <a:rPr dirty="0"/>
              <a:t> </a:t>
            </a:r>
            <a:r>
              <a:rPr dirty="0" err="1"/>
              <a:t>informazioni</a:t>
            </a:r>
            <a:r>
              <a:rPr dirty="0"/>
              <a:t> </a:t>
            </a:r>
            <a:r>
              <a:rPr dirty="0" err="1"/>
              <a:t>sul</a:t>
            </a:r>
            <a:r>
              <a:rPr dirty="0"/>
              <a:t> </a:t>
            </a:r>
            <a:r>
              <a:rPr dirty="0" err="1"/>
              <a:t>supporto</a:t>
            </a:r>
            <a:r>
              <a:rPr dirty="0"/>
              <a:t> </a:t>
            </a:r>
            <a:r>
              <a:rPr dirty="0" err="1"/>
              <a:t>psicosociale</a:t>
            </a:r>
            <a:r>
              <a:rPr dirty="0"/>
              <a:t> </a:t>
            </a:r>
            <a:r>
              <a:rPr dirty="0" err="1"/>
              <a:t>ai</a:t>
            </a:r>
            <a:r>
              <a:rPr dirty="0"/>
              <a:t> </a:t>
            </a:r>
            <a:r>
              <a:rPr dirty="0" err="1"/>
              <a:t>volontari</a:t>
            </a:r>
            <a:r>
              <a:rPr dirty="0"/>
              <a:t>:</a:t>
            </a:r>
          </a:p>
          <a:p>
            <a:pPr marL="0" indent="0" defTabSz="896111">
              <a:spcBef>
                <a:spcPts val="500"/>
              </a:spcBef>
              <a:buSzTx/>
              <a:buNone/>
              <a:defRPr sz="2352" b="1"/>
            </a:pPr>
            <a:endParaRPr dirty="0"/>
          </a:p>
          <a:p>
            <a:pPr marL="235818" indent="-235818" defTabSz="448055">
              <a:spcBef>
                <a:spcPts val="0"/>
              </a:spcBef>
              <a:buFontTx/>
              <a:defRPr sz="2352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tieni</a:t>
            </a:r>
            <a:r>
              <a:rPr dirty="0"/>
              <a:t> in </a:t>
            </a:r>
            <a:r>
              <a:rPr dirty="0" err="1"/>
              <a:t>considerazione</a:t>
            </a:r>
            <a:r>
              <a:rPr dirty="0"/>
              <a:t> la </a:t>
            </a:r>
            <a:r>
              <a:rPr dirty="0" err="1"/>
              <a:t>loro</a:t>
            </a:r>
            <a:r>
              <a:rPr dirty="0"/>
              <a:t> lingua,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di </a:t>
            </a:r>
            <a:r>
              <a:rPr dirty="0" err="1"/>
              <a:t>istruzione</a:t>
            </a:r>
            <a:r>
              <a:rPr dirty="0"/>
              <a:t> e di </a:t>
            </a:r>
            <a:r>
              <a:rPr dirty="0" err="1"/>
              <a:t>cultura</a:t>
            </a:r>
            <a:r>
              <a:rPr dirty="0"/>
              <a:t> e le </a:t>
            </a:r>
            <a:r>
              <a:rPr dirty="0" err="1"/>
              <a:t>loro</a:t>
            </a:r>
            <a:r>
              <a:rPr dirty="0"/>
              <a:t> </a:t>
            </a:r>
            <a:r>
              <a:rPr dirty="0" err="1"/>
              <a:t>abitudini</a:t>
            </a:r>
            <a:r>
              <a:rPr dirty="0"/>
              <a:t>;</a:t>
            </a:r>
          </a:p>
          <a:p>
            <a:pPr marL="235818" indent="-235818" defTabSz="448055">
              <a:spcBef>
                <a:spcPts val="0"/>
              </a:spcBef>
              <a:buFontTx/>
              <a:defRPr sz="2352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cerca</a:t>
            </a:r>
            <a:r>
              <a:rPr dirty="0"/>
              <a:t> </a:t>
            </a:r>
            <a:r>
              <a:rPr dirty="0" err="1"/>
              <a:t>sempre</a:t>
            </a:r>
            <a:r>
              <a:rPr dirty="0"/>
              <a:t> di </a:t>
            </a:r>
            <a:r>
              <a:rPr dirty="0" err="1"/>
              <a:t>esprimere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tuo</a:t>
            </a:r>
            <a:r>
              <a:rPr dirty="0"/>
              <a:t> </a:t>
            </a:r>
            <a:r>
              <a:rPr dirty="0" err="1"/>
              <a:t>messaggio</a:t>
            </a:r>
            <a:r>
              <a:rPr dirty="0"/>
              <a:t> in </a:t>
            </a:r>
            <a:r>
              <a:rPr dirty="0" err="1"/>
              <a:t>modo</a:t>
            </a:r>
            <a:r>
              <a:rPr dirty="0"/>
              <a:t> </a:t>
            </a:r>
            <a:r>
              <a:rPr dirty="0" err="1"/>
              <a:t>semplice</a:t>
            </a:r>
            <a:r>
              <a:rPr dirty="0"/>
              <a:t>, di dare </a:t>
            </a:r>
            <a:r>
              <a:rPr dirty="0" err="1"/>
              <a:t>istruzioni</a:t>
            </a:r>
            <a:r>
              <a:rPr dirty="0"/>
              <a:t> </a:t>
            </a:r>
            <a:r>
              <a:rPr dirty="0" err="1"/>
              <a:t>chiare</a:t>
            </a:r>
            <a:r>
              <a:rPr dirty="0"/>
              <a:t> per </a:t>
            </a:r>
            <a:r>
              <a:rPr dirty="0" err="1"/>
              <a:t>accedere</a:t>
            </a:r>
            <a:r>
              <a:rPr dirty="0"/>
              <a:t> al </a:t>
            </a:r>
            <a:r>
              <a:rPr dirty="0" err="1"/>
              <a:t>supporto,incluso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numero</a:t>
            </a:r>
            <a:r>
              <a:rPr dirty="0"/>
              <a:t> di </a:t>
            </a:r>
            <a:r>
              <a:rPr dirty="0" err="1"/>
              <a:t>telefono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reti</a:t>
            </a:r>
            <a:r>
              <a:rPr dirty="0"/>
              <a:t> per </a:t>
            </a:r>
            <a:r>
              <a:rPr dirty="0" err="1"/>
              <a:t>l’invio</a:t>
            </a:r>
            <a:r>
              <a:rPr dirty="0"/>
              <a:t> a un </a:t>
            </a:r>
            <a:r>
              <a:rPr dirty="0" err="1"/>
              <a:t>consulto</a:t>
            </a:r>
            <a:r>
              <a:rPr dirty="0"/>
              <a:t> </a:t>
            </a:r>
            <a:r>
              <a:rPr dirty="0" err="1"/>
              <a:t>professionale</a:t>
            </a:r>
            <a:r>
              <a:rPr dirty="0"/>
              <a:t> o </a:t>
            </a:r>
            <a:r>
              <a:rPr dirty="0" err="1"/>
              <a:t>qualsiasi</a:t>
            </a:r>
            <a:r>
              <a:rPr dirty="0"/>
              <a:t> </a:t>
            </a:r>
            <a:r>
              <a:rPr dirty="0" err="1"/>
              <a:t>altra</a:t>
            </a:r>
            <a:r>
              <a:rPr dirty="0"/>
              <a:t> </a:t>
            </a:r>
            <a:r>
              <a:rPr dirty="0" err="1"/>
              <a:t>informazione</a:t>
            </a:r>
            <a:r>
              <a:rPr dirty="0"/>
              <a:t>; </a:t>
            </a:r>
          </a:p>
          <a:p>
            <a:pPr marL="235818" indent="-235818" defTabSz="448055">
              <a:spcBef>
                <a:spcPts val="0"/>
              </a:spcBef>
              <a:buFontTx/>
              <a:defRPr sz="2352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rendi</a:t>
            </a:r>
            <a:r>
              <a:rPr dirty="0"/>
              <a:t> </a:t>
            </a:r>
            <a:r>
              <a:rPr dirty="0" err="1"/>
              <a:t>disponibili</a:t>
            </a:r>
            <a:r>
              <a:rPr dirty="0"/>
              <a:t> le </a:t>
            </a:r>
            <a:r>
              <a:rPr dirty="0" err="1"/>
              <a:t>informazioni</a:t>
            </a:r>
            <a:r>
              <a:rPr dirty="0"/>
              <a:t> </a:t>
            </a:r>
            <a:r>
              <a:rPr dirty="0" err="1"/>
              <a:t>utilizzando</a:t>
            </a:r>
            <a:r>
              <a:rPr dirty="0"/>
              <a:t> </a:t>
            </a:r>
            <a:r>
              <a:rPr dirty="0" err="1"/>
              <a:t>diversi</a:t>
            </a:r>
            <a:r>
              <a:rPr dirty="0"/>
              <a:t> </a:t>
            </a:r>
            <a:r>
              <a:rPr dirty="0" err="1"/>
              <a:t>mezzi</a:t>
            </a:r>
            <a:r>
              <a:rPr dirty="0"/>
              <a:t> </a:t>
            </a:r>
            <a:r>
              <a:rPr dirty="0" err="1"/>
              <a:t>quali</a:t>
            </a:r>
            <a:r>
              <a:rPr dirty="0"/>
              <a:t> poster, </a:t>
            </a:r>
            <a:r>
              <a:rPr dirty="0" err="1"/>
              <a:t>volantini</a:t>
            </a:r>
            <a:r>
              <a:rPr dirty="0"/>
              <a:t> o </a:t>
            </a:r>
            <a:r>
              <a:rPr dirty="0" err="1"/>
              <a:t>altri</a:t>
            </a:r>
            <a:r>
              <a:rPr dirty="0"/>
              <a:t> </a:t>
            </a:r>
            <a:r>
              <a:rPr dirty="0" err="1"/>
              <a:t>stampati</a:t>
            </a:r>
            <a:r>
              <a:rPr dirty="0"/>
              <a:t>;</a:t>
            </a:r>
          </a:p>
          <a:p>
            <a:pPr marL="235818" indent="-235818" defTabSz="448055">
              <a:spcBef>
                <a:spcPts val="0"/>
              </a:spcBef>
              <a:buFontTx/>
              <a:defRPr sz="2352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prepara</a:t>
            </a:r>
            <a:r>
              <a:rPr dirty="0"/>
              <a:t>, se </a:t>
            </a:r>
            <a:r>
              <a:rPr dirty="0" err="1"/>
              <a:t>possibile</a:t>
            </a:r>
            <a:r>
              <a:rPr dirty="0"/>
              <a:t>, le </a:t>
            </a:r>
            <a:r>
              <a:rPr dirty="0" err="1"/>
              <a:t>informazioni</a:t>
            </a:r>
            <a:r>
              <a:rPr dirty="0"/>
              <a:t> prima </a:t>
            </a:r>
            <a:r>
              <a:rPr dirty="0" err="1"/>
              <a:t>dell’emergenza</a:t>
            </a:r>
            <a:r>
              <a:rPr dirty="0"/>
              <a:t>;</a:t>
            </a:r>
          </a:p>
          <a:p>
            <a:pPr marL="235818" indent="-235818" defTabSz="448055">
              <a:spcBef>
                <a:spcPts val="0"/>
              </a:spcBef>
              <a:buFontTx/>
              <a:defRPr sz="2352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decidi</a:t>
            </a:r>
            <a:r>
              <a:rPr dirty="0"/>
              <a:t> </a:t>
            </a:r>
            <a:r>
              <a:rPr dirty="0" err="1"/>
              <a:t>quando</a:t>
            </a:r>
            <a:r>
              <a:rPr dirty="0"/>
              <a:t> </a:t>
            </a:r>
            <a:r>
              <a:rPr dirty="0" err="1"/>
              <a:t>fornire</a:t>
            </a:r>
            <a:r>
              <a:rPr dirty="0"/>
              <a:t> le </a:t>
            </a:r>
            <a:r>
              <a:rPr dirty="0" err="1"/>
              <a:t>informazioni</a:t>
            </a:r>
            <a:r>
              <a:rPr dirty="0"/>
              <a:t> </a:t>
            </a:r>
            <a:r>
              <a:rPr dirty="0" err="1"/>
              <a:t>ai</a:t>
            </a:r>
            <a:r>
              <a:rPr dirty="0"/>
              <a:t> </a:t>
            </a:r>
            <a:r>
              <a:rPr dirty="0" err="1"/>
              <a:t>volontari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2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443" name="Shape 443"/>
          <p:cNvSpPr>
            <a:spLocks noGrp="1"/>
          </p:cNvSpPr>
          <p:nvPr>
            <p:ph type="body" idx="1"/>
          </p:nvPr>
        </p:nvSpPr>
        <p:spPr>
          <a:xfrm>
            <a:off x="366713" y="1554162"/>
            <a:ext cx="8264401" cy="393338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 i="1"/>
            </a:pPr>
            <a:endParaRPr/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1000">
                <a:latin typeface="+mj-lt"/>
                <a:ea typeface="+mj-ea"/>
                <a:cs typeface="+mj-cs"/>
                <a:sym typeface="Helvetica"/>
              </a:defRPr>
            </a:pPr>
            <a:r>
              <a:rPr sz="24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sz="2400" i="1">
                <a:latin typeface="Trebuchet MS"/>
                <a:ea typeface="Trebuchet MS"/>
                <a:cs typeface="Trebuchet MS"/>
                <a:sym typeface="Trebuchet MS"/>
              </a:rPr>
              <a:t>Preparare una presentazione di 5 minuti adatta ai volontari su uno dei seguenti argomenti:</a:t>
            </a: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 sz="2400"/>
          </a:p>
          <a:p>
            <a:pPr marL="0" indent="0">
              <a:spcBef>
                <a:spcPts val="500"/>
              </a:spcBef>
              <a:buSzTx/>
              <a:buNone/>
              <a:defRPr sz="2400" b="1"/>
            </a:pPr>
            <a:r>
              <a:t>Gruppo 1</a:t>
            </a:r>
            <a:r>
              <a:rPr b="0"/>
              <a:t>:Messaggi chiave sul supporto psicosociale</a:t>
            </a:r>
          </a:p>
          <a:p>
            <a:pPr marL="0" indent="0">
              <a:buSzTx/>
              <a:buNone/>
              <a:defRPr sz="2400"/>
            </a:pPr>
            <a:endParaRPr b="0"/>
          </a:p>
          <a:p>
            <a:pPr marL="0" indent="0">
              <a:spcBef>
                <a:spcPts val="500"/>
              </a:spcBef>
              <a:buSzTx/>
              <a:buNone/>
              <a:defRPr sz="2400" b="1"/>
            </a:pPr>
            <a:r>
              <a:t>Gruppo 2: </a:t>
            </a:r>
            <a:r>
              <a:rPr b="0"/>
              <a:t>Il supporto psicosociale per i volontari</a:t>
            </a:r>
          </a:p>
          <a:p>
            <a:pPr marL="0" indent="0">
              <a:buSzTx/>
              <a:buNone/>
              <a:defRPr sz="2400"/>
            </a:pPr>
            <a:endParaRPr b="0"/>
          </a:p>
          <a:p>
            <a:pPr marL="0" indent="0">
              <a:spcBef>
                <a:spcPts val="500"/>
              </a:spcBef>
              <a:buSzTx/>
              <a:buNone/>
              <a:defRPr sz="2400" b="1"/>
            </a:pPr>
            <a:r>
              <a:t>Gruppo 3: </a:t>
            </a:r>
            <a:r>
              <a:rPr b="0"/>
              <a:t>Le informazioni per i volontari</a:t>
            </a:r>
          </a:p>
        </p:txBody>
      </p:sp>
      <p:sp>
        <p:nvSpPr>
          <p:cNvPr id="444" name="Shape 444"/>
          <p:cNvSpPr>
            <a:spLocks noGrp="1"/>
          </p:cNvSpPr>
          <p:nvPr>
            <p:ph type="title"/>
          </p:nvPr>
        </p:nvSpPr>
        <p:spPr>
          <a:xfrm>
            <a:off x="457200" y="376692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 b="1"/>
            </a:pPr>
            <a:r>
              <a:t> </a:t>
            </a:r>
            <a:br/>
            <a:r>
              <a:t>Comunicare il messaggio</a:t>
            </a:r>
            <a:br/>
            <a:endParaRPr/>
          </a:p>
        </p:txBody>
      </p:sp>
    </p:spTree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447" name="Shape 447"/>
          <p:cNvSpPr>
            <a:spLocks noGrp="1"/>
          </p:cNvSpPr>
          <p:nvPr>
            <p:ph type="title"/>
          </p:nvPr>
        </p:nvSpPr>
        <p:spPr>
          <a:xfrm>
            <a:off x="457200" y="376692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 b="1"/>
            </a:pPr>
            <a:r>
              <a:t> </a:t>
            </a:r>
            <a:br/>
            <a:r>
              <a:t>Sviluppare un piano d’azione</a:t>
            </a:r>
            <a:br/>
            <a:endParaRPr/>
          </a:p>
        </p:txBody>
      </p:sp>
      <p:pic>
        <p:nvPicPr>
          <p:cNvPr id="448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449" name="Shape 449"/>
          <p:cNvSpPr>
            <a:spLocks noGrp="1"/>
          </p:cNvSpPr>
          <p:nvPr>
            <p:ph type="body" idx="1"/>
          </p:nvPr>
        </p:nvSpPr>
        <p:spPr>
          <a:xfrm>
            <a:off x="366713" y="1554162"/>
            <a:ext cx="8264401" cy="34901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SzTx/>
              <a:buNone/>
              <a:defRPr sz="2400" b="1"/>
            </a:pPr>
            <a:endParaRPr/>
          </a:p>
          <a:p>
            <a:pPr marL="0" indent="0">
              <a:spcBef>
                <a:spcPts val="500"/>
              </a:spcBef>
              <a:buSzTx/>
              <a:buNone/>
              <a:defRPr sz="2400" b="1"/>
            </a:pPr>
            <a:r>
              <a:t>Sviluppare un piano d’azione ha i seguenti vantaggi:</a:t>
            </a:r>
          </a:p>
          <a:p>
            <a:pPr marL="0" indent="0">
              <a:spcBef>
                <a:spcPts val="500"/>
              </a:spcBef>
              <a:buSzTx/>
              <a:buNone/>
              <a:defRPr sz="2400" b="1"/>
            </a:pPr>
            <a:endParaRPr/>
          </a:p>
          <a:p>
            <a:pPr marL="240631" indent="-240631" defTabSz="457200">
              <a:spcBef>
                <a:spcPts val="0"/>
              </a:spcBef>
              <a:buFontTx/>
              <a:defRPr sz="1000">
                <a:latin typeface="+mj-lt"/>
                <a:ea typeface="+mj-ea"/>
                <a:cs typeface="+mj-cs"/>
                <a:sym typeface="Helvetica"/>
              </a:defRPr>
            </a:pPr>
            <a:r>
              <a:rPr sz="2400" b="1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sz="2400">
                <a:latin typeface="Trebuchet MS"/>
                <a:ea typeface="Trebuchet MS"/>
                <a:cs typeface="Trebuchet MS"/>
                <a:sym typeface="Trebuchet MS"/>
              </a:rPr>
              <a:t>conferisce credibilità alla tua Società Nazionale;</a:t>
            </a:r>
          </a:p>
          <a:p>
            <a:pPr marL="240631" indent="-240631" defTabSz="457200">
              <a:spcBef>
                <a:spcPts val="0"/>
              </a:spcBef>
              <a:buFontTx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ti permette di tenere traccia di dettagli importanti;</a:t>
            </a:r>
          </a:p>
          <a:p>
            <a:pPr marL="240631" indent="-240631" defTabSz="457200">
              <a:spcBef>
                <a:spcPts val="0"/>
              </a:spcBef>
              <a:buFontTx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risparmi tempo, energie e risorse;</a:t>
            </a:r>
          </a:p>
          <a:p>
            <a:pPr marL="240631" indent="-240631" defTabSz="457200">
              <a:spcBef>
                <a:spcPts val="0"/>
              </a:spcBef>
              <a:buFontTx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capisci cosa puoi ottenere con le risorse che hai a disposizione;</a:t>
            </a:r>
          </a:p>
          <a:p>
            <a:pPr marL="240631" indent="-240631" defTabSz="457200">
              <a:spcBef>
                <a:spcPts val="0"/>
              </a:spcBef>
              <a:buFontTx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hai maggiori possibilità di raggiungere i tuoi obiettivi.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r>
              <a:t>Se non prestiamo la dovuta attenzione al benessere psicosociale dei volontari le conseguenze potrebbero essere molto gravi, come</a:t>
            </a:r>
          </a:p>
          <a:p>
            <a:pPr>
              <a:spcBef>
                <a:spcPts val="500"/>
              </a:spcBef>
              <a:defRPr sz="2400"/>
            </a:pPr>
            <a:r>
              <a:t>alto grado di assenteismo e di avvicendamento tra i volontari;</a:t>
            </a:r>
          </a:p>
          <a:p>
            <a:pPr>
              <a:spcBef>
                <a:spcPts val="500"/>
              </a:spcBef>
              <a:defRPr sz="2400"/>
            </a:pPr>
            <a:r>
              <a:t>mancanza di motivazione rendimento mediocre;</a:t>
            </a:r>
          </a:p>
          <a:p>
            <a:pPr>
              <a:spcBef>
                <a:spcPts val="500"/>
              </a:spcBef>
              <a:defRPr sz="2400"/>
            </a:pPr>
            <a:r>
              <a:t>aumento dei conflitti all’interno del gruppo di volontari;</a:t>
            </a:r>
          </a:p>
          <a:p>
            <a:pPr>
              <a:spcBef>
                <a:spcPts val="500"/>
              </a:spcBef>
              <a:defRPr sz="2400"/>
            </a:pPr>
            <a:r>
              <a:t>aumento dei problemi di salute;</a:t>
            </a:r>
          </a:p>
          <a:p>
            <a:pPr>
              <a:spcBef>
                <a:spcPts val="500"/>
              </a:spcBef>
              <a:defRPr sz="2400"/>
            </a:pPr>
            <a:r>
              <a:t>aumento di infortuni e delle segnalazioni di incidenti. </a:t>
            </a:r>
          </a:p>
        </p:txBody>
      </p:sp>
      <p:pic>
        <p:nvPicPr>
          <p:cNvPr id="141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457200" y="351950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t>L’importanza del supporto psicosociale </a:t>
            </a:r>
          </a:p>
        </p:txBody>
      </p:sp>
    </p:spTree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453" name="Shape 453"/>
          <p:cNvSpPr>
            <a:spLocks noGrp="1"/>
          </p:cNvSpPr>
          <p:nvPr>
            <p:ph type="body" sz="half" idx="1"/>
          </p:nvPr>
        </p:nvSpPr>
        <p:spPr>
          <a:xfrm>
            <a:off x="234629" y="2311770"/>
            <a:ext cx="8307586" cy="223445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2400"/>
            </a:pPr>
            <a:endParaRPr/>
          </a:p>
          <a:p>
            <a:pPr marL="95249" indent="-95249" defTabSz="457200">
              <a:spcBef>
                <a:spcPts val="0"/>
              </a:spcBef>
              <a:buFontTx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quali sono i vostri obiettivi per i prossimi sei mesi?</a:t>
            </a: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• quali azioni dovete intraprendere per raggiungere gli obiettivi?</a:t>
            </a: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• qual è il tempo massimo per ogni azione?</a:t>
            </a: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• chi è incaricato di seguire lo sviluppo delle azioni?</a:t>
            </a:r>
          </a:p>
        </p:txBody>
      </p:sp>
      <p:sp>
        <p:nvSpPr>
          <p:cNvPr id="454" name="Shape 454"/>
          <p:cNvSpPr>
            <a:spLocks noGrp="1"/>
          </p:cNvSpPr>
          <p:nvPr>
            <p:ph type="title"/>
          </p:nvPr>
        </p:nvSpPr>
        <p:spPr>
          <a:xfrm>
            <a:off x="457200" y="376692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 b="1"/>
            </a:pPr>
            <a:r>
              <a:t> </a:t>
            </a:r>
            <a:br/>
            <a:r>
              <a:t>Sviluppare un piano d’azione</a:t>
            </a:r>
            <a:br/>
            <a:endParaRPr/>
          </a:p>
        </p:txBody>
      </p:sp>
    </p:spTree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7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458" name="Shape 458"/>
          <p:cNvSpPr>
            <a:spLocks noGrp="1"/>
          </p:cNvSpPr>
          <p:nvPr>
            <p:ph type="body" sz="half" idx="1"/>
          </p:nvPr>
        </p:nvSpPr>
        <p:spPr>
          <a:xfrm>
            <a:off x="418207" y="1979372"/>
            <a:ext cx="8307586" cy="289925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39470" indent="-339470" defTabSz="905255">
              <a:defRPr sz="2376"/>
            </a:pPr>
            <a:endParaRPr/>
          </a:p>
          <a:p>
            <a:pPr marL="99260" indent="-99260" defTabSz="452627">
              <a:spcBef>
                <a:spcPts val="0"/>
              </a:spcBef>
              <a:buFontTx/>
              <a:defRPr sz="2376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avete bisogno di una ulteriore formazione per raggiungere i vostri obiettivi?</a:t>
            </a:r>
          </a:p>
          <a:p>
            <a:pPr marL="0" indent="0" defTabSz="452627">
              <a:spcBef>
                <a:spcPts val="0"/>
              </a:spcBef>
              <a:buSzTx/>
              <a:buFontTx/>
              <a:buNone/>
              <a:defRPr sz="2376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• a chi vi dovete rivolgere se avete bisogno di un ulteriore supporto per raggiungere gli obiettivi che vi siete prefissati?</a:t>
            </a:r>
          </a:p>
          <a:p>
            <a:pPr marL="238225" indent="-238225" defTabSz="452627">
              <a:spcBef>
                <a:spcPts val="0"/>
              </a:spcBef>
              <a:buFontTx/>
              <a:defRPr sz="2376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come intendete comunicare tra di voi per informarvi sullo stato di ogni azione? (ad es, incontri mensili,appuntamenti telefonici, e-mail, gruppi on line, etc.)</a:t>
            </a:r>
          </a:p>
        </p:txBody>
      </p:sp>
      <p:sp>
        <p:nvSpPr>
          <p:cNvPr id="459" name="Shape 459"/>
          <p:cNvSpPr>
            <a:spLocks noGrp="1"/>
          </p:cNvSpPr>
          <p:nvPr>
            <p:ph type="title"/>
          </p:nvPr>
        </p:nvSpPr>
        <p:spPr>
          <a:xfrm>
            <a:off x="457200" y="376692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368" b="1"/>
            </a:pPr>
            <a:r>
              <a:t> </a:t>
            </a:r>
            <a:br/>
            <a:r>
              <a:t>Sviluppare un piano d’azione</a:t>
            </a:r>
            <a:br/>
            <a:endParaRPr/>
          </a:p>
        </p:txBody>
      </p:sp>
    </p:spTree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462" name="Shape 462"/>
          <p:cNvSpPr>
            <a:spLocks noGrp="1"/>
          </p:cNvSpPr>
          <p:nvPr>
            <p:ph type="title"/>
          </p:nvPr>
        </p:nvSpPr>
        <p:spPr>
          <a:xfrm>
            <a:off x="457200" y="376692"/>
            <a:ext cx="8229600" cy="1143001"/>
          </a:xfrm>
          <a:prstGeom prst="rect">
            <a:avLst/>
          </a:prstGeom>
        </p:spPr>
        <p:txBody>
          <a:bodyPr/>
          <a:lstStyle/>
          <a:p>
            <a:pPr>
              <a:defRPr sz="3600" b="1"/>
            </a:pPr>
            <a:r>
              <a:t> </a:t>
            </a:r>
            <a:r>
              <a:rPr sz="3200"/>
              <a:t>Conclusione e saluti </a:t>
            </a:r>
          </a:p>
        </p:txBody>
      </p:sp>
      <p:pic>
        <p:nvPicPr>
          <p:cNvPr id="463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4" name="image18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1600" y="1820822"/>
            <a:ext cx="7056785" cy="47045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457200" y="400145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t>Che cosa è il supporto psicosociale?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</a:lstStyle>
          <a:p>
            <a:r>
              <a:rPr dirty="0"/>
              <a:t>Il supporto psicosociale si riferisce alle azioni che riguardano i bisogni sociali e psicologici dei singoli, delle famiglie e delle comunità.</a:t>
            </a:r>
          </a:p>
        </p:txBody>
      </p:sp>
      <p:pic>
        <p:nvPicPr>
          <p:cNvPr id="147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magine 3" descr="slide 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5" y="2842959"/>
            <a:ext cx="8037576" cy="387705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457200" y="361407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t>Livelli del supporto psicosociale 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idx="1"/>
          </p:nvPr>
        </p:nvSpPr>
        <p:spPr>
          <a:xfrm>
            <a:off x="457200" y="1651000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</a:lstStyle>
          <a:p>
            <a:r>
              <a:t>Il supporto psicosociale può essere dato a diversi livelli in funzione dei bisogni e delle risorse dei volontari</a:t>
            </a:r>
          </a:p>
        </p:txBody>
      </p:sp>
      <p:pic>
        <p:nvPicPr>
          <p:cNvPr id="154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magine 2" descr="slide 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97" y="2572417"/>
            <a:ext cx="6806184" cy="397459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1.png" descr="1405_pp_trainers_A1B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433307" y="396576"/>
            <a:ext cx="8229601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40663">
              <a:defRPr sz="2592" b="1"/>
            </a:pPr>
            <a:r>
              <a:t/>
            </a:r>
            <a:br/>
            <a:r>
              <a:rPr sz="2268"/>
              <a:t>Rischi, resilienza e fattori protettivi </a:t>
            </a:r>
            <a:br>
              <a:rPr sz="2268"/>
            </a:br>
            <a:endParaRPr sz="2268"/>
          </a:p>
        </p:txBody>
      </p:sp>
      <p:pic>
        <p:nvPicPr>
          <p:cNvPr id="161" name="image2.jpg" descr="T:\Reference Centre\3. Communications\5. Graphics, Logos &amp; Illustrations\Logos\PS Centre Logos\PSCentreLOGO_white\centre-logo-transparen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3002" y="120104"/>
            <a:ext cx="1008113" cy="222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7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15816" y="1863296"/>
            <a:ext cx="3051001" cy="4594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3054</Words>
  <Application>Microsoft Office PowerPoint</Application>
  <PresentationFormat>Presentazione su schermo (4:3)</PresentationFormat>
  <Paragraphs>406</Paragraphs>
  <Slides>62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62</vt:i4>
      </vt:variant>
    </vt:vector>
  </HeadingPairs>
  <TitlesOfParts>
    <vt:vector size="68" baseType="lpstr">
      <vt:lpstr>Arial</vt:lpstr>
      <vt:lpstr>Calibri</vt:lpstr>
      <vt:lpstr>Helvetica</vt:lpstr>
      <vt:lpstr>Trebuchet MS</vt:lpstr>
      <vt:lpstr>Verdana</vt:lpstr>
      <vt:lpstr>Office Theme</vt:lpstr>
      <vt:lpstr>  Prendersi cura dei volontari: Formazione di base  </vt:lpstr>
      <vt:lpstr>Benvenuto</vt:lpstr>
      <vt:lpstr>Programma del corso</vt:lpstr>
      <vt:lpstr>Regole di base </vt:lpstr>
      <vt:lpstr>L’importanza del supporto psicosociale </vt:lpstr>
      <vt:lpstr>L’importanza del supporto psicosociale </vt:lpstr>
      <vt:lpstr>Che cosa è il supporto psicosociale?</vt:lpstr>
      <vt:lpstr>Livelli del supporto psicosociale </vt:lpstr>
      <vt:lpstr> Rischi, resilienza e fattori protettivi  </vt:lpstr>
      <vt:lpstr> Rischi per il benessere dei volontari </vt:lpstr>
      <vt:lpstr> Rischi per il benessere dei volontari </vt:lpstr>
      <vt:lpstr> Rischi per il benessere dei volontari </vt:lpstr>
      <vt:lpstr> Rischi per il benessere dei volontari </vt:lpstr>
      <vt:lpstr> Rischi per il benessere dei volontari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Suggerimenti per il peer supporter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Presentazione standard di PowerPoint</vt:lpstr>
      <vt:lpstr>Che tipo di supporto? </vt:lpstr>
      <vt:lpstr>Chi fornirà il supporto? </vt:lpstr>
      <vt:lpstr>Chi riceverà il supporto psicosociale? </vt:lpstr>
      <vt:lpstr>  Quando sarà fornito il supporto psicosociale? </vt:lpstr>
      <vt:lpstr>  Monitorare e valutare il supporto per i volontari </vt:lpstr>
      <vt:lpstr>  Che cosa monitorare e che cosa valutare?  </vt:lpstr>
      <vt:lpstr>  Monitoraggio e valutazione </vt:lpstr>
      <vt:lpstr>  Comunicare il messaggio  </vt:lpstr>
      <vt:lpstr>  Comunicare il messaggio </vt:lpstr>
      <vt:lpstr>  Comunicare il messaggio </vt:lpstr>
      <vt:lpstr>  Sviluppare un piano d’azione </vt:lpstr>
      <vt:lpstr>  Sviluppare un piano d’azione </vt:lpstr>
      <vt:lpstr>  Sviluppare un piano d’azione </vt:lpstr>
      <vt:lpstr> Conclusione e saluti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Prendersi cura dei volontari: Formazione di base</dc:title>
  <dc:creator>marta</dc:creator>
  <cp:lastModifiedBy>marta</cp:lastModifiedBy>
  <cp:revision>4</cp:revision>
  <cp:lastPrinted>2019-07-01T11:37:32Z</cp:lastPrinted>
  <dcterms:modified xsi:type="dcterms:W3CDTF">2019-07-09T07:32:43Z</dcterms:modified>
</cp:coreProperties>
</file>