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115"/>
  </p:notesMasterIdLst>
  <p:handoutMasterIdLst>
    <p:handoutMasterId r:id="rId116"/>
  </p:handoutMasterIdLst>
  <p:sldIdLst>
    <p:sldId id="257" r:id="rId2"/>
    <p:sldId id="391" r:id="rId3"/>
    <p:sldId id="258" r:id="rId4"/>
    <p:sldId id="259" r:id="rId5"/>
    <p:sldId id="388" r:id="rId6"/>
    <p:sldId id="260" r:id="rId7"/>
    <p:sldId id="261" r:id="rId8"/>
    <p:sldId id="389" r:id="rId9"/>
    <p:sldId id="390" r:id="rId10"/>
    <p:sldId id="264" r:id="rId11"/>
    <p:sldId id="385" r:id="rId12"/>
    <p:sldId id="267" r:id="rId13"/>
    <p:sldId id="268" r:id="rId14"/>
    <p:sldId id="269" r:id="rId15"/>
    <p:sldId id="270" r:id="rId16"/>
    <p:sldId id="271" r:id="rId17"/>
    <p:sldId id="386" r:id="rId18"/>
    <p:sldId id="273" r:id="rId19"/>
    <p:sldId id="392" r:id="rId20"/>
    <p:sldId id="393" r:id="rId21"/>
    <p:sldId id="394" r:id="rId22"/>
    <p:sldId id="395" r:id="rId23"/>
    <p:sldId id="396" r:id="rId24"/>
    <p:sldId id="397" r:id="rId25"/>
    <p:sldId id="387" r:id="rId26"/>
    <p:sldId id="282" r:id="rId27"/>
    <p:sldId id="283" r:id="rId28"/>
    <p:sldId id="399" r:id="rId29"/>
    <p:sldId id="398" r:id="rId30"/>
    <p:sldId id="405" r:id="rId31"/>
    <p:sldId id="404" r:id="rId32"/>
    <p:sldId id="406" r:id="rId33"/>
    <p:sldId id="407" r:id="rId34"/>
    <p:sldId id="408" r:id="rId35"/>
    <p:sldId id="410" r:id="rId36"/>
    <p:sldId id="288" r:id="rId37"/>
    <p:sldId id="412" r:id="rId38"/>
    <p:sldId id="413" r:id="rId39"/>
    <p:sldId id="415" r:id="rId40"/>
    <p:sldId id="293" r:id="rId41"/>
    <p:sldId id="417" r:id="rId42"/>
    <p:sldId id="294" r:id="rId43"/>
    <p:sldId id="418" r:id="rId44"/>
    <p:sldId id="304" r:id="rId45"/>
    <p:sldId id="305" r:id="rId46"/>
    <p:sldId id="419" r:id="rId47"/>
    <p:sldId id="306" r:id="rId48"/>
    <p:sldId id="308" r:id="rId49"/>
    <p:sldId id="309" r:id="rId50"/>
    <p:sldId id="421" r:id="rId51"/>
    <p:sldId id="312" r:id="rId52"/>
    <p:sldId id="315" r:id="rId53"/>
    <p:sldId id="316" r:id="rId54"/>
    <p:sldId id="496" r:id="rId55"/>
    <p:sldId id="423" r:id="rId56"/>
    <p:sldId id="427" r:id="rId57"/>
    <p:sldId id="323" r:id="rId58"/>
    <p:sldId id="424" r:id="rId59"/>
    <p:sldId id="426" r:id="rId60"/>
    <p:sldId id="429" r:id="rId61"/>
    <p:sldId id="430" r:id="rId62"/>
    <p:sldId id="431" r:id="rId63"/>
    <p:sldId id="432" r:id="rId64"/>
    <p:sldId id="433" r:id="rId65"/>
    <p:sldId id="441" r:id="rId66"/>
    <p:sldId id="443" r:id="rId67"/>
    <p:sldId id="445" r:id="rId68"/>
    <p:sldId id="446" r:id="rId69"/>
    <p:sldId id="447" r:id="rId70"/>
    <p:sldId id="337" r:id="rId71"/>
    <p:sldId id="451" r:id="rId72"/>
    <p:sldId id="452" r:id="rId73"/>
    <p:sldId id="453" r:id="rId74"/>
    <p:sldId id="454" r:id="rId75"/>
    <p:sldId id="450" r:id="rId76"/>
    <p:sldId id="448" r:id="rId77"/>
    <p:sldId id="456" r:id="rId78"/>
    <p:sldId id="463" r:id="rId79"/>
    <p:sldId id="462" r:id="rId80"/>
    <p:sldId id="347" r:id="rId81"/>
    <p:sldId id="464" r:id="rId82"/>
    <p:sldId id="348" r:id="rId83"/>
    <p:sldId id="349" r:id="rId84"/>
    <p:sldId id="350" r:id="rId85"/>
    <p:sldId id="351" r:id="rId86"/>
    <p:sldId id="466" r:id="rId87"/>
    <p:sldId id="493" r:id="rId88"/>
    <p:sldId id="477" r:id="rId89"/>
    <p:sldId id="478" r:id="rId90"/>
    <p:sldId id="479" r:id="rId91"/>
    <p:sldId id="480" r:id="rId92"/>
    <p:sldId id="481" r:id="rId93"/>
    <p:sldId id="482" r:id="rId94"/>
    <p:sldId id="371" r:id="rId95"/>
    <p:sldId id="372" r:id="rId96"/>
    <p:sldId id="373" r:id="rId97"/>
    <p:sldId id="483" r:id="rId98"/>
    <p:sldId id="374" r:id="rId99"/>
    <p:sldId id="484" r:id="rId100"/>
    <p:sldId id="485" r:id="rId101"/>
    <p:sldId id="486" r:id="rId102"/>
    <p:sldId id="487" r:id="rId103"/>
    <p:sldId id="488" r:id="rId104"/>
    <p:sldId id="489" r:id="rId105"/>
    <p:sldId id="490" r:id="rId106"/>
    <p:sldId id="491" r:id="rId107"/>
    <p:sldId id="375" r:id="rId108"/>
    <p:sldId id="472" r:id="rId109"/>
    <p:sldId id="381" r:id="rId110"/>
    <p:sldId id="470" r:id="rId111"/>
    <p:sldId id="495" r:id="rId112"/>
    <p:sldId id="474" r:id="rId113"/>
    <p:sldId id="468" r:id="rId114"/>
  </p:sldIdLst>
  <p:sldSz cx="12192000" cy="6858000"/>
  <p:notesSz cx="6797675" cy="9926638"/>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id="{63DC6D9E-9D8F-4C74-BB52-E6012316B7DE}">
          <p14:sldIdLst>
            <p14:sldId id="257"/>
          </p14:sldIdLst>
        </p14:section>
        <p14:section name="Day One, Session 1" id="{0A552778-B581-4839-8732-5D9C590AEBAD}">
          <p14:sldIdLst>
            <p14:sldId id="391"/>
            <p14:sldId id="258"/>
            <p14:sldId id="259"/>
            <p14:sldId id="388"/>
            <p14:sldId id="260"/>
            <p14:sldId id="261"/>
            <p14:sldId id="389"/>
            <p14:sldId id="390"/>
            <p14:sldId id="264"/>
          </p14:sldIdLst>
        </p14:section>
        <p14:section name="Day one, session 2" id="{C26AD9D1-55E6-40D4-801E-07B109E01F4D}">
          <p14:sldIdLst>
            <p14:sldId id="385"/>
            <p14:sldId id="267"/>
            <p14:sldId id="268"/>
            <p14:sldId id="269"/>
            <p14:sldId id="270"/>
            <p14:sldId id="271"/>
          </p14:sldIdLst>
        </p14:section>
        <p14:section name="Day one, session 3" id="{ADADA42E-E6A6-4E0D-B93D-7FF281F9213E}">
          <p14:sldIdLst>
            <p14:sldId id="386"/>
            <p14:sldId id="273"/>
            <p14:sldId id="392"/>
            <p14:sldId id="393"/>
            <p14:sldId id="394"/>
            <p14:sldId id="395"/>
            <p14:sldId id="396"/>
            <p14:sldId id="397"/>
          </p14:sldIdLst>
        </p14:section>
        <p14:section name="Day one, session 4" id="{D6C0D636-D831-40C6-9F3F-6A676E6AC75B}">
          <p14:sldIdLst>
            <p14:sldId id="387"/>
            <p14:sldId id="282"/>
            <p14:sldId id="283"/>
          </p14:sldIdLst>
        </p14:section>
        <p14:section name="Day one, session 5" id="{019D41BE-F27B-B443-99C9-8E5302AA7506}">
          <p14:sldIdLst>
            <p14:sldId id="399"/>
            <p14:sldId id="398"/>
          </p14:sldIdLst>
        </p14:section>
        <p14:section name="Day one, session 6" id="{B91D5CE1-0C3A-BF48-B148-9AECC2472D31}">
          <p14:sldIdLst>
            <p14:sldId id="405"/>
            <p14:sldId id="404"/>
            <p14:sldId id="406"/>
            <p14:sldId id="407"/>
          </p14:sldIdLst>
        </p14:section>
        <p14:section name="Day one, session seven" id="{4B7C87E5-74D1-244A-B0EB-916FD054B2B2}">
          <p14:sldIdLst>
            <p14:sldId id="408"/>
          </p14:sldIdLst>
        </p14:section>
        <p14:section name="Day one, session 8" id="{A606501F-043B-E046-9F4C-DAE54352033B}">
          <p14:sldIdLst>
            <p14:sldId id="410"/>
            <p14:sldId id="288"/>
          </p14:sldIdLst>
        </p14:section>
        <p14:section name="Day two, session nine" id="{851F5DBB-5BC1-454F-A7C6-FBFD21DD7C61}">
          <p14:sldIdLst>
            <p14:sldId id="412"/>
            <p14:sldId id="413"/>
          </p14:sldIdLst>
        </p14:section>
        <p14:section name="Day two, session ten" id="{4F65C51F-499A-D541-A801-56F6111B8802}">
          <p14:sldIdLst>
            <p14:sldId id="415"/>
            <p14:sldId id="293"/>
            <p14:sldId id="417"/>
            <p14:sldId id="294"/>
          </p14:sldIdLst>
        </p14:section>
        <p14:section name="Day two, session eleven" id="{9B1DE169-0D83-A846-86CC-81FD4CEFD334}">
          <p14:sldIdLst>
            <p14:sldId id="418"/>
            <p14:sldId id="304"/>
            <p14:sldId id="305"/>
            <p14:sldId id="419"/>
            <p14:sldId id="306"/>
            <p14:sldId id="308"/>
            <p14:sldId id="309"/>
          </p14:sldIdLst>
        </p14:section>
        <p14:section name="Day two, session twelve" id="{EB8E988F-9CFB-5044-AB40-081329AE3B4B}">
          <p14:sldIdLst>
            <p14:sldId id="421"/>
            <p14:sldId id="312"/>
            <p14:sldId id="315"/>
            <p14:sldId id="316"/>
            <p14:sldId id="496"/>
          </p14:sldIdLst>
        </p14:section>
        <p14:section name="Day two, session thirteen" id="{CF314315-73A7-514A-AF16-5866C78E67D1}">
          <p14:sldIdLst>
            <p14:sldId id="423"/>
            <p14:sldId id="427"/>
            <p14:sldId id="323"/>
            <p14:sldId id="424"/>
            <p14:sldId id="426"/>
          </p14:sldIdLst>
        </p14:section>
        <p14:section name="Day two, session fourteen" id="{43FD2BFF-A4FD-E84D-9698-A38692688223}">
          <p14:sldIdLst>
            <p14:sldId id="429"/>
            <p14:sldId id="430"/>
            <p14:sldId id="431"/>
            <p14:sldId id="432"/>
            <p14:sldId id="433"/>
          </p14:sldIdLst>
        </p14:section>
        <p14:section name="Day two, session fifteen" id="{02AE438D-44B1-E34B-8DD7-A37ADBB8BC29}">
          <p14:sldIdLst>
            <p14:sldId id="441"/>
          </p14:sldIdLst>
        </p14:section>
        <p14:section name="Day two, session sixteen" id="{EF6AE7EE-9FF2-8D4A-818F-A58CF8581397}">
          <p14:sldIdLst>
            <p14:sldId id="443"/>
          </p14:sldIdLst>
        </p14:section>
        <p14:section name="Day three, session seventeen" id="{CFB7927F-726F-4143-B598-E336631164BC}">
          <p14:sldIdLst>
            <p14:sldId id="445"/>
            <p14:sldId id="446"/>
          </p14:sldIdLst>
        </p14:section>
        <p14:section name="Day three, session eighteen" id="{16198C32-2C0B-7141-B92D-E689D63B02C6}">
          <p14:sldIdLst>
            <p14:sldId id="447"/>
            <p14:sldId id="337"/>
            <p14:sldId id="451"/>
            <p14:sldId id="452"/>
            <p14:sldId id="453"/>
            <p14:sldId id="454"/>
            <p14:sldId id="450"/>
            <p14:sldId id="448"/>
          </p14:sldIdLst>
        </p14:section>
        <p14:section name="Day three, session nineteen" id="{D7F2FAFF-0805-A247-8254-E876458DFC5A}">
          <p14:sldIdLst>
            <p14:sldId id="456"/>
            <p14:sldId id="463"/>
          </p14:sldIdLst>
        </p14:section>
        <p14:section name="Day three, session twenty" id="{2ED3D6C9-D3B0-9B43-90C1-D2B5E0CC9E34}">
          <p14:sldIdLst>
            <p14:sldId id="462"/>
            <p14:sldId id="347"/>
            <p14:sldId id="464"/>
            <p14:sldId id="348"/>
            <p14:sldId id="349"/>
            <p14:sldId id="350"/>
            <p14:sldId id="351"/>
          </p14:sldIdLst>
        </p14:section>
        <p14:section name="Day three, session twentyone" id="{1FB5C2AF-848C-5F4D-BF78-3C87342E7A20}">
          <p14:sldIdLst>
            <p14:sldId id="466"/>
            <p14:sldId id="493"/>
            <p14:sldId id="477"/>
            <p14:sldId id="478"/>
            <p14:sldId id="479"/>
            <p14:sldId id="480"/>
            <p14:sldId id="481"/>
            <p14:sldId id="482"/>
            <p14:sldId id="371"/>
            <p14:sldId id="372"/>
            <p14:sldId id="373"/>
            <p14:sldId id="483"/>
            <p14:sldId id="374"/>
            <p14:sldId id="484"/>
            <p14:sldId id="485"/>
            <p14:sldId id="486"/>
            <p14:sldId id="487"/>
            <p14:sldId id="488"/>
            <p14:sldId id="489"/>
            <p14:sldId id="490"/>
            <p14:sldId id="491"/>
            <p14:sldId id="375"/>
          </p14:sldIdLst>
        </p14:section>
        <p14:section name="Day three, session twenty-two" id="{59917169-6DAF-B044-A8CE-6E5E7ADFE2A7}">
          <p14:sldIdLst>
            <p14:sldId id="472"/>
            <p14:sldId id="381"/>
          </p14:sldIdLst>
        </p14:section>
        <p14:section name="Day three, session twenty-three" id="{21AD6C77-3F77-E74E-9BD9-F5D0684D9736}">
          <p14:sldIdLst>
            <p14:sldId id="470"/>
            <p14:sldId id="495"/>
          </p14:sldIdLst>
        </p14:section>
        <p14:section name="Day three, close" id="{20E850E6-2286-724C-9F70-63AE177733E3}">
          <p14:sldIdLst>
            <p14:sldId id="474"/>
            <p14:sldId id="4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uise Juul Hansen" initials="LJH" lastIdx="12" clrIdx="0">
    <p:extLst/>
  </p:cmAuthor>
  <p:cmAuthor id="2" name="Wendy Ager"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8" autoAdjust="0"/>
    <p:restoredTop sz="67164" autoAdjust="0"/>
  </p:normalViewPr>
  <p:slideViewPr>
    <p:cSldViewPr snapToGrid="0" snapToObjects="1">
      <p:cViewPr varScale="1">
        <p:scale>
          <a:sx n="73" d="100"/>
          <a:sy n="73" d="100"/>
        </p:scale>
        <p:origin x="1914" y="66"/>
      </p:cViewPr>
      <p:guideLst>
        <p:guide orient="horz" pos="2160"/>
        <p:guide pos="3840"/>
      </p:guideLst>
    </p:cSldViewPr>
  </p:slideViewPr>
  <p:outlineViewPr>
    <p:cViewPr>
      <p:scale>
        <a:sx n="33" d="100"/>
        <a:sy n="33" d="100"/>
      </p:scale>
      <p:origin x="0" y="276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ommentAuthors" Target="commentAuthor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6-12T14:30:31.420" idx="4">
    <p:pos x="10" y="10"/>
    <p:text>This could be hidden...</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6-12T15:48:08.380" idx="10">
    <p:pos x="10" y="10"/>
    <p:text>Suggest to take out. Text is in session title slide</p:text>
    <p:extLst>
      <p:ext uri="{C676402C-5697-4E1C-873F-D02D1690AC5C}">
        <p15:threadingInfo xmlns:p15="http://schemas.microsoft.com/office/powerpoint/2012/main" timeZoneBias="-120"/>
      </p:ext>
    </p:extLst>
  </p:cm>
</p:cmLst>
</file>

<file path=ppt/drawings/_rels/vmlDrawing1.v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image" Target="../media/image7.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826F3041-DDA6-F64A-9314-C00CF04A4292}" type="datetimeFigureOut">
              <a:rPr lang="en-US" smtClean="0"/>
              <a:t>3/21/2019</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CDAC1F5-4254-EC4E-BEE8-3B8B3B8E0990}" type="slidenum">
              <a:rPr lang="en-US" smtClean="0"/>
              <a:t>‹#›</a:t>
            </a:fld>
            <a:endParaRPr lang="en-US"/>
          </a:p>
        </p:txBody>
      </p:sp>
    </p:spTree>
    <p:extLst>
      <p:ext uri="{BB962C8B-B14F-4D97-AF65-F5344CB8AC3E}">
        <p14:creationId xmlns:p14="http://schemas.microsoft.com/office/powerpoint/2010/main" val="35941089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39E34F2-F9E5-D24C-85FF-B4C02B04B2CA}" type="datetimeFigureOut">
              <a:rPr lang="en-US" smtClean="0"/>
              <a:t>3/21/2019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818A1BC-860F-F343-9B33-4585A74AA361}" type="slidenum">
              <a:rPr lang="en-US" smtClean="0"/>
              <a:t>‹#›</a:t>
            </a:fld>
            <a:endParaRPr lang="en-US"/>
          </a:p>
        </p:txBody>
      </p:sp>
    </p:spTree>
    <p:extLst>
      <p:ext uri="{BB962C8B-B14F-4D97-AF65-F5344CB8AC3E}">
        <p14:creationId xmlns:p14="http://schemas.microsoft.com/office/powerpoint/2010/main" val="217958443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a:t>
            </a:fld>
            <a:endParaRPr lang="en-US"/>
          </a:p>
        </p:txBody>
      </p:sp>
    </p:spTree>
    <p:extLst>
      <p:ext uri="{BB962C8B-B14F-4D97-AF65-F5344CB8AC3E}">
        <p14:creationId xmlns:p14="http://schemas.microsoft.com/office/powerpoint/2010/main" val="2043130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34</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38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39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43</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47</a:t>
            </a:fld>
            <a:endParaRPr lang="en-US"/>
          </a:p>
        </p:txBody>
      </p:sp>
    </p:spTree>
    <p:extLst>
      <p:ext uri="{BB962C8B-B14F-4D97-AF65-F5344CB8AC3E}">
        <p14:creationId xmlns:p14="http://schemas.microsoft.com/office/powerpoint/2010/main" val="1306372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a:t>Children have the right to participate in decision-making processes that may be relevant in their lives within the family, the school or the community. </a:t>
            </a:r>
            <a:endParaRPr lang="en-US" sz="1200" dirty="0"/>
          </a:p>
          <a:p>
            <a:pPr lvl="0"/>
            <a:r>
              <a:rPr lang="en-GB" sz="1200" dirty="0"/>
              <a:t>Children are whole persons who have the right to express their views in all matters affecting them and requires that those views be heard and given due weight in accordance with the child's age and maturity. </a:t>
            </a:r>
            <a:endParaRPr lang="en-US" sz="1200" dirty="0"/>
          </a:p>
          <a:p>
            <a:pPr lvl="0"/>
            <a:r>
              <a:rPr lang="en-GB" sz="1200" dirty="0"/>
              <a:t>There is potential in children to enrich decision-making processes, to share perspectives and to participate as citizens and actors of change. </a:t>
            </a:r>
            <a:endParaRPr lang="en-US" sz="1200" dirty="0"/>
          </a:p>
          <a:p>
            <a:pPr lvl="0"/>
            <a:r>
              <a:rPr lang="en-GB" sz="1200" dirty="0"/>
              <a:t>The practical meaning of children's right to participation must be considered in each and every matter concerning children.</a:t>
            </a:r>
            <a:endParaRPr lang="en-US" sz="1200" dirty="0"/>
          </a:p>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51</a:t>
            </a:fld>
            <a:endParaRPr lang="en-US"/>
          </a:p>
        </p:txBody>
      </p:sp>
    </p:spTree>
    <p:extLst>
      <p:ext uri="{BB962C8B-B14F-4D97-AF65-F5344CB8AC3E}">
        <p14:creationId xmlns:p14="http://schemas.microsoft.com/office/powerpoint/2010/main" val="360226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55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7</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62</a:t>
            </a:fld>
            <a:endParaRPr lang="en-US"/>
          </a:p>
        </p:txBody>
      </p:sp>
    </p:spTree>
    <p:extLst>
      <p:ext uri="{BB962C8B-B14F-4D97-AF65-F5344CB8AC3E}">
        <p14:creationId xmlns:p14="http://schemas.microsoft.com/office/powerpoint/2010/main" val="2441322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68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69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77</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79</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86</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108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8</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110</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112</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C818A1BC-860F-F343-9B33-4585A74AA361}" type="slidenum">
              <a:rPr lang="en-US" smtClean="0"/>
              <a:t>113</a:t>
            </a:fld>
            <a:endParaRPr lang="en-US"/>
          </a:p>
        </p:txBody>
      </p:sp>
    </p:spTree>
    <p:extLst>
      <p:ext uri="{BB962C8B-B14F-4D97-AF65-F5344CB8AC3E}">
        <p14:creationId xmlns:p14="http://schemas.microsoft.com/office/powerpoint/2010/main" val="227500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5615A-625C-2C43-974E-03560F4CB80F}" type="slidenum">
              <a:rPr lang="en-US" smtClean="0"/>
              <a:t>9</a:t>
            </a:fld>
            <a:endParaRPr lang="en-US"/>
          </a:p>
        </p:txBody>
      </p:sp>
    </p:spTree>
    <p:extLst>
      <p:ext uri="{BB962C8B-B14F-4D97-AF65-F5344CB8AC3E}">
        <p14:creationId xmlns:p14="http://schemas.microsoft.com/office/powerpoint/2010/main" val="3610804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marL="0" lvl="0" indent="0">
              <a:buFont typeface="Arial" panose="020B0604020202020204" pitchFamily="34" charset="0"/>
              <a:buNone/>
            </a:pPr>
            <a:endParaRPr lang="en-US" dirty="0"/>
          </a:p>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11</a:t>
            </a:fld>
            <a:endParaRPr lang="en-US"/>
          </a:p>
        </p:txBody>
      </p:sp>
    </p:spTree>
    <p:extLst>
      <p:ext uri="{BB962C8B-B14F-4D97-AF65-F5344CB8AC3E}">
        <p14:creationId xmlns:p14="http://schemas.microsoft.com/office/powerpoint/2010/main" val="2329088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17</a:t>
            </a:fld>
            <a:endParaRPr lang="en-US"/>
          </a:p>
        </p:txBody>
      </p:sp>
    </p:spTree>
    <p:extLst>
      <p:ext uri="{BB962C8B-B14F-4D97-AF65-F5344CB8AC3E}">
        <p14:creationId xmlns:p14="http://schemas.microsoft.com/office/powerpoint/2010/main" val="3072477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25</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18A1BC-860F-F343-9B33-4585A74AA361}" type="slidenum">
              <a:rPr lang="en-US" smtClean="0"/>
              <a:t>28</a:t>
            </a:fld>
            <a:endParaRPr lang="en-US"/>
          </a:p>
        </p:txBody>
      </p:sp>
    </p:spTree>
    <p:extLst>
      <p:ext uri="{BB962C8B-B14F-4D97-AF65-F5344CB8AC3E}">
        <p14:creationId xmlns:p14="http://schemas.microsoft.com/office/powerpoint/2010/main" val="2669041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18A1BC-860F-F343-9B33-4585A74AA361}" type="slidenum">
              <a:rPr lang="en-US" smtClean="0"/>
              <a:t>29</a:t>
            </a:fld>
            <a:endParaRPr lang="en-US"/>
          </a:p>
        </p:txBody>
      </p:sp>
    </p:spTree>
    <p:extLst>
      <p:ext uri="{BB962C8B-B14F-4D97-AF65-F5344CB8AC3E}">
        <p14:creationId xmlns:p14="http://schemas.microsoft.com/office/powerpoint/2010/main" val="712169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rgbClr val="FF6600"/>
                </a:solidFill>
                <a:latin typeface="Caecilia LT Std Roman"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97486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5ED08F0-D192-A84E-890F-72FCEE08C935}" type="datetime1">
              <a:rPr lang="en-US" smtClean="0"/>
              <a:t>3/21/2019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386539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B7C73FA-41E0-4F48-881F-7B9F60761BDF}" type="datetime1">
              <a:rPr lang="en-US" smtClean="0"/>
              <a:t>3/21/2019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1650501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FCFAC31-AD21-A74F-A380-4621649E7F28}" type="datetime1">
              <a:rPr lang="en-US" smtClean="0"/>
              <a:t>3/21/2019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817918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7"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spTree>
    <p:extLst>
      <p:ext uri="{BB962C8B-B14F-4D97-AF65-F5344CB8AC3E}">
        <p14:creationId xmlns:p14="http://schemas.microsoft.com/office/powerpoint/2010/main" val="2162617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E3224"/>
                </a:solidFill>
                <a:latin typeface="Gill Sans MT" panose="020B0502020104020203" pitchFamily="34" charset="0"/>
              </a:defRPr>
            </a:lvl1pPr>
          </a:lstStyle>
          <a:p>
            <a:r>
              <a:rPr lang="en-US"/>
              <a:t>Click to edit Master title style</a:t>
            </a:r>
            <a:endParaRPr lang="en-GB" dirty="0"/>
          </a:p>
        </p:txBody>
      </p:sp>
      <p:sp>
        <p:nvSpPr>
          <p:cNvPr id="3" name="Content Placeholder 2"/>
          <p:cNvSpPr>
            <a:spLocks noGrp="1"/>
          </p:cNvSpPr>
          <p:nvPr>
            <p:ph idx="1"/>
          </p:nvPr>
        </p:nvSpPr>
        <p:spPr/>
        <p:txBody>
          <a:bodyPr/>
          <a:lstStyle>
            <a:lvl1pPr>
              <a:buClr>
                <a:srgbClr val="FF6600"/>
              </a:buClr>
              <a:defRPr>
                <a:solidFill>
                  <a:srgbClr val="333333"/>
                </a:solidFill>
                <a:latin typeface="Caecilia LT Std Light" panose="00000400000000000000" pitchFamily="50" charset="0"/>
              </a:defRPr>
            </a:lvl1pPr>
            <a:lvl2pPr>
              <a:buClr>
                <a:srgbClr val="FF6600"/>
              </a:buClr>
              <a:defRPr>
                <a:latin typeface="Caecilia LT Std Light" panose="00000400000000000000" pitchFamily="50" charset="0"/>
              </a:defRPr>
            </a:lvl2pPr>
            <a:lvl3pPr marL="1143000" indent="-228600">
              <a:buClr>
                <a:srgbClr val="FF6600"/>
              </a:buClr>
              <a:buFont typeface="Courier New" panose="02070309020205020404" pitchFamily="49" charset="0"/>
              <a:buChar char="o"/>
              <a:defRPr>
                <a:latin typeface="Caecilia LT Std Light" panose="00000400000000000000" pitchFamily="50" charset="0"/>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88235C4-054C-2341-B573-5DD4409C521F}" type="datetime1">
              <a:rPr lang="en-US" smtClean="0"/>
              <a:t>3/21/2019</a:t>
            </a:fld>
            <a:endParaRPr lang="en-US"/>
          </a:p>
        </p:txBody>
      </p:sp>
      <p:sp>
        <p:nvSpPr>
          <p:cNvPr id="5" name="Footer Placeholder 4"/>
          <p:cNvSpPr>
            <a:spLocks noGrp="1"/>
          </p:cNvSpPr>
          <p:nvPr>
            <p:ph type="ftr" sz="quarter" idx="11"/>
          </p:nvPr>
        </p:nvSpPr>
        <p:spPr/>
        <p:txBody>
          <a:bodyPr/>
          <a:lstStyle/>
          <a:p>
            <a:r>
              <a:rPr lang="en-US"/>
              <a:t>Day one, session 1</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97882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EE3224"/>
                </a:solidFill>
                <a:latin typeface="Gill Sans MT" panose="020B0502020104020203"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FF6600"/>
                </a:solidFill>
                <a:latin typeface="Caecilia LT Std Light" panose="000004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18692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D3BBE8E-8475-8A4D-96FE-1FD38F08D1DA}" type="datetime1">
              <a:rPr lang="en-US" smtClean="0"/>
              <a:t>3/21/2019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43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B485D45-70CE-DD4C-867D-427334B47713}" type="datetime1">
              <a:rPr lang="en-US" smtClean="0"/>
              <a:t>3/21/2019</a:t>
            </a:fld>
            <a:endParaRPr lang="en-US"/>
          </a:p>
        </p:txBody>
      </p:sp>
      <p:sp>
        <p:nvSpPr>
          <p:cNvPr id="8" name="Footer Placeholder 7"/>
          <p:cNvSpPr>
            <a:spLocks noGrp="1"/>
          </p:cNvSpPr>
          <p:nvPr>
            <p:ph type="ftr" sz="quarter" idx="11"/>
          </p:nvPr>
        </p:nvSpPr>
        <p:spPr/>
        <p:txBody>
          <a:bodyPr/>
          <a:lstStyle/>
          <a:p>
            <a:r>
              <a:rPr lang="en-US"/>
              <a:t>Day one, session 1</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517833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2E96A9A-9961-EC4A-B799-530374C809F0}" type="datetime1">
              <a:rPr lang="en-US" smtClean="0"/>
              <a:t>3/21/2019</a:t>
            </a:fld>
            <a:endParaRPr lang="en-US"/>
          </a:p>
        </p:txBody>
      </p:sp>
      <p:sp>
        <p:nvSpPr>
          <p:cNvPr id="4" name="Footer Placeholder 3"/>
          <p:cNvSpPr>
            <a:spLocks noGrp="1"/>
          </p:cNvSpPr>
          <p:nvPr>
            <p:ph type="ftr" sz="quarter" idx="11"/>
          </p:nvPr>
        </p:nvSpPr>
        <p:spPr/>
        <p:txBody>
          <a:bodyPr/>
          <a:lstStyle/>
          <a:p>
            <a:r>
              <a:rPr lang="en-US"/>
              <a:t>Day one, session 1</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218554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5D404F7-487F-F149-ADE0-3D31BB320E56}" type="datetime1">
              <a:rPr lang="en-US" smtClean="0"/>
              <a:t>3/21/2019</a:t>
            </a:fld>
            <a:endParaRPr lang="en-US"/>
          </a:p>
        </p:txBody>
      </p:sp>
      <p:sp>
        <p:nvSpPr>
          <p:cNvPr id="3" name="Footer Placeholder 2"/>
          <p:cNvSpPr>
            <a:spLocks noGrp="1"/>
          </p:cNvSpPr>
          <p:nvPr>
            <p:ph type="ftr" sz="quarter" idx="11"/>
          </p:nvPr>
        </p:nvSpPr>
        <p:spPr/>
        <p:txBody>
          <a:bodyPr/>
          <a:lstStyle/>
          <a:p>
            <a:r>
              <a:rPr lang="en-US"/>
              <a:t>Day one, session 1</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3800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E1E6859-4F9C-6645-9C1D-A0365B301F67}" type="datetime1">
              <a:rPr lang="en-US" smtClean="0"/>
              <a:t>3/21/2019</a:t>
            </a:fld>
            <a:endParaRPr lang="en-US"/>
          </a:p>
        </p:txBody>
      </p:sp>
      <p:sp>
        <p:nvSpPr>
          <p:cNvPr id="6" name="Footer Placeholder 5"/>
          <p:cNvSpPr>
            <a:spLocks noGrp="1"/>
          </p:cNvSpPr>
          <p:nvPr>
            <p:ph type="ftr" sz="quarter" idx="11"/>
          </p:nvPr>
        </p:nvSpPr>
        <p:spPr/>
        <p:txBody>
          <a:bodyPr/>
          <a:lstStyle/>
          <a:p>
            <a:r>
              <a:rPr lang="en-US"/>
              <a:t>Day one, session 1</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2811B61-CE5E-B848-95C0-12D98E6DE43C}" type="slidenum">
              <a:rPr lang="en-US" smtClean="0"/>
              <a:t>‹#›</a:t>
            </a:fld>
            <a:endParaRPr lang="en-US"/>
          </a:p>
        </p:txBody>
      </p:sp>
    </p:spTree>
    <p:extLst>
      <p:ext uri="{BB962C8B-B14F-4D97-AF65-F5344CB8AC3E}">
        <p14:creationId xmlns:p14="http://schemas.microsoft.com/office/powerpoint/2010/main" val="3630387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54015"/>
            <a:ext cx="10515600" cy="83667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190500" y="6311900"/>
            <a:ext cx="11658600" cy="409576"/>
          </a:xfrm>
          <a:prstGeom prst="rect">
            <a:avLst/>
          </a:prstGeom>
        </p:spPr>
        <p:txBody>
          <a:bodyPr vert="horz" lIns="91440" tIns="45720" rIns="91440" bIns="45720" rtlCol="0" anchor="ctr"/>
          <a:lstStyle>
            <a:lvl1pPr algn="ctr">
              <a:defRPr sz="1200">
                <a:solidFill>
                  <a:srgbClr val="333333"/>
                </a:solidFill>
                <a:latin typeface="Gill Sans MT" panose="020B0502020104020203" pitchFamily="34" charset="0"/>
              </a:defRPr>
            </a:lvl1pPr>
          </a:lstStyle>
          <a:p>
            <a:r>
              <a:rPr lang="en-US"/>
              <a:t>Day one, session 1</a:t>
            </a:r>
          </a:p>
        </p:txBody>
      </p:sp>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58350" y="76200"/>
            <a:ext cx="2457450" cy="636756"/>
          </a:xfrm>
          <a:prstGeom prst="rect">
            <a:avLst/>
          </a:prstGeom>
        </p:spPr>
      </p:pic>
      <p:pic>
        <p:nvPicPr>
          <p:cNvPr id="10" name="Picture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200" y="76200"/>
            <a:ext cx="2209800" cy="488790"/>
          </a:xfrm>
          <a:prstGeom prst="rect">
            <a:avLst/>
          </a:prstGeom>
        </p:spPr>
      </p:pic>
    </p:spTree>
    <p:extLst>
      <p:ext uri="{BB962C8B-B14F-4D97-AF65-F5344CB8AC3E}">
        <p14:creationId xmlns:p14="http://schemas.microsoft.com/office/powerpoint/2010/main" val="127756523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lvl1pPr algn="l" defTabSz="914400" rtl="0" eaLnBrk="1" latinLnBrk="0" hangingPunct="1">
        <a:lnSpc>
          <a:spcPct val="90000"/>
        </a:lnSpc>
        <a:spcBef>
          <a:spcPct val="0"/>
        </a:spcBef>
        <a:buNone/>
        <a:defRPr sz="4000" kern="1200">
          <a:solidFill>
            <a:srgbClr val="EE3224"/>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Clr>
          <a:srgbClr val="FF6600"/>
        </a:buClr>
        <a:buFont typeface="Arial" panose="020B0604020202020204" pitchFamily="34" charset="0"/>
        <a:buChar char="•"/>
        <a:defRPr sz="2800" kern="1200">
          <a:solidFill>
            <a:schemeClr val="tx1"/>
          </a:solidFill>
          <a:latin typeface="Caecilia LT Std Light" panose="00000400000000000000" pitchFamily="50" charset="0"/>
          <a:ea typeface="+mn-ea"/>
          <a:cs typeface="+mn-cs"/>
        </a:defRPr>
      </a:lvl1pPr>
      <a:lvl2pPr marL="685800" indent="-228600" algn="l" defTabSz="914400" rtl="0" eaLnBrk="1" latinLnBrk="0" hangingPunct="1">
        <a:lnSpc>
          <a:spcPct val="90000"/>
        </a:lnSpc>
        <a:spcBef>
          <a:spcPts val="500"/>
        </a:spcBef>
        <a:buClr>
          <a:srgbClr val="FF6600"/>
        </a:buClr>
        <a:buFont typeface="Arial" panose="020B0604020202020204" pitchFamily="34" charset="0"/>
        <a:buChar char="•"/>
        <a:defRPr sz="2400" kern="1200">
          <a:solidFill>
            <a:schemeClr val="tx1"/>
          </a:solidFill>
          <a:latin typeface="Caecilia LT Std Light" panose="00000400000000000000" pitchFamily="50" charset="0"/>
          <a:ea typeface="+mn-ea"/>
          <a:cs typeface="+mn-cs"/>
        </a:defRPr>
      </a:lvl2pPr>
      <a:lvl3pPr marL="1143000" indent="-228600" algn="l" defTabSz="914400" rtl="0" eaLnBrk="1" latinLnBrk="0" hangingPunct="1">
        <a:lnSpc>
          <a:spcPct val="90000"/>
        </a:lnSpc>
        <a:spcBef>
          <a:spcPts val="500"/>
        </a:spcBef>
        <a:buClr>
          <a:srgbClr val="FF6600"/>
        </a:buClr>
        <a:buFont typeface="Arial" panose="020B0604020202020204" pitchFamily="34" charset="0"/>
        <a:buChar char="•"/>
        <a:defRPr sz="2000" kern="1200">
          <a:solidFill>
            <a:schemeClr val="tx1"/>
          </a:solidFill>
          <a:latin typeface="Caecilia LT Std Light" panose="00000400000000000000" pitchFamily="50" charset="0"/>
          <a:ea typeface="+mn-ea"/>
          <a:cs typeface="+mn-cs"/>
        </a:defRPr>
      </a:lvl3pPr>
      <a:lvl4pPr marL="16002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chemeClr val="tx1"/>
          </a:solidFill>
          <a:latin typeface="Caecilia LT Std Light" panose="00000400000000000000" pitchFamily="50" charset="0"/>
          <a:ea typeface="+mn-ea"/>
          <a:cs typeface="+mn-cs"/>
        </a:defRPr>
      </a:lvl4pPr>
      <a:lvl5pPr marL="2057400" indent="-228600" algn="l" defTabSz="914400" rtl="0" eaLnBrk="1" latinLnBrk="0" hangingPunct="1">
        <a:lnSpc>
          <a:spcPct val="90000"/>
        </a:lnSpc>
        <a:spcBef>
          <a:spcPts val="500"/>
        </a:spcBef>
        <a:buClr>
          <a:srgbClr val="FF6600"/>
        </a:buClr>
        <a:buFont typeface="Arial" panose="020B0604020202020204" pitchFamily="34" charset="0"/>
        <a:buChar char="•"/>
        <a:defRPr sz="1800" kern="1200">
          <a:solidFill>
            <a:srgbClr val="333333"/>
          </a:solidFill>
          <a:latin typeface="Caecilia LT Std Light" panose="000004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21.xml"/><Relationship Id="rId7" Type="http://schemas.openxmlformats.org/officeDocument/2006/relationships/image" Target="../media/image17.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sz="4400" b="1" dirty="0"/>
              <a:t>Child Friendly Spaces in Humanitarian Settings: A training workshop for CFS Implementers </a:t>
            </a:r>
            <a:br>
              <a:rPr lang="en-US" dirty="0"/>
            </a:br>
            <a:endParaRPr lang="en-US" dirty="0"/>
          </a:p>
        </p:txBody>
      </p:sp>
      <p:sp>
        <p:nvSpPr>
          <p:cNvPr id="3" name="Subtitle 2"/>
          <p:cNvSpPr>
            <a:spLocks noGrp="1"/>
          </p:cNvSpPr>
          <p:nvPr>
            <p:ph type="subTitle" idx="1"/>
          </p:nvPr>
        </p:nvSpPr>
        <p:spPr>
          <a:xfrm>
            <a:off x="415290" y="3165845"/>
            <a:ext cx="6877050" cy="1655762"/>
          </a:xfrm>
        </p:spPr>
        <p:txBody>
          <a:bodyPr/>
          <a:lstStyle/>
          <a:p>
            <a:r>
              <a:rPr lang="en-GB" b="1" dirty="0"/>
              <a:t>A Toolkit for Child Friendly Spaces in Humanitarian Settings</a:t>
            </a:r>
            <a:endParaRPr lang="en-US" dirty="0"/>
          </a:p>
          <a:p>
            <a:endParaRPr lang="en-US" dirty="0"/>
          </a:p>
        </p:txBody>
      </p:sp>
      <p:pic>
        <p:nvPicPr>
          <p:cNvPr id="8" name="Picture 7">
            <a:extLst>
              <a:ext uri="{FF2B5EF4-FFF2-40B4-BE49-F238E27FC236}">
                <a16:creationId xmlns:a16="http://schemas.microsoft.com/office/drawing/2014/main" id="{AD75AFB5-CD04-4DAB-9F3A-8EF560C2A8B1}"/>
              </a:ext>
            </a:extLst>
          </p:cNvPr>
          <p:cNvPicPr>
            <a:picLocks noChangeAspect="1"/>
          </p:cNvPicPr>
          <p:nvPr/>
        </p:nvPicPr>
        <p:blipFill>
          <a:blip r:embed="rId2"/>
          <a:stretch>
            <a:fillRect/>
          </a:stretch>
        </p:blipFill>
        <p:spPr>
          <a:xfrm>
            <a:off x="7563641" y="2899516"/>
            <a:ext cx="3104359" cy="3844183"/>
          </a:xfrm>
          <a:prstGeom prst="rect">
            <a:avLst/>
          </a:prstGeom>
        </p:spPr>
      </p:pic>
    </p:spTree>
    <p:extLst>
      <p:ext uri="{BB962C8B-B14F-4D97-AF65-F5344CB8AC3E}">
        <p14:creationId xmlns:p14="http://schemas.microsoft.com/office/powerpoint/2010/main" val="1099128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The Toolkit for Child Friendly Spaces in Humanitarian Settings </a:t>
            </a:r>
            <a:endParaRPr lang="en-US" sz="3200" dirty="0"/>
          </a:p>
        </p:txBody>
      </p:sp>
      <p:sp>
        <p:nvSpPr>
          <p:cNvPr id="3" name="Content Placeholder 2"/>
          <p:cNvSpPr>
            <a:spLocks noGrp="1"/>
          </p:cNvSpPr>
          <p:nvPr>
            <p:ph idx="1"/>
          </p:nvPr>
        </p:nvSpPr>
        <p:spPr>
          <a:xfrm>
            <a:off x="896257" y="1635136"/>
            <a:ext cx="10297886" cy="4491028"/>
          </a:xfrm>
        </p:spPr>
        <p:txBody>
          <a:bodyPr>
            <a:normAutofit/>
          </a:bodyPr>
          <a:lstStyle/>
          <a:p>
            <a:pPr marL="0" indent="0">
              <a:buNone/>
            </a:pPr>
            <a:endParaRPr lang="en-GB" dirty="0"/>
          </a:p>
          <a:p>
            <a:pPr marL="0" indent="0">
              <a:buNone/>
            </a:pPr>
            <a:endParaRPr lang="en-GB" dirty="0"/>
          </a:p>
          <a:p>
            <a:pPr marL="0" indent="0">
              <a:buNone/>
            </a:pPr>
            <a:r>
              <a:rPr lang="en-GB" dirty="0"/>
              <a:t>The toolkit has three resources:</a:t>
            </a:r>
          </a:p>
          <a:p>
            <a:pPr lvl="0"/>
            <a:r>
              <a:rPr lang="en-GB" dirty="0"/>
              <a:t>Operational Guidance for CFS in Humanitarian Settings </a:t>
            </a:r>
            <a:endParaRPr lang="en-US" dirty="0"/>
          </a:p>
          <a:p>
            <a:pPr lvl="0"/>
            <a:r>
              <a:rPr lang="en-GB" dirty="0"/>
              <a:t>An Activity Catalogue for CFS in Humanitarian Settings</a:t>
            </a:r>
            <a:endParaRPr lang="en-US" dirty="0"/>
          </a:p>
          <a:p>
            <a:pPr lvl="0"/>
            <a:r>
              <a:rPr lang="en-GB" dirty="0"/>
              <a:t>This Training for Implementers of CFS in Humanitarian Settings</a:t>
            </a:r>
            <a:endParaRPr lang="en-US" dirty="0"/>
          </a:p>
          <a:p>
            <a:endParaRPr lang="en-US" dirty="0"/>
          </a:p>
        </p:txBody>
      </p:sp>
    </p:spTree>
    <p:extLst>
      <p:ext uri="{BB962C8B-B14F-4D97-AF65-F5344CB8AC3E}">
        <p14:creationId xmlns:p14="http://schemas.microsoft.com/office/powerpoint/2010/main" val="9116232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Means of verification</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err="1"/>
              <a:t>Programme</a:t>
            </a:r>
            <a:r>
              <a:rPr lang="en-US" dirty="0"/>
              <a:t> management reports</a:t>
            </a:r>
          </a:p>
          <a:p>
            <a:r>
              <a:rPr lang="en-US" dirty="0"/>
              <a:t>Quality standards checklists</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680837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an outcome</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The target population achieves and sustains personal and interpersonal well-being and capacity.</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622231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outcome indicators</a:t>
            </a:r>
            <a:endParaRPr lang="en-US" sz="3200" dirty="0"/>
          </a:p>
        </p:txBody>
      </p:sp>
      <p:sp>
        <p:nvSpPr>
          <p:cNvPr id="3" name="Content Placeholder 2"/>
          <p:cNvSpPr>
            <a:spLocks noGrp="1"/>
          </p:cNvSpPr>
          <p:nvPr>
            <p:ph idx="1"/>
          </p:nvPr>
        </p:nvSpPr>
        <p:spPr>
          <a:xfrm>
            <a:off x="1161143" y="1756900"/>
            <a:ext cx="9049657" cy="4369264"/>
          </a:xfrm>
        </p:spPr>
        <p:txBody>
          <a:bodyPr>
            <a:normAutofit fontScale="92500" lnSpcReduction="10000"/>
          </a:bodyPr>
          <a:lstStyle/>
          <a:p>
            <a:pPr marL="0" indent="0">
              <a:buNone/>
            </a:pPr>
            <a:endParaRPr lang="en-GB" dirty="0"/>
          </a:p>
          <a:p>
            <a:r>
              <a:rPr lang="en-US" dirty="0"/>
              <a:t>The target population reports a change in personal well-being (e.g. self-confidence, concentration).</a:t>
            </a:r>
          </a:p>
          <a:p>
            <a:r>
              <a:rPr lang="en-US" dirty="0"/>
              <a:t>The target population reports a change in interpersonal well-being (e.g. sense of belonging within families and communities).</a:t>
            </a:r>
          </a:p>
          <a:p>
            <a:r>
              <a:rPr lang="en-US" dirty="0"/>
              <a:t>The target population reports a change in their capacity (e.g., ability to cope with life challenges, self-efficacy).</a:t>
            </a:r>
          </a:p>
          <a:p>
            <a:r>
              <a:rPr lang="en-US" dirty="0"/>
              <a:t>The target population reports of using the knowledge and skills gained through the </a:t>
            </a:r>
            <a:r>
              <a:rPr lang="en-US" dirty="0" err="1"/>
              <a:t>programme</a:t>
            </a:r>
            <a:r>
              <a:rPr lang="en-US" dirty="0"/>
              <a:t> in daily life.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947442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121 Means of verification</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Well-being survey (locally adapted)</a:t>
            </a:r>
          </a:p>
          <a:p>
            <a:r>
              <a:rPr lang="en-US" dirty="0"/>
              <a:t>Focus groups</a:t>
            </a:r>
          </a:p>
          <a:p>
            <a:r>
              <a:rPr lang="en-US" dirty="0"/>
              <a:t>Key informant interviews</a:t>
            </a:r>
          </a:p>
          <a:p>
            <a:r>
              <a:rPr lang="en-US" dirty="0"/>
              <a:t>Most significant change methodology</a:t>
            </a:r>
          </a:p>
          <a:p>
            <a:r>
              <a:rPr lang="en-US" dirty="0"/>
              <a:t>Satisfaction survey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469720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Evaluating CFS in different kinds of settings</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What kind of evaluation might be possible for the situation where the same children attend a CFS for a brief time, such as two or three sessions?</a:t>
            </a:r>
          </a:p>
          <a:p>
            <a:r>
              <a:rPr lang="en-US" dirty="0"/>
              <a:t>What kind of evaluation might be possible for a CFS where the same group of children is attending for a longer period of time?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8290287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Evaluation at output level</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endParaRPr lang="en-US" dirty="0"/>
          </a:p>
          <a:p>
            <a:pPr marL="0" indent="0">
              <a:buNone/>
            </a:pPr>
            <a:r>
              <a:rPr lang="en-US" dirty="0"/>
              <a:t>Where the same children are attending a CFS for a brief time, such as two or three sessions, an evaluation will be at output level, such as the number of children attending, the number and type of activities conducted, facilitators trained and supervised, satisfaction level of the children participating, and quality standards met.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334170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Evaluation at outcome level</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pPr marL="0" indent="0">
              <a:buNone/>
            </a:pPr>
            <a:r>
              <a:rPr lang="en-US" dirty="0"/>
              <a:t>Where the same group of children is attending for a longer period of time, it might be possible to measure some level of change at the outcome level, as well as at output level. Outcome areas of CFS programming will typically include the acquisition of skills and knowledge, changes in emotional and social well-being and changes in the protection of children. </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076075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469666"/>
            <a:ext cx="9321800" cy="1287234"/>
          </a:xfrm>
        </p:spPr>
        <p:txBody>
          <a:bodyPr>
            <a:normAutofit/>
          </a:bodyPr>
          <a:lstStyle/>
          <a:p>
            <a:pPr algn="l"/>
            <a:r>
              <a:rPr lang="en-GB" sz="3200" dirty="0"/>
              <a:t>Session 21: Group work</a:t>
            </a:r>
            <a:endParaRPr lang="en-US" sz="3200" dirty="0"/>
          </a:p>
        </p:txBody>
      </p:sp>
      <p:sp>
        <p:nvSpPr>
          <p:cNvPr id="3" name="Content Placeholder 2"/>
          <p:cNvSpPr>
            <a:spLocks noGrp="1"/>
          </p:cNvSpPr>
          <p:nvPr>
            <p:ph idx="1"/>
          </p:nvPr>
        </p:nvSpPr>
        <p:spPr>
          <a:xfrm>
            <a:off x="889000" y="2159000"/>
            <a:ext cx="9321800" cy="3967164"/>
          </a:xfrm>
        </p:spPr>
        <p:txBody>
          <a:bodyPr>
            <a:normAutofit/>
          </a:bodyPr>
          <a:lstStyle/>
          <a:p>
            <a:pPr marL="0" indent="0">
              <a:buNone/>
            </a:pPr>
            <a:r>
              <a:rPr lang="en-GB" dirty="0"/>
              <a:t>Divide into four groups:</a:t>
            </a:r>
          </a:p>
          <a:p>
            <a:pPr marL="0" indent="0">
              <a:buNone/>
            </a:pPr>
            <a:endParaRPr lang="en-US" dirty="0"/>
          </a:p>
          <a:p>
            <a:pPr lvl="0"/>
            <a:r>
              <a:rPr lang="en-GB" dirty="0"/>
              <a:t>Groups 1 and 2: Make an evaluation plan for activities in case study 3 – mobile</a:t>
            </a:r>
          </a:p>
          <a:p>
            <a:pPr lvl="0"/>
            <a:r>
              <a:rPr lang="en-GB" dirty="0"/>
              <a:t>Groups 3 and 4: Make an evaluation plan for activities in case study 1 – </a:t>
            </a:r>
            <a:r>
              <a:rPr lang="en-GB" dirty="0" err="1"/>
              <a:t>ongoing</a:t>
            </a:r>
            <a:r>
              <a:rPr lang="en-GB" dirty="0"/>
              <a:t> </a:t>
            </a: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3407505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608228"/>
          </a:xfrm>
        </p:spPr>
        <p:txBody>
          <a:bodyPr/>
          <a:lstStyle/>
          <a:p>
            <a:r>
              <a:rPr lang="en-GB" dirty="0"/>
              <a:t>Challenges</a:t>
            </a:r>
          </a:p>
        </p:txBody>
      </p:sp>
      <p:sp>
        <p:nvSpPr>
          <p:cNvPr id="3" name="Text Placeholder 2"/>
          <p:cNvSpPr>
            <a:spLocks noGrp="1"/>
          </p:cNvSpPr>
          <p:nvPr>
            <p:ph type="body" idx="1"/>
          </p:nvPr>
        </p:nvSpPr>
        <p:spPr/>
        <p:txBody>
          <a:bodyPr/>
          <a:lstStyle/>
          <a:p>
            <a:r>
              <a:rPr lang="en-GB" dirty="0"/>
              <a:t>Day three, session 22</a:t>
            </a:r>
          </a:p>
        </p:txBody>
      </p:sp>
      <p:sp>
        <p:nvSpPr>
          <p:cNvPr id="4" name="Content Placeholder 2">
            <a:extLst>
              <a:ext uri="{FF2B5EF4-FFF2-40B4-BE49-F238E27FC236}">
                <a16:creationId xmlns:a16="http://schemas.microsoft.com/office/drawing/2014/main" id="{C9FCC5DC-F815-46B3-B103-A2FF38336A9D}"/>
              </a:ext>
            </a:extLst>
          </p:cNvPr>
          <p:cNvSpPr txBox="1">
            <a:spLocks/>
          </p:cNvSpPr>
          <p:nvPr/>
        </p:nvSpPr>
        <p:spPr>
          <a:xfrm>
            <a:off x="6884851" y="4231144"/>
            <a:ext cx="2846977" cy="147528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Work in pairs </a:t>
            </a:r>
          </a:p>
          <a:p>
            <a:r>
              <a:rPr lang="en-US"/>
              <a:t>Gallery walk  </a:t>
            </a:r>
          </a:p>
          <a:p>
            <a:endParaRPr lang="en-US"/>
          </a:p>
          <a:p>
            <a:endParaRPr lang="en-US"/>
          </a:p>
          <a:p>
            <a:endParaRPr lang="en-US"/>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30278385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571" y="469666"/>
            <a:ext cx="9376229" cy="1287234"/>
          </a:xfrm>
        </p:spPr>
        <p:txBody>
          <a:bodyPr>
            <a:normAutofit/>
          </a:bodyPr>
          <a:lstStyle/>
          <a:p>
            <a:r>
              <a:rPr lang="en-GB" sz="3200" dirty="0"/>
              <a:t>Session 22  Work in pairs</a:t>
            </a:r>
            <a:endParaRPr lang="en-US" sz="3200" dirty="0"/>
          </a:p>
        </p:txBody>
      </p:sp>
      <p:sp>
        <p:nvSpPr>
          <p:cNvPr id="3" name="Content Placeholder 2"/>
          <p:cNvSpPr>
            <a:spLocks noGrp="1"/>
          </p:cNvSpPr>
          <p:nvPr>
            <p:ph idx="1"/>
          </p:nvPr>
        </p:nvSpPr>
        <p:spPr>
          <a:xfrm>
            <a:off x="1015999" y="1756900"/>
            <a:ext cx="10359571" cy="4369264"/>
          </a:xfrm>
        </p:spPr>
        <p:txBody>
          <a:bodyPr>
            <a:normAutofit/>
          </a:bodyPr>
          <a:lstStyle/>
          <a:p>
            <a:r>
              <a:rPr lang="en-US" dirty="0"/>
              <a:t>Work in pairs for 20 minutes</a:t>
            </a:r>
          </a:p>
          <a:p>
            <a:r>
              <a:rPr lang="en-US" dirty="0"/>
              <a:t>Select your top three challenges from the list </a:t>
            </a:r>
          </a:p>
          <a:p>
            <a:r>
              <a:rPr lang="en-US" dirty="0"/>
              <a:t>Think about an achievable response to the challenge and implications for CFS management</a:t>
            </a:r>
          </a:p>
          <a:p>
            <a:r>
              <a:rPr lang="en-US" dirty="0"/>
              <a:t>Record your discussion on flipchart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91931389"/>
              </p:ext>
            </p:extLst>
          </p:nvPr>
        </p:nvGraphicFramePr>
        <p:xfrm>
          <a:off x="2957286" y="4729164"/>
          <a:ext cx="6096000" cy="1381760"/>
        </p:xfrm>
        <a:graphic>
          <a:graphicData uri="http://schemas.openxmlformats.org/drawingml/2006/table">
            <a:tbl>
              <a:tblPr firstRow="1" bandRow="1">
                <a:tableStyleId>{72833802-FEF1-4C79-8D5D-14CF1EAF98D9}</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0">
                <a:tc>
                  <a:txBody>
                    <a:bodyPr/>
                    <a:lstStyle/>
                    <a:p>
                      <a:r>
                        <a:rPr lang="en-US" dirty="0"/>
                        <a:t>Challenge</a:t>
                      </a:r>
                    </a:p>
                  </a:txBody>
                  <a:tcPr/>
                </a:tc>
                <a:tc>
                  <a:txBody>
                    <a:bodyPr/>
                    <a:lstStyle/>
                    <a:p>
                      <a:r>
                        <a:rPr lang="en-US" dirty="0"/>
                        <a:t>Achievable response</a:t>
                      </a:r>
                    </a:p>
                  </a:txBody>
                  <a:tcPr/>
                </a:tc>
                <a:tc>
                  <a:txBody>
                    <a:bodyPr/>
                    <a:lstStyle/>
                    <a:p>
                      <a:r>
                        <a:rPr lang="en-US" dirty="0"/>
                        <a:t>Implications for CFS management</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1"/>
                  </a:ext>
                </a:extLst>
              </a:tr>
              <a:tr h="37084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84338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Putting children first: Fundamentals of a quality CFS</a:t>
            </a:r>
          </a:p>
        </p:txBody>
      </p:sp>
      <p:sp>
        <p:nvSpPr>
          <p:cNvPr id="8" name="Text Placeholder 7"/>
          <p:cNvSpPr>
            <a:spLocks noGrp="1"/>
          </p:cNvSpPr>
          <p:nvPr>
            <p:ph type="body" idx="1"/>
          </p:nvPr>
        </p:nvSpPr>
        <p:spPr/>
        <p:txBody>
          <a:bodyPr/>
          <a:lstStyle/>
          <a:p>
            <a:r>
              <a:rPr lang="en-GB" dirty="0"/>
              <a:t>Day one, session 2</a:t>
            </a:r>
          </a:p>
        </p:txBody>
      </p:sp>
    </p:spTree>
    <p:extLst>
      <p:ext uri="{BB962C8B-B14F-4D97-AF65-F5344CB8AC3E}">
        <p14:creationId xmlns:p14="http://schemas.microsoft.com/office/powerpoint/2010/main" val="35229144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The way forward – reflection and learning</a:t>
            </a:r>
            <a:endParaRPr lang="en-GB" dirty="0"/>
          </a:p>
        </p:txBody>
      </p:sp>
      <p:sp>
        <p:nvSpPr>
          <p:cNvPr id="3" name="Text Placeholder 2"/>
          <p:cNvSpPr>
            <a:spLocks noGrp="1"/>
          </p:cNvSpPr>
          <p:nvPr>
            <p:ph type="body" idx="1"/>
          </p:nvPr>
        </p:nvSpPr>
        <p:spPr/>
        <p:txBody>
          <a:bodyPr/>
          <a:lstStyle/>
          <a:p>
            <a:r>
              <a:rPr lang="en-GB" dirty="0"/>
              <a:t>Day three, session 23</a:t>
            </a:r>
          </a:p>
        </p:txBody>
      </p:sp>
      <p:sp>
        <p:nvSpPr>
          <p:cNvPr id="4" name="Content Placeholder 2">
            <a:extLst>
              <a:ext uri="{FF2B5EF4-FFF2-40B4-BE49-F238E27FC236}">
                <a16:creationId xmlns:a16="http://schemas.microsoft.com/office/drawing/2014/main" id="{1292347A-13FB-4A41-8880-373992F1CA11}"/>
              </a:ext>
            </a:extLst>
          </p:cNvPr>
          <p:cNvSpPr txBox="1">
            <a:spLocks/>
          </p:cNvSpPr>
          <p:nvPr/>
        </p:nvSpPr>
        <p:spPr>
          <a:xfrm>
            <a:off x="6283233" y="3592286"/>
            <a:ext cx="5734595" cy="25338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en-GB"/>
              <a:t>W</a:t>
            </a:r>
            <a:r>
              <a:rPr lang="en-US"/>
              <a:t>ork in pairs</a:t>
            </a:r>
          </a:p>
          <a:p>
            <a:r>
              <a:rPr lang="en-US"/>
              <a:t>In plenary, share examples of learning from the training and future plans</a:t>
            </a:r>
            <a:endParaRPr lang="en-GB"/>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420153742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1287234"/>
          </a:xfrm>
        </p:spPr>
        <p:txBody>
          <a:bodyPr>
            <a:normAutofit/>
          </a:bodyPr>
          <a:lstStyle/>
          <a:p>
            <a:pPr algn="l"/>
            <a:r>
              <a:rPr lang="en-GB" sz="3200" dirty="0"/>
              <a:t>Session 21: Work in pairs  </a:t>
            </a:r>
            <a:endParaRPr lang="en-US" sz="3200" dirty="0"/>
          </a:p>
        </p:txBody>
      </p:sp>
      <p:sp>
        <p:nvSpPr>
          <p:cNvPr id="3" name="Content Placeholder 2"/>
          <p:cNvSpPr>
            <a:spLocks noGrp="1"/>
          </p:cNvSpPr>
          <p:nvPr>
            <p:ph idx="1"/>
          </p:nvPr>
        </p:nvSpPr>
        <p:spPr>
          <a:xfrm>
            <a:off x="1016000" y="2050143"/>
            <a:ext cx="9194800" cy="4076021"/>
          </a:xfrm>
        </p:spPr>
        <p:txBody>
          <a:bodyPr>
            <a:normAutofit lnSpcReduction="10000"/>
          </a:bodyPr>
          <a:lstStyle/>
          <a:p>
            <a:pPr marL="0" indent="0">
              <a:buNone/>
            </a:pPr>
            <a:endParaRPr lang="en-GB" dirty="0"/>
          </a:p>
          <a:p>
            <a:r>
              <a:rPr lang="en-US" dirty="0"/>
              <a:t>Think of one thing from the training that you will orient/train others in</a:t>
            </a:r>
          </a:p>
          <a:p>
            <a:r>
              <a:rPr lang="en-US" dirty="0"/>
              <a:t>Think of one thing from the training that you will implement in your daily work</a:t>
            </a:r>
          </a:p>
          <a:p>
            <a:r>
              <a:rPr lang="en-US" dirty="0"/>
              <a:t>Think of one thing you have learned about yourself during the training that you can use in your personal and/or work life (e.g. having good problem-solving skills, being successful in presenting, networking with others etc.)</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306643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lstStyle/>
          <a:p>
            <a:r>
              <a:rPr lang="en-GB" dirty="0"/>
              <a:t>Evaluation and close</a:t>
            </a:r>
          </a:p>
        </p:txBody>
      </p:sp>
      <p:sp>
        <p:nvSpPr>
          <p:cNvPr id="3" name="Text Placeholder 2"/>
          <p:cNvSpPr>
            <a:spLocks noGrp="1"/>
          </p:cNvSpPr>
          <p:nvPr>
            <p:ph type="body" idx="1"/>
          </p:nvPr>
        </p:nvSpPr>
        <p:spPr/>
        <p:txBody>
          <a:bodyPr/>
          <a:lstStyle/>
          <a:p>
            <a:r>
              <a:rPr lang="en-GB" dirty="0"/>
              <a:t>Day three – Session 24</a:t>
            </a:r>
          </a:p>
        </p:txBody>
      </p:sp>
      <p:sp>
        <p:nvSpPr>
          <p:cNvPr id="4" name="Content Placeholder 2">
            <a:extLst>
              <a:ext uri="{FF2B5EF4-FFF2-40B4-BE49-F238E27FC236}">
                <a16:creationId xmlns:a16="http://schemas.microsoft.com/office/drawing/2014/main" id="{22EB3876-9F94-418D-8F68-80324B2BAF0B}"/>
              </a:ext>
            </a:extLst>
          </p:cNvPr>
          <p:cNvSpPr txBox="1">
            <a:spLocks/>
          </p:cNvSpPr>
          <p:nvPr/>
        </p:nvSpPr>
        <p:spPr>
          <a:xfrm>
            <a:off x="6204857" y="3429000"/>
            <a:ext cx="5708469" cy="26971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p>
          <a:p>
            <a:r>
              <a:rPr lang="en-GB"/>
              <a:t>Give evaluation forms to participants for completion  </a:t>
            </a:r>
            <a:endParaRPr lang="en-US"/>
          </a:p>
          <a:p>
            <a:r>
              <a:rPr lang="en-GB"/>
              <a:t>Hand out attendance certificates</a:t>
            </a:r>
          </a:p>
          <a:p>
            <a:r>
              <a:rPr lang="en-GB"/>
              <a:t>Closing exercise</a:t>
            </a:r>
          </a:p>
          <a:p>
            <a:endParaRPr lang="en-GB"/>
          </a:p>
          <a:p>
            <a:endParaRPr lang="en-US"/>
          </a:p>
          <a:p>
            <a:endParaRPr lang="en-US"/>
          </a:p>
          <a:p>
            <a:endParaRPr lang="en-US"/>
          </a:p>
          <a:p>
            <a:endParaRPr lang="en-US"/>
          </a:p>
          <a:p>
            <a:endParaRPr lang="en-US" dirty="0"/>
          </a:p>
        </p:txBody>
      </p:sp>
    </p:spTree>
    <p:extLst>
      <p:ext uri="{BB962C8B-B14F-4D97-AF65-F5344CB8AC3E}">
        <p14:creationId xmlns:p14="http://schemas.microsoft.com/office/powerpoint/2010/main" val="34265138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671286"/>
            <a:ext cx="8229600" cy="1578428"/>
          </a:xfrm>
        </p:spPr>
        <p:txBody>
          <a:bodyPr>
            <a:normAutofit/>
          </a:bodyPr>
          <a:lstStyle/>
          <a:p>
            <a:r>
              <a:rPr lang="en-GB" sz="2800" b="1" dirty="0"/>
              <a:t>Child Friendly Spaces in Humanitarian Settings: A training workshop for CFS Implementers </a:t>
            </a:r>
            <a:endParaRPr lang="en-US" sz="2800" dirty="0"/>
          </a:p>
        </p:txBody>
      </p:sp>
      <p:sp>
        <p:nvSpPr>
          <p:cNvPr id="3" name="Content Placeholder 2"/>
          <p:cNvSpPr>
            <a:spLocks noGrp="1"/>
          </p:cNvSpPr>
          <p:nvPr>
            <p:ph idx="1"/>
          </p:nvPr>
        </p:nvSpPr>
        <p:spPr>
          <a:xfrm>
            <a:off x="1981200" y="1756900"/>
            <a:ext cx="8229600" cy="4369264"/>
          </a:xfrm>
        </p:spPr>
        <p:txBody>
          <a:bodyPr>
            <a:normAutofit/>
          </a:bodyPr>
          <a:lstStyle/>
          <a:p>
            <a:pPr marL="0" indent="0">
              <a:buNone/>
            </a:pPr>
            <a:endParaRPr lang="en-GB" dirty="0"/>
          </a:p>
          <a:p>
            <a:pPr marL="0" indent="0">
              <a:buNone/>
            </a:pPr>
            <a:endParaRPr lang="en-GB" dirty="0"/>
          </a:p>
          <a:p>
            <a:pPr marL="0" indent="0" algn="ctr">
              <a:buNone/>
            </a:pPr>
            <a:endParaRPr lang="en-GB" b="1" dirty="0"/>
          </a:p>
          <a:p>
            <a:pPr marL="0" indent="0" algn="ctr">
              <a:buNone/>
            </a:pPr>
            <a:r>
              <a:rPr lang="en-GB" b="1" dirty="0"/>
              <a:t>Thank you</a:t>
            </a:r>
            <a:endParaRPr lang="en-US" b="1" dirty="0"/>
          </a:p>
          <a:p>
            <a:pPr marL="0" indent="0" algn="ctr">
              <a:buNone/>
            </a:pPr>
            <a:endParaRPr lang="en-GB"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5224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Introduction to session 2</a:t>
            </a:r>
            <a:endParaRPr lang="en-US" sz="3200" dirty="0"/>
          </a:p>
        </p:txBody>
      </p:sp>
      <p:sp>
        <p:nvSpPr>
          <p:cNvPr id="3" name="Content Placeholder 2"/>
          <p:cNvSpPr>
            <a:spLocks noGrp="1"/>
          </p:cNvSpPr>
          <p:nvPr>
            <p:ph idx="1"/>
          </p:nvPr>
        </p:nvSpPr>
        <p:spPr>
          <a:xfrm>
            <a:off x="914400" y="1930852"/>
            <a:ext cx="9626600" cy="4195312"/>
          </a:xfrm>
        </p:spPr>
        <p:txBody>
          <a:bodyPr>
            <a:normAutofit/>
          </a:bodyPr>
          <a:lstStyle/>
          <a:p>
            <a:r>
              <a:rPr lang="en-GB" dirty="0"/>
              <a:t>Children in humanitarian settings face a huge range of threats to their safety and well-being with potentially devastating impacts to their development. </a:t>
            </a:r>
          </a:p>
          <a:p>
            <a:endParaRPr lang="en-GB" dirty="0"/>
          </a:p>
          <a:p>
            <a:r>
              <a:rPr lang="en-GB" dirty="0"/>
              <a:t>Child Friendly Spaces (CFS) is an intervention used by humanitarian agencies to increase children’s access to safe environments and promote their psychosocial well-being. </a:t>
            </a:r>
            <a:endParaRPr lang="en-US" dirty="0"/>
          </a:p>
        </p:txBody>
      </p:sp>
    </p:spTree>
    <p:extLst>
      <p:ext uri="{BB962C8B-B14F-4D97-AF65-F5344CB8AC3E}">
        <p14:creationId xmlns:p14="http://schemas.microsoft.com/office/powerpoint/2010/main" val="2989036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Exercise</a:t>
            </a:r>
            <a:endParaRPr lang="en-US" sz="3200" dirty="0"/>
          </a:p>
        </p:txBody>
      </p:sp>
      <p:sp>
        <p:nvSpPr>
          <p:cNvPr id="3" name="Content Placeholder 2"/>
          <p:cNvSpPr>
            <a:spLocks noGrp="1"/>
          </p:cNvSpPr>
          <p:nvPr>
            <p:ph idx="1"/>
          </p:nvPr>
        </p:nvSpPr>
        <p:spPr>
          <a:xfrm>
            <a:off x="881742" y="2116588"/>
            <a:ext cx="10040257" cy="4195312"/>
          </a:xfrm>
        </p:spPr>
        <p:txBody>
          <a:bodyPr>
            <a:normAutofit/>
          </a:bodyPr>
          <a:lstStyle/>
          <a:p>
            <a:pPr marL="0" indent="0">
              <a:buNone/>
            </a:pPr>
            <a:r>
              <a:rPr lang="en-GB" dirty="0"/>
              <a:t>Work individually and then in pairs:</a:t>
            </a:r>
          </a:p>
          <a:p>
            <a:pPr lvl="0"/>
            <a:r>
              <a:rPr lang="en-GB" dirty="0"/>
              <a:t>S</a:t>
            </a:r>
            <a:r>
              <a:rPr lang="en-US" dirty="0"/>
              <a:t>pend 5 minutes working individually</a:t>
            </a:r>
          </a:p>
          <a:p>
            <a:pPr lvl="0"/>
            <a:r>
              <a:rPr lang="en-GB" dirty="0"/>
              <a:t>Think about the fundamentals or core characteristics of a CFS</a:t>
            </a:r>
          </a:p>
          <a:p>
            <a:r>
              <a:rPr lang="en-GB" dirty="0"/>
              <a:t>Draw a circle and divide it into segments             </a:t>
            </a:r>
          </a:p>
          <a:p>
            <a:r>
              <a:rPr lang="en-GB" dirty="0"/>
              <a:t>Write each fundamental into each segment </a:t>
            </a:r>
            <a:endParaRPr lang="en-US" dirty="0"/>
          </a:p>
          <a:p>
            <a:pPr lvl="0"/>
            <a:r>
              <a:rPr lang="en-GB" dirty="0"/>
              <a:t>Spend 15 minutes sharing in pairs</a:t>
            </a:r>
            <a:endParaRPr lang="en-US" dirty="0"/>
          </a:p>
          <a:p>
            <a:pPr lvl="0"/>
            <a:endParaRPr lang="en-US" dirty="0"/>
          </a:p>
          <a:p>
            <a:pPr marL="0" indent="0">
              <a:buNone/>
            </a:pPr>
            <a:endParaRPr lang="en-US" dirty="0"/>
          </a:p>
        </p:txBody>
      </p:sp>
    </p:spTree>
    <p:extLst>
      <p:ext uri="{BB962C8B-B14F-4D97-AF65-F5344CB8AC3E}">
        <p14:creationId xmlns:p14="http://schemas.microsoft.com/office/powerpoint/2010/main" val="2010321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Key resources (1)</a:t>
            </a:r>
            <a:endParaRPr lang="en-US" sz="3200" dirty="0"/>
          </a:p>
        </p:txBody>
      </p:sp>
      <p:sp>
        <p:nvSpPr>
          <p:cNvPr id="3" name="Content Placeholder 2"/>
          <p:cNvSpPr>
            <a:spLocks noGrp="1"/>
          </p:cNvSpPr>
          <p:nvPr>
            <p:ph idx="1"/>
          </p:nvPr>
        </p:nvSpPr>
        <p:spPr>
          <a:xfrm>
            <a:off x="979714" y="1930852"/>
            <a:ext cx="10374086" cy="4195312"/>
          </a:xfrm>
        </p:spPr>
        <p:txBody>
          <a:bodyPr>
            <a:normAutofit fontScale="70000" lnSpcReduction="20000"/>
          </a:bodyPr>
          <a:lstStyle/>
          <a:p>
            <a:pPr marL="0" indent="0">
              <a:buNone/>
            </a:pPr>
            <a:r>
              <a:rPr lang="en-US" sz="4000" dirty="0"/>
              <a:t>From the UN Convention on the Rights of the Child (1989)</a:t>
            </a:r>
          </a:p>
          <a:p>
            <a:pPr marL="0" indent="0">
              <a:buNone/>
            </a:pPr>
            <a:endParaRPr lang="en-US" sz="3300" dirty="0"/>
          </a:p>
          <a:p>
            <a:pPr marL="0" indent="0">
              <a:buNone/>
            </a:pPr>
            <a:r>
              <a:rPr lang="en-US" sz="3600" dirty="0"/>
              <a:t>Article 19:</a:t>
            </a:r>
            <a:r>
              <a:rPr lang="en-US" sz="3600" i="1" dirty="0"/>
              <a:t> </a:t>
            </a:r>
          </a:p>
          <a:p>
            <a:pPr marL="0" indent="0">
              <a:buNone/>
            </a:pPr>
            <a:r>
              <a:rPr lang="en-US" sz="3600" dirty="0"/>
              <a:t>“Children have the right to be protected from being mistreated, physically and mentally.”</a:t>
            </a:r>
            <a:r>
              <a:rPr lang="en-US" sz="3600" i="1" dirty="0"/>
              <a:t> </a:t>
            </a:r>
          </a:p>
          <a:p>
            <a:pPr marL="0" indent="0">
              <a:buNone/>
            </a:pPr>
            <a:endParaRPr lang="en-US" sz="3600" dirty="0"/>
          </a:p>
          <a:p>
            <a:pPr marL="0" indent="0">
              <a:buNone/>
            </a:pPr>
            <a:r>
              <a:rPr lang="en-US" sz="3600" dirty="0"/>
              <a:t>Article 31</a:t>
            </a:r>
            <a:r>
              <a:rPr lang="en-US" sz="3600" i="1" dirty="0"/>
              <a:t>: </a:t>
            </a:r>
          </a:p>
          <a:p>
            <a:pPr marL="0" indent="0">
              <a:buNone/>
            </a:pPr>
            <a:r>
              <a:rPr lang="en-US" sz="3600" dirty="0"/>
              <a:t>“Every child has the right to rest and leisure, to engage in play and recreational activities appropriate to the age of the child and to participate freely in cultural life and the arts.” </a:t>
            </a:r>
          </a:p>
          <a:p>
            <a:pPr marL="0" indent="0">
              <a:buNone/>
            </a:pPr>
            <a:r>
              <a:rPr lang="en-US" sz="3300" i="1" dirty="0"/>
              <a:t> </a:t>
            </a:r>
            <a:endParaRPr lang="en-US" sz="3300" dirty="0"/>
          </a:p>
          <a:p>
            <a:pPr marL="0" indent="0">
              <a:buNone/>
            </a:pPr>
            <a:endParaRPr lang="en-US" dirty="0"/>
          </a:p>
        </p:txBody>
      </p:sp>
    </p:spTree>
    <p:extLst>
      <p:ext uri="{BB962C8B-B14F-4D97-AF65-F5344CB8AC3E}">
        <p14:creationId xmlns:p14="http://schemas.microsoft.com/office/powerpoint/2010/main" val="3084751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2: Key resources (2)</a:t>
            </a:r>
            <a:endParaRPr lang="en-US" sz="3200" dirty="0"/>
          </a:p>
        </p:txBody>
      </p:sp>
      <p:sp>
        <p:nvSpPr>
          <p:cNvPr id="3" name="Content Placeholder 2"/>
          <p:cNvSpPr>
            <a:spLocks noGrp="1"/>
          </p:cNvSpPr>
          <p:nvPr>
            <p:ph idx="1"/>
          </p:nvPr>
        </p:nvSpPr>
        <p:spPr>
          <a:xfrm>
            <a:off x="896256" y="2376714"/>
            <a:ext cx="10189029" cy="3749450"/>
          </a:xfrm>
        </p:spPr>
        <p:txBody>
          <a:bodyPr>
            <a:normAutofit/>
          </a:bodyPr>
          <a:lstStyle/>
          <a:p>
            <a:pPr marL="0" indent="0">
              <a:buNone/>
            </a:pPr>
            <a:r>
              <a:rPr lang="en-US" dirty="0"/>
              <a:t>From Minimum Standards for Child Protection in Humanitarian Action (2012) Child Protection Working Group.</a:t>
            </a:r>
          </a:p>
          <a:p>
            <a:pPr marL="0" indent="0">
              <a:buNone/>
            </a:pPr>
            <a:endParaRPr lang="en-US" dirty="0"/>
          </a:p>
          <a:p>
            <a:pPr marL="0" indent="0">
              <a:buNone/>
            </a:pPr>
            <a:r>
              <a:rPr lang="en-US" dirty="0"/>
              <a:t>“All children and young people can go to community-supported CFS that provide structured activities that are carried out in a safe, child friendly, inclusive and stimulating environment.”</a:t>
            </a:r>
          </a:p>
          <a:p>
            <a:pPr marL="0" indent="0">
              <a:buNone/>
            </a:pPr>
            <a:endParaRPr lang="en-US" dirty="0"/>
          </a:p>
          <a:p>
            <a:pPr lvl="0"/>
            <a:endParaRPr lang="en-US" dirty="0"/>
          </a:p>
          <a:p>
            <a:pPr marL="0" indent="0">
              <a:buNone/>
            </a:pPr>
            <a:endParaRPr lang="en-US" dirty="0"/>
          </a:p>
        </p:txBody>
      </p:sp>
    </p:spTree>
    <p:extLst>
      <p:ext uri="{BB962C8B-B14F-4D97-AF65-F5344CB8AC3E}">
        <p14:creationId xmlns:p14="http://schemas.microsoft.com/office/powerpoint/2010/main" val="3116346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2: Key resources (3)</a:t>
            </a:r>
            <a:endParaRPr lang="en-US" sz="3200" dirty="0"/>
          </a:p>
        </p:txBody>
      </p:sp>
      <p:sp>
        <p:nvSpPr>
          <p:cNvPr id="3" name="Content Placeholder 2"/>
          <p:cNvSpPr>
            <a:spLocks noGrp="1"/>
          </p:cNvSpPr>
          <p:nvPr>
            <p:ph idx="1"/>
          </p:nvPr>
        </p:nvSpPr>
        <p:spPr>
          <a:xfrm>
            <a:off x="1015999" y="1930852"/>
            <a:ext cx="9887857" cy="4195312"/>
          </a:xfrm>
        </p:spPr>
        <p:txBody>
          <a:bodyPr>
            <a:normAutofit/>
          </a:bodyPr>
          <a:lstStyle/>
          <a:p>
            <a:pPr marL="0" indent="0">
              <a:buNone/>
            </a:pPr>
            <a:r>
              <a:rPr lang="en-US" dirty="0"/>
              <a:t>From IFRC (2017) CFS in Emergencies: Lessons Learned Review.</a:t>
            </a:r>
          </a:p>
          <a:p>
            <a:pPr marL="0" indent="0">
              <a:buNone/>
            </a:pPr>
            <a:endParaRPr lang="en-US" dirty="0"/>
          </a:p>
          <a:p>
            <a:pPr marL="0" indent="0">
              <a:buNone/>
            </a:pPr>
            <a:r>
              <a:rPr lang="en-US" dirty="0"/>
              <a:t>“CFS often address one or more of the following three specific objectives:</a:t>
            </a:r>
          </a:p>
          <a:p>
            <a:pPr lvl="0"/>
            <a:r>
              <a:rPr lang="en-US" dirty="0"/>
              <a:t>Protection from risk</a:t>
            </a:r>
          </a:p>
          <a:p>
            <a:pPr lvl="0"/>
            <a:r>
              <a:rPr lang="en-US" dirty="0"/>
              <a:t>Promotion of psychosocial well-being</a:t>
            </a:r>
          </a:p>
          <a:p>
            <a:pPr lvl="0"/>
            <a:r>
              <a:rPr lang="en-US" dirty="0"/>
              <a:t>Strengthening of community child protection capacities.”</a:t>
            </a:r>
          </a:p>
          <a:p>
            <a:pPr lvl="0"/>
            <a:endParaRPr lang="en-US" dirty="0"/>
          </a:p>
          <a:p>
            <a:pPr marL="0" indent="0">
              <a:buNone/>
            </a:pPr>
            <a:endParaRPr lang="en-US" dirty="0"/>
          </a:p>
        </p:txBody>
      </p:sp>
    </p:spTree>
    <p:extLst>
      <p:ext uri="{BB962C8B-B14F-4D97-AF65-F5344CB8AC3E}">
        <p14:creationId xmlns:p14="http://schemas.microsoft.com/office/powerpoint/2010/main" val="265763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Setting up a child friendly space</a:t>
            </a:r>
          </a:p>
        </p:txBody>
      </p:sp>
      <p:sp>
        <p:nvSpPr>
          <p:cNvPr id="6" name="Text Placeholder 5"/>
          <p:cNvSpPr>
            <a:spLocks noGrp="1"/>
          </p:cNvSpPr>
          <p:nvPr>
            <p:ph type="body" idx="1"/>
          </p:nvPr>
        </p:nvSpPr>
        <p:spPr/>
        <p:txBody>
          <a:bodyPr/>
          <a:lstStyle/>
          <a:p>
            <a:r>
              <a:rPr lang="en-GB" dirty="0"/>
              <a:t>Day one, session 3</a:t>
            </a:r>
          </a:p>
        </p:txBody>
      </p:sp>
    </p:spTree>
    <p:extLst>
      <p:ext uri="{BB962C8B-B14F-4D97-AF65-F5344CB8AC3E}">
        <p14:creationId xmlns:p14="http://schemas.microsoft.com/office/powerpoint/2010/main" val="405890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3: Exercise </a:t>
            </a:r>
            <a:endParaRPr lang="en-US" sz="3200" dirty="0"/>
          </a:p>
        </p:txBody>
      </p:sp>
      <p:sp>
        <p:nvSpPr>
          <p:cNvPr id="3" name="Content Placeholder 2"/>
          <p:cNvSpPr>
            <a:spLocks noGrp="1"/>
          </p:cNvSpPr>
          <p:nvPr>
            <p:ph idx="1"/>
          </p:nvPr>
        </p:nvSpPr>
        <p:spPr>
          <a:xfrm>
            <a:off x="859971" y="1930852"/>
            <a:ext cx="9989458" cy="4195312"/>
          </a:xfrm>
        </p:spPr>
        <p:txBody>
          <a:bodyPr>
            <a:normAutofit lnSpcReduction="10000"/>
          </a:bodyPr>
          <a:lstStyle/>
          <a:p>
            <a:pPr marL="0" indent="0">
              <a:buNone/>
            </a:pPr>
            <a:r>
              <a:rPr lang="en-GB" dirty="0"/>
              <a:t>Divide into three small groups. Take 15 minutes to prepare a five minute presentation on your topic, as follows:</a:t>
            </a:r>
          </a:p>
          <a:p>
            <a:pPr marL="0" indent="0">
              <a:buNone/>
            </a:pPr>
            <a:endParaRPr lang="en-US" dirty="0"/>
          </a:p>
          <a:p>
            <a:pPr lvl="0"/>
            <a:r>
              <a:rPr lang="en-GB" dirty="0"/>
              <a:t>Group 1 prepares their presentation to explain </a:t>
            </a:r>
            <a:r>
              <a:rPr lang="en-GB" b="1" dirty="0"/>
              <a:t>WHAT</a:t>
            </a:r>
            <a:r>
              <a:rPr lang="en-GB" dirty="0"/>
              <a:t> a CFS is.</a:t>
            </a:r>
            <a:endParaRPr lang="en-US" dirty="0"/>
          </a:p>
          <a:p>
            <a:pPr lvl="0"/>
            <a:r>
              <a:rPr lang="en-GB" dirty="0"/>
              <a:t>Group 2 prepares their presentation to explain </a:t>
            </a:r>
            <a:r>
              <a:rPr lang="en-GB" b="1" dirty="0"/>
              <a:t>WHEN</a:t>
            </a:r>
            <a:r>
              <a:rPr lang="en-GB" dirty="0"/>
              <a:t> a CFS is implemented.</a:t>
            </a:r>
            <a:endParaRPr lang="en-US" dirty="0"/>
          </a:p>
          <a:p>
            <a:pPr lvl="0"/>
            <a:r>
              <a:rPr lang="en-GB" dirty="0"/>
              <a:t>Group 3 prepares their presentation to explain </a:t>
            </a:r>
            <a:r>
              <a:rPr lang="en-GB" b="1" dirty="0"/>
              <a:t>WHO</a:t>
            </a:r>
            <a:r>
              <a:rPr lang="en-GB" dirty="0"/>
              <a:t> is likely to use a CFS.</a:t>
            </a:r>
            <a:endParaRPr lang="en-US" dirty="0"/>
          </a:p>
        </p:txBody>
      </p:sp>
    </p:spTree>
    <p:extLst>
      <p:ext uri="{BB962C8B-B14F-4D97-AF65-F5344CB8AC3E}">
        <p14:creationId xmlns:p14="http://schemas.microsoft.com/office/powerpoint/2010/main" val="111939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3: Group 1 presentation</a:t>
            </a:r>
            <a:endParaRPr lang="en-US" sz="3200" dirty="0"/>
          </a:p>
        </p:txBody>
      </p:sp>
      <p:sp>
        <p:nvSpPr>
          <p:cNvPr id="3" name="Content Placeholder 2"/>
          <p:cNvSpPr>
            <a:spLocks noGrp="1"/>
          </p:cNvSpPr>
          <p:nvPr>
            <p:ph idx="1"/>
          </p:nvPr>
        </p:nvSpPr>
        <p:spPr>
          <a:xfrm>
            <a:off x="859971" y="2540000"/>
            <a:ext cx="9989458" cy="3586164"/>
          </a:xfrm>
        </p:spPr>
        <p:txBody>
          <a:bodyPr>
            <a:normAutofit/>
          </a:bodyPr>
          <a:lstStyle/>
          <a:p>
            <a:r>
              <a:rPr lang="en-US" dirty="0"/>
              <a:t>Try to write in one sentence what a CFS is.</a:t>
            </a:r>
          </a:p>
          <a:p>
            <a:r>
              <a:rPr lang="en-US" dirty="0"/>
              <a:t>What kind of aims does a CFS usually have?</a:t>
            </a:r>
          </a:p>
          <a:p>
            <a:r>
              <a:rPr lang="en-US" dirty="0"/>
              <a:t>What kind of activities does a CFS usually provide?</a:t>
            </a:r>
          </a:p>
          <a:p>
            <a:r>
              <a:rPr lang="en-US" dirty="0"/>
              <a:t>What are some of the issues in selecting and equipping a site for a CFS?</a:t>
            </a:r>
          </a:p>
        </p:txBody>
      </p:sp>
    </p:spTree>
    <p:extLst>
      <p:ext uri="{BB962C8B-B14F-4D97-AF65-F5344CB8AC3E}">
        <p14:creationId xmlns:p14="http://schemas.microsoft.com/office/powerpoint/2010/main" val="227794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010" y="1078956"/>
            <a:ext cx="1043178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and introductions</a:t>
            </a:r>
            <a:endParaRPr lang="en-US" sz="10900" dirty="0"/>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one, session 1</a:t>
            </a:r>
          </a:p>
          <a:p>
            <a:endParaRPr lang="en-US" dirty="0"/>
          </a:p>
        </p:txBody>
      </p:sp>
    </p:spTree>
    <p:extLst>
      <p:ext uri="{BB962C8B-B14F-4D97-AF65-F5344CB8AC3E}">
        <p14:creationId xmlns:p14="http://schemas.microsoft.com/office/powerpoint/2010/main" val="1321210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3: Group 2 presentation </a:t>
            </a:r>
            <a:endParaRPr lang="en-US" sz="3200" dirty="0"/>
          </a:p>
        </p:txBody>
      </p:sp>
      <p:sp>
        <p:nvSpPr>
          <p:cNvPr id="3" name="Content Placeholder 2"/>
          <p:cNvSpPr>
            <a:spLocks noGrp="1"/>
          </p:cNvSpPr>
          <p:nvPr>
            <p:ph idx="1"/>
          </p:nvPr>
        </p:nvSpPr>
        <p:spPr>
          <a:xfrm>
            <a:off x="859971" y="2685142"/>
            <a:ext cx="9989458" cy="3441021"/>
          </a:xfrm>
        </p:spPr>
        <p:txBody>
          <a:bodyPr>
            <a:normAutofit/>
          </a:bodyPr>
          <a:lstStyle/>
          <a:p>
            <a:r>
              <a:rPr lang="en-US" dirty="0"/>
              <a:t>Try to write in one sentence when a CFS is used.</a:t>
            </a:r>
          </a:p>
          <a:p>
            <a:r>
              <a:rPr lang="en-US" dirty="0"/>
              <a:t>CFS are used to respond to humanitarian crises at various points. Describe how 	CFS are used at different points in the response. </a:t>
            </a:r>
          </a:p>
          <a:p>
            <a:r>
              <a:rPr lang="en-US" dirty="0"/>
              <a:t>What are some of the issues for the type of site selected and the equipment needed?</a:t>
            </a:r>
          </a:p>
        </p:txBody>
      </p:sp>
    </p:spTree>
    <p:extLst>
      <p:ext uri="{BB962C8B-B14F-4D97-AF65-F5344CB8AC3E}">
        <p14:creationId xmlns:p14="http://schemas.microsoft.com/office/powerpoint/2010/main" val="4013348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Session 3: Group 3 presentation </a:t>
            </a:r>
            <a:endParaRPr lang="en-US" sz="3200" dirty="0"/>
          </a:p>
        </p:txBody>
      </p:sp>
      <p:sp>
        <p:nvSpPr>
          <p:cNvPr id="3" name="Content Placeholder 2"/>
          <p:cNvSpPr>
            <a:spLocks noGrp="1"/>
          </p:cNvSpPr>
          <p:nvPr>
            <p:ph idx="1"/>
          </p:nvPr>
        </p:nvSpPr>
        <p:spPr>
          <a:xfrm>
            <a:off x="859971" y="2576286"/>
            <a:ext cx="9989458" cy="3549878"/>
          </a:xfrm>
        </p:spPr>
        <p:txBody>
          <a:bodyPr>
            <a:normAutofit/>
          </a:bodyPr>
          <a:lstStyle/>
          <a:p>
            <a:r>
              <a:rPr lang="en-US" dirty="0"/>
              <a:t>Try to write in one sentence to describe who uses a CFS.</a:t>
            </a:r>
          </a:p>
          <a:p>
            <a:r>
              <a:rPr lang="en-US" dirty="0"/>
              <a:t>Describe the different groups of vulnerable children who may attend a CFS.</a:t>
            </a:r>
          </a:p>
          <a:p>
            <a:r>
              <a:rPr lang="en-US" dirty="0"/>
              <a:t>Which community members might use a CFS?</a:t>
            </a:r>
          </a:p>
          <a:p>
            <a:r>
              <a:rPr lang="en-US" dirty="0"/>
              <a:t>What are some of the issues for selecting and equipping a site that is suitable for the children and community members that use the CFS?</a:t>
            </a:r>
          </a:p>
          <a:p>
            <a:endParaRPr lang="en-US" dirty="0"/>
          </a:p>
        </p:txBody>
      </p:sp>
    </p:spTree>
    <p:extLst>
      <p:ext uri="{BB962C8B-B14F-4D97-AF65-F5344CB8AC3E}">
        <p14:creationId xmlns:p14="http://schemas.microsoft.com/office/powerpoint/2010/main" val="1763584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18460" b="18460"/>
          <a:stretch>
            <a:fillRect/>
          </a:stretch>
        </p:blipFill>
        <p:spPr bwMode="auto">
          <a:prstGeom prst="rect">
            <a:avLst/>
          </a:prstGeom>
          <a:noFill/>
          <a:ln>
            <a:noFill/>
          </a:ln>
        </p:spPr>
      </p:pic>
    </p:spTree>
    <p:extLst>
      <p:ext uri="{BB962C8B-B14F-4D97-AF65-F5344CB8AC3E}">
        <p14:creationId xmlns:p14="http://schemas.microsoft.com/office/powerpoint/2010/main" val="2154275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t="22502" b="22502"/>
          <a:stretch>
            <a:fillRect/>
          </a:stretch>
        </p:blipFill>
        <p:spPr bwMode="auto">
          <a:prstGeom prst="rect">
            <a:avLst/>
          </a:prstGeom>
          <a:noFill/>
          <a:ln>
            <a:noFill/>
          </a:ln>
        </p:spPr>
      </p:pic>
    </p:spTree>
    <p:extLst>
      <p:ext uri="{BB962C8B-B14F-4D97-AF65-F5344CB8AC3E}">
        <p14:creationId xmlns:p14="http://schemas.microsoft.com/office/powerpoint/2010/main" val="707046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descr="Macintosh HD:Users:wendyager:Desktop:CFS playground.jpg"/>
          <p:cNvPicPr>
            <a:picLocks noGrp="1"/>
          </p:cNvPicPr>
          <p:nvPr>
            <p:ph idx="1"/>
          </p:nvPr>
        </p:nvPicPr>
        <p:blipFill>
          <a:blip r:embed="rId2">
            <a:extLst>
              <a:ext uri="{28A0092B-C50C-407E-A947-70E740481C1C}">
                <a14:useLocalDpi xmlns:a14="http://schemas.microsoft.com/office/drawing/2010/main" val="0"/>
              </a:ext>
            </a:extLst>
          </a:blip>
          <a:srcRect t="22413" b="22413"/>
          <a:stretch>
            <a:fillRect/>
          </a:stretch>
        </p:blipFill>
        <p:spPr bwMode="auto">
          <a:prstGeom prst="rect">
            <a:avLst/>
          </a:prstGeom>
          <a:noFill/>
          <a:ln>
            <a:noFill/>
          </a:ln>
        </p:spPr>
      </p:pic>
    </p:spTree>
    <p:extLst>
      <p:ext uri="{BB962C8B-B14F-4D97-AF65-F5344CB8AC3E}">
        <p14:creationId xmlns:p14="http://schemas.microsoft.com/office/powerpoint/2010/main" val="3522861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Capacity building</a:t>
            </a:r>
          </a:p>
        </p:txBody>
      </p:sp>
      <p:sp>
        <p:nvSpPr>
          <p:cNvPr id="3" name="Text Placeholder 2"/>
          <p:cNvSpPr>
            <a:spLocks noGrp="1"/>
          </p:cNvSpPr>
          <p:nvPr>
            <p:ph type="body" idx="1"/>
          </p:nvPr>
        </p:nvSpPr>
        <p:spPr/>
        <p:txBody>
          <a:bodyPr/>
          <a:lstStyle/>
          <a:p>
            <a:r>
              <a:rPr lang="en-GB" dirty="0"/>
              <a:t>Day one, session 4</a:t>
            </a:r>
          </a:p>
        </p:txBody>
      </p:sp>
    </p:spTree>
    <p:extLst>
      <p:ext uri="{BB962C8B-B14F-4D97-AF65-F5344CB8AC3E}">
        <p14:creationId xmlns:p14="http://schemas.microsoft.com/office/powerpoint/2010/main" val="168736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4: Six stations in the carousel</a:t>
            </a:r>
            <a:endParaRPr lang="en-US" sz="3200" dirty="0"/>
          </a:p>
        </p:txBody>
      </p:sp>
      <p:sp>
        <p:nvSpPr>
          <p:cNvPr id="3" name="Content Placeholder 2"/>
          <p:cNvSpPr>
            <a:spLocks noGrp="1"/>
          </p:cNvSpPr>
          <p:nvPr>
            <p:ph idx="1"/>
          </p:nvPr>
        </p:nvSpPr>
        <p:spPr>
          <a:xfrm>
            <a:off x="838200" y="1930852"/>
            <a:ext cx="10515600" cy="4195312"/>
          </a:xfrm>
        </p:spPr>
        <p:txBody>
          <a:bodyPr>
            <a:normAutofit/>
          </a:bodyPr>
          <a:lstStyle/>
          <a:p>
            <a:r>
              <a:rPr lang="en-US" dirty="0"/>
              <a:t>Form six groups for this session.</a:t>
            </a:r>
          </a:p>
          <a:p>
            <a:r>
              <a:rPr lang="en-US" dirty="0"/>
              <a:t>Go to each of the stations in turn and take five minutes to discuss the question on the flipchart and write down your responses.</a:t>
            </a:r>
          </a:p>
          <a:p>
            <a:r>
              <a:rPr lang="en-US" dirty="0"/>
              <a:t>Facilitators will keep you to time.</a:t>
            </a:r>
          </a:p>
          <a:p>
            <a:r>
              <a:rPr lang="en-US" dirty="0"/>
              <a:t>When everyone has been round the carousel, take turns to read out the final list of responses at each station.</a:t>
            </a:r>
          </a:p>
          <a:p>
            <a:endParaRPr lang="en-US" dirty="0"/>
          </a:p>
        </p:txBody>
      </p:sp>
    </p:spTree>
    <p:extLst>
      <p:ext uri="{BB962C8B-B14F-4D97-AF65-F5344CB8AC3E}">
        <p14:creationId xmlns:p14="http://schemas.microsoft.com/office/powerpoint/2010/main" val="1318723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1304985"/>
          </a:xfrm>
        </p:spPr>
        <p:txBody>
          <a:bodyPr>
            <a:normAutofit/>
          </a:bodyPr>
          <a:lstStyle/>
          <a:p>
            <a:pPr lvl="0" algn="l"/>
            <a:r>
              <a:rPr lang="en-GB" sz="3200" dirty="0"/>
              <a:t>Session 4: Discussing the realities of capacity building in the field</a:t>
            </a:r>
            <a:endParaRPr lang="en-US" sz="3200" dirty="0"/>
          </a:p>
        </p:txBody>
      </p:sp>
      <p:sp>
        <p:nvSpPr>
          <p:cNvPr id="3" name="Content Placeholder 2"/>
          <p:cNvSpPr>
            <a:spLocks noGrp="1"/>
          </p:cNvSpPr>
          <p:nvPr>
            <p:ph idx="1"/>
          </p:nvPr>
        </p:nvSpPr>
        <p:spPr>
          <a:xfrm>
            <a:off x="997857" y="1930852"/>
            <a:ext cx="10355943" cy="4195312"/>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997857" y="3105835"/>
            <a:ext cx="9416143" cy="1945148"/>
          </a:xfrm>
          <a:prstGeom prst="rect">
            <a:avLst/>
          </a:prstGeom>
        </p:spPr>
        <p:txBody>
          <a:bodyPr wrap="square">
            <a:spAutoFit/>
          </a:bodyPr>
          <a:lstStyle/>
          <a:p>
            <a:pPr lvl="0">
              <a:lnSpc>
                <a:spcPct val="90000"/>
              </a:lnSpc>
              <a:spcBef>
                <a:spcPts val="1000"/>
              </a:spcBef>
              <a:buClr>
                <a:srgbClr val="FF6600"/>
              </a:buClr>
            </a:pPr>
            <a:r>
              <a:rPr lang="en-US" sz="3200" dirty="0">
                <a:solidFill>
                  <a:srgbClr val="333333"/>
                </a:solidFill>
                <a:latin typeface="Caecilia LT Std Light" panose="00000400000000000000" pitchFamily="50" charset="0"/>
              </a:rPr>
              <a:t>What is the reality of capacity building in your own working experience? What would you ideally like to do and what is actually possible in the field?</a:t>
            </a:r>
          </a:p>
          <a:p>
            <a:pPr lvl="0">
              <a:lnSpc>
                <a:spcPct val="90000"/>
              </a:lnSpc>
              <a:spcBef>
                <a:spcPts val="1000"/>
              </a:spcBef>
              <a:buClr>
                <a:srgbClr val="FF6600"/>
              </a:buClr>
            </a:pPr>
            <a:r>
              <a:rPr lang="en-US" sz="2800" dirty="0">
                <a:solidFill>
                  <a:srgbClr val="333333"/>
                </a:solidFill>
                <a:latin typeface="Caecilia LT Std Light" panose="00000400000000000000" pitchFamily="50" charset="0"/>
              </a:rPr>
              <a:t> </a:t>
            </a:r>
            <a:endParaRPr lang="en-US" dirty="0"/>
          </a:p>
        </p:txBody>
      </p:sp>
    </p:spTree>
    <p:extLst>
      <p:ext uri="{BB962C8B-B14F-4D97-AF65-F5344CB8AC3E}">
        <p14:creationId xmlns:p14="http://schemas.microsoft.com/office/powerpoint/2010/main" val="2406939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 to the case studies</a:t>
            </a:r>
          </a:p>
        </p:txBody>
      </p:sp>
      <p:sp>
        <p:nvSpPr>
          <p:cNvPr id="3" name="Text Placeholder 2"/>
          <p:cNvSpPr>
            <a:spLocks noGrp="1"/>
          </p:cNvSpPr>
          <p:nvPr>
            <p:ph type="body" idx="1"/>
          </p:nvPr>
        </p:nvSpPr>
        <p:spPr/>
        <p:txBody>
          <a:bodyPr/>
          <a:lstStyle/>
          <a:p>
            <a:r>
              <a:rPr lang="en-GB" dirty="0"/>
              <a:t>Day one, session 5</a:t>
            </a:r>
          </a:p>
        </p:txBody>
      </p:sp>
    </p:spTree>
    <p:extLst>
      <p:ext uri="{BB962C8B-B14F-4D97-AF65-F5344CB8AC3E}">
        <p14:creationId xmlns:p14="http://schemas.microsoft.com/office/powerpoint/2010/main" val="2638321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5: The case studies</a:t>
            </a:r>
            <a:endParaRPr lang="en-US" sz="3200" dirty="0"/>
          </a:p>
        </p:txBody>
      </p:sp>
      <p:sp>
        <p:nvSpPr>
          <p:cNvPr id="3" name="Content Placeholder 2"/>
          <p:cNvSpPr>
            <a:spLocks noGrp="1"/>
          </p:cNvSpPr>
          <p:nvPr>
            <p:ph idx="1"/>
          </p:nvPr>
        </p:nvSpPr>
        <p:spPr>
          <a:xfrm>
            <a:off x="838200" y="1930852"/>
            <a:ext cx="10515600" cy="4195312"/>
          </a:xfrm>
        </p:spPr>
        <p:txBody>
          <a:bodyPr>
            <a:normAutofit/>
          </a:bodyPr>
          <a:lstStyle/>
          <a:p>
            <a:r>
              <a:rPr lang="en-US" dirty="0"/>
              <a:t>Case study 1: On-going – this is a temporary or static CFS in a protracted crisis such as a natural disaster, where children may attend a CFS for a longer period of time.</a:t>
            </a:r>
          </a:p>
          <a:p>
            <a:r>
              <a:rPr lang="en-US" dirty="0"/>
              <a:t>Case study 2: Short-term – this is a temporary or static CFS in a humanitarian crisis where children may be on the move</a:t>
            </a:r>
            <a:r>
              <a:rPr lang="en-US" u="sng" dirty="0"/>
              <a:t>, </a:t>
            </a:r>
            <a:r>
              <a:rPr lang="en-US" dirty="0"/>
              <a:t>such as in a natural disaster.</a:t>
            </a:r>
          </a:p>
          <a:p>
            <a:r>
              <a:rPr lang="en-US" dirty="0"/>
              <a:t>Case study 3: Mobile – this is a mobile CFS in a setting where there may be limited space to set up a CFS, or where there are many children to reach.</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40212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Overview of session 1</a:t>
            </a:r>
            <a:endParaRPr lang="en-US" sz="3200" dirty="0"/>
          </a:p>
        </p:txBody>
      </p:sp>
      <p:sp>
        <p:nvSpPr>
          <p:cNvPr id="3" name="Content Placeholder 2"/>
          <p:cNvSpPr>
            <a:spLocks noGrp="1"/>
          </p:cNvSpPr>
          <p:nvPr>
            <p:ph idx="1"/>
          </p:nvPr>
        </p:nvSpPr>
        <p:spPr/>
        <p:txBody>
          <a:bodyPr>
            <a:normAutofit/>
          </a:bodyPr>
          <a:lstStyle/>
          <a:p>
            <a:pPr marL="0" lvl="0" indent="0">
              <a:buNone/>
            </a:pPr>
            <a:endParaRPr lang="en-GB" dirty="0"/>
          </a:p>
          <a:p>
            <a:r>
              <a:rPr lang="en-US" dirty="0"/>
              <a:t>Welcome and introductions</a:t>
            </a:r>
          </a:p>
          <a:p>
            <a:r>
              <a:rPr lang="en-US" dirty="0"/>
              <a:t>Do an icebreaker to get to know one another </a:t>
            </a:r>
          </a:p>
          <a:p>
            <a:r>
              <a:rPr lang="en-US" dirty="0"/>
              <a:t>Check participants’ expectations of the training</a:t>
            </a:r>
          </a:p>
          <a:p>
            <a:r>
              <a:rPr lang="en-US" dirty="0"/>
              <a:t>Introduce the training workshop </a:t>
            </a:r>
          </a:p>
          <a:p>
            <a:r>
              <a:rPr lang="en-US" dirty="0"/>
              <a:t>Introduce the CFS Toolkit</a:t>
            </a:r>
          </a:p>
          <a:p>
            <a:r>
              <a:rPr lang="en-US" dirty="0"/>
              <a:t>Agree ground rules for the training </a:t>
            </a:r>
          </a:p>
          <a:p>
            <a:pPr marL="0" indent="0">
              <a:buNone/>
            </a:pPr>
            <a:endParaRPr lang="en-US" dirty="0"/>
          </a:p>
          <a:p>
            <a:endParaRPr lang="en-US" dirty="0"/>
          </a:p>
        </p:txBody>
      </p:sp>
    </p:spTree>
    <p:extLst>
      <p:ext uri="{BB962C8B-B14F-4D97-AF65-F5344CB8AC3E}">
        <p14:creationId xmlns:p14="http://schemas.microsoft.com/office/powerpoint/2010/main" val="18930166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CFS are secure and safe environments for children</a:t>
            </a:r>
          </a:p>
        </p:txBody>
      </p:sp>
      <p:sp>
        <p:nvSpPr>
          <p:cNvPr id="3" name="Text Placeholder 2"/>
          <p:cNvSpPr>
            <a:spLocks noGrp="1"/>
          </p:cNvSpPr>
          <p:nvPr>
            <p:ph type="body" idx="1"/>
          </p:nvPr>
        </p:nvSpPr>
        <p:spPr/>
        <p:txBody>
          <a:bodyPr/>
          <a:lstStyle/>
          <a:p>
            <a:r>
              <a:rPr lang="en-GB" dirty="0"/>
              <a:t>Day one, session 6</a:t>
            </a:r>
          </a:p>
        </p:txBody>
      </p:sp>
    </p:spTree>
    <p:extLst>
      <p:ext uri="{BB962C8B-B14F-4D97-AF65-F5344CB8AC3E}">
        <p14:creationId xmlns:p14="http://schemas.microsoft.com/office/powerpoint/2010/main" val="830348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6: Group work (1)</a:t>
            </a:r>
            <a:endParaRPr lang="en-US" sz="3200" dirty="0"/>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r>
              <a:rPr lang="en-US" dirty="0"/>
              <a:t>In this session:</a:t>
            </a:r>
          </a:p>
          <a:p>
            <a:r>
              <a:rPr lang="en-US" dirty="0"/>
              <a:t>Group A will discuss case study 1.</a:t>
            </a:r>
          </a:p>
          <a:p>
            <a:r>
              <a:rPr lang="en-US" dirty="0"/>
              <a:t>Group B will discuss case study 2.</a:t>
            </a:r>
          </a:p>
          <a:p>
            <a:r>
              <a:rPr lang="en-US" dirty="0"/>
              <a:t>Group C will discuss case study 3.</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81293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6: Group work (2)</a:t>
            </a:r>
            <a:endParaRPr lang="en-US" sz="3200" dirty="0"/>
          </a:p>
        </p:txBody>
      </p:sp>
      <p:sp>
        <p:nvSpPr>
          <p:cNvPr id="3" name="Content Placeholder 2"/>
          <p:cNvSpPr>
            <a:spLocks noGrp="1"/>
          </p:cNvSpPr>
          <p:nvPr>
            <p:ph idx="1"/>
          </p:nvPr>
        </p:nvSpPr>
        <p:spPr>
          <a:xfrm>
            <a:off x="997857" y="1959429"/>
            <a:ext cx="9212943" cy="4166735"/>
          </a:xfrm>
        </p:spPr>
        <p:txBody>
          <a:bodyPr>
            <a:normAutofit/>
          </a:bodyPr>
          <a:lstStyle/>
          <a:p>
            <a:pPr marL="0" indent="0">
              <a:buNone/>
            </a:pPr>
            <a:endParaRPr lang="en-US" dirty="0"/>
          </a:p>
          <a:p>
            <a:pPr marL="0" indent="0">
              <a:buNone/>
            </a:pPr>
            <a:endParaRPr lang="en-US" dirty="0"/>
          </a:p>
        </p:txBody>
      </p:sp>
      <p:sp>
        <p:nvSpPr>
          <p:cNvPr id="6" name="Rectangle 5"/>
          <p:cNvSpPr/>
          <p:nvPr/>
        </p:nvSpPr>
        <p:spPr>
          <a:xfrm>
            <a:off x="838200" y="2828836"/>
            <a:ext cx="10337800" cy="2677656"/>
          </a:xfrm>
          <a:prstGeom prst="rect">
            <a:avLst/>
          </a:prstGeom>
        </p:spPr>
        <p:txBody>
          <a:bodyPr wrap="square">
            <a:spAutoFit/>
          </a:bodyPr>
          <a:lstStyle/>
          <a:p>
            <a:r>
              <a:rPr lang="en-US" sz="2800" dirty="0"/>
              <a:t>Answer the following questions in your small groups: </a:t>
            </a:r>
          </a:p>
          <a:p>
            <a:pPr marL="457200" indent="-457200">
              <a:buFont typeface="Arial"/>
              <a:buChar char="•"/>
            </a:pPr>
            <a:r>
              <a:rPr lang="en-US" sz="2800" dirty="0"/>
              <a:t>How would you keep children safe and secure as a CFS manager in the situation described in your case study? Make a list of key actions.</a:t>
            </a:r>
          </a:p>
          <a:p>
            <a:pPr marL="457200" indent="-457200">
              <a:buFont typeface="Arial"/>
              <a:buChar char="•"/>
            </a:pPr>
            <a:r>
              <a:rPr lang="en-US" sz="2800" dirty="0"/>
              <a:t>What are the challenges for you in this case study in keeping children safe and secure? Record the list of challenges.</a:t>
            </a:r>
          </a:p>
        </p:txBody>
      </p:sp>
    </p:spTree>
    <p:extLst>
      <p:ext uri="{BB962C8B-B14F-4D97-AF65-F5344CB8AC3E}">
        <p14:creationId xmlns:p14="http://schemas.microsoft.com/office/powerpoint/2010/main" val="2003585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6: Keeping children safe and secure</a:t>
            </a:r>
          </a:p>
        </p:txBody>
      </p:sp>
      <p:sp>
        <p:nvSpPr>
          <p:cNvPr id="3" name="Content Placeholder 2"/>
          <p:cNvSpPr>
            <a:spLocks noGrp="1"/>
          </p:cNvSpPr>
          <p:nvPr>
            <p:ph idx="1"/>
          </p:nvPr>
        </p:nvSpPr>
        <p:spPr>
          <a:xfrm>
            <a:off x="838201" y="1690689"/>
            <a:ext cx="10210800" cy="4435476"/>
          </a:xfrm>
        </p:spPr>
        <p:txBody>
          <a:bodyPr>
            <a:normAutofit fontScale="85000" lnSpcReduction="10000"/>
          </a:bodyPr>
          <a:lstStyle/>
          <a:p>
            <a:pPr marL="0" indent="0">
              <a:buNone/>
            </a:pPr>
            <a:r>
              <a:rPr lang="en-US" dirty="0"/>
              <a:t>.</a:t>
            </a:r>
          </a:p>
          <a:p>
            <a:r>
              <a:rPr lang="en-US" dirty="0"/>
              <a:t>All staff and volunteers and children attending a CFS understand children’s rights, as in the UN Convention on the Rights of the Child.</a:t>
            </a:r>
          </a:p>
          <a:p>
            <a:r>
              <a:rPr lang="en-US" dirty="0"/>
              <a:t>All staff know the minimum standards for child protection.</a:t>
            </a:r>
          </a:p>
          <a:p>
            <a:r>
              <a:rPr lang="en-US" dirty="0"/>
              <a:t>There is a child protection policy and code of conduct for the CFS which everyone adheres to.</a:t>
            </a:r>
          </a:p>
          <a:p>
            <a:r>
              <a:rPr lang="en-US" dirty="0"/>
              <a:t>There is a complaints mechanism for any concerns that may arise.</a:t>
            </a:r>
          </a:p>
          <a:p>
            <a:r>
              <a:rPr lang="en-US" dirty="0"/>
              <a:t>All staff know how to identify and respond to child protection risks.</a:t>
            </a:r>
          </a:p>
          <a:p>
            <a:r>
              <a:rPr lang="en-US" dirty="0"/>
              <a:t>All staff and volunteers are aware of factors to consider about children in relation to gender, age and disability.</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6520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3818527" cy="2852737"/>
          </a:xfrm>
        </p:spPr>
        <p:txBody>
          <a:bodyPr/>
          <a:lstStyle/>
          <a:p>
            <a:r>
              <a:rPr lang="en-GB" dirty="0"/>
              <a:t>Challenges</a:t>
            </a:r>
          </a:p>
        </p:txBody>
      </p:sp>
      <p:sp>
        <p:nvSpPr>
          <p:cNvPr id="3" name="Text Placeholder 2"/>
          <p:cNvSpPr>
            <a:spLocks noGrp="1"/>
          </p:cNvSpPr>
          <p:nvPr>
            <p:ph type="body" idx="1"/>
          </p:nvPr>
        </p:nvSpPr>
        <p:spPr/>
        <p:txBody>
          <a:bodyPr/>
          <a:lstStyle/>
          <a:p>
            <a:r>
              <a:rPr lang="en-GB" dirty="0"/>
              <a:t>Day one, session 7</a:t>
            </a:r>
          </a:p>
        </p:txBody>
      </p:sp>
      <p:sp>
        <p:nvSpPr>
          <p:cNvPr id="4" name="Content Placeholder 2">
            <a:extLst>
              <a:ext uri="{FF2B5EF4-FFF2-40B4-BE49-F238E27FC236}">
                <a16:creationId xmlns:a16="http://schemas.microsoft.com/office/drawing/2014/main" id="{153D139D-E6BC-46CB-A2D7-7122EE184756}"/>
              </a:ext>
            </a:extLst>
          </p:cNvPr>
          <p:cNvSpPr txBox="1">
            <a:spLocks/>
          </p:cNvSpPr>
          <p:nvPr/>
        </p:nvSpPr>
        <p:spPr>
          <a:xfrm>
            <a:off x="6241144" y="3586060"/>
            <a:ext cx="5450114" cy="19528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Identify the challenges listed on the ‘Challenges’ flipchart that everyone wants to discuss</a:t>
            </a:r>
          </a:p>
          <a:p>
            <a:r>
              <a:rPr lang="en-US" dirty="0"/>
              <a:t>Discuss possible solutions to those challenges</a:t>
            </a:r>
          </a:p>
          <a:p>
            <a:endParaRPr lang="en-US" dirty="0"/>
          </a:p>
          <a:p>
            <a:endParaRPr lang="en-US" dirty="0"/>
          </a:p>
        </p:txBody>
      </p:sp>
    </p:spTree>
    <p:extLst>
      <p:ext uri="{BB962C8B-B14F-4D97-AF65-F5344CB8AC3E}">
        <p14:creationId xmlns:p14="http://schemas.microsoft.com/office/powerpoint/2010/main" val="1344136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Review and wrap up</a:t>
            </a:r>
          </a:p>
        </p:txBody>
      </p:sp>
      <p:sp>
        <p:nvSpPr>
          <p:cNvPr id="3" name="Text Placeholder 2"/>
          <p:cNvSpPr>
            <a:spLocks noGrp="1"/>
          </p:cNvSpPr>
          <p:nvPr>
            <p:ph type="body" idx="1"/>
          </p:nvPr>
        </p:nvSpPr>
        <p:spPr/>
        <p:txBody>
          <a:bodyPr/>
          <a:lstStyle/>
          <a:p>
            <a:r>
              <a:rPr lang="en-GB" dirty="0"/>
              <a:t>Day one, session 8</a:t>
            </a:r>
          </a:p>
        </p:txBody>
      </p:sp>
    </p:spTree>
    <p:extLst>
      <p:ext uri="{BB962C8B-B14F-4D97-AF65-F5344CB8AC3E}">
        <p14:creationId xmlns:p14="http://schemas.microsoft.com/office/powerpoint/2010/main" val="3468447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Overview of review and wrap up</a:t>
            </a:r>
          </a:p>
        </p:txBody>
      </p:sp>
      <p:sp>
        <p:nvSpPr>
          <p:cNvPr id="3" name="Content Placeholder 2"/>
          <p:cNvSpPr>
            <a:spLocks noGrp="1"/>
          </p:cNvSpPr>
          <p:nvPr>
            <p:ph idx="1"/>
          </p:nvPr>
        </p:nvSpPr>
        <p:spPr>
          <a:xfrm>
            <a:off x="838199" y="1930852"/>
            <a:ext cx="10283371" cy="4195312"/>
          </a:xfrm>
        </p:spPr>
        <p:txBody>
          <a:bodyPr>
            <a:normAutofit/>
          </a:bodyPr>
          <a:lstStyle/>
          <a:p>
            <a:pPr lvl="0"/>
            <a:r>
              <a:rPr lang="en-US" dirty="0"/>
              <a:t>Do a review exercise from the CFS Activity Catalogue</a:t>
            </a:r>
          </a:p>
          <a:p>
            <a:pPr lvl="0"/>
            <a:r>
              <a:rPr lang="en-US" dirty="0"/>
              <a:t>Invite a small group to prepare an activity of their choice from the CFS Activity Catalogue for facilitation tomorrow at the start of day two</a:t>
            </a:r>
          </a:p>
          <a:p>
            <a:pPr lvl="0"/>
            <a:r>
              <a:rPr lang="en-US" dirty="0"/>
              <a:t>Invite participants to give their comments or ask questions about day one</a:t>
            </a:r>
          </a:p>
          <a:p>
            <a:pPr lvl="0"/>
            <a:endParaRPr lang="en-US" dirty="0"/>
          </a:p>
          <a:p>
            <a:pPr marL="0" lvl="0" indent="0" algn="ctr">
              <a:buNone/>
            </a:pPr>
            <a:r>
              <a:rPr lang="en-US" dirty="0"/>
              <a:t>Thank you</a:t>
            </a:r>
          </a:p>
          <a:p>
            <a:pPr marL="0" indent="0">
              <a:buNone/>
            </a:pPr>
            <a:endParaRPr lang="en-US" dirty="0"/>
          </a:p>
        </p:txBody>
      </p:sp>
    </p:spTree>
    <p:extLst>
      <p:ext uri="{BB962C8B-B14F-4D97-AF65-F5344CB8AC3E}">
        <p14:creationId xmlns:p14="http://schemas.microsoft.com/office/powerpoint/2010/main" val="1687099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Child Friendly Spaces in Humanitarian Settings: A training workshop for CFS Implementers </a:t>
            </a:r>
            <a:endParaRPr lang="en-US" dirty="0"/>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back</a:t>
            </a:r>
            <a:endParaRPr lang="en-US" sz="10900" dirty="0"/>
          </a:p>
        </p:txBody>
      </p:sp>
      <p:sp>
        <p:nvSpPr>
          <p:cNvPr id="5" name="TextBox 4"/>
          <p:cNvSpPr txBox="1"/>
          <p:nvPr/>
        </p:nvSpPr>
        <p:spPr>
          <a:xfrm>
            <a:off x="1088571" y="4535714"/>
            <a:ext cx="3066143"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two, session 9</a:t>
            </a:r>
          </a:p>
          <a:p>
            <a:endParaRPr lang="en-US" dirty="0"/>
          </a:p>
        </p:txBody>
      </p:sp>
    </p:spTree>
    <p:extLst>
      <p:ext uri="{BB962C8B-B14F-4D97-AF65-F5344CB8AC3E}">
        <p14:creationId xmlns:p14="http://schemas.microsoft.com/office/powerpoint/2010/main" val="2844018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two</a:t>
            </a:r>
            <a:endParaRPr lang="en-US" sz="3200" dirty="0"/>
          </a:p>
        </p:txBody>
      </p:sp>
      <p:graphicFrame>
        <p:nvGraphicFramePr>
          <p:cNvPr id="4" name="Content Placeholder 3">
            <a:extLst>
              <a:ext uri="{FF2B5EF4-FFF2-40B4-BE49-F238E27FC236}">
                <a16:creationId xmlns:a16="http://schemas.microsoft.com/office/drawing/2014/main" id="{6F7F385D-9CC6-44D4-8B20-94841C8C27BA}"/>
              </a:ext>
            </a:extLst>
          </p:cNvPr>
          <p:cNvGraphicFramePr>
            <a:graphicFrameLocks noGrp="1"/>
          </p:cNvGraphicFramePr>
          <p:nvPr>
            <p:ph idx="1"/>
            <p:extLst>
              <p:ext uri="{D42A27DB-BD31-4B8C-83A1-F6EECF244321}">
                <p14:modId xmlns:p14="http://schemas.microsoft.com/office/powerpoint/2010/main" val="1157700825"/>
              </p:ext>
            </p:extLst>
          </p:nvPr>
        </p:nvGraphicFramePr>
        <p:xfrm>
          <a:off x="1203960" y="1791811"/>
          <a:ext cx="9784080" cy="4798019"/>
        </p:xfrm>
        <a:graphic>
          <a:graphicData uri="http://schemas.openxmlformats.org/drawingml/2006/table">
            <a:tbl>
              <a:tblPr firstRow="1" bandRow="1">
                <a:tableStyleId>{21E4AEA4-8DFA-4A89-87EB-49C32662AFE0}</a:tableStyleId>
              </a:tblPr>
              <a:tblGrid>
                <a:gridCol w="1297370">
                  <a:extLst>
                    <a:ext uri="{9D8B030D-6E8A-4147-A177-3AD203B41FA5}">
                      <a16:colId xmlns:a16="http://schemas.microsoft.com/office/drawing/2014/main" val="1127680968"/>
                    </a:ext>
                  </a:extLst>
                </a:gridCol>
                <a:gridCol w="8486710">
                  <a:extLst>
                    <a:ext uri="{9D8B030D-6E8A-4147-A177-3AD203B41FA5}">
                      <a16:colId xmlns:a16="http://schemas.microsoft.com/office/drawing/2014/main" val="652632446"/>
                    </a:ext>
                  </a:extLst>
                </a:gridCol>
              </a:tblGrid>
              <a:tr h="370123">
                <a:tc>
                  <a:txBody>
                    <a:bodyPr/>
                    <a:lstStyle/>
                    <a:p>
                      <a:endParaRPr lang="da-DK" sz="1600">
                        <a:effectLst/>
                        <a:latin typeface="Gill Sans MT" panose="020B0502020104020203" pitchFamily="34" charset="0"/>
                      </a:endParaRPr>
                    </a:p>
                  </a:txBody>
                  <a:tcPr marL="68580" marR="68580" marT="0" marB="0"/>
                </a:tc>
                <a:tc>
                  <a:txBody>
                    <a:bodyPr/>
                    <a:lstStyle/>
                    <a:p>
                      <a:pPr>
                        <a:spcBef>
                          <a:spcPts val="1800"/>
                        </a:spcBef>
                        <a:spcAft>
                          <a:spcPts val="1200"/>
                        </a:spcAft>
                      </a:pPr>
                      <a:r>
                        <a:rPr lang="en-US" sz="1600" kern="0">
                          <a:effectLst/>
                        </a:rPr>
                        <a:t>Day Two</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971470245"/>
                  </a:ext>
                </a:extLst>
              </a:tr>
              <a:tr h="404299">
                <a:tc>
                  <a:txBody>
                    <a:bodyPr/>
                    <a:lstStyle/>
                    <a:p>
                      <a:pPr>
                        <a:spcBef>
                          <a:spcPts val="1800"/>
                        </a:spcBef>
                        <a:spcAft>
                          <a:spcPts val="1200"/>
                        </a:spcAft>
                      </a:pPr>
                      <a:r>
                        <a:rPr lang="en-GB" sz="1600" kern="0" dirty="0">
                          <a:effectLst/>
                        </a:rPr>
                        <a:t>08.30-09.00</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9: Welcome back</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57208159"/>
                  </a:ext>
                </a:extLst>
              </a:tr>
              <a:tr h="477742">
                <a:tc>
                  <a:txBody>
                    <a:bodyPr/>
                    <a:lstStyle/>
                    <a:p>
                      <a:pPr>
                        <a:spcBef>
                          <a:spcPts val="1800"/>
                        </a:spcBef>
                        <a:spcAft>
                          <a:spcPts val="1200"/>
                        </a:spcAft>
                      </a:pPr>
                      <a:r>
                        <a:rPr lang="en-GB" sz="1600" kern="0">
                          <a:effectLst/>
                        </a:rPr>
                        <a:t>09:00-10.00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10: CFS provide a stimulating and supportive environment</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66422327"/>
                  </a:ext>
                </a:extLst>
              </a:tr>
              <a:tr h="295225">
                <a:tc>
                  <a:txBody>
                    <a:bodyPr/>
                    <a:lstStyle/>
                    <a:p>
                      <a:pPr>
                        <a:spcBef>
                          <a:spcPts val="1800"/>
                        </a:spcBef>
                        <a:spcAft>
                          <a:spcPts val="1200"/>
                        </a:spcAft>
                      </a:pPr>
                      <a:r>
                        <a:rPr lang="en-US" sz="1600" kern="0">
                          <a:effectLst/>
                        </a:rPr>
                        <a:t>10.00-10.15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dirty="0">
                          <a:effectLst/>
                        </a:rPr>
                        <a:t>Coffee break</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4254339504"/>
                  </a:ext>
                </a:extLst>
              </a:tr>
              <a:tr h="419569">
                <a:tc>
                  <a:txBody>
                    <a:bodyPr/>
                    <a:lstStyle/>
                    <a:p>
                      <a:pPr>
                        <a:spcBef>
                          <a:spcPts val="1800"/>
                        </a:spcBef>
                        <a:spcAft>
                          <a:spcPts val="1200"/>
                        </a:spcAft>
                      </a:pPr>
                      <a:r>
                        <a:rPr lang="en-GB" sz="1600" kern="0">
                          <a:effectLst/>
                        </a:rPr>
                        <a:t>10.15-11.15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11: CFS build on existing structures and capacities within a community</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647164069"/>
                  </a:ext>
                </a:extLst>
              </a:tr>
              <a:tr h="318494">
                <a:tc>
                  <a:txBody>
                    <a:bodyPr/>
                    <a:lstStyle/>
                    <a:p>
                      <a:pPr>
                        <a:spcBef>
                          <a:spcPts val="1800"/>
                        </a:spcBef>
                        <a:spcAft>
                          <a:spcPts val="1200"/>
                        </a:spcAft>
                      </a:pPr>
                      <a:r>
                        <a:rPr lang="en-GB" sz="1600" kern="0">
                          <a:effectLst/>
                        </a:rPr>
                        <a:t>11.15-12.15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12: CFS use a fully participatory approach for the design and implementation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069735914"/>
                  </a:ext>
                </a:extLst>
              </a:tr>
              <a:tr h="351216">
                <a:tc>
                  <a:txBody>
                    <a:bodyPr/>
                    <a:lstStyle/>
                    <a:p>
                      <a:pPr>
                        <a:spcBef>
                          <a:spcPts val="1800"/>
                        </a:spcBef>
                        <a:spcAft>
                          <a:spcPts val="1200"/>
                        </a:spcAft>
                      </a:pPr>
                      <a:r>
                        <a:rPr lang="en-US" sz="1600" kern="0">
                          <a:effectLst/>
                        </a:rPr>
                        <a:t>12.15-13.15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a:effectLst/>
                        </a:rPr>
                        <a:t>Lunch</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015119989"/>
                  </a:ext>
                </a:extLst>
              </a:tr>
              <a:tr h="511918">
                <a:tc>
                  <a:txBody>
                    <a:bodyPr/>
                    <a:lstStyle/>
                    <a:p>
                      <a:pPr>
                        <a:spcBef>
                          <a:spcPts val="1800"/>
                        </a:spcBef>
                        <a:spcAft>
                          <a:spcPts val="1200"/>
                        </a:spcAft>
                      </a:pPr>
                      <a:r>
                        <a:rPr lang="en-GB" sz="1600" kern="0">
                          <a:effectLst/>
                        </a:rPr>
                        <a:t>13.15-14.15</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13: CFS provide or support integrated services and programmes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193035178"/>
                  </a:ext>
                </a:extLst>
              </a:tr>
              <a:tr h="381757">
                <a:tc>
                  <a:txBody>
                    <a:bodyPr/>
                    <a:lstStyle/>
                    <a:p>
                      <a:pPr>
                        <a:spcBef>
                          <a:spcPts val="1800"/>
                        </a:spcBef>
                        <a:spcAft>
                          <a:spcPts val="1200"/>
                        </a:spcAft>
                      </a:pPr>
                      <a:r>
                        <a:rPr lang="en-US" sz="1600" kern="0">
                          <a:effectLst/>
                        </a:rPr>
                        <a:t>14.15-14.30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US" sz="1600" kern="0">
                          <a:effectLst/>
                        </a:rPr>
                        <a:t>Coffee break</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575131773"/>
                  </a:ext>
                </a:extLst>
              </a:tr>
              <a:tr h="511918">
                <a:tc>
                  <a:txBody>
                    <a:bodyPr/>
                    <a:lstStyle/>
                    <a:p>
                      <a:pPr>
                        <a:spcBef>
                          <a:spcPts val="1800"/>
                        </a:spcBef>
                        <a:spcAft>
                          <a:spcPts val="1200"/>
                        </a:spcAft>
                      </a:pPr>
                      <a:r>
                        <a:rPr lang="en-GB" sz="1600" kern="0">
                          <a:effectLst/>
                        </a:rPr>
                        <a:t>14.30- 15.30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14: CFS Activity Catalogue</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956296384"/>
                  </a:ext>
                </a:extLst>
              </a:tr>
              <a:tr h="511918">
                <a:tc>
                  <a:txBody>
                    <a:bodyPr/>
                    <a:lstStyle/>
                    <a:p>
                      <a:pPr>
                        <a:spcBef>
                          <a:spcPts val="1800"/>
                        </a:spcBef>
                        <a:spcAft>
                          <a:spcPts val="1200"/>
                        </a:spcAft>
                      </a:pPr>
                      <a:r>
                        <a:rPr lang="en-GB" sz="1600" kern="0">
                          <a:effectLst/>
                        </a:rPr>
                        <a:t>15.30-16.00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a:effectLst/>
                        </a:rPr>
                        <a:t>Session 15: Challenges </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3197710560"/>
                  </a:ext>
                </a:extLst>
              </a:tr>
              <a:tr h="191969">
                <a:tc>
                  <a:txBody>
                    <a:bodyPr/>
                    <a:lstStyle/>
                    <a:p>
                      <a:pPr>
                        <a:spcBef>
                          <a:spcPts val="1800"/>
                        </a:spcBef>
                        <a:spcAft>
                          <a:spcPts val="1200"/>
                        </a:spcAft>
                      </a:pPr>
                      <a:r>
                        <a:rPr lang="en-GB" sz="1600" kern="0">
                          <a:effectLst/>
                        </a:rPr>
                        <a:t>16.00-16.30</a:t>
                      </a:r>
                      <a:endParaRPr lang="da-DK" sz="1600" b="1" kern="0">
                        <a:solidFill>
                          <a:srgbClr val="000000"/>
                        </a:solidFill>
                        <a:effectLst/>
                        <a:latin typeface="Gill Sans MT" panose="020B0502020104020203" pitchFamily="34" charset="0"/>
                        <a:ea typeface="MS Gothic" panose="020B0609070205080204" pitchFamily="49" charset="-128"/>
                      </a:endParaRPr>
                    </a:p>
                  </a:txBody>
                  <a:tcPr marL="68580" marR="68580" marT="0" marB="0"/>
                </a:tc>
                <a:tc>
                  <a:txBody>
                    <a:bodyPr/>
                    <a:lstStyle/>
                    <a:p>
                      <a:pPr>
                        <a:spcBef>
                          <a:spcPts val="1800"/>
                        </a:spcBef>
                        <a:spcAft>
                          <a:spcPts val="1200"/>
                        </a:spcAft>
                      </a:pPr>
                      <a:r>
                        <a:rPr lang="en-GB" sz="1600" kern="0" dirty="0">
                          <a:effectLst/>
                        </a:rPr>
                        <a:t>Review and wrap up day two</a:t>
                      </a:r>
                      <a:endParaRPr lang="da-DK" sz="1600" b="1" kern="0" dirty="0">
                        <a:solidFill>
                          <a:srgbClr val="000000"/>
                        </a:solidFill>
                        <a:effectLst/>
                        <a:latin typeface="Gill Sans MT" panose="020B0502020104020203" pitchFamily="34" charset="0"/>
                        <a:ea typeface="MS Gothic" panose="020B0609070205080204" pitchFamily="49" charset="-128"/>
                      </a:endParaRPr>
                    </a:p>
                  </a:txBody>
                  <a:tcPr marL="68580" marR="68580" marT="0" marB="0"/>
                </a:tc>
                <a:extLst>
                  <a:ext uri="{0D108BD9-81ED-4DB2-BD59-A6C34878D82A}">
                    <a16:rowId xmlns:a16="http://schemas.microsoft.com/office/drawing/2014/main" val="2123300518"/>
                  </a:ext>
                </a:extLst>
              </a:tr>
            </a:tbl>
          </a:graphicData>
        </a:graphic>
      </p:graphicFrame>
    </p:spTree>
    <p:extLst>
      <p:ext uri="{BB962C8B-B14F-4D97-AF65-F5344CB8AC3E}">
        <p14:creationId xmlns:p14="http://schemas.microsoft.com/office/powerpoint/2010/main" val="33803200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87" y="548641"/>
            <a:ext cx="10515600" cy="2852737"/>
          </a:xfrm>
        </p:spPr>
        <p:txBody>
          <a:bodyPr/>
          <a:lstStyle/>
          <a:p>
            <a:r>
              <a:rPr lang="en-GB" dirty="0"/>
              <a:t>CFS provide a stimulating and supportive environment</a:t>
            </a:r>
          </a:p>
        </p:txBody>
      </p:sp>
      <p:sp>
        <p:nvSpPr>
          <p:cNvPr id="3" name="Text Placeholder 2"/>
          <p:cNvSpPr>
            <a:spLocks noGrp="1"/>
          </p:cNvSpPr>
          <p:nvPr>
            <p:ph type="body" idx="1"/>
          </p:nvPr>
        </p:nvSpPr>
        <p:spPr/>
        <p:txBody>
          <a:bodyPr/>
          <a:lstStyle/>
          <a:p>
            <a:r>
              <a:rPr lang="en-GB" dirty="0"/>
              <a:t>Day two, session 10</a:t>
            </a:r>
          </a:p>
        </p:txBody>
      </p:sp>
      <p:sp>
        <p:nvSpPr>
          <p:cNvPr id="4" name="Content Placeholder 2">
            <a:extLst>
              <a:ext uri="{FF2B5EF4-FFF2-40B4-BE49-F238E27FC236}">
                <a16:creationId xmlns:a16="http://schemas.microsoft.com/office/drawing/2014/main" id="{26CF118A-E860-458A-8F44-870DA78AB0E9}"/>
              </a:ext>
            </a:extLst>
          </p:cNvPr>
          <p:cNvSpPr txBox="1">
            <a:spLocks/>
          </p:cNvSpPr>
          <p:nvPr/>
        </p:nvSpPr>
        <p:spPr>
          <a:xfrm>
            <a:off x="6095999" y="3456622"/>
            <a:ext cx="5752011" cy="3087869"/>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GB">
              <a:effectLst>
                <a:glow>
                  <a:srgbClr val="000000"/>
                </a:glow>
                <a:outerShdw sx="0" sy="0">
                  <a:srgbClr val="000000"/>
                </a:outerShdw>
                <a:reflection stA="0" endPos="0" fadeDir="0" sx="0" sy="0"/>
              </a:effectLst>
            </a:endParaRPr>
          </a:p>
          <a:p>
            <a:r>
              <a:rPr lang="en-US"/>
              <a:t>Group work discussion of selected activities from the CFS Activity Catalogue in relation to the three case studies</a:t>
            </a:r>
          </a:p>
          <a:p>
            <a:r>
              <a:rPr lang="en-US"/>
              <a:t>Feedback from each group</a:t>
            </a:r>
          </a:p>
          <a:p>
            <a:r>
              <a:rPr lang="en-US"/>
              <a:t>Presentation on how to ensure activities are stimulating and supportive </a:t>
            </a:r>
            <a:endParaRPr lang="en-US" dirty="0"/>
          </a:p>
        </p:txBody>
      </p:sp>
    </p:spTree>
    <p:extLst>
      <p:ext uri="{BB962C8B-B14F-4D97-AF65-F5344CB8AC3E}">
        <p14:creationId xmlns:p14="http://schemas.microsoft.com/office/powerpoint/2010/main" val="3295561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Icebreaker: Hello shuffle</a:t>
            </a:r>
            <a:endParaRPr lang="en-US" sz="3200" dirty="0"/>
          </a:p>
        </p:txBody>
      </p:sp>
      <p:sp>
        <p:nvSpPr>
          <p:cNvPr id="3" name="Content Placeholder 2"/>
          <p:cNvSpPr>
            <a:spLocks noGrp="1"/>
          </p:cNvSpPr>
          <p:nvPr>
            <p:ph idx="1"/>
          </p:nvPr>
        </p:nvSpPr>
        <p:spPr/>
        <p:txBody>
          <a:bodyPr/>
          <a:lstStyle/>
          <a:p>
            <a:pPr marL="0" indent="0">
              <a:buNone/>
            </a:pPr>
            <a:endParaRPr lang="en-US" dirty="0"/>
          </a:p>
          <a:p>
            <a:pPr lvl="0"/>
            <a:r>
              <a:rPr lang="en-US" dirty="0"/>
              <a:t>The task is to meet three different people in three minutes, one minute per person. </a:t>
            </a:r>
          </a:p>
          <a:p>
            <a:pPr lvl="0"/>
            <a:r>
              <a:rPr lang="en-US" dirty="0"/>
              <a:t>Facilitators will keep you to time.</a:t>
            </a:r>
          </a:p>
          <a:p>
            <a:pPr lvl="0"/>
            <a:r>
              <a:rPr lang="en-US" dirty="0"/>
              <a:t>In plenary, introduce the people you have met to the whole group.</a:t>
            </a:r>
          </a:p>
          <a:p>
            <a:pPr marL="0" indent="0">
              <a:buNone/>
            </a:pPr>
            <a:endParaRPr lang="en-US" dirty="0"/>
          </a:p>
        </p:txBody>
      </p:sp>
    </p:spTree>
    <p:extLst>
      <p:ext uri="{BB962C8B-B14F-4D97-AF65-F5344CB8AC3E}">
        <p14:creationId xmlns:p14="http://schemas.microsoft.com/office/powerpoint/2010/main" val="38721290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10: Group work </a:t>
            </a:r>
          </a:p>
        </p:txBody>
      </p:sp>
      <p:sp>
        <p:nvSpPr>
          <p:cNvPr id="3" name="Content Placeholder 2"/>
          <p:cNvSpPr>
            <a:spLocks noGrp="1"/>
          </p:cNvSpPr>
          <p:nvPr>
            <p:ph idx="1"/>
          </p:nvPr>
        </p:nvSpPr>
        <p:spPr>
          <a:xfrm>
            <a:off x="838200" y="2467428"/>
            <a:ext cx="10210800" cy="3658735"/>
          </a:xfrm>
        </p:spPr>
        <p:txBody>
          <a:bodyPr>
            <a:normAutofit/>
          </a:bodyPr>
          <a:lstStyle/>
          <a:p>
            <a:pPr lvl="0"/>
            <a:r>
              <a:rPr lang="en-GB" dirty="0"/>
              <a:t>Group A to look at ‘</a:t>
            </a:r>
            <a:r>
              <a:rPr lang="en-GB" b="1" dirty="0"/>
              <a:t>1.6 Group song</a:t>
            </a:r>
            <a:r>
              <a:rPr lang="en-GB" dirty="0"/>
              <a:t>,’ ‘</a:t>
            </a:r>
            <a:r>
              <a:rPr lang="en-GB" b="1" dirty="0"/>
              <a:t>2.5 Mirror game</a:t>
            </a:r>
            <a:r>
              <a:rPr lang="en-GB" dirty="0"/>
              <a:t>,’ and ‘</a:t>
            </a:r>
            <a:r>
              <a:rPr lang="en-GB" b="1" dirty="0"/>
              <a:t>3.2 The energy within</a:t>
            </a:r>
            <a:r>
              <a:rPr lang="en-GB" dirty="0"/>
              <a:t>’ in relation to case study 1.</a:t>
            </a:r>
            <a:endParaRPr lang="en-US" dirty="0"/>
          </a:p>
          <a:p>
            <a:pPr lvl="0"/>
            <a:r>
              <a:rPr lang="en-GB" dirty="0"/>
              <a:t>Group B to look at ‘</a:t>
            </a:r>
            <a:r>
              <a:rPr lang="en-GB" b="1" dirty="0"/>
              <a:t>3.3 Tree in the wind</a:t>
            </a:r>
            <a:r>
              <a:rPr lang="en-GB" dirty="0"/>
              <a:t>,’ ‘</a:t>
            </a:r>
            <a:r>
              <a:rPr lang="en-GB" b="1" dirty="0"/>
              <a:t>4.3 Working together,</a:t>
            </a:r>
            <a:r>
              <a:rPr lang="en-GB" dirty="0"/>
              <a:t>’ and ‘</a:t>
            </a:r>
            <a:r>
              <a:rPr lang="en-GB" b="1" dirty="0"/>
              <a:t>5.5 Just listen</a:t>
            </a:r>
            <a:r>
              <a:rPr lang="en-GB" dirty="0"/>
              <a:t>’ in relation to case study 2.</a:t>
            </a:r>
            <a:endParaRPr lang="en-US" dirty="0"/>
          </a:p>
          <a:p>
            <a:pPr lvl="0"/>
            <a:r>
              <a:rPr lang="en-GB" dirty="0"/>
              <a:t>Group C to look at ‘</a:t>
            </a:r>
            <a:r>
              <a:rPr lang="en-GB" b="1" dirty="0"/>
              <a:t>5.9 Lean on me</a:t>
            </a:r>
            <a:r>
              <a:rPr lang="en-GB" dirty="0"/>
              <a:t>,’ ‘</a:t>
            </a:r>
            <a:r>
              <a:rPr lang="en-GB" b="1" dirty="0"/>
              <a:t>6.3 Protecting myself,</a:t>
            </a:r>
            <a:r>
              <a:rPr lang="en-GB" dirty="0"/>
              <a:t>’ and ‘</a:t>
            </a:r>
            <a:r>
              <a:rPr lang="en-GB" b="1" dirty="0"/>
              <a:t>7.1 Nobody knows what I can do</a:t>
            </a:r>
            <a:r>
              <a:rPr lang="en-GB" dirty="0"/>
              <a:t>’ discuss case study 3</a:t>
            </a:r>
            <a:endParaRPr lang="en-US" dirty="0"/>
          </a:p>
          <a:p>
            <a:pPr marL="0" indent="0">
              <a:buNone/>
            </a:pPr>
            <a:endParaRPr lang="en-US" dirty="0"/>
          </a:p>
        </p:txBody>
      </p:sp>
    </p:spTree>
    <p:extLst>
      <p:ext uri="{BB962C8B-B14F-4D97-AF65-F5344CB8AC3E}">
        <p14:creationId xmlns:p14="http://schemas.microsoft.com/office/powerpoint/2010/main" val="2238119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US" sz="3200" dirty="0"/>
              <a:t>Session 10: Questions for the group work </a:t>
            </a:r>
          </a:p>
        </p:txBody>
      </p:sp>
      <p:sp>
        <p:nvSpPr>
          <p:cNvPr id="3" name="Content Placeholder 2"/>
          <p:cNvSpPr>
            <a:spLocks noGrp="1"/>
          </p:cNvSpPr>
          <p:nvPr>
            <p:ph idx="1"/>
          </p:nvPr>
        </p:nvSpPr>
        <p:spPr>
          <a:xfrm>
            <a:off x="838200" y="2467428"/>
            <a:ext cx="10210800" cy="3658735"/>
          </a:xfrm>
        </p:spPr>
        <p:txBody>
          <a:bodyPr>
            <a:normAutofit/>
          </a:bodyPr>
          <a:lstStyle/>
          <a:p>
            <a:r>
              <a:rPr lang="en-US" dirty="0"/>
              <a:t>How well would each activity work in the situation described in your case study? Focus on how well they might stimulate or support children a CFS.</a:t>
            </a:r>
          </a:p>
          <a:p>
            <a:r>
              <a:rPr lang="en-US" dirty="0"/>
              <a:t>What would be the challenges for you as a CFS manager or coordinator? </a:t>
            </a:r>
          </a:p>
          <a:p>
            <a:pPr marL="0" indent="0">
              <a:buNone/>
            </a:pPr>
            <a:endParaRPr lang="en-US" dirty="0"/>
          </a:p>
        </p:txBody>
      </p:sp>
    </p:spTree>
    <p:extLst>
      <p:ext uri="{BB962C8B-B14F-4D97-AF65-F5344CB8AC3E}">
        <p14:creationId xmlns:p14="http://schemas.microsoft.com/office/powerpoint/2010/main" val="9870775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10: Ensuring activities are stimulating and supportive</a:t>
            </a:r>
            <a:endParaRPr lang="en-US" sz="3200" dirty="0"/>
          </a:p>
        </p:txBody>
      </p:sp>
      <p:sp>
        <p:nvSpPr>
          <p:cNvPr id="3" name="Content Placeholder 2"/>
          <p:cNvSpPr>
            <a:spLocks noGrp="1"/>
          </p:cNvSpPr>
          <p:nvPr>
            <p:ph idx="1"/>
          </p:nvPr>
        </p:nvSpPr>
        <p:spPr>
          <a:xfrm>
            <a:off x="997857" y="1930852"/>
            <a:ext cx="10355943" cy="4381048"/>
          </a:xfrm>
        </p:spPr>
        <p:txBody>
          <a:bodyPr>
            <a:normAutofit fontScale="85000" lnSpcReduction="10000"/>
          </a:bodyPr>
          <a:lstStyle/>
          <a:p>
            <a:r>
              <a:rPr lang="en-US" b="1" dirty="0"/>
              <a:t>Use different kinds of play </a:t>
            </a:r>
            <a:r>
              <a:rPr lang="en-US" dirty="0"/>
              <a:t>to stimulate qualities such as creativity in children, or to build skills like problem-solving, good communication and cooperation.</a:t>
            </a:r>
          </a:p>
          <a:p>
            <a:r>
              <a:rPr lang="en-US" b="1" dirty="0"/>
              <a:t>Include a range of activities </a:t>
            </a:r>
            <a:r>
              <a:rPr lang="en-US" dirty="0"/>
              <a:t>from active and dynamic to still and calming, as needed. This helps children to learn to identify different feelings and regulate their emotional state. </a:t>
            </a:r>
          </a:p>
          <a:p>
            <a:r>
              <a:rPr lang="en-US" b="1" dirty="0"/>
              <a:t>Use interactive</a:t>
            </a:r>
            <a:r>
              <a:rPr lang="en-US" dirty="0"/>
              <a:t> </a:t>
            </a:r>
            <a:r>
              <a:rPr lang="en-US" b="1" dirty="0"/>
              <a:t>activities</a:t>
            </a:r>
            <a:r>
              <a:rPr lang="en-US" dirty="0"/>
              <a:t> to encourage on child-to-child interaction.</a:t>
            </a:r>
          </a:p>
          <a:p>
            <a:r>
              <a:rPr lang="en-US" b="1" dirty="0"/>
              <a:t>Choose activities which are fun and that everyone can participate in. </a:t>
            </a:r>
            <a:r>
              <a:rPr lang="en-US" dirty="0"/>
              <a:t>Competitive games are not necessarily fun for everyone, since there are always winners and losers. Cooperative games have the benefit of bringing children together. This means the children learn how to work better together, solve problems collectively and build trusting relationships.</a:t>
            </a:r>
          </a:p>
        </p:txBody>
      </p:sp>
    </p:spTree>
    <p:extLst>
      <p:ext uri="{BB962C8B-B14F-4D97-AF65-F5344CB8AC3E}">
        <p14:creationId xmlns:p14="http://schemas.microsoft.com/office/powerpoint/2010/main" val="890854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lstStyle/>
          <a:p>
            <a:r>
              <a:rPr lang="en-GB" dirty="0"/>
              <a:t>CFS build on existing structures and capacities</a:t>
            </a:r>
          </a:p>
        </p:txBody>
      </p:sp>
      <p:sp>
        <p:nvSpPr>
          <p:cNvPr id="3" name="Text Placeholder 2"/>
          <p:cNvSpPr>
            <a:spLocks noGrp="1"/>
          </p:cNvSpPr>
          <p:nvPr>
            <p:ph type="body" idx="1"/>
          </p:nvPr>
        </p:nvSpPr>
        <p:spPr>
          <a:xfrm>
            <a:off x="831850" y="4589463"/>
            <a:ext cx="10515600" cy="1500187"/>
          </a:xfrm>
        </p:spPr>
        <p:txBody>
          <a:bodyPr/>
          <a:lstStyle/>
          <a:p>
            <a:r>
              <a:rPr lang="en-GB" dirty="0"/>
              <a:t>Day two, session 11</a:t>
            </a:r>
          </a:p>
        </p:txBody>
      </p:sp>
    </p:spTree>
    <p:extLst>
      <p:ext uri="{BB962C8B-B14F-4D97-AF65-F5344CB8AC3E}">
        <p14:creationId xmlns:p14="http://schemas.microsoft.com/office/powerpoint/2010/main" val="1495623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Group work overview</a:t>
            </a:r>
            <a:endParaRPr lang="en-US" sz="3200" dirty="0"/>
          </a:p>
        </p:txBody>
      </p:sp>
      <p:sp>
        <p:nvSpPr>
          <p:cNvPr id="3" name="Content Placeholder 2"/>
          <p:cNvSpPr>
            <a:spLocks noGrp="1"/>
          </p:cNvSpPr>
          <p:nvPr>
            <p:ph idx="1"/>
          </p:nvPr>
        </p:nvSpPr>
        <p:spPr>
          <a:xfrm>
            <a:off x="838199" y="2503714"/>
            <a:ext cx="9938657" cy="3622450"/>
          </a:xfrm>
        </p:spPr>
        <p:txBody>
          <a:bodyPr>
            <a:normAutofit/>
          </a:bodyPr>
          <a:lstStyle/>
          <a:p>
            <a:r>
              <a:rPr lang="en-GB" dirty="0"/>
              <a:t>Begin with the same groups A, B and C, but using different case studies</a:t>
            </a:r>
          </a:p>
          <a:p>
            <a:r>
              <a:rPr lang="en-GB" dirty="0"/>
              <a:t>Work together in a large group to make a plan of action </a:t>
            </a:r>
          </a:p>
          <a:p>
            <a:r>
              <a:rPr lang="en-GB" dirty="0"/>
              <a:t>Presentation on building on existing structures and capacities</a:t>
            </a:r>
          </a:p>
          <a:p>
            <a:endParaRPr lang="en-US" dirty="0"/>
          </a:p>
          <a:p>
            <a:pPr marL="0" indent="0">
              <a:buNone/>
            </a:pPr>
            <a:endParaRPr lang="en-US" dirty="0"/>
          </a:p>
        </p:txBody>
      </p:sp>
    </p:spTree>
    <p:extLst>
      <p:ext uri="{BB962C8B-B14F-4D97-AF65-F5344CB8AC3E}">
        <p14:creationId xmlns:p14="http://schemas.microsoft.com/office/powerpoint/2010/main" val="19092980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Group work</a:t>
            </a:r>
            <a:endParaRPr lang="en-US" sz="3200" dirty="0"/>
          </a:p>
        </p:txBody>
      </p:sp>
      <p:sp>
        <p:nvSpPr>
          <p:cNvPr id="3" name="Content Placeholder 2"/>
          <p:cNvSpPr>
            <a:spLocks noGrp="1"/>
          </p:cNvSpPr>
          <p:nvPr>
            <p:ph idx="1"/>
          </p:nvPr>
        </p:nvSpPr>
        <p:spPr>
          <a:xfrm>
            <a:off x="838200" y="2721428"/>
            <a:ext cx="10210800" cy="3404735"/>
          </a:xfrm>
        </p:spPr>
        <p:txBody>
          <a:bodyPr>
            <a:normAutofit/>
          </a:bodyPr>
          <a:lstStyle/>
          <a:p>
            <a:r>
              <a:rPr lang="en-US" dirty="0"/>
              <a:t>Group A will discuss case study 2.</a:t>
            </a:r>
          </a:p>
          <a:p>
            <a:r>
              <a:rPr lang="en-US" dirty="0"/>
              <a:t>Group B will discuss case study 3.</a:t>
            </a:r>
          </a:p>
          <a:p>
            <a:r>
              <a:rPr lang="en-US" dirty="0"/>
              <a:t>Group C will discuss case study 1.</a:t>
            </a:r>
          </a:p>
          <a:p>
            <a:pPr marL="0" indent="0">
              <a:buNone/>
            </a:pPr>
            <a:endParaRPr lang="en-US" dirty="0"/>
          </a:p>
        </p:txBody>
      </p:sp>
    </p:spTree>
    <p:extLst>
      <p:ext uri="{BB962C8B-B14F-4D97-AF65-F5344CB8AC3E}">
        <p14:creationId xmlns:p14="http://schemas.microsoft.com/office/powerpoint/2010/main" val="27243601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 Questions for group work</a:t>
            </a:r>
            <a:endParaRPr lang="en-US" sz="3200" dirty="0"/>
          </a:p>
        </p:txBody>
      </p:sp>
      <p:sp>
        <p:nvSpPr>
          <p:cNvPr id="3" name="Content Placeholder 2"/>
          <p:cNvSpPr>
            <a:spLocks noGrp="1"/>
          </p:cNvSpPr>
          <p:nvPr>
            <p:ph idx="1"/>
          </p:nvPr>
        </p:nvSpPr>
        <p:spPr>
          <a:xfrm>
            <a:off x="838200" y="2394856"/>
            <a:ext cx="10210800" cy="3731307"/>
          </a:xfrm>
        </p:spPr>
        <p:txBody>
          <a:bodyPr>
            <a:normAutofit lnSpcReduction="10000"/>
          </a:bodyPr>
          <a:lstStyle/>
          <a:p>
            <a:pPr lvl="0"/>
            <a:r>
              <a:rPr lang="en-US" dirty="0"/>
              <a:t>How could registration and attendance records best be set up to enable CFS staff to identify and contact caregivers? Are there other ways too of contacting caregivers?</a:t>
            </a:r>
          </a:p>
          <a:p>
            <a:pPr lvl="0"/>
            <a:r>
              <a:rPr lang="en-US" dirty="0"/>
              <a:t>What methods of engaging with caregivers would work well in this context? </a:t>
            </a:r>
          </a:p>
          <a:p>
            <a:pPr lvl="0"/>
            <a:r>
              <a:rPr lang="en-US" dirty="0"/>
              <a:t>What activities could realistically be implemented by CFS staff with caregivers to promote children’s care and protection?</a:t>
            </a:r>
          </a:p>
          <a:p>
            <a:pPr marL="0" indent="0">
              <a:buNone/>
            </a:pPr>
            <a:endParaRPr lang="en-US" dirty="0"/>
          </a:p>
        </p:txBody>
      </p:sp>
    </p:spTree>
    <p:extLst>
      <p:ext uri="{BB962C8B-B14F-4D97-AF65-F5344CB8AC3E}">
        <p14:creationId xmlns:p14="http://schemas.microsoft.com/office/powerpoint/2010/main" val="3177612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l"/>
            <a:r>
              <a:rPr lang="en-GB" sz="3200" dirty="0"/>
              <a:t>Session 111: Key actions</a:t>
            </a:r>
            <a:endParaRPr lang="en-US" sz="3200" dirty="0"/>
          </a:p>
        </p:txBody>
      </p:sp>
      <p:sp>
        <p:nvSpPr>
          <p:cNvPr id="3" name="Content Placeholder 2"/>
          <p:cNvSpPr>
            <a:spLocks noGrp="1"/>
          </p:cNvSpPr>
          <p:nvPr>
            <p:ph idx="1"/>
          </p:nvPr>
        </p:nvSpPr>
        <p:spPr>
          <a:xfrm>
            <a:off x="838199" y="1690688"/>
            <a:ext cx="10283371" cy="5167312"/>
          </a:xfrm>
        </p:spPr>
        <p:txBody>
          <a:bodyPr>
            <a:normAutofit fontScale="77500" lnSpcReduction="20000"/>
          </a:bodyPr>
          <a:lstStyle/>
          <a:p>
            <a:r>
              <a:rPr lang="en-US" dirty="0"/>
              <a:t>Ensure the registration process collects accurate contact information about caregivers, as well as children.</a:t>
            </a:r>
          </a:p>
          <a:p>
            <a:r>
              <a:rPr lang="en-US" dirty="0"/>
              <a:t>Recruit dedicated volunteers to focus on outreach to caregivers and other community members.</a:t>
            </a:r>
          </a:p>
          <a:p>
            <a:r>
              <a:rPr lang="en-US" dirty="0"/>
              <a:t>Plan awareness-building activities with caregivers and community members. This includes community-focused child protection activities.</a:t>
            </a:r>
          </a:p>
          <a:p>
            <a:r>
              <a:rPr lang="en-US" dirty="0"/>
              <a:t>Approach mothers and fathers separately to take account of their distinct needs.</a:t>
            </a:r>
          </a:p>
          <a:p>
            <a:r>
              <a:rPr lang="en-US" dirty="0"/>
              <a:t>Include caregivers in </a:t>
            </a:r>
            <a:r>
              <a:rPr lang="en-AU" dirty="0"/>
              <a:t>CFS management committees.</a:t>
            </a:r>
            <a:endParaRPr lang="en-US" dirty="0"/>
          </a:p>
          <a:p>
            <a:r>
              <a:rPr lang="en-AU" dirty="0"/>
              <a:t>Invite caregivers to be directly involved in CFS activities with children.</a:t>
            </a:r>
            <a:endParaRPr lang="en-US" dirty="0"/>
          </a:p>
          <a:p>
            <a:r>
              <a:rPr lang="en-AU" dirty="0"/>
              <a:t>Arrange caregiver workshops to provide psychosocial support.</a:t>
            </a:r>
            <a:endParaRPr lang="en-US" dirty="0"/>
          </a:p>
          <a:p>
            <a:r>
              <a:rPr lang="en-US" dirty="0"/>
              <a:t>Include the costs of community engagement in budgets for CFS.</a:t>
            </a:r>
          </a:p>
          <a:p>
            <a:r>
              <a:rPr lang="en-US" dirty="0"/>
              <a:t>Include tasks related to community engagement in job descriptions and training of managers, coordinators and facilitators.</a:t>
            </a:r>
          </a:p>
          <a:p>
            <a:endParaRPr lang="en-US" dirty="0"/>
          </a:p>
        </p:txBody>
      </p:sp>
    </p:spTree>
    <p:extLst>
      <p:ext uri="{BB962C8B-B14F-4D97-AF65-F5344CB8AC3E}">
        <p14:creationId xmlns:p14="http://schemas.microsoft.com/office/powerpoint/2010/main" val="7645269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l"/>
            <a:r>
              <a:rPr lang="en-GB" sz="3200" dirty="0"/>
              <a:t>Session 11: Ensuring that CFS build on existing structures and capacities (1)</a:t>
            </a:r>
            <a:endParaRPr lang="en-US" sz="3200" dirty="0"/>
          </a:p>
        </p:txBody>
      </p:sp>
      <p:sp>
        <p:nvSpPr>
          <p:cNvPr id="3" name="Content Placeholder 2"/>
          <p:cNvSpPr>
            <a:spLocks noGrp="1"/>
          </p:cNvSpPr>
          <p:nvPr>
            <p:ph idx="1"/>
          </p:nvPr>
        </p:nvSpPr>
        <p:spPr>
          <a:xfrm>
            <a:off x="838199" y="2177143"/>
            <a:ext cx="10011229" cy="3683000"/>
          </a:xfrm>
        </p:spPr>
        <p:txBody>
          <a:bodyPr>
            <a:normAutofit lnSpcReduction="10000"/>
          </a:bodyPr>
          <a:lstStyle/>
          <a:p>
            <a:pPr lvl="0"/>
            <a:r>
              <a:rPr lang="en-US" dirty="0"/>
              <a:t>It takes time, skill, trust and good judgment to build up relationships with caregivers.</a:t>
            </a:r>
          </a:p>
          <a:p>
            <a:pPr lvl="0"/>
            <a:r>
              <a:rPr lang="en-US" dirty="0"/>
              <a:t>It’s hard to maintain consistency and accountability over time in humanitarian response.</a:t>
            </a:r>
          </a:p>
          <a:p>
            <a:pPr lvl="0"/>
            <a:r>
              <a:rPr lang="en-US" dirty="0"/>
              <a:t>Enabling caregivers to be engaged may require a lot of preparation, such as awareness-building activities so that they understand why it is in their interest to be involved</a:t>
            </a:r>
            <a:r>
              <a:rPr lang="en-GB" dirty="0"/>
              <a:t> </a:t>
            </a:r>
            <a:r>
              <a:rPr lang="en-US" dirty="0"/>
              <a:t>. This includes community-focused child protection activities.</a:t>
            </a:r>
          </a:p>
          <a:p>
            <a:pPr marL="0" indent="0">
              <a:buNone/>
            </a:pPr>
            <a:endParaRPr lang="en-US" dirty="0"/>
          </a:p>
        </p:txBody>
      </p:sp>
    </p:spTree>
    <p:extLst>
      <p:ext uri="{BB962C8B-B14F-4D97-AF65-F5344CB8AC3E}">
        <p14:creationId xmlns:p14="http://schemas.microsoft.com/office/powerpoint/2010/main" val="1632026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sz="3200" dirty="0"/>
              <a:t>Session 11: Ensuring that CFS build on existing structures and capacities (2)</a:t>
            </a:r>
            <a:endParaRPr lang="en-US" sz="3200" dirty="0"/>
          </a:p>
        </p:txBody>
      </p:sp>
      <p:sp>
        <p:nvSpPr>
          <p:cNvPr id="3" name="Content Placeholder 2"/>
          <p:cNvSpPr>
            <a:spLocks noGrp="1"/>
          </p:cNvSpPr>
          <p:nvPr>
            <p:ph idx="1"/>
          </p:nvPr>
        </p:nvSpPr>
        <p:spPr>
          <a:xfrm>
            <a:off x="838200" y="2431143"/>
            <a:ext cx="10515600" cy="3695021"/>
          </a:xfrm>
        </p:spPr>
        <p:txBody>
          <a:bodyPr>
            <a:normAutofit lnSpcReduction="10000"/>
          </a:bodyPr>
          <a:lstStyle/>
          <a:p>
            <a:r>
              <a:rPr lang="en-US" dirty="0"/>
              <a:t>Communities</a:t>
            </a:r>
            <a:r>
              <a:rPr lang="en-GB" dirty="0"/>
              <a:t> </a:t>
            </a:r>
            <a:r>
              <a:rPr lang="en-US" dirty="0"/>
              <a:t>may be severely disrupted making it hard to locate caregivers.</a:t>
            </a:r>
          </a:p>
          <a:p>
            <a:pPr lvl="0"/>
            <a:r>
              <a:rPr lang="en-US" dirty="0"/>
              <a:t>Mothers and fathers may need to be approached in different ways in order to engage with them. </a:t>
            </a:r>
          </a:p>
          <a:p>
            <a:pPr lvl="0"/>
            <a:r>
              <a:rPr lang="en-US" dirty="0"/>
              <a:t>Children without caregivers should be welcomed but also supported to access local protection services.</a:t>
            </a:r>
          </a:p>
          <a:p>
            <a:pPr lvl="0"/>
            <a:r>
              <a:rPr lang="en-GB" dirty="0"/>
              <a:t>Caregivers may have other priorities, and no time or motivation to engage.</a:t>
            </a:r>
            <a:endParaRPr lang="en-US" dirty="0"/>
          </a:p>
          <a:p>
            <a:pPr marL="0" indent="0">
              <a:buNone/>
            </a:pPr>
            <a:r>
              <a:rPr lang="en-GB" dirty="0"/>
              <a:t> </a:t>
            </a:r>
            <a:endParaRPr lang="en-US" dirty="0"/>
          </a:p>
        </p:txBody>
      </p:sp>
    </p:spTree>
    <p:extLst>
      <p:ext uri="{BB962C8B-B14F-4D97-AF65-F5344CB8AC3E}">
        <p14:creationId xmlns:p14="http://schemas.microsoft.com/office/powerpoint/2010/main" val="3290385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Expectations</a:t>
            </a:r>
            <a:endParaRPr lang="en-US" sz="3200" dirty="0"/>
          </a:p>
        </p:txBody>
      </p:sp>
      <p:sp>
        <p:nvSpPr>
          <p:cNvPr id="3" name="Content Placeholder 2"/>
          <p:cNvSpPr>
            <a:spLocks noGrp="1"/>
          </p:cNvSpPr>
          <p:nvPr>
            <p:ph idx="1"/>
          </p:nvPr>
        </p:nvSpPr>
        <p:spPr/>
        <p:txBody>
          <a:bodyPr/>
          <a:lstStyle/>
          <a:p>
            <a:pPr marL="0" indent="0">
              <a:buNone/>
            </a:pPr>
            <a:endParaRPr lang="en-US" dirty="0"/>
          </a:p>
          <a:p>
            <a:r>
              <a:rPr lang="en-GB" dirty="0"/>
              <a:t>Write three expectations on post-it notes, one expectation per note. You have five minutes to do this.</a:t>
            </a:r>
          </a:p>
          <a:p>
            <a:r>
              <a:rPr lang="en-GB" dirty="0"/>
              <a:t>Put the post-it notes onto a flipchart.</a:t>
            </a:r>
          </a:p>
          <a:p>
            <a:r>
              <a:rPr lang="en-US" dirty="0"/>
              <a:t> Discuss in plenary.</a:t>
            </a:r>
          </a:p>
        </p:txBody>
      </p:sp>
    </p:spTree>
    <p:extLst>
      <p:ext uri="{BB962C8B-B14F-4D97-AF65-F5344CB8AC3E}">
        <p14:creationId xmlns:p14="http://schemas.microsoft.com/office/powerpoint/2010/main" val="42411015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021" y="768350"/>
            <a:ext cx="10515600" cy="2536553"/>
          </a:xfrm>
        </p:spPr>
        <p:txBody>
          <a:bodyPr>
            <a:normAutofit fontScale="90000"/>
          </a:bodyPr>
          <a:lstStyle/>
          <a:p>
            <a:r>
              <a:rPr lang="en-GB" dirty="0"/>
              <a:t>CFS use a fully participatory approach in CFS design and implementation</a:t>
            </a:r>
          </a:p>
        </p:txBody>
      </p:sp>
      <p:sp>
        <p:nvSpPr>
          <p:cNvPr id="3" name="Text Placeholder 2"/>
          <p:cNvSpPr>
            <a:spLocks noGrp="1"/>
          </p:cNvSpPr>
          <p:nvPr>
            <p:ph type="body" idx="1"/>
          </p:nvPr>
        </p:nvSpPr>
        <p:spPr/>
        <p:txBody>
          <a:bodyPr/>
          <a:lstStyle/>
          <a:p>
            <a:r>
              <a:rPr lang="en-GB" dirty="0"/>
              <a:t>Day two, session 12</a:t>
            </a:r>
          </a:p>
        </p:txBody>
      </p:sp>
      <p:sp>
        <p:nvSpPr>
          <p:cNvPr id="4" name="Content Placeholder 2">
            <a:extLst>
              <a:ext uri="{FF2B5EF4-FFF2-40B4-BE49-F238E27FC236}">
                <a16:creationId xmlns:a16="http://schemas.microsoft.com/office/drawing/2014/main" id="{C3FEC93C-3366-413D-AF31-C809E65BB0F0}"/>
              </a:ext>
            </a:extLst>
          </p:cNvPr>
          <p:cNvSpPr txBox="1">
            <a:spLocks/>
          </p:cNvSpPr>
          <p:nvPr/>
        </p:nvSpPr>
        <p:spPr>
          <a:xfrm>
            <a:off x="6095999" y="3429000"/>
            <a:ext cx="5851979" cy="342899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dirty="0"/>
              <a:t>BEST and WORST experiences of working in CFS</a:t>
            </a:r>
          </a:p>
          <a:p>
            <a:r>
              <a:rPr lang="en-GB" dirty="0"/>
              <a:t>A brief overview of Article 12 of the UN CRC</a:t>
            </a:r>
            <a:endParaRPr lang="en-US" dirty="0"/>
          </a:p>
          <a:p>
            <a:r>
              <a:rPr lang="en-GB" dirty="0"/>
              <a:t>Group work about ways children and young people can participate in all aspects of CFS delivery</a:t>
            </a:r>
          </a:p>
          <a:p>
            <a:r>
              <a:rPr lang="da-DK" dirty="0" err="1"/>
              <a:t>Plenary</a:t>
            </a:r>
            <a:r>
              <a:rPr lang="da-DK" dirty="0"/>
              <a:t> </a:t>
            </a:r>
            <a:r>
              <a:rPr lang="da-DK" dirty="0" err="1"/>
              <a:t>discussion</a:t>
            </a:r>
            <a:endParaRPr lang="en-US" dirty="0"/>
          </a:p>
          <a:p>
            <a:endParaRPr lang="en-US" dirty="0"/>
          </a:p>
        </p:txBody>
      </p:sp>
    </p:spTree>
    <p:extLst>
      <p:ext uri="{BB962C8B-B14F-4D97-AF65-F5344CB8AC3E}">
        <p14:creationId xmlns:p14="http://schemas.microsoft.com/office/powerpoint/2010/main" val="2361564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1" y="1106714"/>
            <a:ext cx="9194800" cy="1215572"/>
          </a:xfrm>
        </p:spPr>
        <p:txBody>
          <a:bodyPr>
            <a:normAutofit/>
          </a:bodyPr>
          <a:lstStyle/>
          <a:p>
            <a:pPr lvl="0" algn="l"/>
            <a:r>
              <a:rPr lang="en-GB" sz="3200" dirty="0"/>
              <a:t>Session 12: UN Convention on the Rights of the Child</a:t>
            </a:r>
            <a:endParaRPr lang="en-US" sz="3200" dirty="0"/>
          </a:p>
        </p:txBody>
      </p:sp>
      <p:sp>
        <p:nvSpPr>
          <p:cNvPr id="3" name="Content Placeholder 2"/>
          <p:cNvSpPr>
            <a:spLocks noGrp="1"/>
          </p:cNvSpPr>
          <p:nvPr>
            <p:ph idx="1"/>
          </p:nvPr>
        </p:nvSpPr>
        <p:spPr>
          <a:xfrm>
            <a:off x="1270000" y="2322286"/>
            <a:ext cx="8940800" cy="3803878"/>
          </a:xfrm>
        </p:spPr>
        <p:txBody>
          <a:bodyPr>
            <a:normAutofit/>
          </a:bodyPr>
          <a:lstStyle/>
          <a:p>
            <a:pPr marL="0" indent="0">
              <a:buNone/>
            </a:pPr>
            <a:endParaRPr lang="en-GB" dirty="0"/>
          </a:p>
          <a:p>
            <a:pPr marL="0" indent="0">
              <a:buNone/>
            </a:pPr>
            <a:r>
              <a:rPr lang="en-GB" dirty="0"/>
              <a:t>Article 12 of the UN Convention on the Rights of the Child states: </a:t>
            </a:r>
          </a:p>
          <a:p>
            <a:pPr marL="0" indent="0">
              <a:buNone/>
            </a:pPr>
            <a:endParaRPr lang="en-GB" dirty="0"/>
          </a:p>
          <a:p>
            <a:pPr marL="0" indent="0">
              <a:buNone/>
            </a:pPr>
            <a:r>
              <a:rPr lang="en-GB" dirty="0"/>
              <a:t>“Children’s views must be taken into account in all matters affecting them.” </a:t>
            </a:r>
            <a:endParaRPr lang="en-US" dirty="0"/>
          </a:p>
        </p:txBody>
      </p:sp>
    </p:spTree>
    <p:extLst>
      <p:ext uri="{BB962C8B-B14F-4D97-AF65-F5344CB8AC3E}">
        <p14:creationId xmlns:p14="http://schemas.microsoft.com/office/powerpoint/2010/main" val="16886758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571" y="743856"/>
            <a:ext cx="8995229" cy="907144"/>
          </a:xfrm>
        </p:spPr>
        <p:txBody>
          <a:bodyPr>
            <a:normAutofit/>
          </a:bodyPr>
          <a:lstStyle/>
          <a:p>
            <a:pPr lvl="0" algn="l"/>
            <a:r>
              <a:rPr lang="en-GB" sz="3200"/>
              <a:t>Session 12: </a:t>
            </a:r>
            <a:r>
              <a:rPr lang="en-GB" sz="3200" dirty="0"/>
              <a:t>What does this mean for CFS? </a:t>
            </a:r>
            <a:endParaRPr lang="en-US" sz="3200" dirty="0"/>
          </a:p>
        </p:txBody>
      </p:sp>
      <p:sp>
        <p:nvSpPr>
          <p:cNvPr id="3" name="Content Placeholder 2"/>
          <p:cNvSpPr>
            <a:spLocks noGrp="1"/>
          </p:cNvSpPr>
          <p:nvPr>
            <p:ph idx="1"/>
          </p:nvPr>
        </p:nvSpPr>
        <p:spPr>
          <a:xfrm>
            <a:off x="1215571" y="1930852"/>
            <a:ext cx="9942286" cy="4195312"/>
          </a:xfrm>
        </p:spPr>
        <p:txBody>
          <a:bodyPr>
            <a:normAutofit lnSpcReduction="10000"/>
          </a:bodyPr>
          <a:lstStyle/>
          <a:p>
            <a:pPr lvl="0"/>
            <a:r>
              <a:rPr lang="en-GB" dirty="0"/>
              <a:t>Children’s participation must be considered in all phases and aspects of implementing the CFS. </a:t>
            </a:r>
            <a:endParaRPr lang="en-US" dirty="0"/>
          </a:p>
          <a:p>
            <a:pPr lvl="0"/>
            <a:r>
              <a:rPr lang="en-GB" dirty="0"/>
              <a:t>Children’s participation ensures the CFS is designed and implemented in ways that truly meet children’s needs, taking into account gender, age and disability.</a:t>
            </a:r>
            <a:endParaRPr lang="en-US" dirty="0"/>
          </a:p>
          <a:p>
            <a:pPr lvl="0"/>
            <a:r>
              <a:rPr lang="en-GB" dirty="0"/>
              <a:t>Children’s participation builds children’s confidence by including and respecting their opinions. </a:t>
            </a:r>
            <a:endParaRPr lang="en-US" dirty="0"/>
          </a:p>
          <a:p>
            <a:pPr lvl="0"/>
            <a:r>
              <a:rPr lang="en-GB" dirty="0"/>
              <a:t>Children should be supported to participate in ways that are appropriate to their age and developmental stage. They are the experts about themselves!</a:t>
            </a:r>
            <a:endParaRPr lang="en-US" dirty="0"/>
          </a:p>
          <a:p>
            <a:pPr marL="0" indent="0">
              <a:buNone/>
            </a:pPr>
            <a:endParaRPr lang="en-US" dirty="0"/>
          </a:p>
        </p:txBody>
      </p:sp>
    </p:spTree>
    <p:extLst>
      <p:ext uri="{BB962C8B-B14F-4D97-AF65-F5344CB8AC3E}">
        <p14:creationId xmlns:p14="http://schemas.microsoft.com/office/powerpoint/2010/main" val="35327452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en-GB" sz="3200" dirty="0"/>
              <a:t>Session 12: Group work</a:t>
            </a:r>
            <a:endParaRPr lang="en-US" sz="3200" dirty="0"/>
          </a:p>
        </p:txBody>
      </p:sp>
      <p:sp>
        <p:nvSpPr>
          <p:cNvPr id="3" name="Content Placeholder 2"/>
          <p:cNvSpPr>
            <a:spLocks noGrp="1"/>
          </p:cNvSpPr>
          <p:nvPr>
            <p:ph idx="1"/>
          </p:nvPr>
        </p:nvSpPr>
        <p:spPr>
          <a:xfrm>
            <a:off x="1015999" y="1930852"/>
            <a:ext cx="10105571" cy="4195312"/>
          </a:xfrm>
        </p:spPr>
        <p:txBody>
          <a:bodyPr>
            <a:normAutofit/>
          </a:bodyPr>
          <a:lstStyle/>
          <a:p>
            <a:pPr marL="0" indent="0">
              <a:buNone/>
            </a:pPr>
            <a:r>
              <a:rPr lang="en-GB" dirty="0"/>
              <a:t>In your small groups, go to each of the flipcharts and write down a suggestion of how children and young people can participate:</a:t>
            </a:r>
          </a:p>
          <a:p>
            <a:pPr lvl="0"/>
            <a:r>
              <a:rPr lang="en-GB" dirty="0"/>
              <a:t>Assessment and planning</a:t>
            </a:r>
            <a:endParaRPr lang="en-US" dirty="0"/>
          </a:p>
          <a:p>
            <a:pPr lvl="0"/>
            <a:r>
              <a:rPr lang="en-GB" dirty="0"/>
              <a:t>Design and choice of activities</a:t>
            </a:r>
            <a:endParaRPr lang="en-US" dirty="0"/>
          </a:p>
          <a:p>
            <a:pPr lvl="0"/>
            <a:r>
              <a:rPr lang="en-GB" dirty="0"/>
              <a:t>Helping in the CFS</a:t>
            </a:r>
            <a:endParaRPr lang="en-US" dirty="0"/>
          </a:p>
          <a:p>
            <a:pPr lvl="0"/>
            <a:r>
              <a:rPr lang="en-GB" dirty="0"/>
              <a:t>Monitoring and evaluation</a:t>
            </a:r>
            <a:endParaRPr lang="en-US" dirty="0"/>
          </a:p>
          <a:p>
            <a:pPr lvl="0"/>
            <a:r>
              <a:rPr lang="en-GB" dirty="0"/>
              <a:t>Feedback and complaints.</a:t>
            </a:r>
            <a:endParaRPr lang="en-US" dirty="0"/>
          </a:p>
          <a:p>
            <a:pPr marL="0" indent="0">
              <a:buNone/>
            </a:pPr>
            <a:endParaRPr lang="en-US" dirty="0"/>
          </a:p>
        </p:txBody>
      </p:sp>
    </p:spTree>
    <p:extLst>
      <p:ext uri="{BB962C8B-B14F-4D97-AF65-F5344CB8AC3E}">
        <p14:creationId xmlns:p14="http://schemas.microsoft.com/office/powerpoint/2010/main" val="10061089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469666"/>
            <a:ext cx="9194800" cy="947972"/>
          </a:xfrm>
        </p:spPr>
        <p:txBody>
          <a:bodyPr>
            <a:normAutofit/>
          </a:bodyPr>
          <a:lstStyle/>
          <a:p>
            <a:pPr lvl="0" algn="l"/>
            <a:r>
              <a:rPr lang="en-GB" sz="3200" dirty="0"/>
              <a:t>Session 12: Promoting participation</a:t>
            </a:r>
            <a:endParaRPr lang="en-US" sz="3200" dirty="0"/>
          </a:p>
        </p:txBody>
      </p:sp>
      <p:sp>
        <p:nvSpPr>
          <p:cNvPr id="3" name="Content Placeholder 2"/>
          <p:cNvSpPr>
            <a:spLocks noGrp="1"/>
          </p:cNvSpPr>
          <p:nvPr>
            <p:ph idx="1"/>
          </p:nvPr>
        </p:nvSpPr>
        <p:spPr>
          <a:xfrm>
            <a:off x="1015999" y="1930852"/>
            <a:ext cx="10105571" cy="4195312"/>
          </a:xfrm>
        </p:spPr>
        <p:txBody>
          <a:bodyPr>
            <a:normAutofit fontScale="77500" lnSpcReduction="20000"/>
          </a:bodyPr>
          <a:lstStyle/>
          <a:p>
            <a:r>
              <a:rPr lang="en-US" dirty="0"/>
              <a:t>Set up a child advisory group with registered children in the CFS.</a:t>
            </a:r>
          </a:p>
          <a:p>
            <a:r>
              <a:rPr lang="en-US" dirty="0"/>
              <a:t>Discuss in focus groups with children topics of concern, types of activities, timing and frequency of sessions.</a:t>
            </a:r>
          </a:p>
          <a:p>
            <a:r>
              <a:rPr lang="en-US" dirty="0"/>
              <a:t>Develop child-friendly feedback tools, including feedback through games after every session, plus complaints box for drawings or written feedback.</a:t>
            </a:r>
          </a:p>
          <a:p>
            <a:r>
              <a:rPr lang="en-US" dirty="0"/>
              <a:t>Establish a regular way to communicate with the children attending a CFS, for example a quick, monthly face-to-face group meeting. </a:t>
            </a:r>
          </a:p>
          <a:p>
            <a:r>
              <a:rPr lang="en-US" dirty="0"/>
              <a:t>Invite children to arrange a </a:t>
            </a:r>
            <a:r>
              <a:rPr lang="en-US" dirty="0" err="1"/>
              <a:t>rota</a:t>
            </a:r>
            <a:r>
              <a:rPr lang="en-US" dirty="0"/>
              <a:t> of to-do tasks at the CFS, for example, singing, cleaning up after sessions.</a:t>
            </a:r>
          </a:p>
          <a:p>
            <a:r>
              <a:rPr lang="en-US" dirty="0"/>
              <a:t>Encourage facilitators/animators to give responsibilities to children.</a:t>
            </a:r>
          </a:p>
          <a:p>
            <a:r>
              <a:rPr lang="en-US" dirty="0"/>
              <a:t>Decorate the CFS with children’s artwork.</a:t>
            </a:r>
          </a:p>
          <a:p>
            <a:pPr marL="0" indent="0">
              <a:buNone/>
            </a:pPr>
            <a:endParaRPr lang="en-US" dirty="0"/>
          </a:p>
        </p:txBody>
      </p:sp>
    </p:spTree>
    <p:extLst>
      <p:ext uri="{BB962C8B-B14F-4D97-AF65-F5344CB8AC3E}">
        <p14:creationId xmlns:p14="http://schemas.microsoft.com/office/powerpoint/2010/main" val="9630841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971" y="587830"/>
            <a:ext cx="10924721" cy="2852737"/>
          </a:xfrm>
        </p:spPr>
        <p:txBody>
          <a:bodyPr/>
          <a:lstStyle/>
          <a:p>
            <a:r>
              <a:rPr lang="en-GB" dirty="0"/>
              <a:t>CFS provide or support integrated services and programmes</a:t>
            </a:r>
          </a:p>
        </p:txBody>
      </p:sp>
      <p:sp>
        <p:nvSpPr>
          <p:cNvPr id="3" name="Text Placeholder 2"/>
          <p:cNvSpPr>
            <a:spLocks noGrp="1"/>
          </p:cNvSpPr>
          <p:nvPr>
            <p:ph type="body" idx="1"/>
          </p:nvPr>
        </p:nvSpPr>
        <p:spPr>
          <a:xfrm>
            <a:off x="831850" y="4589463"/>
            <a:ext cx="5264150" cy="1500187"/>
          </a:xfrm>
        </p:spPr>
        <p:txBody>
          <a:bodyPr/>
          <a:lstStyle/>
          <a:p>
            <a:r>
              <a:rPr lang="en-GB" dirty="0"/>
              <a:t>Day two, session 13</a:t>
            </a:r>
          </a:p>
        </p:txBody>
      </p:sp>
      <p:sp>
        <p:nvSpPr>
          <p:cNvPr id="5" name="Content Placeholder 2">
            <a:extLst>
              <a:ext uri="{FF2B5EF4-FFF2-40B4-BE49-F238E27FC236}">
                <a16:creationId xmlns:a16="http://schemas.microsoft.com/office/drawing/2014/main" id="{9F21A12C-1A26-4E34-B521-21E49A489F3A}"/>
              </a:ext>
            </a:extLst>
          </p:cNvPr>
          <p:cNvSpPr txBox="1">
            <a:spLocks/>
          </p:cNvSpPr>
          <p:nvPr/>
        </p:nvSpPr>
        <p:spPr>
          <a:xfrm>
            <a:off x="6436426" y="3713698"/>
            <a:ext cx="5213266" cy="2685597"/>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Integrating and linking with services </a:t>
            </a:r>
          </a:p>
          <a:p>
            <a:r>
              <a:rPr lang="en-GB" dirty="0"/>
              <a:t>Game in groups A, B and C</a:t>
            </a:r>
            <a:endParaRPr lang="en-US" dirty="0"/>
          </a:p>
          <a:p>
            <a:r>
              <a:rPr lang="en-GB" dirty="0"/>
              <a:t>Discussion of case studies 1, 2 and 3 in plenary </a:t>
            </a:r>
          </a:p>
          <a:p>
            <a:r>
              <a:rPr lang="en-GB" dirty="0"/>
              <a:t>Specific discussion in plenary on local referral resources</a:t>
            </a:r>
            <a:endParaRPr lang="en-US" dirty="0"/>
          </a:p>
          <a:p>
            <a:endParaRPr lang="en-US" dirty="0"/>
          </a:p>
        </p:txBody>
      </p:sp>
    </p:spTree>
    <p:extLst>
      <p:ext uri="{BB962C8B-B14F-4D97-AF65-F5344CB8AC3E}">
        <p14:creationId xmlns:p14="http://schemas.microsoft.com/office/powerpoint/2010/main" val="42589833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The case studies</a:t>
            </a:r>
          </a:p>
        </p:txBody>
      </p:sp>
      <p:sp>
        <p:nvSpPr>
          <p:cNvPr id="3" name="Content Placeholder 2"/>
          <p:cNvSpPr>
            <a:spLocks noGrp="1"/>
          </p:cNvSpPr>
          <p:nvPr>
            <p:ph idx="1"/>
          </p:nvPr>
        </p:nvSpPr>
        <p:spPr>
          <a:xfrm>
            <a:off x="838200" y="2703285"/>
            <a:ext cx="10515600" cy="3473677"/>
          </a:xfrm>
        </p:spPr>
        <p:txBody>
          <a:bodyPr/>
          <a:lstStyle/>
          <a:p>
            <a:pPr marL="0" indent="0">
              <a:buNone/>
            </a:pPr>
            <a:r>
              <a:rPr lang="en-US" dirty="0"/>
              <a:t>First read the case studies individually:</a:t>
            </a:r>
          </a:p>
          <a:p>
            <a:r>
              <a:rPr lang="en-US" dirty="0"/>
              <a:t>Members of group A should read case study 3</a:t>
            </a:r>
          </a:p>
          <a:p>
            <a:r>
              <a:rPr lang="en-US" dirty="0"/>
              <a:t>Members of group B should read case study 1</a:t>
            </a:r>
          </a:p>
          <a:p>
            <a:r>
              <a:rPr lang="en-US" dirty="0"/>
              <a:t>Members of group C should read case study 2</a:t>
            </a:r>
          </a:p>
          <a:p>
            <a:endParaRPr lang="en-US" dirty="0"/>
          </a:p>
        </p:txBody>
      </p:sp>
    </p:spTree>
    <p:extLst>
      <p:ext uri="{BB962C8B-B14F-4D97-AF65-F5344CB8AC3E}">
        <p14:creationId xmlns:p14="http://schemas.microsoft.com/office/powerpoint/2010/main" val="2649675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571" y="469666"/>
            <a:ext cx="9122229" cy="1287234"/>
          </a:xfrm>
        </p:spPr>
        <p:txBody>
          <a:bodyPr>
            <a:normAutofit/>
          </a:bodyPr>
          <a:lstStyle/>
          <a:p>
            <a:pPr algn="l"/>
            <a:r>
              <a:rPr lang="en-GB" sz="3200" dirty="0"/>
              <a:t>Session 13: Questions for discussion</a:t>
            </a:r>
            <a:endParaRPr lang="en-US" sz="3200" dirty="0"/>
          </a:p>
        </p:txBody>
      </p:sp>
      <p:sp>
        <p:nvSpPr>
          <p:cNvPr id="3" name="Content Placeholder 2"/>
          <p:cNvSpPr>
            <a:spLocks noGrp="1"/>
          </p:cNvSpPr>
          <p:nvPr>
            <p:ph idx="1"/>
          </p:nvPr>
        </p:nvSpPr>
        <p:spPr>
          <a:xfrm>
            <a:off x="1288143" y="1930852"/>
            <a:ext cx="9543143" cy="4195312"/>
          </a:xfrm>
        </p:spPr>
        <p:txBody>
          <a:bodyPr>
            <a:normAutofit/>
          </a:bodyPr>
          <a:lstStyle/>
          <a:p>
            <a:pPr marL="0" indent="0">
              <a:buNone/>
            </a:pPr>
            <a:endParaRPr lang="en-US" dirty="0"/>
          </a:p>
          <a:p>
            <a:pPr lvl="0"/>
            <a:r>
              <a:rPr lang="en-US" dirty="0"/>
              <a:t>How integrated are the CFS featured in the case studies likely to be? </a:t>
            </a:r>
          </a:p>
          <a:p>
            <a:pPr lvl="0"/>
            <a:r>
              <a:rPr lang="en-US" dirty="0"/>
              <a:t>What advantages and disadvantages might there be in terms of integration in each setting?</a:t>
            </a:r>
          </a:p>
          <a:p>
            <a:pPr lvl="0"/>
            <a:r>
              <a:rPr lang="en-US" dirty="0"/>
              <a:t>What practical steps could the CFS staff take to strengthen the integration of their CFS?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246517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Integrating and linking services (1)</a:t>
            </a:r>
          </a:p>
        </p:txBody>
      </p:sp>
      <p:sp>
        <p:nvSpPr>
          <p:cNvPr id="3" name="Content Placeholder 2"/>
          <p:cNvSpPr>
            <a:spLocks noGrp="1"/>
          </p:cNvSpPr>
          <p:nvPr>
            <p:ph idx="1"/>
          </p:nvPr>
        </p:nvSpPr>
        <p:spPr/>
        <p:txBody>
          <a:bodyPr>
            <a:normAutofit fontScale="92500" lnSpcReduction="10000"/>
          </a:bodyPr>
          <a:lstStyle/>
          <a:p>
            <a:r>
              <a:rPr lang="en-US" dirty="0"/>
              <a:t>CFS is one part of a comprehensive approach to the care and protection of children. Other sectors and services include protection, education, health, camp management, mental health, legal and social services. </a:t>
            </a:r>
          </a:p>
          <a:p>
            <a:r>
              <a:rPr lang="en-US" dirty="0"/>
              <a:t>It is important to integrate the CFS within other supports and </a:t>
            </a:r>
            <a:r>
              <a:rPr lang="en-US" dirty="0" err="1"/>
              <a:t>sectoral</a:t>
            </a:r>
            <a:r>
              <a:rPr lang="en-US" dirty="0"/>
              <a:t> approaches so that the needs of children and families are met in a coordinated way. </a:t>
            </a:r>
          </a:p>
          <a:p>
            <a:r>
              <a:rPr lang="en-US" dirty="0"/>
              <a:t>Integrated services and </a:t>
            </a:r>
            <a:r>
              <a:rPr lang="en-US" dirty="0" err="1"/>
              <a:t>programmes</a:t>
            </a:r>
            <a:r>
              <a:rPr lang="en-US" dirty="0"/>
              <a:t> are more likely to be sustainable and effective.</a:t>
            </a:r>
          </a:p>
          <a:p>
            <a:r>
              <a:rPr lang="en-US" dirty="0"/>
              <a:t>Integrated services and </a:t>
            </a:r>
            <a:r>
              <a:rPr lang="en-US" dirty="0" err="1"/>
              <a:t>programmes</a:t>
            </a:r>
            <a:r>
              <a:rPr lang="en-US" dirty="0"/>
              <a:t> increase the likelihood that vulnerable children and families can access the help they need through functional, survivor-</a:t>
            </a:r>
            <a:r>
              <a:rPr lang="en-US" dirty="0" err="1"/>
              <a:t>centred</a:t>
            </a:r>
            <a:r>
              <a:rPr lang="en-US" dirty="0"/>
              <a:t> referral systems.</a:t>
            </a:r>
          </a:p>
          <a:p>
            <a:endParaRPr lang="en-US" dirty="0"/>
          </a:p>
        </p:txBody>
      </p:sp>
    </p:spTree>
    <p:extLst>
      <p:ext uri="{BB962C8B-B14F-4D97-AF65-F5344CB8AC3E}">
        <p14:creationId xmlns:p14="http://schemas.microsoft.com/office/powerpoint/2010/main" val="3018070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13: Integrating and linking services (2)</a:t>
            </a:r>
          </a:p>
        </p:txBody>
      </p:sp>
      <p:sp>
        <p:nvSpPr>
          <p:cNvPr id="3" name="Content Placeholder 2"/>
          <p:cNvSpPr>
            <a:spLocks noGrp="1"/>
          </p:cNvSpPr>
          <p:nvPr>
            <p:ph idx="1"/>
          </p:nvPr>
        </p:nvSpPr>
        <p:spPr/>
        <p:txBody>
          <a:bodyPr>
            <a:normAutofit fontScale="92500" lnSpcReduction="10000"/>
          </a:bodyPr>
          <a:lstStyle/>
          <a:p>
            <a:r>
              <a:rPr lang="en-US" dirty="0"/>
              <a:t>Field staff should have a good understanding of referral pathways.</a:t>
            </a:r>
          </a:p>
          <a:p>
            <a:r>
              <a:rPr lang="en-US" dirty="0"/>
              <a:t>Hygiene promoters, for example, should be trained in identifying child protection incidents and know how to report.</a:t>
            </a:r>
          </a:p>
          <a:p>
            <a:r>
              <a:rPr lang="en-US" dirty="0"/>
              <a:t>Multipurpose </a:t>
            </a:r>
            <a:r>
              <a:rPr lang="en-US" dirty="0" err="1"/>
              <a:t>centres</a:t>
            </a:r>
            <a:r>
              <a:rPr lang="en-US" dirty="0"/>
              <a:t> may be used for different sector interventions.</a:t>
            </a:r>
          </a:p>
          <a:p>
            <a:r>
              <a:rPr lang="en-US" dirty="0"/>
              <a:t>Outreach on GBV or CP can be done while beneficiaries are in line at distributions, for example.</a:t>
            </a:r>
          </a:p>
          <a:p>
            <a:r>
              <a:rPr lang="en-US" dirty="0"/>
              <a:t>When CFS </a:t>
            </a:r>
            <a:r>
              <a:rPr lang="en-US" dirty="0" err="1"/>
              <a:t>centres</a:t>
            </a:r>
            <a:r>
              <a:rPr lang="en-US" dirty="0"/>
              <a:t> are not in use, consider if they could be used as space for parents meetings, or community-based child protection committees to meet.</a:t>
            </a:r>
          </a:p>
          <a:p>
            <a:endParaRPr lang="en-US" dirty="0"/>
          </a:p>
        </p:txBody>
      </p:sp>
    </p:spTree>
    <p:extLst>
      <p:ext uri="{BB962C8B-B14F-4D97-AF65-F5344CB8AC3E}">
        <p14:creationId xmlns:p14="http://schemas.microsoft.com/office/powerpoint/2010/main" val="1232022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Learning objectives</a:t>
            </a:r>
            <a:endParaRPr lang="en-US" sz="3200" dirty="0"/>
          </a:p>
        </p:txBody>
      </p:sp>
      <p:sp>
        <p:nvSpPr>
          <p:cNvPr id="3" name="Content Placeholder 2"/>
          <p:cNvSpPr>
            <a:spLocks noGrp="1"/>
          </p:cNvSpPr>
          <p:nvPr>
            <p:ph idx="1"/>
          </p:nvPr>
        </p:nvSpPr>
        <p:spPr>
          <a:xfrm>
            <a:off x="1055914" y="1690688"/>
            <a:ext cx="10138229" cy="4708525"/>
          </a:xfrm>
        </p:spPr>
        <p:txBody>
          <a:bodyPr>
            <a:normAutofit lnSpcReduction="10000"/>
          </a:bodyPr>
          <a:lstStyle/>
          <a:p>
            <a:pPr lvl="0"/>
            <a:endParaRPr lang="en-GB" dirty="0"/>
          </a:p>
          <a:p>
            <a:pPr lvl="0"/>
            <a:r>
              <a:rPr lang="en-GB" dirty="0"/>
              <a:t>To strengthen the mainstreaming of child protection minimum standards and mechanisms in the management and implementation of quality CFS</a:t>
            </a:r>
            <a:endParaRPr lang="en-US" dirty="0"/>
          </a:p>
          <a:p>
            <a:pPr lvl="0"/>
            <a:r>
              <a:rPr lang="en-GB" dirty="0"/>
              <a:t>To strengthen the programming of activities in CFS, promoting the psychosocial well-being of children</a:t>
            </a:r>
            <a:endParaRPr lang="en-US" dirty="0"/>
          </a:p>
          <a:p>
            <a:pPr lvl="0"/>
            <a:r>
              <a:rPr lang="en-GB" dirty="0"/>
              <a:t>To promote best practice that is gender, age and ability-appropriate in the diverse settings in which CFS are located</a:t>
            </a:r>
            <a:endParaRPr lang="en-US" dirty="0"/>
          </a:p>
          <a:p>
            <a:pPr lvl="0"/>
            <a:r>
              <a:rPr lang="en-GB" dirty="0"/>
              <a:t>To enable participants to experience mutual learning  in a safe environment. </a:t>
            </a:r>
            <a:endParaRPr lang="en-US" dirty="0"/>
          </a:p>
          <a:p>
            <a:endParaRPr lang="en-US" dirty="0"/>
          </a:p>
        </p:txBody>
      </p:sp>
    </p:spTree>
    <p:extLst>
      <p:ext uri="{BB962C8B-B14F-4D97-AF65-F5344CB8AC3E}">
        <p14:creationId xmlns:p14="http://schemas.microsoft.com/office/powerpoint/2010/main" val="4172968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413472"/>
          </a:xfrm>
        </p:spPr>
        <p:txBody>
          <a:bodyPr/>
          <a:lstStyle/>
          <a:p>
            <a:r>
              <a:rPr lang="en-GB" dirty="0"/>
              <a:t>CFS Activity Catalogue</a:t>
            </a:r>
          </a:p>
        </p:txBody>
      </p:sp>
      <p:sp>
        <p:nvSpPr>
          <p:cNvPr id="3" name="Text Placeholder 2"/>
          <p:cNvSpPr>
            <a:spLocks noGrp="1"/>
          </p:cNvSpPr>
          <p:nvPr>
            <p:ph type="body" idx="1"/>
          </p:nvPr>
        </p:nvSpPr>
        <p:spPr/>
        <p:txBody>
          <a:bodyPr/>
          <a:lstStyle/>
          <a:p>
            <a:r>
              <a:rPr lang="en-GB" dirty="0"/>
              <a:t>Day two, session 14</a:t>
            </a:r>
          </a:p>
        </p:txBody>
      </p:sp>
      <p:sp>
        <p:nvSpPr>
          <p:cNvPr id="4" name="Content Placeholder 2">
            <a:extLst>
              <a:ext uri="{FF2B5EF4-FFF2-40B4-BE49-F238E27FC236}">
                <a16:creationId xmlns:a16="http://schemas.microsoft.com/office/drawing/2014/main" id="{15387FFF-CA14-414C-AA21-787635F1842F}"/>
              </a:ext>
            </a:extLst>
          </p:cNvPr>
          <p:cNvSpPr txBox="1">
            <a:spLocks/>
          </p:cNvSpPr>
          <p:nvPr/>
        </p:nvSpPr>
        <p:spPr>
          <a:xfrm>
            <a:off x="6397172" y="3763818"/>
            <a:ext cx="5794828" cy="23948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dirty="0"/>
              <a:t>Get oriented to the CFS Activity Catalogue</a:t>
            </a:r>
          </a:p>
          <a:p>
            <a:r>
              <a:rPr lang="en-GB" dirty="0"/>
              <a:t>Work in groups A, B, C, and practise facilitating selected activities</a:t>
            </a:r>
          </a:p>
          <a:p>
            <a:r>
              <a:rPr lang="en-GB" dirty="0"/>
              <a:t>Share reviews of the activities with one another</a:t>
            </a:r>
            <a:endParaRPr lang="en-US" dirty="0"/>
          </a:p>
          <a:p>
            <a:pPr algn="ctr"/>
            <a:endParaRPr lang="en-US" dirty="0"/>
          </a:p>
        </p:txBody>
      </p:sp>
    </p:spTree>
    <p:extLst>
      <p:ext uri="{BB962C8B-B14F-4D97-AF65-F5344CB8AC3E}">
        <p14:creationId xmlns:p14="http://schemas.microsoft.com/office/powerpoint/2010/main" val="25377125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Themes in the CFS Activity Catalogue </a:t>
            </a:r>
          </a:p>
        </p:txBody>
      </p:sp>
      <p:sp>
        <p:nvSpPr>
          <p:cNvPr id="3" name="Content Placeholder 2"/>
          <p:cNvSpPr>
            <a:spLocks noGrp="1"/>
          </p:cNvSpPr>
          <p:nvPr>
            <p:ph idx="1"/>
          </p:nvPr>
        </p:nvSpPr>
        <p:spPr>
          <a:xfrm>
            <a:off x="838200" y="2158999"/>
            <a:ext cx="10515600" cy="4017963"/>
          </a:xfrm>
        </p:spPr>
        <p:txBody>
          <a:bodyPr/>
          <a:lstStyle/>
          <a:p>
            <a:r>
              <a:rPr lang="en-GB" dirty="0"/>
              <a:t>Theme 1. Building community: “Our space together”</a:t>
            </a:r>
            <a:endParaRPr lang="en-US" dirty="0"/>
          </a:p>
          <a:p>
            <a:r>
              <a:rPr lang="en-GB" dirty="0"/>
              <a:t>Theme 2. Emotional learning: “My feelings”</a:t>
            </a:r>
            <a:endParaRPr lang="en-US" dirty="0"/>
          </a:p>
          <a:p>
            <a:r>
              <a:rPr lang="en-GB" dirty="0"/>
              <a:t>Theme 3. Wellbeing and coping: “Feeling good”</a:t>
            </a:r>
            <a:endParaRPr lang="en-US" dirty="0"/>
          </a:p>
          <a:p>
            <a:r>
              <a:rPr lang="en-GB" dirty="0"/>
              <a:t>Theme 4. Social support: “My friends and family”</a:t>
            </a:r>
            <a:endParaRPr lang="en-US" dirty="0"/>
          </a:p>
          <a:p>
            <a:r>
              <a:rPr lang="en-GB" dirty="0"/>
              <a:t>Theme 5. Relating to others: “Being a good friend”</a:t>
            </a:r>
            <a:endParaRPr lang="en-US" dirty="0"/>
          </a:p>
          <a:p>
            <a:r>
              <a:rPr lang="en-GB" dirty="0"/>
              <a:t>Theme 6. Protection and boundaries: “My safety”</a:t>
            </a:r>
            <a:endParaRPr lang="en-US" dirty="0"/>
          </a:p>
          <a:p>
            <a:r>
              <a:rPr lang="en-GB" dirty="0"/>
              <a:t>Theme 7. Building on strengths: “All my supports”</a:t>
            </a:r>
            <a:endParaRPr lang="en-US" dirty="0"/>
          </a:p>
          <a:p>
            <a:endParaRPr lang="en-US" dirty="0"/>
          </a:p>
        </p:txBody>
      </p:sp>
    </p:spTree>
    <p:extLst>
      <p:ext uri="{BB962C8B-B14F-4D97-AF65-F5344CB8AC3E}">
        <p14:creationId xmlns:p14="http://schemas.microsoft.com/office/powerpoint/2010/main" val="29404264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4015"/>
            <a:ext cx="10515600" cy="506699"/>
          </a:xfrm>
        </p:spPr>
        <p:txBody>
          <a:bodyPr>
            <a:normAutofit fontScale="90000"/>
          </a:bodyPr>
          <a:lstStyle/>
          <a:p>
            <a:r>
              <a:rPr lang="en-US" dirty="0"/>
              <a:t>Session 14: Symbols used in the CFS Activity Catalogue</a:t>
            </a:r>
          </a:p>
        </p:txBody>
      </p:sp>
      <p:graphicFrame>
        <p:nvGraphicFramePr>
          <p:cNvPr id="9" name="Content Placeholder 8">
            <a:extLst>
              <a:ext uri="{FF2B5EF4-FFF2-40B4-BE49-F238E27FC236}">
                <a16:creationId xmlns:a16="http://schemas.microsoft.com/office/drawing/2014/main" id="{F720288B-CA32-4F9F-81DE-5A859AA3F774}"/>
              </a:ext>
            </a:extLst>
          </p:cNvPr>
          <p:cNvGraphicFramePr>
            <a:graphicFrameLocks noGrp="1"/>
          </p:cNvGraphicFramePr>
          <p:nvPr>
            <p:ph idx="1"/>
            <p:extLst>
              <p:ext uri="{D42A27DB-BD31-4B8C-83A1-F6EECF244321}">
                <p14:modId xmlns:p14="http://schemas.microsoft.com/office/powerpoint/2010/main" val="1008441476"/>
              </p:ext>
            </p:extLst>
          </p:nvPr>
        </p:nvGraphicFramePr>
        <p:xfrm>
          <a:off x="1280157" y="1652754"/>
          <a:ext cx="5531578" cy="4954686"/>
        </p:xfrm>
        <a:graphic>
          <a:graphicData uri="http://schemas.openxmlformats.org/drawingml/2006/table">
            <a:tbl>
              <a:tblPr firstRow="1" bandRow="1"/>
              <a:tblGrid>
                <a:gridCol w="1097283">
                  <a:extLst>
                    <a:ext uri="{9D8B030D-6E8A-4147-A177-3AD203B41FA5}">
                      <a16:colId xmlns:a16="http://schemas.microsoft.com/office/drawing/2014/main" val="3988360919"/>
                    </a:ext>
                  </a:extLst>
                </a:gridCol>
                <a:gridCol w="4434295">
                  <a:extLst>
                    <a:ext uri="{9D8B030D-6E8A-4147-A177-3AD203B41FA5}">
                      <a16:colId xmlns:a16="http://schemas.microsoft.com/office/drawing/2014/main" val="3897519409"/>
                    </a:ext>
                  </a:extLst>
                </a:gridCol>
              </a:tblGrid>
              <a:tr h="360000">
                <a:tc>
                  <a:txBody>
                    <a:bodyPr/>
                    <a:lstStyle/>
                    <a:p>
                      <a:r>
                        <a:rPr lang="da-DK" sz="1100" b="1" dirty="0" err="1">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Icon</a:t>
                      </a:r>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100" b="1" dirty="0">
                          <a:solidFill>
                            <a:srgbClr val="FFFFFF"/>
                          </a:solidFill>
                          <a:effectLst/>
                          <a:latin typeface="Gill Sans MT" panose="020B0502020104020203" pitchFamily="34" charset="0"/>
                          <a:ea typeface="Calibri" panose="020F0502020204030204" pitchFamily="34" charset="0"/>
                          <a:cs typeface="Times New Roman" panose="02020603050405020304" pitchFamily="18" charset="0"/>
                        </a:rPr>
                        <a:t>Aim of activity </a:t>
                      </a:r>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609294631"/>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Time needed</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2966850"/>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Ideal age and number of participants</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p>
                      <a:r>
                        <a:rPr lang="en-GB" sz="1800" dirty="0">
                          <a:effectLst/>
                          <a:latin typeface="Gill Sans MT" panose="020B0502020104020203" pitchFamily="34" charset="0"/>
                          <a:ea typeface="Calibri" panose="020F0502020204030204" pitchFamily="34" charset="0"/>
                          <a:cs typeface="Times New Roman" panose="02020603050405020304" pitchFamily="18" charset="0"/>
                        </a:rPr>
                        <a:t>Number of facilitators needed for group work</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479576"/>
                  </a:ext>
                </a:extLst>
              </a:tr>
              <a:tr h="648000">
                <a:tc>
                  <a:txBody>
                    <a:bodyPr/>
                    <a:lstStyle/>
                    <a:p>
                      <a:endParaRPr lang="en-US"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Setting and materials needed</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0869540"/>
                  </a:ext>
                </a:extLst>
              </a:tr>
              <a:tr h="706686">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Step-by-step instructions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4004504"/>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Reflection points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214653"/>
                  </a:ext>
                </a:extLst>
              </a:tr>
              <a:tr h="648000">
                <a:tc>
                  <a:txBody>
                    <a:bodyPr/>
                    <a:lstStyle/>
                    <a:p>
                      <a:endParaRPr lang="da-DK" sz="110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Other important issues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7544986"/>
                  </a:ext>
                </a:extLst>
              </a:tr>
              <a:tr h="648000">
                <a:tc>
                  <a:txBody>
                    <a:bodyPr/>
                    <a:lstStyle/>
                    <a:p>
                      <a:endParaRPr lang="da-DK" sz="1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Gill Sans MT" panose="020B0502020104020203" pitchFamily="34" charset="0"/>
                          <a:ea typeface="Calibri" panose="020F0502020204030204" pitchFamily="34" charset="0"/>
                          <a:cs typeface="Times New Roman" panose="02020603050405020304" pitchFamily="18" charset="0"/>
                        </a:rPr>
                        <a:t>Variations </a:t>
                      </a:r>
                      <a:endParaRPr lang="da-DK" sz="18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67579" marR="67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4320419"/>
                  </a:ext>
                </a:extLst>
              </a:tr>
            </a:tbl>
          </a:graphicData>
        </a:graphic>
      </p:graphicFrame>
      <p:pic>
        <p:nvPicPr>
          <p:cNvPr id="1045" name="Picture 1">
            <a:extLst>
              <a:ext uri="{FF2B5EF4-FFF2-40B4-BE49-F238E27FC236}">
                <a16:creationId xmlns:a16="http://schemas.microsoft.com/office/drawing/2014/main" id="{54C74B1A-4C80-4935-9C88-B6AE5DE051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0184" y="2062560"/>
            <a:ext cx="64770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
            <a:extLst>
              <a:ext uri="{FF2B5EF4-FFF2-40B4-BE49-F238E27FC236}">
                <a16:creationId xmlns:a16="http://schemas.microsoft.com/office/drawing/2014/main" id="{96490F7C-2982-4F1F-9A71-6066EE05CA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0184" y="2702652"/>
            <a:ext cx="6572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3">
            <a:extLst>
              <a:ext uri="{FF2B5EF4-FFF2-40B4-BE49-F238E27FC236}">
                <a16:creationId xmlns:a16="http://schemas.microsoft.com/office/drawing/2014/main" id="{22F69396-E130-4EB3-8D4B-92C1607C81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1598" y="3358703"/>
            <a:ext cx="8572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4">
            <a:extLst>
              <a:ext uri="{FF2B5EF4-FFF2-40B4-BE49-F238E27FC236}">
                <a16:creationId xmlns:a16="http://schemas.microsoft.com/office/drawing/2014/main" id="{FC0A79EA-A850-4400-B636-6A1A10E3A2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9221" y="4021091"/>
            <a:ext cx="8096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5">
            <a:extLst>
              <a:ext uri="{FF2B5EF4-FFF2-40B4-BE49-F238E27FC236}">
                <a16:creationId xmlns:a16="http://schemas.microsoft.com/office/drawing/2014/main" id="{87052452-6A8E-4B79-BB6A-7C56A262A93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8770" y="4725907"/>
            <a:ext cx="390525"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6">
            <a:extLst>
              <a:ext uri="{FF2B5EF4-FFF2-40B4-BE49-F238E27FC236}">
                <a16:creationId xmlns:a16="http://schemas.microsoft.com/office/drawing/2014/main" id="{3215BA50-CE8E-4C36-A9EB-EC780CC650C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40197" y="5338089"/>
            <a:ext cx="400050"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7">
            <a:extLst>
              <a:ext uri="{FF2B5EF4-FFF2-40B4-BE49-F238E27FC236}">
                <a16:creationId xmlns:a16="http://schemas.microsoft.com/office/drawing/2014/main" id="{9AB6AB57-7AA6-4138-A966-CFF898DEEDF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0160" y="6000477"/>
            <a:ext cx="1000125" cy="56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2087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Group work (1)</a:t>
            </a:r>
          </a:p>
        </p:txBody>
      </p:sp>
      <p:sp>
        <p:nvSpPr>
          <p:cNvPr id="3" name="Content Placeholder 2"/>
          <p:cNvSpPr>
            <a:spLocks noGrp="1"/>
          </p:cNvSpPr>
          <p:nvPr>
            <p:ph idx="1"/>
          </p:nvPr>
        </p:nvSpPr>
        <p:spPr>
          <a:xfrm>
            <a:off x="838200" y="2612571"/>
            <a:ext cx="10515600" cy="3564392"/>
          </a:xfrm>
        </p:spPr>
        <p:txBody>
          <a:bodyPr/>
          <a:lstStyle/>
          <a:p>
            <a:r>
              <a:rPr lang="en-US" dirty="0"/>
              <a:t>Group A has activities 3.3 Tree in the wind, 4.3 Working together, 5.5 Just listen. </a:t>
            </a:r>
          </a:p>
          <a:p>
            <a:r>
              <a:rPr lang="en-US" dirty="0"/>
              <a:t>Group B has activities 5.9 Lean on me, 6.3 Protecting myself, 7.1 Nobody knows what I can do</a:t>
            </a:r>
            <a:r>
              <a:rPr lang="en-GB" dirty="0"/>
              <a:t>.</a:t>
            </a:r>
            <a:endParaRPr lang="en-US" dirty="0"/>
          </a:p>
          <a:p>
            <a:r>
              <a:rPr lang="en-US" dirty="0"/>
              <a:t>Group C has activities 1.6 Group song, 2.5 Mirror game, 3.2 The energy within.</a:t>
            </a:r>
          </a:p>
          <a:p>
            <a:endParaRPr lang="en-US" dirty="0"/>
          </a:p>
        </p:txBody>
      </p:sp>
    </p:spTree>
    <p:extLst>
      <p:ext uri="{BB962C8B-B14F-4D97-AF65-F5344CB8AC3E}">
        <p14:creationId xmlns:p14="http://schemas.microsoft.com/office/powerpoint/2010/main" val="2977346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14: Group work (2)</a:t>
            </a:r>
          </a:p>
        </p:txBody>
      </p:sp>
      <p:sp>
        <p:nvSpPr>
          <p:cNvPr id="3" name="Content Placeholder 2"/>
          <p:cNvSpPr>
            <a:spLocks noGrp="1"/>
          </p:cNvSpPr>
          <p:nvPr>
            <p:ph idx="1"/>
          </p:nvPr>
        </p:nvSpPr>
        <p:spPr>
          <a:xfrm>
            <a:off x="838200" y="2612571"/>
            <a:ext cx="10515600" cy="3564392"/>
          </a:xfrm>
        </p:spPr>
        <p:txBody>
          <a:bodyPr>
            <a:normAutofit fontScale="92500"/>
          </a:bodyPr>
          <a:lstStyle/>
          <a:p>
            <a:r>
              <a:rPr lang="en-GB" dirty="0"/>
              <a:t>In your groups, for each activity select one or two facilitator/s, two observers and the other participants role play children. </a:t>
            </a:r>
          </a:p>
          <a:p>
            <a:r>
              <a:rPr lang="en-US" dirty="0"/>
              <a:t>Review each activity. Make sure everyone has an opportunity to give their feedback, including the facilitators, the observers and the participants playing children. </a:t>
            </a:r>
          </a:p>
          <a:p>
            <a:r>
              <a:rPr lang="en-US" dirty="0"/>
              <a:t>Write down your comments on flipchart paper:</a:t>
            </a:r>
          </a:p>
          <a:p>
            <a:pPr lvl="1">
              <a:buFont typeface="Wingdings" charset="2"/>
              <a:buChar char="ü"/>
            </a:pPr>
            <a:r>
              <a:rPr lang="en-US" dirty="0"/>
              <a:t>What we liked</a:t>
            </a:r>
          </a:p>
          <a:p>
            <a:pPr lvl="1">
              <a:buFont typeface="Wingdings" charset="2"/>
              <a:buChar char="ü"/>
            </a:pPr>
            <a:r>
              <a:rPr lang="en-US" dirty="0"/>
              <a:t>Benefits for children </a:t>
            </a:r>
          </a:p>
          <a:p>
            <a:endParaRPr lang="en-US" dirty="0"/>
          </a:p>
        </p:txBody>
      </p:sp>
    </p:spTree>
    <p:extLst>
      <p:ext uri="{BB962C8B-B14F-4D97-AF65-F5344CB8AC3E}">
        <p14:creationId xmlns:p14="http://schemas.microsoft.com/office/powerpoint/2010/main" val="5825846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Challenges</a:t>
            </a:r>
          </a:p>
        </p:txBody>
      </p:sp>
      <p:sp>
        <p:nvSpPr>
          <p:cNvPr id="3" name="Text Placeholder 2"/>
          <p:cNvSpPr>
            <a:spLocks noGrp="1"/>
          </p:cNvSpPr>
          <p:nvPr>
            <p:ph type="body" idx="1"/>
          </p:nvPr>
        </p:nvSpPr>
        <p:spPr/>
        <p:txBody>
          <a:bodyPr/>
          <a:lstStyle/>
          <a:p>
            <a:r>
              <a:rPr lang="en-GB" dirty="0"/>
              <a:t>Day two, session 15</a:t>
            </a:r>
          </a:p>
        </p:txBody>
      </p:sp>
      <p:sp>
        <p:nvSpPr>
          <p:cNvPr id="4" name="Content Placeholder 2">
            <a:extLst>
              <a:ext uri="{FF2B5EF4-FFF2-40B4-BE49-F238E27FC236}">
                <a16:creationId xmlns:a16="http://schemas.microsoft.com/office/drawing/2014/main" id="{D94CEA81-49C2-44BD-A02C-77368014453B}"/>
              </a:ext>
            </a:extLst>
          </p:cNvPr>
          <p:cNvSpPr txBox="1">
            <a:spLocks/>
          </p:cNvSpPr>
          <p:nvPr/>
        </p:nvSpPr>
        <p:spPr>
          <a:xfrm>
            <a:off x="6275070" y="3750854"/>
            <a:ext cx="5772150" cy="251754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Identify the challenges listed on the ‘Challenges’ flipchart that everyone wants to discuss</a:t>
            </a:r>
          </a:p>
          <a:p>
            <a:r>
              <a:rPr lang="en-US" dirty="0"/>
              <a:t>Discuss possible solutions to those challenges</a:t>
            </a:r>
          </a:p>
          <a:p>
            <a:endParaRPr lang="en-US" dirty="0"/>
          </a:p>
          <a:p>
            <a:endParaRPr lang="en-US" dirty="0"/>
          </a:p>
        </p:txBody>
      </p:sp>
    </p:spTree>
    <p:extLst>
      <p:ext uri="{BB962C8B-B14F-4D97-AF65-F5344CB8AC3E}">
        <p14:creationId xmlns:p14="http://schemas.microsoft.com/office/powerpoint/2010/main" val="39437695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Review and wrap up</a:t>
            </a:r>
          </a:p>
        </p:txBody>
      </p:sp>
      <p:sp>
        <p:nvSpPr>
          <p:cNvPr id="3" name="Text Placeholder 2"/>
          <p:cNvSpPr>
            <a:spLocks noGrp="1"/>
          </p:cNvSpPr>
          <p:nvPr>
            <p:ph type="body" idx="1"/>
          </p:nvPr>
        </p:nvSpPr>
        <p:spPr/>
        <p:txBody>
          <a:bodyPr/>
          <a:lstStyle/>
          <a:p>
            <a:r>
              <a:rPr lang="en-GB" dirty="0"/>
              <a:t>Day two, session 16</a:t>
            </a:r>
          </a:p>
        </p:txBody>
      </p:sp>
    </p:spTree>
    <p:extLst>
      <p:ext uri="{BB962C8B-B14F-4D97-AF65-F5344CB8AC3E}">
        <p14:creationId xmlns:p14="http://schemas.microsoft.com/office/powerpoint/2010/main" val="2684690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Child Friendly Spaces in Humanitarian Settings: A training workshop for CFS Implementers </a:t>
            </a:r>
            <a:endParaRPr lang="en-US" dirty="0"/>
          </a:p>
        </p:txBody>
      </p:sp>
      <p:sp>
        <p:nvSpPr>
          <p:cNvPr id="3" name="Content Placeholder 2"/>
          <p:cNvSpPr>
            <a:spLocks noGrp="1"/>
          </p:cNvSpPr>
          <p:nvPr>
            <p:ph idx="1"/>
          </p:nvPr>
        </p:nvSpPr>
        <p:spPr>
          <a:xfrm>
            <a:off x="838200" y="2576286"/>
            <a:ext cx="10515600" cy="1778000"/>
          </a:xfrm>
        </p:spPr>
        <p:txBody>
          <a:bodyPr>
            <a:normAutofit fontScale="55000" lnSpcReduction="20000"/>
          </a:bodyPr>
          <a:lstStyle/>
          <a:p>
            <a:pPr marL="0" indent="0">
              <a:buNone/>
            </a:pPr>
            <a:endParaRPr lang="en-GB" sz="6000" dirty="0">
              <a:solidFill>
                <a:srgbClr val="EE3224"/>
              </a:solidFill>
              <a:latin typeface="Gill Sans MT" panose="020B0502020104020203" pitchFamily="34" charset="0"/>
              <a:ea typeface="+mj-ea"/>
              <a:cs typeface="+mj-cs"/>
            </a:endParaRPr>
          </a:p>
          <a:p>
            <a:pPr marL="0" indent="0">
              <a:buNone/>
            </a:pPr>
            <a:endParaRPr lang="en-GB" sz="6000" dirty="0">
              <a:solidFill>
                <a:srgbClr val="EE3224"/>
              </a:solidFill>
              <a:latin typeface="Gill Sans MT" panose="020B0502020104020203" pitchFamily="34" charset="0"/>
              <a:ea typeface="+mj-ea"/>
              <a:cs typeface="+mj-cs"/>
            </a:endParaRPr>
          </a:p>
          <a:p>
            <a:pPr marL="0" indent="0">
              <a:buNone/>
            </a:pPr>
            <a:r>
              <a:rPr lang="en-GB" sz="10900" dirty="0">
                <a:solidFill>
                  <a:srgbClr val="EE3224"/>
                </a:solidFill>
                <a:latin typeface="Gill Sans MT" panose="020B0502020104020203" pitchFamily="34" charset="0"/>
                <a:ea typeface="+mj-ea"/>
                <a:cs typeface="+mj-cs"/>
              </a:rPr>
              <a:t>Welcome back</a:t>
            </a:r>
            <a:endParaRPr lang="en-US" sz="10900" dirty="0"/>
          </a:p>
        </p:txBody>
      </p:sp>
      <p:sp>
        <p:nvSpPr>
          <p:cNvPr id="5" name="TextBox 4"/>
          <p:cNvSpPr txBox="1"/>
          <p:nvPr/>
        </p:nvSpPr>
        <p:spPr>
          <a:xfrm>
            <a:off x="1088571" y="4535714"/>
            <a:ext cx="3846286" cy="701731"/>
          </a:xfrm>
          <a:prstGeom prst="rect">
            <a:avLst/>
          </a:prstGeom>
          <a:noFill/>
        </p:spPr>
        <p:txBody>
          <a:bodyPr wrap="square" rtlCol="0">
            <a:spAutoFit/>
          </a:bodyPr>
          <a:lstStyle/>
          <a:p>
            <a:pPr lvl="0">
              <a:lnSpc>
                <a:spcPct val="90000"/>
              </a:lnSpc>
              <a:spcBef>
                <a:spcPts val="1000"/>
              </a:spcBef>
              <a:buClr>
                <a:srgbClr val="FF6600"/>
              </a:buClr>
            </a:pPr>
            <a:r>
              <a:rPr lang="en-GB" sz="2400" dirty="0">
                <a:solidFill>
                  <a:srgbClr val="FF6600"/>
                </a:solidFill>
                <a:latin typeface="Caecilia LT Std Light" panose="00000400000000000000" pitchFamily="50" charset="0"/>
              </a:rPr>
              <a:t>Day three, session 17</a:t>
            </a:r>
          </a:p>
          <a:p>
            <a:endParaRPr lang="en-US" dirty="0"/>
          </a:p>
        </p:txBody>
      </p:sp>
    </p:spTree>
    <p:extLst>
      <p:ext uri="{BB962C8B-B14F-4D97-AF65-F5344CB8AC3E}">
        <p14:creationId xmlns:p14="http://schemas.microsoft.com/office/powerpoint/2010/main" val="2714261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three</a:t>
            </a:r>
            <a:endParaRPr lang="en-US" sz="32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3876339"/>
              </p:ext>
            </p:extLst>
          </p:nvPr>
        </p:nvGraphicFramePr>
        <p:xfrm>
          <a:off x="1034144" y="1690687"/>
          <a:ext cx="7652657" cy="4780944"/>
        </p:xfrm>
        <a:graphic>
          <a:graphicData uri="http://schemas.openxmlformats.org/drawingml/2006/table">
            <a:tbl>
              <a:tblPr firstRow="1" bandRow="1">
                <a:tableStyleId>{72833802-FEF1-4C79-8D5D-14CF1EAF98D9}</a:tableStyleId>
              </a:tblPr>
              <a:tblGrid>
                <a:gridCol w="1015999">
                  <a:extLst>
                    <a:ext uri="{9D8B030D-6E8A-4147-A177-3AD203B41FA5}">
                      <a16:colId xmlns:a16="http://schemas.microsoft.com/office/drawing/2014/main" val="20000"/>
                    </a:ext>
                  </a:extLst>
                </a:gridCol>
                <a:gridCol w="6636658">
                  <a:extLst>
                    <a:ext uri="{9D8B030D-6E8A-4147-A177-3AD203B41FA5}">
                      <a16:colId xmlns:a16="http://schemas.microsoft.com/office/drawing/2014/main" val="20001"/>
                    </a:ext>
                  </a:extLst>
                </a:gridCol>
              </a:tblGrid>
              <a:tr h="359270">
                <a:tc>
                  <a:txBody>
                    <a:bodyPr/>
                    <a:lstStyle/>
                    <a:p>
                      <a:endParaRPr lang="en-US" dirty="0"/>
                    </a:p>
                  </a:txBody>
                  <a:tcPr/>
                </a:tc>
                <a:tc>
                  <a:txBody>
                    <a:bodyPr/>
                    <a:lstStyle/>
                    <a:p>
                      <a:r>
                        <a:rPr lang="en-US" dirty="0"/>
                        <a:t>Day Three</a:t>
                      </a:r>
                    </a:p>
                  </a:txBody>
                  <a:tcPr/>
                </a:tc>
                <a:extLst>
                  <a:ext uri="{0D108BD9-81ED-4DB2-BD59-A6C34878D82A}">
                    <a16:rowId xmlns:a16="http://schemas.microsoft.com/office/drawing/2014/main" val="10000"/>
                  </a:ext>
                </a:extLst>
              </a:tr>
              <a:tr h="346659">
                <a:tc>
                  <a:txBody>
                    <a:bodyPr/>
                    <a:lstStyle/>
                    <a:p>
                      <a:pPr marL="0" marR="0">
                        <a:spcBef>
                          <a:spcPts val="600"/>
                        </a:spcBef>
                        <a:spcAft>
                          <a:spcPts val="600"/>
                        </a:spcAft>
                      </a:pPr>
                      <a:r>
                        <a:rPr lang="en-GB" sz="1100" dirty="0">
                          <a:effectLst/>
                        </a:rPr>
                        <a:t>08.30-09.00</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17: Welcome back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1"/>
                  </a:ext>
                </a:extLst>
              </a:tr>
              <a:tr h="409882">
                <a:tc>
                  <a:txBody>
                    <a:bodyPr/>
                    <a:lstStyle/>
                    <a:p>
                      <a:pPr marL="0" marR="0">
                        <a:spcBef>
                          <a:spcPts val="600"/>
                        </a:spcBef>
                        <a:spcAft>
                          <a:spcPts val="600"/>
                        </a:spcAft>
                      </a:pPr>
                      <a:r>
                        <a:rPr lang="en-GB" sz="1100">
                          <a:effectLst/>
                        </a:rPr>
                        <a:t>09.00-10.00</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18: CFS ensure an inclusive and non-discriminatory environment</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2"/>
                  </a:ext>
                </a:extLst>
              </a:tr>
              <a:tr h="337466">
                <a:tc>
                  <a:txBody>
                    <a:bodyPr/>
                    <a:lstStyle/>
                    <a:p>
                      <a:pPr marL="0" marR="0">
                        <a:spcBef>
                          <a:spcPts val="600"/>
                        </a:spcBef>
                        <a:spcAft>
                          <a:spcPts val="600"/>
                        </a:spcAft>
                      </a:pPr>
                      <a:r>
                        <a:rPr lang="en-US" sz="1100" dirty="0">
                          <a:effectLst/>
                        </a:rPr>
                        <a:t>10.00-10.15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Coffee break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3"/>
                  </a:ext>
                </a:extLst>
              </a:tr>
              <a:tr h="479027">
                <a:tc>
                  <a:txBody>
                    <a:bodyPr/>
                    <a:lstStyle/>
                    <a:p>
                      <a:pPr marL="0" marR="0">
                        <a:spcBef>
                          <a:spcPts val="600"/>
                        </a:spcBef>
                        <a:spcAft>
                          <a:spcPts val="600"/>
                        </a:spcAft>
                      </a:pPr>
                      <a:r>
                        <a:rPr lang="en-GB" sz="1100">
                          <a:effectLst/>
                        </a:rPr>
                        <a:t>10.15-10.45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19: Lessons</a:t>
                      </a:r>
                      <a:r>
                        <a:rPr lang="en-GB" sz="1100" baseline="0" dirty="0">
                          <a:effectLst/>
                        </a:rPr>
                        <a:t> learned</a:t>
                      </a:r>
                      <a:endParaRPr lang="en-GB" sz="1100" dirty="0">
                        <a:effectLst/>
                      </a:endParaRPr>
                    </a:p>
                    <a:p>
                      <a:pPr marL="0" marR="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4"/>
                  </a:ext>
                </a:extLst>
              </a:tr>
              <a:tr h="479027">
                <a:tc>
                  <a:txBody>
                    <a:bodyPr/>
                    <a:lstStyle/>
                    <a:p>
                      <a:pPr marL="0" marR="0">
                        <a:spcBef>
                          <a:spcPts val="600"/>
                        </a:spcBef>
                        <a:spcAft>
                          <a:spcPts val="600"/>
                        </a:spcAft>
                      </a:pPr>
                      <a:r>
                        <a:rPr lang="en-GB" sz="1100">
                          <a:effectLst/>
                        </a:rPr>
                        <a:t>10.45-11.45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20: Programming structured activities</a:t>
                      </a:r>
                    </a:p>
                    <a:p>
                      <a:pPr marL="0" marR="0">
                        <a:spcBef>
                          <a:spcPts val="600"/>
                        </a:spcBef>
                        <a:spcAft>
                          <a:spcPts val="600"/>
                        </a:spcAft>
                      </a:pP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5"/>
                  </a:ext>
                </a:extLst>
              </a:tr>
              <a:tr h="306101">
                <a:tc>
                  <a:txBody>
                    <a:bodyPr/>
                    <a:lstStyle/>
                    <a:p>
                      <a:pPr marL="0" marR="0">
                        <a:spcBef>
                          <a:spcPts val="600"/>
                        </a:spcBef>
                        <a:spcAft>
                          <a:spcPts val="600"/>
                        </a:spcAft>
                      </a:pPr>
                      <a:r>
                        <a:rPr lang="en-US" sz="1100" dirty="0">
                          <a:effectLst/>
                        </a:rPr>
                        <a:t>11.45-12.45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Lunch</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6"/>
                  </a:ext>
                </a:extLst>
              </a:tr>
              <a:tr h="439105">
                <a:tc>
                  <a:txBody>
                    <a:bodyPr/>
                    <a:lstStyle/>
                    <a:p>
                      <a:pPr marL="0" marR="0">
                        <a:spcBef>
                          <a:spcPts val="600"/>
                        </a:spcBef>
                        <a:spcAft>
                          <a:spcPts val="600"/>
                        </a:spcAft>
                      </a:pPr>
                      <a:r>
                        <a:rPr lang="en-GB" sz="1100">
                          <a:effectLst/>
                        </a:rPr>
                        <a:t>12.45-14.00</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21: Monitoring and evaluation</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7"/>
                  </a:ext>
                </a:extLst>
              </a:tr>
              <a:tr h="283296">
                <a:tc>
                  <a:txBody>
                    <a:bodyPr/>
                    <a:lstStyle/>
                    <a:p>
                      <a:pPr marL="0" marR="0">
                        <a:spcBef>
                          <a:spcPts val="600"/>
                        </a:spcBef>
                        <a:spcAft>
                          <a:spcPts val="600"/>
                        </a:spcAft>
                      </a:pPr>
                      <a:r>
                        <a:rPr lang="en-US" sz="1100" dirty="0">
                          <a:effectLst/>
                        </a:rPr>
                        <a:t>14.oo-14.15</a:t>
                      </a:r>
                      <a:endParaRPr lang="en-US" sz="1100" dirty="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US" sz="1100" dirty="0">
                          <a:effectLst/>
                        </a:rPr>
                        <a:t>Coffee break</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8"/>
                  </a:ext>
                </a:extLst>
              </a:tr>
              <a:tr h="439105">
                <a:tc>
                  <a:txBody>
                    <a:bodyPr/>
                    <a:lstStyle/>
                    <a:p>
                      <a:pPr marL="0" marR="0">
                        <a:spcBef>
                          <a:spcPts val="600"/>
                        </a:spcBef>
                        <a:spcAft>
                          <a:spcPts val="600"/>
                        </a:spcAft>
                      </a:pPr>
                      <a:r>
                        <a:rPr lang="en-GB" sz="1100">
                          <a:effectLst/>
                        </a:rPr>
                        <a:t>14.15-14.45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22: Challenges</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09"/>
                  </a:ext>
                </a:extLst>
              </a:tr>
              <a:tr h="439105">
                <a:tc>
                  <a:txBody>
                    <a:bodyPr/>
                    <a:lstStyle/>
                    <a:p>
                      <a:pPr marL="0" marR="0">
                        <a:spcBef>
                          <a:spcPts val="600"/>
                        </a:spcBef>
                        <a:spcAft>
                          <a:spcPts val="600"/>
                        </a:spcAft>
                      </a:pPr>
                      <a:r>
                        <a:rPr lang="en-GB" sz="1100">
                          <a:effectLst/>
                        </a:rPr>
                        <a:t>14.45-15.15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Session 23: The way forward – reflection and learning</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10"/>
                  </a:ext>
                </a:extLst>
              </a:tr>
              <a:tr h="439105">
                <a:tc>
                  <a:txBody>
                    <a:bodyPr/>
                    <a:lstStyle/>
                    <a:p>
                      <a:pPr marL="0" marR="0">
                        <a:spcBef>
                          <a:spcPts val="600"/>
                        </a:spcBef>
                        <a:spcAft>
                          <a:spcPts val="600"/>
                        </a:spcAft>
                      </a:pPr>
                      <a:r>
                        <a:rPr lang="en-GB" sz="1100">
                          <a:effectLst/>
                        </a:rPr>
                        <a:t>15.15-15.45</a:t>
                      </a:r>
                      <a:endParaRPr lang="en-US" sz="1100">
                        <a:effectLst/>
                        <a:latin typeface="Constantia"/>
                        <a:ea typeface="Cambria"/>
                        <a:cs typeface="Times New Roman"/>
                      </a:endParaRPr>
                    </a:p>
                  </a:txBody>
                  <a:tcPr marL="68580" marR="68580" marT="0" marB="0"/>
                </a:tc>
                <a:tc>
                  <a:txBody>
                    <a:bodyPr/>
                    <a:lstStyle/>
                    <a:p>
                      <a:pPr marL="0" marR="0">
                        <a:spcBef>
                          <a:spcPts val="600"/>
                        </a:spcBef>
                        <a:spcAft>
                          <a:spcPts val="600"/>
                        </a:spcAft>
                      </a:pPr>
                      <a:r>
                        <a:rPr lang="en-GB" sz="1100" dirty="0">
                          <a:effectLst/>
                        </a:rPr>
                        <a:t>Evaluation of training and close</a:t>
                      </a:r>
                      <a:endParaRPr lang="en-US" sz="1100" dirty="0">
                        <a:effectLst/>
                        <a:latin typeface="Constantia"/>
                        <a:ea typeface="Cambria"/>
                        <a:cs typeface="Times New Roman"/>
                      </a:endParaRPr>
                    </a:p>
                  </a:txBody>
                  <a:tcPr marL="68580" marR="68580" marT="0" marB="0"/>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5969984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CFS ensure an inclusive and non-discriminatory environment</a:t>
            </a:r>
            <a:endParaRPr lang="en-GB" dirty="0"/>
          </a:p>
        </p:txBody>
      </p:sp>
      <p:sp>
        <p:nvSpPr>
          <p:cNvPr id="3" name="Text Placeholder 2"/>
          <p:cNvSpPr>
            <a:spLocks noGrp="1"/>
          </p:cNvSpPr>
          <p:nvPr>
            <p:ph type="body" idx="1"/>
          </p:nvPr>
        </p:nvSpPr>
        <p:spPr/>
        <p:txBody>
          <a:bodyPr/>
          <a:lstStyle/>
          <a:p>
            <a:r>
              <a:rPr lang="en-GB" dirty="0"/>
              <a:t>Day three, session 18</a:t>
            </a:r>
          </a:p>
        </p:txBody>
      </p:sp>
      <p:sp>
        <p:nvSpPr>
          <p:cNvPr id="4" name="Content Placeholder 2">
            <a:extLst>
              <a:ext uri="{FF2B5EF4-FFF2-40B4-BE49-F238E27FC236}">
                <a16:creationId xmlns:a16="http://schemas.microsoft.com/office/drawing/2014/main" id="{07BD1315-C0A2-4AFE-99CD-BC6D3620A0DD}"/>
              </a:ext>
            </a:extLst>
          </p:cNvPr>
          <p:cNvSpPr txBox="1">
            <a:spLocks/>
          </p:cNvSpPr>
          <p:nvPr/>
        </p:nvSpPr>
        <p:spPr>
          <a:xfrm>
            <a:off x="6393180" y="3870791"/>
            <a:ext cx="4648200" cy="183676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Presentation on inclusion and non-discrimination</a:t>
            </a:r>
          </a:p>
          <a:p>
            <a:r>
              <a:rPr lang="en-US"/>
              <a:t>Two exercises in small groups</a:t>
            </a:r>
            <a:endParaRPr lang="en-US" dirty="0"/>
          </a:p>
        </p:txBody>
      </p:sp>
    </p:spTree>
    <p:extLst>
      <p:ext uri="{BB962C8B-B14F-4D97-AF65-F5344CB8AC3E}">
        <p14:creationId xmlns:p14="http://schemas.microsoft.com/office/powerpoint/2010/main" val="3404122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one</a:t>
            </a:r>
            <a:endParaRPr lang="en-US" sz="3200" dirty="0"/>
          </a:p>
        </p:txBody>
      </p:sp>
      <p:graphicFrame>
        <p:nvGraphicFramePr>
          <p:cNvPr id="7" name="Content Placeholder 6">
            <a:extLst>
              <a:ext uri="{FF2B5EF4-FFF2-40B4-BE49-F238E27FC236}">
                <a16:creationId xmlns:a16="http://schemas.microsoft.com/office/drawing/2014/main" id="{F9AAF5F4-6709-49ED-99D8-D9AB8ABF424E}"/>
              </a:ext>
            </a:extLst>
          </p:cNvPr>
          <p:cNvGraphicFramePr>
            <a:graphicFrameLocks noGrp="1"/>
          </p:cNvGraphicFramePr>
          <p:nvPr>
            <p:ph idx="1"/>
            <p:extLst>
              <p:ext uri="{D42A27DB-BD31-4B8C-83A1-F6EECF244321}">
                <p14:modId xmlns:p14="http://schemas.microsoft.com/office/powerpoint/2010/main" val="2552135606"/>
              </p:ext>
            </p:extLst>
          </p:nvPr>
        </p:nvGraphicFramePr>
        <p:xfrm>
          <a:off x="1084218" y="1825624"/>
          <a:ext cx="10603996" cy="4700370"/>
        </p:xfrm>
        <a:graphic>
          <a:graphicData uri="http://schemas.openxmlformats.org/drawingml/2006/table">
            <a:tbl>
              <a:tblPr firstRow="1" bandRow="1"/>
              <a:tblGrid>
                <a:gridCol w="1422850">
                  <a:extLst>
                    <a:ext uri="{9D8B030D-6E8A-4147-A177-3AD203B41FA5}">
                      <a16:colId xmlns:a16="http://schemas.microsoft.com/office/drawing/2014/main" val="614439439"/>
                    </a:ext>
                  </a:extLst>
                </a:gridCol>
                <a:gridCol w="1019903">
                  <a:extLst>
                    <a:ext uri="{9D8B030D-6E8A-4147-A177-3AD203B41FA5}">
                      <a16:colId xmlns:a16="http://schemas.microsoft.com/office/drawing/2014/main" val="2105677878"/>
                    </a:ext>
                  </a:extLst>
                </a:gridCol>
                <a:gridCol w="8161243">
                  <a:extLst>
                    <a:ext uri="{9D8B030D-6E8A-4147-A177-3AD203B41FA5}">
                      <a16:colId xmlns:a16="http://schemas.microsoft.com/office/drawing/2014/main" val="1285314705"/>
                    </a:ext>
                  </a:extLst>
                </a:gridCol>
              </a:tblGrid>
              <a:tr h="275785">
                <a:tc>
                  <a:txBody>
                    <a:bodyPr/>
                    <a:lstStyle/>
                    <a:p>
                      <a:r>
                        <a:rPr lang="en-GB" sz="1800" b="1">
                          <a:solidFill>
                            <a:srgbClr val="FFFFFF"/>
                          </a:solidFill>
                          <a:effectLst/>
                          <a:latin typeface="Constantia" panose="02030602050306030303" pitchFamily="18" charset="0"/>
                        </a:rPr>
                        <a:t>Time </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Sessions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382256106"/>
                  </a:ext>
                </a:extLst>
              </a:tr>
              <a:tr h="301251">
                <a:tc>
                  <a:txBody>
                    <a:bodyPr/>
                    <a:lstStyle/>
                    <a:p>
                      <a:r>
                        <a:rPr lang="en-GB" sz="1800">
                          <a:effectLst/>
                          <a:latin typeface="Constantia" panose="02030602050306030303" pitchFamily="18" charset="0"/>
                        </a:rPr>
                        <a:t>08:00-08:30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Arrival – registration</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4874725"/>
                  </a:ext>
                </a:extLst>
              </a:tr>
              <a:tr h="301251">
                <a:tc>
                  <a:txBody>
                    <a:bodyPr/>
                    <a:lstStyle/>
                    <a:p>
                      <a:r>
                        <a:rPr lang="en-GB" sz="1800">
                          <a:effectLst/>
                          <a:latin typeface="Constantia" panose="02030602050306030303" pitchFamily="18" charset="0"/>
                        </a:rPr>
                        <a:t>08:30-09:30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 Welcome, introductions, overview of the training and the CFS Toolkit</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4849259"/>
                  </a:ext>
                </a:extLst>
              </a:tr>
              <a:tr h="355974">
                <a:tc>
                  <a:txBody>
                    <a:bodyPr/>
                    <a:lstStyle/>
                    <a:p>
                      <a:r>
                        <a:rPr lang="en-GB" sz="1800">
                          <a:effectLst/>
                          <a:latin typeface="Constantia" panose="02030602050306030303" pitchFamily="18" charset="0"/>
                        </a:rPr>
                        <a:t>09:30-10.30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 Putting children first: Fundamentals of a quality CFS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8284366"/>
                  </a:ext>
                </a:extLst>
              </a:tr>
              <a:tr h="355974">
                <a:tc>
                  <a:txBody>
                    <a:bodyPr/>
                    <a:lstStyle/>
                    <a:p>
                      <a:r>
                        <a:rPr lang="en-GB" sz="1800">
                          <a:effectLst/>
                          <a:latin typeface="Constantia" panose="02030602050306030303" pitchFamily="18" charset="0"/>
                        </a:rPr>
                        <a:t>10.30-10.45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400166"/>
                  </a:ext>
                </a:extLst>
              </a:tr>
              <a:tr h="235149">
                <a:tc>
                  <a:txBody>
                    <a:bodyPr/>
                    <a:lstStyle/>
                    <a:p>
                      <a:r>
                        <a:rPr lang="en-GB" sz="1800">
                          <a:effectLst/>
                          <a:latin typeface="Constantia" panose="02030602050306030303" pitchFamily="18" charset="0"/>
                        </a:rPr>
                        <a:t>10.45- 11.45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3: Setting up a CFS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655052"/>
                  </a:ext>
                </a:extLst>
              </a:tr>
              <a:tr h="237316">
                <a:tc>
                  <a:txBody>
                    <a:bodyPr/>
                    <a:lstStyle/>
                    <a:p>
                      <a:r>
                        <a:rPr lang="en-GB" sz="1800">
                          <a:effectLst/>
                          <a:latin typeface="Constantia" panose="02030602050306030303" pitchFamily="18" charset="0"/>
                        </a:rPr>
                        <a:t>11.45-12.45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4: Capacity building</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1086642"/>
                  </a:ext>
                </a:extLst>
              </a:tr>
              <a:tr h="381440">
                <a:tc>
                  <a:txBody>
                    <a:bodyPr/>
                    <a:lstStyle/>
                    <a:p>
                      <a:r>
                        <a:rPr lang="en-GB" sz="1800">
                          <a:effectLst/>
                          <a:latin typeface="Constantia" panose="02030602050306030303" pitchFamily="18" charset="0"/>
                        </a:rPr>
                        <a:t>12.45-13.45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Lunch</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9171848"/>
                  </a:ext>
                </a:extLst>
              </a:tr>
              <a:tr h="381440">
                <a:tc>
                  <a:txBody>
                    <a:bodyPr/>
                    <a:lstStyle/>
                    <a:p>
                      <a:r>
                        <a:rPr lang="en-GB" sz="1800">
                          <a:effectLst/>
                          <a:latin typeface="Constantia" panose="02030602050306030303" pitchFamily="18" charset="0"/>
                        </a:rPr>
                        <a:t>13.45-14.15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5: Introduction to the case studies</a:t>
                      </a:r>
                      <a:endParaRPr lang="da-DK" sz="1800" dirty="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195528"/>
                  </a:ext>
                </a:extLst>
              </a:tr>
              <a:tr h="381440">
                <a:tc>
                  <a:txBody>
                    <a:bodyPr/>
                    <a:lstStyle/>
                    <a:p>
                      <a:r>
                        <a:rPr lang="en-GB" sz="1800">
                          <a:effectLst/>
                          <a:latin typeface="Constantia" panose="02030602050306030303" pitchFamily="18" charset="0"/>
                        </a:rPr>
                        <a:t>14.15-14.30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72673"/>
                  </a:ext>
                </a:extLst>
              </a:tr>
              <a:tr h="381440">
                <a:tc>
                  <a:txBody>
                    <a:bodyPr/>
                    <a:lstStyle/>
                    <a:p>
                      <a:r>
                        <a:rPr lang="en-GB" sz="1800">
                          <a:effectLst/>
                          <a:latin typeface="Constantia" panose="02030602050306030303" pitchFamily="18" charset="0"/>
                        </a:rPr>
                        <a:t>14.30-15.30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6: CFS are secure and safe environments for children</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8987368"/>
                  </a:ext>
                </a:extLst>
              </a:tr>
              <a:tr h="381440">
                <a:tc>
                  <a:txBody>
                    <a:bodyPr/>
                    <a:lstStyle/>
                    <a:p>
                      <a:r>
                        <a:rPr lang="en-GB" sz="1800">
                          <a:effectLst/>
                          <a:latin typeface="Constantia" panose="02030602050306030303" pitchFamily="18" charset="0"/>
                        </a:rPr>
                        <a:t>15.30-16.00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7: Challenges</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5067131"/>
                  </a:ext>
                </a:extLst>
              </a:tr>
              <a:tr h="381440">
                <a:tc>
                  <a:txBody>
                    <a:bodyPr/>
                    <a:lstStyle/>
                    <a:p>
                      <a:r>
                        <a:rPr lang="en-GB" sz="1800">
                          <a:effectLst/>
                          <a:latin typeface="Constantia" panose="02030602050306030303" pitchFamily="18" charset="0"/>
                        </a:rPr>
                        <a:t>16.00-16.30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Review and wrap up day one</a:t>
                      </a:r>
                      <a:endParaRPr lang="da-DK" sz="1800" dirty="0">
                        <a:effectLst/>
                        <a:latin typeface="Gill Sans MT" panose="020B0502020104020203" pitchFamily="34" charset="0"/>
                      </a:endParaRPr>
                    </a:p>
                  </a:txBody>
                  <a:tcPr marL="58516" marR="585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3601320"/>
                  </a:ext>
                </a:extLst>
              </a:tr>
            </a:tbl>
          </a:graphicData>
        </a:graphic>
      </p:graphicFrame>
    </p:spTree>
    <p:extLst>
      <p:ext uri="{BB962C8B-B14F-4D97-AF65-F5344CB8AC3E}">
        <p14:creationId xmlns:p14="http://schemas.microsoft.com/office/powerpoint/2010/main" val="29623365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(1)</a:t>
            </a:r>
            <a:endParaRPr lang="en-US" sz="3200" dirty="0"/>
          </a:p>
        </p:txBody>
      </p:sp>
      <p:sp>
        <p:nvSpPr>
          <p:cNvPr id="3" name="Content Placeholder 2"/>
          <p:cNvSpPr>
            <a:spLocks noGrp="1"/>
          </p:cNvSpPr>
          <p:nvPr>
            <p:ph idx="1"/>
          </p:nvPr>
        </p:nvSpPr>
        <p:spPr>
          <a:xfrm>
            <a:off x="816429" y="1930852"/>
            <a:ext cx="10377714" cy="4195312"/>
          </a:xfrm>
        </p:spPr>
        <p:txBody>
          <a:bodyPr>
            <a:normAutofit/>
          </a:bodyPr>
          <a:lstStyle/>
          <a:p>
            <a:pPr marL="0" indent="0">
              <a:buNone/>
            </a:pPr>
            <a:r>
              <a:rPr lang="en-GB" dirty="0"/>
              <a:t>Take account of the </a:t>
            </a:r>
            <a:r>
              <a:rPr lang="en-GB" b="1" dirty="0"/>
              <a:t>gender, age and abilities</a:t>
            </a:r>
            <a:r>
              <a:rPr lang="en-GB" dirty="0"/>
              <a:t> of the children who attend CFS. </a:t>
            </a:r>
          </a:p>
          <a:p>
            <a:r>
              <a:rPr lang="en-GB" dirty="0"/>
              <a:t>For example, facilitators should consider if boys and girls (especially adolescent boys and girls) may interact in activities and within the CFS itself. It may be best to have separate time slots for girls and boys to attend the CFS. This may be more appropriate in certain contexts and will ensure that girls feel comfortable to join and fully participate in the activities. </a:t>
            </a:r>
            <a:endParaRPr lang="en-US" dirty="0"/>
          </a:p>
        </p:txBody>
      </p:sp>
    </p:spTree>
    <p:extLst>
      <p:ext uri="{BB962C8B-B14F-4D97-AF65-F5344CB8AC3E}">
        <p14:creationId xmlns:p14="http://schemas.microsoft.com/office/powerpoint/2010/main" val="11801324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(2)</a:t>
            </a:r>
            <a:endParaRPr lang="en-US" sz="3200" dirty="0"/>
          </a:p>
        </p:txBody>
      </p:sp>
      <p:sp>
        <p:nvSpPr>
          <p:cNvPr id="3" name="Content Placeholder 2"/>
          <p:cNvSpPr>
            <a:spLocks noGrp="1"/>
          </p:cNvSpPr>
          <p:nvPr>
            <p:ph idx="1"/>
          </p:nvPr>
        </p:nvSpPr>
        <p:spPr>
          <a:xfrm>
            <a:off x="816429" y="2140856"/>
            <a:ext cx="10377714" cy="3985307"/>
          </a:xfrm>
        </p:spPr>
        <p:txBody>
          <a:bodyPr>
            <a:normAutofit/>
          </a:bodyPr>
          <a:lstStyle/>
          <a:p>
            <a:pPr marL="0" indent="0">
              <a:buNone/>
            </a:pPr>
            <a:r>
              <a:rPr lang="en-GB" dirty="0"/>
              <a:t>Activities may need to adjusted to make sure children of different ages and abilities are able to enjoy their experience in the CFS and participate meaningfully. </a:t>
            </a:r>
          </a:p>
          <a:p>
            <a:r>
              <a:rPr lang="en-GB" dirty="0"/>
              <a:t>Having different time slots for different age groups may also be useful for tailoring activities to be developmentally appropriate for each subgroup. For example, there could be subgroups for children aged 6-12 years and for teenagers aged 13-18 years.</a:t>
            </a:r>
          </a:p>
          <a:p>
            <a:r>
              <a:rPr lang="en-GB" dirty="0"/>
              <a:t>Use STEP to adapt activities to be as inclusive as possible.</a:t>
            </a:r>
            <a:endParaRPr lang="en-US" dirty="0"/>
          </a:p>
        </p:txBody>
      </p:sp>
    </p:spTree>
    <p:extLst>
      <p:ext uri="{BB962C8B-B14F-4D97-AF65-F5344CB8AC3E}">
        <p14:creationId xmlns:p14="http://schemas.microsoft.com/office/powerpoint/2010/main" val="36847782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(3)</a:t>
            </a:r>
            <a:endParaRPr lang="en-US" sz="3200" dirty="0"/>
          </a:p>
        </p:txBody>
      </p:sp>
      <p:sp>
        <p:nvSpPr>
          <p:cNvPr id="3" name="Content Placeholder 2"/>
          <p:cNvSpPr>
            <a:spLocks noGrp="1"/>
          </p:cNvSpPr>
          <p:nvPr>
            <p:ph idx="1"/>
          </p:nvPr>
        </p:nvSpPr>
        <p:spPr>
          <a:xfrm>
            <a:off x="816429" y="2630714"/>
            <a:ext cx="10377714" cy="3495449"/>
          </a:xfrm>
        </p:spPr>
        <p:txBody>
          <a:bodyPr>
            <a:normAutofit/>
          </a:bodyPr>
          <a:lstStyle/>
          <a:p>
            <a:pPr marL="0" indent="0">
              <a:buNone/>
            </a:pPr>
            <a:r>
              <a:rPr lang="en-US" b="1" dirty="0"/>
              <a:t>STEP</a:t>
            </a:r>
            <a:r>
              <a:rPr lang="en-US" dirty="0"/>
              <a:t> stands for possible adaptations re:</a:t>
            </a:r>
          </a:p>
          <a:p>
            <a:r>
              <a:rPr lang="en-US" dirty="0"/>
              <a:t>SPACE </a:t>
            </a:r>
          </a:p>
          <a:p>
            <a:r>
              <a:rPr lang="en-US" dirty="0"/>
              <a:t>TASK</a:t>
            </a:r>
          </a:p>
          <a:p>
            <a:r>
              <a:rPr lang="en-US" dirty="0"/>
              <a:t>EQUIPMENT</a:t>
            </a:r>
          </a:p>
          <a:p>
            <a:r>
              <a:rPr lang="en-US" dirty="0"/>
              <a:t>PEOPLE</a:t>
            </a:r>
          </a:p>
        </p:txBody>
      </p:sp>
    </p:spTree>
    <p:extLst>
      <p:ext uri="{BB962C8B-B14F-4D97-AF65-F5344CB8AC3E}">
        <p14:creationId xmlns:p14="http://schemas.microsoft.com/office/powerpoint/2010/main" val="2988806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Inclusion and non-discrimination (4)</a:t>
            </a:r>
            <a:endParaRPr lang="en-US" sz="3200" dirty="0"/>
          </a:p>
        </p:txBody>
      </p:sp>
      <p:sp>
        <p:nvSpPr>
          <p:cNvPr id="3" name="Content Placeholder 2"/>
          <p:cNvSpPr>
            <a:spLocks noGrp="1"/>
          </p:cNvSpPr>
          <p:nvPr>
            <p:ph idx="1"/>
          </p:nvPr>
        </p:nvSpPr>
        <p:spPr>
          <a:xfrm>
            <a:off x="544286" y="1596571"/>
            <a:ext cx="11304814" cy="4529592"/>
          </a:xfrm>
        </p:spPr>
        <p:txBody>
          <a:bodyPr>
            <a:noAutofit/>
          </a:bodyPr>
          <a:lstStyle/>
          <a:p>
            <a:pPr marL="0" indent="0">
              <a:buNone/>
            </a:pPr>
            <a:r>
              <a:rPr lang="en-GB" dirty="0"/>
              <a:t>Some children may be </a:t>
            </a:r>
            <a:r>
              <a:rPr lang="en-GB" b="1" dirty="0"/>
              <a:t>marginalised or vulnerable</a:t>
            </a:r>
            <a:r>
              <a:rPr lang="en-GB" dirty="0"/>
              <a:t> may not know about or access the CFS. Local community leaders and service providers and young people themselves may help in identifying the most vulnerable children: </a:t>
            </a:r>
          </a:p>
          <a:p>
            <a:r>
              <a:rPr lang="en-GB" sz="2400" dirty="0"/>
              <a:t>For example, children with disabilities (physical and intellectual) and children with mental health problems may be hidden and excluded from social life in the community. </a:t>
            </a:r>
          </a:p>
          <a:p>
            <a:r>
              <a:rPr lang="en-GB" sz="2400" dirty="0"/>
              <a:t>Others include: young mothers, children out of school, children who care for younger siblings, unaccompanied young people, children who live on the streets; children separated from caregivers; those involved in exploitative labour; those at risk of being trafficked or recruited into armed forces; children and youth at risk of sexual and gender-based violence.</a:t>
            </a:r>
            <a:endParaRPr lang="en-US" sz="2400" dirty="0"/>
          </a:p>
        </p:txBody>
      </p:sp>
    </p:spTree>
    <p:extLst>
      <p:ext uri="{BB962C8B-B14F-4D97-AF65-F5344CB8AC3E}">
        <p14:creationId xmlns:p14="http://schemas.microsoft.com/office/powerpoint/2010/main" val="16726493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(1)</a:t>
            </a:r>
            <a:endParaRPr lang="en-US" sz="3200" dirty="0"/>
          </a:p>
        </p:txBody>
      </p:sp>
      <p:sp>
        <p:nvSpPr>
          <p:cNvPr id="3" name="Content Placeholder 2"/>
          <p:cNvSpPr>
            <a:spLocks noGrp="1"/>
          </p:cNvSpPr>
          <p:nvPr>
            <p:ph idx="1"/>
          </p:nvPr>
        </p:nvSpPr>
        <p:spPr>
          <a:xfrm>
            <a:off x="816429" y="2576286"/>
            <a:ext cx="10377714" cy="3549878"/>
          </a:xfrm>
        </p:spPr>
        <p:txBody>
          <a:bodyPr>
            <a:normAutofit/>
          </a:bodyPr>
          <a:lstStyle/>
          <a:p>
            <a:pPr lvl="0"/>
            <a:r>
              <a:rPr lang="en-GB" dirty="0"/>
              <a:t>Group A: Identify groups of highly vulnerable children and consider their needs.</a:t>
            </a:r>
            <a:endParaRPr lang="en-US" dirty="0"/>
          </a:p>
          <a:p>
            <a:pPr lvl="0"/>
            <a:r>
              <a:rPr lang="en-GB" dirty="0"/>
              <a:t>Group B: Identify gender specific needs in the protection and well-being of children.</a:t>
            </a:r>
            <a:endParaRPr lang="en-US" dirty="0"/>
          </a:p>
          <a:p>
            <a:pPr lvl="0"/>
            <a:r>
              <a:rPr lang="en-GB" dirty="0"/>
              <a:t>Group C: Identify children with different abilities and consider their needs.</a:t>
            </a:r>
            <a:endParaRPr lang="en-US" dirty="0"/>
          </a:p>
        </p:txBody>
      </p:sp>
    </p:spTree>
    <p:extLst>
      <p:ext uri="{BB962C8B-B14F-4D97-AF65-F5344CB8AC3E}">
        <p14:creationId xmlns:p14="http://schemas.microsoft.com/office/powerpoint/2010/main" val="3581860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(2)</a:t>
            </a:r>
            <a:endParaRPr lang="en-US" sz="3200" dirty="0"/>
          </a:p>
        </p:txBody>
      </p:sp>
      <p:sp>
        <p:nvSpPr>
          <p:cNvPr id="3" name="Content Placeholder 2"/>
          <p:cNvSpPr>
            <a:spLocks noGrp="1"/>
          </p:cNvSpPr>
          <p:nvPr>
            <p:ph idx="1"/>
          </p:nvPr>
        </p:nvSpPr>
        <p:spPr>
          <a:xfrm>
            <a:off x="979714" y="2794000"/>
            <a:ext cx="10214429" cy="3332164"/>
          </a:xfrm>
        </p:spPr>
        <p:txBody>
          <a:bodyPr>
            <a:normAutofit/>
          </a:bodyPr>
          <a:lstStyle/>
          <a:p>
            <a:r>
              <a:rPr lang="en-US" dirty="0"/>
              <a:t>Group A uses case study 3</a:t>
            </a:r>
          </a:p>
          <a:p>
            <a:r>
              <a:rPr lang="en-US" dirty="0"/>
              <a:t>Group B uses case study 1</a:t>
            </a:r>
          </a:p>
          <a:p>
            <a:r>
              <a:rPr lang="en-US" dirty="0"/>
              <a:t>Group C uses case study 2</a:t>
            </a:r>
          </a:p>
        </p:txBody>
      </p:sp>
    </p:spTree>
    <p:extLst>
      <p:ext uri="{BB962C8B-B14F-4D97-AF65-F5344CB8AC3E}">
        <p14:creationId xmlns:p14="http://schemas.microsoft.com/office/powerpoint/2010/main" val="2046585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714" y="469666"/>
            <a:ext cx="9231086" cy="1287234"/>
          </a:xfrm>
        </p:spPr>
        <p:txBody>
          <a:bodyPr>
            <a:normAutofit/>
          </a:bodyPr>
          <a:lstStyle/>
          <a:p>
            <a:pPr algn="l"/>
            <a:r>
              <a:rPr lang="en-GB" sz="3200" dirty="0"/>
              <a:t>Session 18: Group work (3)</a:t>
            </a:r>
            <a:endParaRPr lang="en-US" sz="3200" dirty="0"/>
          </a:p>
        </p:txBody>
      </p:sp>
      <p:sp>
        <p:nvSpPr>
          <p:cNvPr id="3" name="Content Placeholder 2"/>
          <p:cNvSpPr>
            <a:spLocks noGrp="1"/>
          </p:cNvSpPr>
          <p:nvPr>
            <p:ph idx="1"/>
          </p:nvPr>
        </p:nvSpPr>
        <p:spPr>
          <a:xfrm>
            <a:off x="816429" y="1930852"/>
            <a:ext cx="10377714" cy="4195312"/>
          </a:xfrm>
        </p:spPr>
        <p:txBody>
          <a:bodyPr>
            <a:normAutofit/>
          </a:bodyPr>
          <a:lstStyle/>
          <a:p>
            <a:pPr marL="0" indent="0">
              <a:buNone/>
            </a:pPr>
            <a:r>
              <a:rPr lang="en-US" dirty="0"/>
              <a:t>In groups A, B, and C:</a:t>
            </a:r>
          </a:p>
          <a:p>
            <a:r>
              <a:rPr lang="en-US" dirty="0"/>
              <a:t>Choose one or more activities used earlier</a:t>
            </a:r>
          </a:p>
          <a:p>
            <a:pPr lvl="0"/>
            <a:r>
              <a:rPr lang="en-GB" dirty="0"/>
              <a:t>Look at each activity in turn and discuss how CFS staff could ensure they are inclusive, in relation to the setting in the case study </a:t>
            </a:r>
            <a:endParaRPr lang="en-US" dirty="0"/>
          </a:p>
          <a:p>
            <a:pPr lvl="0"/>
            <a:r>
              <a:rPr lang="en-GB" dirty="0"/>
              <a:t>Identify any specific challenges in being inclusive and non-discriminatory in the case scenarios</a:t>
            </a:r>
          </a:p>
          <a:p>
            <a:pPr lvl="0"/>
            <a:r>
              <a:rPr lang="en-GB" dirty="0"/>
              <a:t>Record your discussion on flipchart paper</a:t>
            </a:r>
            <a:endParaRPr lang="en-US" dirty="0"/>
          </a:p>
          <a:p>
            <a:endParaRPr lang="en-US" dirty="0"/>
          </a:p>
        </p:txBody>
      </p:sp>
    </p:spTree>
    <p:extLst>
      <p:ext uri="{BB962C8B-B14F-4D97-AF65-F5344CB8AC3E}">
        <p14:creationId xmlns:p14="http://schemas.microsoft.com/office/powerpoint/2010/main" val="17500140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Lessons learned</a:t>
            </a:r>
            <a:endParaRPr lang="en-GB" dirty="0"/>
          </a:p>
        </p:txBody>
      </p:sp>
      <p:sp>
        <p:nvSpPr>
          <p:cNvPr id="3" name="Text Placeholder 2"/>
          <p:cNvSpPr>
            <a:spLocks noGrp="1"/>
          </p:cNvSpPr>
          <p:nvPr>
            <p:ph type="body" idx="1"/>
          </p:nvPr>
        </p:nvSpPr>
        <p:spPr/>
        <p:txBody>
          <a:bodyPr/>
          <a:lstStyle/>
          <a:p>
            <a:r>
              <a:rPr lang="en-GB" dirty="0"/>
              <a:t>Day three, session 19</a:t>
            </a:r>
          </a:p>
        </p:txBody>
      </p:sp>
    </p:spTree>
    <p:extLst>
      <p:ext uri="{BB962C8B-B14F-4D97-AF65-F5344CB8AC3E}">
        <p14:creationId xmlns:p14="http://schemas.microsoft.com/office/powerpoint/2010/main" val="3277671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19: Lessons learned</a:t>
            </a:r>
          </a:p>
        </p:txBody>
      </p:sp>
      <p:sp>
        <p:nvSpPr>
          <p:cNvPr id="3" name="Content Placeholder 2"/>
          <p:cNvSpPr>
            <a:spLocks noGrp="1"/>
          </p:cNvSpPr>
          <p:nvPr>
            <p:ph idx="1"/>
          </p:nvPr>
        </p:nvSpPr>
        <p:spPr/>
        <p:txBody>
          <a:bodyPr>
            <a:normAutofit fontScale="92500" lnSpcReduction="10000"/>
          </a:bodyPr>
          <a:lstStyle/>
          <a:p>
            <a:r>
              <a:rPr lang="en-US" dirty="0"/>
              <a:t>Programming quality activities should be a high priority in planning and implementation.</a:t>
            </a:r>
          </a:p>
          <a:p>
            <a:r>
              <a:rPr lang="en-US" dirty="0"/>
              <a:t>It is crucial to take account of the distinct needs of children and their caregivers using the CFS. CFS </a:t>
            </a:r>
            <a:r>
              <a:rPr lang="en-US" dirty="0" err="1"/>
              <a:t>programmes</a:t>
            </a:r>
            <a:r>
              <a:rPr lang="en-US" dirty="0"/>
              <a:t> should not be ‘one size fits all.’</a:t>
            </a:r>
          </a:p>
          <a:p>
            <a:r>
              <a:rPr lang="en-US" dirty="0"/>
              <a:t>Community engagement is vital to the success of </a:t>
            </a:r>
            <a:r>
              <a:rPr lang="en-GB" dirty="0"/>
              <a:t> </a:t>
            </a:r>
            <a:r>
              <a:rPr lang="en-US" dirty="0"/>
              <a:t>CFS. It promotes an increased understanding of child protection issues and responses among the community. It also enables CFS managers to respond to local needs.</a:t>
            </a:r>
          </a:p>
          <a:p>
            <a:r>
              <a:rPr lang="en-US" dirty="0"/>
              <a:t>New approaches are required for CFS in urban settings, where it’s harder to engage children and where there are more complex protection risks. </a:t>
            </a:r>
          </a:p>
          <a:p>
            <a:endParaRPr lang="en-US" dirty="0"/>
          </a:p>
          <a:p>
            <a:endParaRPr lang="en-US" dirty="0"/>
          </a:p>
        </p:txBody>
      </p:sp>
    </p:spTree>
    <p:extLst>
      <p:ext uri="{BB962C8B-B14F-4D97-AF65-F5344CB8AC3E}">
        <p14:creationId xmlns:p14="http://schemas.microsoft.com/office/powerpoint/2010/main" val="16029889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719262"/>
          </a:xfrm>
        </p:spPr>
        <p:txBody>
          <a:bodyPr>
            <a:normAutofit fontScale="90000"/>
          </a:bodyPr>
          <a:lstStyle/>
          <a:p>
            <a:r>
              <a:rPr lang="en-US" dirty="0"/>
              <a:t>Programming structured activities</a:t>
            </a:r>
            <a:endParaRPr lang="en-GB" dirty="0"/>
          </a:p>
        </p:txBody>
      </p:sp>
      <p:sp>
        <p:nvSpPr>
          <p:cNvPr id="3" name="Text Placeholder 2"/>
          <p:cNvSpPr>
            <a:spLocks noGrp="1"/>
          </p:cNvSpPr>
          <p:nvPr>
            <p:ph type="body" idx="1"/>
          </p:nvPr>
        </p:nvSpPr>
        <p:spPr>
          <a:xfrm>
            <a:off x="831850" y="4589463"/>
            <a:ext cx="5264150" cy="1500187"/>
          </a:xfrm>
        </p:spPr>
        <p:txBody>
          <a:bodyPr/>
          <a:lstStyle/>
          <a:p>
            <a:r>
              <a:rPr lang="en-GB" dirty="0"/>
              <a:t>Day three, session 20</a:t>
            </a:r>
          </a:p>
        </p:txBody>
      </p:sp>
      <p:sp>
        <p:nvSpPr>
          <p:cNvPr id="4" name="Content Placeholder 2">
            <a:extLst>
              <a:ext uri="{FF2B5EF4-FFF2-40B4-BE49-F238E27FC236}">
                <a16:creationId xmlns:a16="http://schemas.microsoft.com/office/drawing/2014/main" id="{CE081055-CE91-454B-8A4F-4D6E2FBEA0F6}"/>
              </a:ext>
            </a:extLst>
          </p:cNvPr>
          <p:cNvSpPr txBox="1">
            <a:spLocks/>
          </p:cNvSpPr>
          <p:nvPr/>
        </p:nvSpPr>
        <p:spPr>
          <a:xfrm>
            <a:off x="6355080" y="3566160"/>
            <a:ext cx="5737860" cy="315436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br>
              <a:rPr lang="en-US" dirty="0"/>
            </a:br>
            <a:endParaRPr lang="en-GB" dirty="0"/>
          </a:p>
          <a:p>
            <a:r>
              <a:rPr lang="en-GB" dirty="0"/>
              <a:t>Introduction to the activity planning worksheet</a:t>
            </a:r>
          </a:p>
          <a:p>
            <a:r>
              <a:rPr lang="en-GB" dirty="0"/>
              <a:t>Work in pairs</a:t>
            </a:r>
          </a:p>
          <a:p>
            <a:r>
              <a:rPr lang="en-GB" dirty="0"/>
              <a:t>A gallery walk</a:t>
            </a:r>
            <a:endParaRPr lang="en-US" dirty="0"/>
          </a:p>
          <a:p>
            <a:endParaRPr lang="en-US" dirty="0"/>
          </a:p>
        </p:txBody>
      </p:sp>
    </p:spTree>
    <p:extLst>
      <p:ext uri="{BB962C8B-B14F-4D97-AF65-F5344CB8AC3E}">
        <p14:creationId xmlns:p14="http://schemas.microsoft.com/office/powerpoint/2010/main" val="2142482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two</a:t>
            </a:r>
            <a:endParaRPr lang="en-US" sz="3200" dirty="0"/>
          </a:p>
        </p:txBody>
      </p:sp>
      <p:graphicFrame>
        <p:nvGraphicFramePr>
          <p:cNvPr id="7" name="Content Placeholder 6">
            <a:extLst>
              <a:ext uri="{FF2B5EF4-FFF2-40B4-BE49-F238E27FC236}">
                <a16:creationId xmlns:a16="http://schemas.microsoft.com/office/drawing/2014/main" id="{7D9897E0-350D-4230-8379-04E7D24A6D25}"/>
              </a:ext>
            </a:extLst>
          </p:cNvPr>
          <p:cNvGraphicFramePr>
            <a:graphicFrameLocks noGrp="1"/>
          </p:cNvGraphicFramePr>
          <p:nvPr>
            <p:ph idx="1"/>
            <p:extLst>
              <p:ext uri="{D42A27DB-BD31-4B8C-83A1-F6EECF244321}">
                <p14:modId xmlns:p14="http://schemas.microsoft.com/office/powerpoint/2010/main" val="4175638610"/>
              </p:ext>
            </p:extLst>
          </p:nvPr>
        </p:nvGraphicFramePr>
        <p:xfrm>
          <a:off x="838200" y="1928971"/>
          <a:ext cx="10975081" cy="4763770"/>
        </p:xfrm>
        <a:graphic>
          <a:graphicData uri="http://schemas.openxmlformats.org/drawingml/2006/table">
            <a:tbl>
              <a:tblPr firstRow="1" bandRow="1"/>
              <a:tblGrid>
                <a:gridCol w="1372235">
                  <a:extLst>
                    <a:ext uri="{9D8B030D-6E8A-4147-A177-3AD203B41FA5}">
                      <a16:colId xmlns:a16="http://schemas.microsoft.com/office/drawing/2014/main" val="2592783215"/>
                    </a:ext>
                  </a:extLst>
                </a:gridCol>
                <a:gridCol w="1226119">
                  <a:extLst>
                    <a:ext uri="{9D8B030D-6E8A-4147-A177-3AD203B41FA5}">
                      <a16:colId xmlns:a16="http://schemas.microsoft.com/office/drawing/2014/main" val="1701849707"/>
                    </a:ext>
                  </a:extLst>
                </a:gridCol>
                <a:gridCol w="8376727">
                  <a:extLst>
                    <a:ext uri="{9D8B030D-6E8A-4147-A177-3AD203B41FA5}">
                      <a16:colId xmlns:a16="http://schemas.microsoft.com/office/drawing/2014/main" val="2638542357"/>
                    </a:ext>
                  </a:extLst>
                </a:gridCol>
              </a:tblGrid>
              <a:tr h="323215">
                <a:tc>
                  <a:txBody>
                    <a:bodyPr/>
                    <a:lstStyle/>
                    <a:p>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GB" sz="1800" b="1">
                          <a:solidFill>
                            <a:srgbClr val="FFFFFF"/>
                          </a:solidFill>
                          <a:effectLst/>
                          <a:latin typeface="Constantia" panose="02030602050306030303" pitchFamily="18" charset="0"/>
                        </a:rPr>
                        <a:t>Day Two</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7016623"/>
                  </a:ext>
                </a:extLst>
              </a:tr>
              <a:tr h="353060">
                <a:tc>
                  <a:txBody>
                    <a:bodyPr/>
                    <a:lstStyle/>
                    <a:p>
                      <a:r>
                        <a:rPr lang="en-GB" sz="1800">
                          <a:effectLst/>
                          <a:latin typeface="Constantia" panose="02030602050306030303" pitchFamily="18" charset="0"/>
                        </a:rPr>
                        <a:t>08.30-09.00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9: Welcome back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6707017"/>
                  </a:ext>
                </a:extLst>
              </a:tr>
              <a:tr h="417195">
                <a:tc>
                  <a:txBody>
                    <a:bodyPr/>
                    <a:lstStyle/>
                    <a:p>
                      <a:r>
                        <a:rPr lang="en-GB" sz="1800">
                          <a:effectLst/>
                          <a:latin typeface="Constantia" panose="02030602050306030303" pitchFamily="18" charset="0"/>
                        </a:rPr>
                        <a:t>09:00-10.00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10: CFS provide a stimulating and supportive environment</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9374982"/>
                  </a:ext>
                </a:extLst>
              </a:tr>
              <a:tr h="257810">
                <a:tc>
                  <a:txBody>
                    <a:bodyPr/>
                    <a:lstStyle/>
                    <a:p>
                      <a:r>
                        <a:rPr lang="en-GB" sz="1800">
                          <a:effectLst/>
                          <a:latin typeface="Constantia" panose="02030602050306030303" pitchFamily="18" charset="0"/>
                        </a:rPr>
                        <a:t>10.00-10.15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6992089"/>
                  </a:ext>
                </a:extLst>
              </a:tr>
              <a:tr h="366395">
                <a:tc>
                  <a:txBody>
                    <a:bodyPr/>
                    <a:lstStyle/>
                    <a:p>
                      <a:r>
                        <a:rPr lang="en-GB" sz="1800">
                          <a:effectLst/>
                          <a:latin typeface="Constantia" panose="02030602050306030303" pitchFamily="18" charset="0"/>
                        </a:rPr>
                        <a:t>10.15-11.15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11: CFS build on existing structures and capacities within a community</a:t>
                      </a:r>
                      <a:endParaRPr lang="da-DK" sz="1800" dirty="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6375042"/>
                  </a:ext>
                </a:extLst>
              </a:tr>
              <a:tr h="278130">
                <a:tc>
                  <a:txBody>
                    <a:bodyPr/>
                    <a:lstStyle/>
                    <a:p>
                      <a:r>
                        <a:rPr lang="en-GB" sz="1800">
                          <a:effectLst/>
                          <a:latin typeface="Constantia" panose="02030602050306030303" pitchFamily="18" charset="0"/>
                        </a:rPr>
                        <a:t>11.15-12.15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12: CFS use a fully participatory approach for the design and implementation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51247"/>
                  </a:ext>
                </a:extLst>
              </a:tr>
              <a:tr h="306705">
                <a:tc>
                  <a:txBody>
                    <a:bodyPr/>
                    <a:lstStyle/>
                    <a:p>
                      <a:r>
                        <a:rPr lang="en-GB" sz="1800">
                          <a:effectLst/>
                          <a:latin typeface="Constantia" panose="02030602050306030303" pitchFamily="18" charset="0"/>
                        </a:rPr>
                        <a:t>12.15-13.15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Lunch</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9860842"/>
                  </a:ext>
                </a:extLst>
              </a:tr>
              <a:tr h="447040">
                <a:tc>
                  <a:txBody>
                    <a:bodyPr/>
                    <a:lstStyle/>
                    <a:p>
                      <a:r>
                        <a:rPr lang="en-GB" sz="1800">
                          <a:effectLst/>
                          <a:latin typeface="Constantia" panose="02030602050306030303" pitchFamily="18" charset="0"/>
                        </a:rPr>
                        <a:t>13.15-14.15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13: CFS provide or support integrated services and programmes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853970"/>
                  </a:ext>
                </a:extLst>
              </a:tr>
              <a:tr h="333375">
                <a:tc>
                  <a:txBody>
                    <a:bodyPr/>
                    <a:lstStyle/>
                    <a:p>
                      <a:r>
                        <a:rPr lang="en-GB" sz="1800">
                          <a:effectLst/>
                          <a:latin typeface="Constantia" panose="02030602050306030303" pitchFamily="18" charset="0"/>
                        </a:rPr>
                        <a:t>14.15-14.30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15</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Coffee break</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59739"/>
                  </a:ext>
                </a:extLst>
              </a:tr>
              <a:tr h="447040">
                <a:tc>
                  <a:txBody>
                    <a:bodyPr/>
                    <a:lstStyle/>
                    <a:p>
                      <a:r>
                        <a:rPr lang="en-GB" sz="1800">
                          <a:effectLst/>
                          <a:latin typeface="Constantia" panose="02030602050306030303" pitchFamily="18" charset="0"/>
                        </a:rPr>
                        <a:t>14.30- 15.30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14: CFS Activity Catalogue</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6478666"/>
                  </a:ext>
                </a:extLst>
              </a:tr>
              <a:tr h="447040">
                <a:tc>
                  <a:txBody>
                    <a:bodyPr/>
                    <a:lstStyle/>
                    <a:p>
                      <a:r>
                        <a:rPr lang="en-GB" sz="1800">
                          <a:effectLst/>
                          <a:latin typeface="Constantia" panose="02030602050306030303" pitchFamily="18" charset="0"/>
                        </a:rPr>
                        <a:t>15.30-16.00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15: Challenges </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4213276"/>
                  </a:ext>
                </a:extLst>
              </a:tr>
              <a:tr h="0">
                <a:tc>
                  <a:txBody>
                    <a:bodyPr/>
                    <a:lstStyle/>
                    <a:p>
                      <a:r>
                        <a:rPr lang="en-GB" sz="1800">
                          <a:effectLst/>
                          <a:latin typeface="Constantia" panose="02030602050306030303" pitchFamily="18" charset="0"/>
                        </a:rPr>
                        <a:t>16.00-16.30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16: Review and wrap up day two</a:t>
                      </a:r>
                      <a:endParaRPr lang="da-DK" sz="1800" dirty="0">
                        <a:effectLst/>
                        <a:latin typeface="Gill Sans MT" panose="020B0502020104020203"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366877"/>
                  </a:ext>
                </a:extLst>
              </a:tr>
            </a:tbl>
          </a:graphicData>
        </a:graphic>
      </p:graphicFrame>
    </p:spTree>
    <p:extLst>
      <p:ext uri="{BB962C8B-B14F-4D97-AF65-F5344CB8AC3E}">
        <p14:creationId xmlns:p14="http://schemas.microsoft.com/office/powerpoint/2010/main" val="5404276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en-GB" sz="3200" dirty="0"/>
              <a:t>Session 20:  The activity planning worksheet</a:t>
            </a:r>
            <a:endParaRPr lang="en-US" sz="3200" dirty="0"/>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r>
              <a:rPr lang="en-GB" dirty="0"/>
              <a:t>This worksheet is a planning tool for facilitators. It guides decisions about:</a:t>
            </a:r>
          </a:p>
          <a:p>
            <a:pPr lvl="1"/>
            <a:r>
              <a:rPr lang="en-GB" dirty="0"/>
              <a:t>the activities to be implemented </a:t>
            </a:r>
          </a:p>
          <a:p>
            <a:pPr lvl="1"/>
            <a:r>
              <a:rPr lang="en-GB" dirty="0"/>
              <a:t>the materials needed</a:t>
            </a:r>
          </a:p>
          <a:p>
            <a:pPr lvl="1"/>
            <a:r>
              <a:rPr lang="en-GB" dirty="0"/>
              <a:t> the number of facilitators required, and </a:t>
            </a:r>
          </a:p>
          <a:p>
            <a:pPr lvl="1"/>
            <a:r>
              <a:rPr lang="en-GB" dirty="0"/>
              <a:t>any adaptations needed to enable children to participate.</a:t>
            </a:r>
          </a:p>
          <a:p>
            <a:pPr lvl="1"/>
            <a:endParaRPr lang="en-GB" dirty="0"/>
          </a:p>
          <a:p>
            <a:pPr marL="0" indent="0">
              <a:buNone/>
            </a:pPr>
            <a:r>
              <a:rPr lang="en-GB" dirty="0"/>
              <a:t>It also has space to record reflections about the session afterwards.</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70214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29" y="469666"/>
            <a:ext cx="9394371" cy="1287234"/>
          </a:xfrm>
        </p:spPr>
        <p:txBody>
          <a:bodyPr>
            <a:normAutofit/>
          </a:bodyPr>
          <a:lstStyle/>
          <a:p>
            <a:pPr algn="l"/>
            <a:r>
              <a:rPr lang="en-GB" sz="3200" dirty="0"/>
              <a:t>Session 20: CFS activities in the catalogue</a:t>
            </a:r>
            <a:endParaRPr lang="en-US" sz="3200" dirty="0"/>
          </a:p>
        </p:txBody>
      </p:sp>
      <p:sp>
        <p:nvSpPr>
          <p:cNvPr id="3" name="Content Placeholder 2"/>
          <p:cNvSpPr>
            <a:spLocks noGrp="1"/>
          </p:cNvSpPr>
          <p:nvPr>
            <p:ph idx="1"/>
          </p:nvPr>
        </p:nvSpPr>
        <p:spPr>
          <a:xfrm>
            <a:off x="943429" y="1930852"/>
            <a:ext cx="10395857" cy="4195312"/>
          </a:xfrm>
        </p:spPr>
        <p:txBody>
          <a:bodyPr>
            <a:normAutofit/>
          </a:bodyPr>
          <a:lstStyle/>
          <a:p>
            <a:pPr marL="0" indent="0">
              <a:buNone/>
            </a:pPr>
            <a:endParaRPr lang="en-GB" dirty="0"/>
          </a:p>
          <a:p>
            <a:pPr marL="0" indent="0">
              <a:buNone/>
            </a:pPr>
            <a:endParaRPr lang="en-GB" dirty="0"/>
          </a:p>
          <a:p>
            <a:pPr marL="0" indent="0">
              <a:buNone/>
            </a:pPr>
            <a:r>
              <a:rPr lang="en-GB" dirty="0"/>
              <a:t>The CFS Activity Catalogue contains activities that can be used in a sequence, and others that are stand-alone.</a:t>
            </a: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771791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en-GB" sz="3200" dirty="0"/>
              <a:t>Session 20:  Activities in a sequence</a:t>
            </a:r>
            <a:endParaRPr lang="en-US" sz="3200" dirty="0"/>
          </a:p>
        </p:txBody>
      </p:sp>
      <p:sp>
        <p:nvSpPr>
          <p:cNvPr id="3" name="Content Placeholder 2"/>
          <p:cNvSpPr>
            <a:spLocks noGrp="1"/>
          </p:cNvSpPr>
          <p:nvPr>
            <p:ph idx="1"/>
          </p:nvPr>
        </p:nvSpPr>
        <p:spPr>
          <a:xfrm>
            <a:off x="961571" y="2456637"/>
            <a:ext cx="9249229" cy="3342955"/>
          </a:xfrm>
        </p:spPr>
        <p:txBody>
          <a:bodyPr>
            <a:normAutofit/>
          </a:bodyPr>
          <a:lstStyle/>
          <a:p>
            <a:pPr marL="0" indent="0">
              <a:buNone/>
            </a:pPr>
            <a:r>
              <a:rPr lang="en-GB" b="1" dirty="0"/>
              <a:t>Activities in a sequence </a:t>
            </a:r>
            <a:r>
              <a:rPr lang="en-GB" dirty="0"/>
              <a:t>build one activity upon another. They are good for contexts where the same children attend a CFS over a period of  time. More in-depth activities can be implemented to help children’s recovery from difficult experiences and promote their psychosocial wellbeing.</a:t>
            </a: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4143206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4857" y="469666"/>
            <a:ext cx="9085943" cy="1287234"/>
          </a:xfrm>
        </p:spPr>
        <p:txBody>
          <a:bodyPr>
            <a:normAutofit/>
          </a:bodyPr>
          <a:lstStyle/>
          <a:p>
            <a:r>
              <a:rPr lang="en-GB" sz="3200" dirty="0"/>
              <a:t>Session 20:  Activities that stand-alone</a:t>
            </a:r>
            <a:endParaRPr lang="en-US" sz="3200" dirty="0"/>
          </a:p>
        </p:txBody>
      </p:sp>
      <p:sp>
        <p:nvSpPr>
          <p:cNvPr id="3" name="Content Placeholder 2"/>
          <p:cNvSpPr>
            <a:spLocks noGrp="1"/>
          </p:cNvSpPr>
          <p:nvPr>
            <p:ph idx="1"/>
          </p:nvPr>
        </p:nvSpPr>
        <p:spPr>
          <a:xfrm>
            <a:off x="1124857" y="2304144"/>
            <a:ext cx="9942286" cy="3822020"/>
          </a:xfrm>
        </p:spPr>
        <p:txBody>
          <a:bodyPr>
            <a:normAutofit/>
          </a:bodyPr>
          <a:lstStyle/>
          <a:p>
            <a:pPr marL="0" indent="0">
              <a:buNone/>
            </a:pPr>
            <a:r>
              <a:rPr lang="en-GB" b="1" dirty="0"/>
              <a:t>Activities that stand-alone</a:t>
            </a:r>
            <a:r>
              <a:rPr lang="en-GB" dirty="0"/>
              <a:t> can be implemented anytime. They are good for contexts where the group of children who attend the CFS is rarely the same, you can be use activities to create a schedule depending upon the needs of the children attending, the time available, the circumstances, and so on.</a:t>
            </a: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7811126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8072" y="741809"/>
            <a:ext cx="9252728" cy="1287234"/>
          </a:xfrm>
        </p:spPr>
        <p:txBody>
          <a:bodyPr>
            <a:normAutofit/>
          </a:bodyPr>
          <a:lstStyle/>
          <a:p>
            <a:r>
              <a:rPr lang="en-GB" sz="3200" dirty="0"/>
              <a:t>Session 20:  Work in pairs</a:t>
            </a:r>
            <a:endParaRPr lang="en-US" sz="3200" dirty="0"/>
          </a:p>
        </p:txBody>
      </p:sp>
      <p:sp>
        <p:nvSpPr>
          <p:cNvPr id="3" name="Content Placeholder 2"/>
          <p:cNvSpPr>
            <a:spLocks noGrp="1"/>
          </p:cNvSpPr>
          <p:nvPr>
            <p:ph idx="1"/>
          </p:nvPr>
        </p:nvSpPr>
        <p:spPr>
          <a:xfrm>
            <a:off x="1288143" y="1756900"/>
            <a:ext cx="9851571" cy="4369264"/>
          </a:xfrm>
        </p:spPr>
        <p:txBody>
          <a:bodyPr>
            <a:normAutofit lnSpcReduction="10000"/>
          </a:bodyPr>
          <a:lstStyle/>
          <a:p>
            <a:pPr marL="0" indent="0">
              <a:buNone/>
            </a:pPr>
            <a:r>
              <a:rPr lang="en-GB" b="1" dirty="0"/>
              <a:t>Pairs from group A use case study 1</a:t>
            </a:r>
            <a:r>
              <a:rPr lang="en-GB" dirty="0"/>
              <a:t>: </a:t>
            </a:r>
          </a:p>
          <a:p>
            <a:pPr marL="0" indent="0">
              <a:buNone/>
            </a:pPr>
            <a:r>
              <a:rPr lang="en-GB" dirty="0"/>
              <a:t>Plan three sessions to end a programme of activities with children who have been attending the CFS for six weeks.</a:t>
            </a:r>
            <a:endParaRPr lang="en-US" dirty="0"/>
          </a:p>
          <a:p>
            <a:pPr marL="0" indent="0">
              <a:buNone/>
            </a:pPr>
            <a:r>
              <a:rPr lang="en-GB" b="1" dirty="0"/>
              <a:t>Pairs from group B use case study 2</a:t>
            </a:r>
            <a:r>
              <a:rPr lang="en-GB" dirty="0"/>
              <a:t>: </a:t>
            </a:r>
          </a:p>
          <a:p>
            <a:pPr marL="0" indent="0">
              <a:buNone/>
            </a:pPr>
            <a:r>
              <a:rPr lang="en-GB" dirty="0"/>
              <a:t>Plan three sessions for young children you have known for a week.</a:t>
            </a:r>
            <a:endParaRPr lang="en-US" dirty="0"/>
          </a:p>
          <a:p>
            <a:pPr marL="0" indent="0">
              <a:buNone/>
            </a:pPr>
            <a:r>
              <a:rPr lang="en-GB" b="1" dirty="0"/>
              <a:t>Pairs from group C use case study 3</a:t>
            </a:r>
            <a:r>
              <a:rPr lang="en-GB" dirty="0"/>
              <a:t>: </a:t>
            </a:r>
          </a:p>
          <a:p>
            <a:pPr marL="0" indent="0">
              <a:buNone/>
            </a:pPr>
            <a:r>
              <a:rPr lang="en-GB" dirty="0"/>
              <a:t>Plan three sessions where the children attending are likely to be different for each session.</a:t>
            </a: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21423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143" y="469666"/>
            <a:ext cx="9303657" cy="1287234"/>
          </a:xfrm>
        </p:spPr>
        <p:txBody>
          <a:bodyPr>
            <a:normAutofit/>
          </a:bodyPr>
          <a:lstStyle/>
          <a:p>
            <a:pPr algn="l"/>
            <a:r>
              <a:rPr lang="en-GB" sz="3200" dirty="0"/>
              <a:t>Session 20: Gallery walk </a:t>
            </a:r>
            <a:endParaRPr lang="en-US" sz="3200" dirty="0"/>
          </a:p>
        </p:txBody>
      </p:sp>
      <p:sp>
        <p:nvSpPr>
          <p:cNvPr id="3" name="Content Placeholder 2"/>
          <p:cNvSpPr>
            <a:spLocks noGrp="1"/>
          </p:cNvSpPr>
          <p:nvPr>
            <p:ph idx="1"/>
          </p:nvPr>
        </p:nvSpPr>
        <p:spPr>
          <a:xfrm>
            <a:off x="907143" y="2086428"/>
            <a:ext cx="9303657" cy="4039735"/>
          </a:xfrm>
        </p:spPr>
        <p:txBody>
          <a:bodyPr>
            <a:normAutofit/>
          </a:bodyPr>
          <a:lstStyle/>
          <a:p>
            <a:pPr marL="0" indent="0">
              <a:buNone/>
            </a:pPr>
            <a:endParaRPr lang="en-US" dirty="0"/>
          </a:p>
          <a:p>
            <a:r>
              <a:rPr lang="en-US" dirty="0"/>
              <a:t>Group the activity worksheets on the wall – group A worksheets together, group B worksheets together and group C worksheets together.</a:t>
            </a:r>
          </a:p>
          <a:p>
            <a:r>
              <a:rPr lang="en-US" dirty="0"/>
              <a:t>Do a gallery work together and stop at each set of plans and discuss them.</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995966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1353502"/>
          </a:xfrm>
        </p:spPr>
        <p:txBody>
          <a:bodyPr/>
          <a:lstStyle/>
          <a:p>
            <a:r>
              <a:rPr lang="en-US" dirty="0"/>
              <a:t>Monitoring and evaluation</a:t>
            </a:r>
            <a:endParaRPr lang="en-GB" dirty="0"/>
          </a:p>
        </p:txBody>
      </p:sp>
      <p:sp>
        <p:nvSpPr>
          <p:cNvPr id="3" name="Text Placeholder 2"/>
          <p:cNvSpPr>
            <a:spLocks noGrp="1"/>
          </p:cNvSpPr>
          <p:nvPr>
            <p:ph type="body" idx="1"/>
          </p:nvPr>
        </p:nvSpPr>
        <p:spPr>
          <a:xfrm>
            <a:off x="831850" y="4589463"/>
            <a:ext cx="10515600" cy="1500187"/>
          </a:xfrm>
        </p:spPr>
        <p:txBody>
          <a:bodyPr/>
          <a:lstStyle/>
          <a:p>
            <a:r>
              <a:rPr lang="en-GB" dirty="0"/>
              <a:t>Day three, session 21</a:t>
            </a:r>
          </a:p>
        </p:txBody>
      </p:sp>
      <p:sp>
        <p:nvSpPr>
          <p:cNvPr id="4" name="Content Placeholder 2">
            <a:extLst>
              <a:ext uri="{FF2B5EF4-FFF2-40B4-BE49-F238E27FC236}">
                <a16:creationId xmlns:a16="http://schemas.microsoft.com/office/drawing/2014/main" id="{432D64D6-C18F-40A0-B3F0-485595295AE7}"/>
              </a:ext>
            </a:extLst>
          </p:cNvPr>
          <p:cNvSpPr txBox="1">
            <a:spLocks/>
          </p:cNvSpPr>
          <p:nvPr/>
        </p:nvSpPr>
        <p:spPr>
          <a:xfrm>
            <a:off x="6291399" y="3288827"/>
            <a:ext cx="5068751" cy="208502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FF6600"/>
              </a:buClr>
              <a:buFont typeface="Arial" panose="020B0604020202020204" pitchFamily="34" charset="0"/>
              <a:buNone/>
              <a:defRPr sz="2400" kern="1200">
                <a:solidFill>
                  <a:srgbClr val="FF6600"/>
                </a:solidFill>
                <a:latin typeface="Caecilia LT Std Light" panose="00000400000000000000" pitchFamily="50" charset="0"/>
                <a:ea typeface="+mn-ea"/>
                <a:cs typeface="+mn-cs"/>
              </a:defRPr>
            </a:lvl1pPr>
            <a:lvl2pPr marL="457200" indent="0" algn="l" defTabSz="914400" rtl="0" eaLnBrk="1" latinLnBrk="0" hangingPunct="1">
              <a:lnSpc>
                <a:spcPct val="90000"/>
              </a:lnSpc>
              <a:spcBef>
                <a:spcPts val="500"/>
              </a:spcBef>
              <a:buClr>
                <a:srgbClr val="FF6600"/>
              </a:buClr>
              <a:buFont typeface="Arial" panose="020B0604020202020204" pitchFamily="34" charset="0"/>
              <a:buNone/>
              <a:defRPr sz="2000" kern="1200">
                <a:solidFill>
                  <a:schemeClr val="tx1">
                    <a:tint val="75000"/>
                  </a:schemeClr>
                </a:solidFill>
                <a:latin typeface="Caecilia LT Std Light" panose="00000400000000000000" pitchFamily="50" charset="0"/>
                <a:ea typeface="+mn-ea"/>
                <a:cs typeface="+mn-cs"/>
              </a:defRPr>
            </a:lvl2pPr>
            <a:lvl3pPr marL="914400" indent="0" algn="l" defTabSz="914400" rtl="0" eaLnBrk="1" latinLnBrk="0" hangingPunct="1">
              <a:lnSpc>
                <a:spcPct val="90000"/>
              </a:lnSpc>
              <a:spcBef>
                <a:spcPts val="500"/>
              </a:spcBef>
              <a:buClr>
                <a:srgbClr val="FF6600"/>
              </a:buClr>
              <a:buFont typeface="Arial" panose="020B0604020202020204" pitchFamily="34" charset="0"/>
              <a:buNone/>
              <a:defRPr sz="1800" kern="1200">
                <a:solidFill>
                  <a:schemeClr val="tx1">
                    <a:tint val="75000"/>
                  </a:schemeClr>
                </a:solidFill>
                <a:latin typeface="Caecilia LT Std Light" panose="00000400000000000000" pitchFamily="50" charset="0"/>
                <a:ea typeface="+mn-ea"/>
                <a:cs typeface="+mn-cs"/>
              </a:defRPr>
            </a:lvl3pPr>
            <a:lvl4pPr marL="13716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4pPr>
            <a:lvl5pPr marL="1828800" indent="0" algn="l" defTabSz="914400" rtl="0" eaLnBrk="1" latinLnBrk="0" hangingPunct="1">
              <a:lnSpc>
                <a:spcPct val="90000"/>
              </a:lnSpc>
              <a:spcBef>
                <a:spcPts val="500"/>
              </a:spcBef>
              <a:buClr>
                <a:srgbClr val="FF6600"/>
              </a:buClr>
              <a:buFont typeface="Arial" panose="020B0604020202020204" pitchFamily="34" charset="0"/>
              <a:buNone/>
              <a:defRPr sz="1600" kern="1200">
                <a:solidFill>
                  <a:schemeClr val="tx1">
                    <a:tint val="75000"/>
                  </a:schemeClr>
                </a:solidFill>
                <a:latin typeface="Caecilia LT Std Light" panose="00000400000000000000" pitchFamily="50"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dirty="0"/>
          </a:p>
          <a:p>
            <a:r>
              <a:rPr lang="en-US" dirty="0"/>
              <a:t>Presentation and discussion about M&amp;E</a:t>
            </a:r>
          </a:p>
          <a:p>
            <a:r>
              <a:rPr lang="en-US" dirty="0"/>
              <a:t>Group work – making evaluation plans for different CFS settings</a:t>
            </a:r>
          </a:p>
          <a:p>
            <a:endParaRPr lang="en-US" dirty="0"/>
          </a:p>
          <a:p>
            <a:endParaRPr lang="en-US" dirty="0"/>
          </a:p>
        </p:txBody>
      </p:sp>
    </p:spTree>
    <p:extLst>
      <p:ext uri="{BB962C8B-B14F-4D97-AF65-F5344CB8AC3E}">
        <p14:creationId xmlns:p14="http://schemas.microsoft.com/office/powerpoint/2010/main" val="4902230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pPr algn="l"/>
            <a:r>
              <a:rPr lang="en-GB" sz="3200" dirty="0"/>
              <a:t>Session 21:  Why M&amp;E? </a:t>
            </a:r>
            <a:endParaRPr lang="en-US" sz="3200" dirty="0"/>
          </a:p>
        </p:txBody>
      </p:sp>
      <p:sp>
        <p:nvSpPr>
          <p:cNvPr id="3" name="Content Placeholder 2"/>
          <p:cNvSpPr>
            <a:spLocks noGrp="1"/>
          </p:cNvSpPr>
          <p:nvPr>
            <p:ph idx="1"/>
          </p:nvPr>
        </p:nvSpPr>
        <p:spPr>
          <a:xfrm>
            <a:off x="943429" y="1756900"/>
            <a:ext cx="9978571" cy="4369264"/>
          </a:xfrm>
        </p:spPr>
        <p:txBody>
          <a:bodyPr>
            <a:normAutofit lnSpcReduction="10000"/>
          </a:bodyPr>
          <a:lstStyle/>
          <a:p>
            <a:pPr marL="0" indent="0">
              <a:buNone/>
            </a:pPr>
            <a:endParaRPr lang="en-US" dirty="0"/>
          </a:p>
          <a:p>
            <a:r>
              <a:rPr lang="en-US" dirty="0"/>
              <a:t>An M&amp;E system describes the objectives for a project or </a:t>
            </a:r>
            <a:r>
              <a:rPr lang="en-US" dirty="0" err="1"/>
              <a:t>programme</a:t>
            </a:r>
            <a:r>
              <a:rPr lang="en-US" dirty="0"/>
              <a:t>. </a:t>
            </a:r>
          </a:p>
          <a:p>
            <a:r>
              <a:rPr lang="en-US" dirty="0"/>
              <a:t>Regular monitoring ensures implementation is on track. It allows ‘real-time’ adjustments to be made to improve the quality of activities, and to ensure the safety and security of children who participate in the CFS.  </a:t>
            </a:r>
          </a:p>
          <a:p>
            <a:r>
              <a:rPr lang="en-US" dirty="0"/>
              <a:t>Evaluation indicates whether or not a CFS has produced meaningful improvements in the lives of children and other stakeholders.</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403198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CFS and M&amp;E </a:t>
            </a:r>
            <a:endParaRPr lang="en-US" sz="3200" dirty="0"/>
          </a:p>
        </p:txBody>
      </p:sp>
      <p:sp>
        <p:nvSpPr>
          <p:cNvPr id="3" name="Content Placeholder 2"/>
          <p:cNvSpPr>
            <a:spLocks noGrp="1"/>
          </p:cNvSpPr>
          <p:nvPr>
            <p:ph idx="1"/>
          </p:nvPr>
        </p:nvSpPr>
        <p:spPr>
          <a:xfrm>
            <a:off x="943429" y="2267856"/>
            <a:ext cx="9978571" cy="3858307"/>
          </a:xfrm>
        </p:spPr>
        <p:txBody>
          <a:bodyPr>
            <a:normAutofit/>
          </a:bodyPr>
          <a:lstStyle/>
          <a:p>
            <a:pPr marL="0" indent="0">
              <a:buNone/>
            </a:pPr>
            <a:endParaRPr lang="en-US" dirty="0"/>
          </a:p>
          <a:p>
            <a:r>
              <a:rPr lang="en-US" dirty="0"/>
              <a:t>CFS may be ongoing, short-term or mobile – just as shown in the case studies.</a:t>
            </a:r>
          </a:p>
          <a:p>
            <a:r>
              <a:rPr lang="en-US" dirty="0"/>
              <a:t>This means that activities may vary from being </a:t>
            </a:r>
            <a:r>
              <a:rPr lang="en-US" dirty="0" err="1"/>
              <a:t>programmes</a:t>
            </a:r>
            <a:r>
              <a:rPr lang="en-US" dirty="0"/>
              <a:t> implemented over a longer period of time to being one or two sessions implemented whenever access is possible.  </a:t>
            </a:r>
          </a:p>
          <a:p>
            <a:r>
              <a:rPr lang="en-US" dirty="0"/>
              <a:t>Planning M&amp;E must take account of these differences.</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836879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997857"/>
            <a:ext cx="9267371" cy="759042"/>
          </a:xfrm>
        </p:spPr>
        <p:txBody>
          <a:bodyPr>
            <a:normAutofit fontScale="90000"/>
          </a:bodyPr>
          <a:lstStyle/>
          <a:p>
            <a:r>
              <a:rPr lang="en-GB" sz="3600" dirty="0"/>
              <a:t>Session 21:  Monitoring M&amp;E – registration</a:t>
            </a:r>
            <a:r>
              <a:rPr lang="en-US" sz="3600" b="1" dirty="0"/>
              <a:t> </a:t>
            </a:r>
            <a:br>
              <a:rPr lang="en-US" sz="3200" b="1" dirty="0"/>
            </a:br>
            <a:r>
              <a:rPr lang="en-GB" sz="3200" dirty="0"/>
              <a:t> </a:t>
            </a:r>
            <a:endParaRPr lang="en-US" sz="3200" dirty="0"/>
          </a:p>
        </p:txBody>
      </p:sp>
      <p:sp>
        <p:nvSpPr>
          <p:cNvPr id="3" name="Content Placeholder 2"/>
          <p:cNvSpPr>
            <a:spLocks noGrp="1"/>
          </p:cNvSpPr>
          <p:nvPr>
            <p:ph idx="1"/>
          </p:nvPr>
        </p:nvSpPr>
        <p:spPr>
          <a:xfrm>
            <a:off x="943429" y="2177142"/>
            <a:ext cx="9978571" cy="4336143"/>
          </a:xfrm>
        </p:spPr>
        <p:txBody>
          <a:bodyPr>
            <a:normAutofit/>
          </a:bodyPr>
          <a:lstStyle/>
          <a:p>
            <a:pPr marL="0" indent="0">
              <a:buNone/>
            </a:pPr>
            <a:endParaRPr lang="en-US" dirty="0"/>
          </a:p>
          <a:p>
            <a:pPr marL="0" indent="0">
              <a:buNone/>
            </a:pPr>
            <a:r>
              <a:rPr lang="en-US" dirty="0"/>
              <a:t>Monitoring registration allows for each individual child to be identified and accounted for. This is important to avoid double counting in attendance records.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47963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3200" dirty="0"/>
              <a:t>Training programme – day three</a:t>
            </a:r>
            <a:endParaRPr lang="en-US" sz="3200" dirty="0"/>
          </a:p>
        </p:txBody>
      </p:sp>
      <p:graphicFrame>
        <p:nvGraphicFramePr>
          <p:cNvPr id="7" name="Content Placeholder 6">
            <a:extLst>
              <a:ext uri="{FF2B5EF4-FFF2-40B4-BE49-F238E27FC236}">
                <a16:creationId xmlns:a16="http://schemas.microsoft.com/office/drawing/2014/main" id="{3A99C58A-6847-42DD-A7B9-71B739B90D3D}"/>
              </a:ext>
            </a:extLst>
          </p:cNvPr>
          <p:cNvGraphicFramePr>
            <a:graphicFrameLocks noGrp="1"/>
          </p:cNvGraphicFramePr>
          <p:nvPr>
            <p:ph idx="1"/>
            <p:extLst>
              <p:ext uri="{D42A27DB-BD31-4B8C-83A1-F6EECF244321}">
                <p14:modId xmlns:p14="http://schemas.microsoft.com/office/powerpoint/2010/main" val="360259480"/>
              </p:ext>
            </p:extLst>
          </p:nvPr>
        </p:nvGraphicFramePr>
        <p:xfrm>
          <a:off x="1286993" y="1825624"/>
          <a:ext cx="9058298" cy="4760557"/>
        </p:xfrm>
        <a:graphic>
          <a:graphicData uri="http://schemas.openxmlformats.org/drawingml/2006/table">
            <a:tbl>
              <a:tblPr firstRow="1" bandRow="1"/>
              <a:tblGrid>
                <a:gridCol w="1360527">
                  <a:extLst>
                    <a:ext uri="{9D8B030D-6E8A-4147-A177-3AD203B41FA5}">
                      <a16:colId xmlns:a16="http://schemas.microsoft.com/office/drawing/2014/main" val="4031493645"/>
                    </a:ext>
                  </a:extLst>
                </a:gridCol>
                <a:gridCol w="874752">
                  <a:extLst>
                    <a:ext uri="{9D8B030D-6E8A-4147-A177-3AD203B41FA5}">
                      <a16:colId xmlns:a16="http://schemas.microsoft.com/office/drawing/2014/main" val="3038215456"/>
                    </a:ext>
                  </a:extLst>
                </a:gridCol>
                <a:gridCol w="6823019">
                  <a:extLst>
                    <a:ext uri="{9D8B030D-6E8A-4147-A177-3AD203B41FA5}">
                      <a16:colId xmlns:a16="http://schemas.microsoft.com/office/drawing/2014/main" val="840668359"/>
                    </a:ext>
                  </a:extLst>
                </a:gridCol>
              </a:tblGrid>
              <a:tr h="328732">
                <a:tc>
                  <a:txBody>
                    <a:bodyPr/>
                    <a:lstStyle/>
                    <a:p>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US" sz="1800">
                          <a:solidFill>
                            <a:srgbClr val="FFFFFF"/>
                          </a:solidFill>
                          <a:effectLst/>
                          <a:latin typeface="Constantia" panose="02030602050306030303" pitchFamily="18" charset="0"/>
                        </a:rPr>
                        <a:t>Time needed</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tc>
                  <a:txBody>
                    <a:bodyPr/>
                    <a:lstStyle/>
                    <a:p>
                      <a:r>
                        <a:rPr lang="en-US" sz="1800" b="1">
                          <a:solidFill>
                            <a:srgbClr val="FFFFFF"/>
                          </a:solidFill>
                          <a:effectLst/>
                          <a:latin typeface="Constantia" panose="02030602050306030303" pitchFamily="18" charset="0"/>
                        </a:rPr>
                        <a:t>Day Three</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771B"/>
                    </a:solidFill>
                  </a:tcPr>
                </a:tc>
                <a:extLst>
                  <a:ext uri="{0D108BD9-81ED-4DB2-BD59-A6C34878D82A}">
                    <a16:rowId xmlns:a16="http://schemas.microsoft.com/office/drawing/2014/main" val="2702375995"/>
                  </a:ext>
                </a:extLst>
              </a:tr>
              <a:tr h="317116">
                <a:tc>
                  <a:txBody>
                    <a:bodyPr/>
                    <a:lstStyle/>
                    <a:p>
                      <a:r>
                        <a:rPr lang="en-GB" sz="1800" dirty="0">
                          <a:effectLst/>
                          <a:latin typeface="Constantia" panose="02030602050306030303" pitchFamily="18" charset="0"/>
                        </a:rPr>
                        <a:t>08.30-09.00</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17: Welcome back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5664262"/>
                  </a:ext>
                </a:extLst>
              </a:tr>
              <a:tr h="374615">
                <a:tc>
                  <a:txBody>
                    <a:bodyPr/>
                    <a:lstStyle/>
                    <a:p>
                      <a:r>
                        <a:rPr lang="en-GB" sz="1800">
                          <a:effectLst/>
                          <a:latin typeface="Constantia" panose="02030602050306030303" pitchFamily="18" charset="0"/>
                        </a:rPr>
                        <a:t>09.00-10.00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18: CFS ensure an inclusive and non-discriminatory environment</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689100"/>
                  </a:ext>
                </a:extLst>
              </a:tr>
              <a:tr h="308404">
                <a:tc>
                  <a:txBody>
                    <a:bodyPr/>
                    <a:lstStyle/>
                    <a:p>
                      <a:r>
                        <a:rPr lang="en-US" sz="1800">
                          <a:effectLst/>
                          <a:latin typeface="Constantia" panose="02030602050306030303" pitchFamily="18" charset="0"/>
                        </a:rPr>
                        <a:t>10.00-10.15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Coffee break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495808"/>
                  </a:ext>
                </a:extLst>
              </a:tr>
              <a:tr h="437922">
                <a:tc>
                  <a:txBody>
                    <a:bodyPr/>
                    <a:lstStyle/>
                    <a:p>
                      <a:r>
                        <a:rPr lang="en-GB" sz="1800">
                          <a:effectLst/>
                          <a:latin typeface="Constantia" panose="02030602050306030303" pitchFamily="18" charset="0"/>
                        </a:rPr>
                        <a:t>10.15-10.45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19: Lessons learned</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866271"/>
                  </a:ext>
                </a:extLst>
              </a:tr>
              <a:tr h="437922">
                <a:tc>
                  <a:txBody>
                    <a:bodyPr/>
                    <a:lstStyle/>
                    <a:p>
                      <a:r>
                        <a:rPr lang="en-GB" sz="1800">
                          <a:effectLst/>
                          <a:latin typeface="Constantia" panose="02030602050306030303" pitchFamily="18" charset="0"/>
                        </a:rPr>
                        <a:t>10.45-11.45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20: Programming structured activities</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360451"/>
                  </a:ext>
                </a:extLst>
              </a:tr>
              <a:tr h="279945">
                <a:tc>
                  <a:txBody>
                    <a:bodyPr/>
                    <a:lstStyle/>
                    <a:p>
                      <a:r>
                        <a:rPr lang="en-US" sz="1800">
                          <a:effectLst/>
                          <a:latin typeface="Constantia" panose="02030602050306030303" pitchFamily="18" charset="0"/>
                        </a:rPr>
                        <a:t>11.45-12.45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60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Lunch</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076532"/>
                  </a:ext>
                </a:extLst>
              </a:tr>
              <a:tr h="401912">
                <a:tc>
                  <a:txBody>
                    <a:bodyPr/>
                    <a:lstStyle/>
                    <a:p>
                      <a:r>
                        <a:rPr lang="en-GB" sz="1800">
                          <a:effectLst/>
                          <a:latin typeface="Constantia" panose="02030602050306030303" pitchFamily="18" charset="0"/>
                        </a:rPr>
                        <a:t>12.45-14.00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75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21: Monitoring and evaluation</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3533396"/>
                  </a:ext>
                </a:extLst>
              </a:tr>
              <a:tr h="259036">
                <a:tc>
                  <a:txBody>
                    <a:bodyPr/>
                    <a:lstStyle/>
                    <a:p>
                      <a:r>
                        <a:rPr lang="en-US" sz="1800">
                          <a:effectLst/>
                          <a:latin typeface="Constantia" panose="02030602050306030303" pitchFamily="18" charset="0"/>
                        </a:rPr>
                        <a:t>14.oo-14.15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a:effectLst/>
                          <a:latin typeface="Constantia" panose="02030602050306030303" pitchFamily="18" charset="0"/>
                        </a:rPr>
                        <a:t>Coffee break</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872800"/>
                  </a:ext>
                </a:extLst>
              </a:tr>
              <a:tr h="401912">
                <a:tc>
                  <a:txBody>
                    <a:bodyPr/>
                    <a:lstStyle/>
                    <a:p>
                      <a:r>
                        <a:rPr lang="en-GB" sz="1800">
                          <a:effectLst/>
                          <a:latin typeface="Constantia" panose="02030602050306030303" pitchFamily="18" charset="0"/>
                        </a:rPr>
                        <a:t>14.15-14.45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22: Challenges</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1990953"/>
                  </a:ext>
                </a:extLst>
              </a:tr>
              <a:tr h="401912">
                <a:tc>
                  <a:txBody>
                    <a:bodyPr/>
                    <a:lstStyle/>
                    <a:p>
                      <a:r>
                        <a:rPr lang="en-GB" sz="1800">
                          <a:effectLst/>
                          <a:latin typeface="Constantia" panose="02030602050306030303" pitchFamily="18" charset="0"/>
                        </a:rPr>
                        <a:t>14.45-15.15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Session 23: The way forward – reflection and learning</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8310193"/>
                  </a:ext>
                </a:extLst>
              </a:tr>
              <a:tr h="401912">
                <a:tc>
                  <a:txBody>
                    <a:bodyPr/>
                    <a:lstStyle/>
                    <a:p>
                      <a:r>
                        <a:rPr lang="en-GB" sz="1800">
                          <a:effectLst/>
                          <a:latin typeface="Constantia" panose="02030602050306030303" pitchFamily="18" charset="0"/>
                        </a:rPr>
                        <a:t>15.15-15.45</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a:effectLst/>
                          <a:latin typeface="Constantia" panose="02030602050306030303" pitchFamily="18" charset="0"/>
                        </a:rPr>
                        <a:t>30</a:t>
                      </a:r>
                      <a:endParaRPr lang="da-DK" sz="180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Constantia" panose="02030602050306030303" pitchFamily="18" charset="0"/>
                        </a:rPr>
                        <a:t>Session 24: Evaluation of training and close</a:t>
                      </a:r>
                      <a:endParaRPr lang="da-DK" sz="1800" dirty="0">
                        <a:effectLst/>
                        <a:latin typeface="Gill Sans MT" panose="020B0502020104020203" pitchFamily="34" charset="0"/>
                      </a:endParaRPr>
                    </a:p>
                  </a:txBody>
                  <a:tcPr marL="62726" marR="627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10936"/>
                  </a:ext>
                </a:extLst>
              </a:tr>
            </a:tbl>
          </a:graphicData>
        </a:graphic>
      </p:graphicFrame>
    </p:spTree>
    <p:extLst>
      <p:ext uri="{BB962C8B-B14F-4D97-AF65-F5344CB8AC3E}">
        <p14:creationId xmlns:p14="http://schemas.microsoft.com/office/powerpoint/2010/main" val="41949399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attendance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attendance records the number of children attending a CFS each day. This means that attendance records should draw on the names of the individual children who are registered. Information should be recorded separately for age, age, and ability, at minimum.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612853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activities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activities refers to keeping a regular record of the type of activities conducted in a CFS each day. The activity planning worksheet in the CFS Activity Catalogue would be a suitable way of monitoring activities. It records and tracks the activities that are implemented and also notes changes made in each session.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0327966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referrals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referrals records the number of children who attend CFS that are referred to other services and details information about the services to which referrals are being made. Monitoring should also track the referral and follow up process. It is vital that these processes observe the confidentiality of the children and families involved.</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034217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429" y="469666"/>
            <a:ext cx="9267371" cy="1287234"/>
          </a:xfrm>
        </p:spPr>
        <p:txBody>
          <a:bodyPr>
            <a:normAutofit/>
          </a:bodyPr>
          <a:lstStyle/>
          <a:p>
            <a:r>
              <a:rPr lang="en-GB" sz="3200" dirty="0"/>
              <a:t>Session 21:  Monitoring M&amp;E – CFS quality standards </a:t>
            </a:r>
            <a:endParaRPr lang="en-US" sz="3200" dirty="0"/>
          </a:p>
        </p:txBody>
      </p:sp>
      <p:sp>
        <p:nvSpPr>
          <p:cNvPr id="3" name="Content Placeholder 2"/>
          <p:cNvSpPr>
            <a:spLocks noGrp="1"/>
          </p:cNvSpPr>
          <p:nvPr>
            <p:ph idx="1"/>
          </p:nvPr>
        </p:nvSpPr>
        <p:spPr>
          <a:xfrm>
            <a:off x="943429" y="1756900"/>
            <a:ext cx="9978571" cy="4756386"/>
          </a:xfrm>
        </p:spPr>
        <p:txBody>
          <a:bodyPr>
            <a:normAutofit/>
          </a:bodyPr>
          <a:lstStyle/>
          <a:p>
            <a:pPr marL="0" indent="0">
              <a:buNone/>
            </a:pPr>
            <a:endParaRPr lang="en-US" dirty="0"/>
          </a:p>
          <a:p>
            <a:pPr marL="0" indent="0">
              <a:buNone/>
            </a:pPr>
            <a:endParaRPr lang="en-US" dirty="0"/>
          </a:p>
          <a:p>
            <a:pPr marL="0" indent="0">
              <a:buNone/>
            </a:pPr>
            <a:r>
              <a:rPr lang="en-US" dirty="0"/>
              <a:t>Monitoring assesses the extent to which CFS is meeting quality standards. </a:t>
            </a:r>
          </a:p>
          <a:p>
            <a:pPr marL="0" indent="0">
              <a:buNone/>
            </a:pPr>
            <a:endParaRPr lang="en-US" dirty="0"/>
          </a:p>
          <a:p>
            <a:pPr marL="0" indent="0">
              <a:buNone/>
            </a:pPr>
            <a:r>
              <a:rPr lang="en-US" dirty="0"/>
              <a:t>See the sample checklists for CFS quality standards in chapter 2 of the Operational Guidance for Child Friendly Spaces in Humanitarian Settings. </a:t>
            </a:r>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319650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571" y="469666"/>
            <a:ext cx="9249229" cy="1287234"/>
          </a:xfrm>
        </p:spPr>
        <p:txBody>
          <a:bodyPr>
            <a:normAutofit/>
          </a:bodyPr>
          <a:lstStyle/>
          <a:p>
            <a:r>
              <a:rPr lang="en-GB" sz="3200" dirty="0"/>
              <a:t>Session 21: Evaluating CFS</a:t>
            </a:r>
            <a:endParaRPr lang="en-US" sz="3200" dirty="0"/>
          </a:p>
        </p:txBody>
      </p:sp>
      <p:sp>
        <p:nvSpPr>
          <p:cNvPr id="3" name="Content Placeholder 2"/>
          <p:cNvSpPr>
            <a:spLocks noGrp="1"/>
          </p:cNvSpPr>
          <p:nvPr>
            <p:ph idx="1"/>
          </p:nvPr>
        </p:nvSpPr>
        <p:spPr>
          <a:xfrm>
            <a:off x="961571" y="1756900"/>
            <a:ext cx="9249229" cy="4369264"/>
          </a:xfrm>
        </p:spPr>
        <p:txBody>
          <a:bodyPr>
            <a:normAutofit/>
          </a:bodyPr>
          <a:lstStyle/>
          <a:p>
            <a:pPr marL="0" indent="0">
              <a:buNone/>
            </a:pPr>
            <a:endParaRPr lang="en-GB" dirty="0"/>
          </a:p>
          <a:p>
            <a:pPr marL="0" indent="0">
              <a:buNone/>
            </a:pPr>
            <a:endParaRPr lang="en-GB" dirty="0"/>
          </a:p>
          <a:p>
            <a:pPr marL="0" indent="0">
              <a:buNone/>
            </a:pPr>
            <a:r>
              <a:rPr lang="en-GB" dirty="0"/>
              <a:t>A CFS programme can be evaluated at three levels from the most immediate project outputs, to more intermediate outcomes and (more rarely) at the longer term impact level. </a:t>
            </a: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951842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4" y="469666"/>
            <a:ext cx="9358086" cy="1287234"/>
          </a:xfrm>
        </p:spPr>
        <p:txBody>
          <a:bodyPr>
            <a:normAutofit/>
          </a:bodyPr>
          <a:lstStyle/>
          <a:p>
            <a:pPr algn="l"/>
            <a:r>
              <a:rPr lang="en-GB" sz="3200" dirty="0"/>
              <a:t>Session ´21: Outputs </a:t>
            </a:r>
            <a:endParaRPr lang="en-US" sz="3200" dirty="0"/>
          </a:p>
        </p:txBody>
      </p:sp>
      <p:sp>
        <p:nvSpPr>
          <p:cNvPr id="3" name="Content Placeholder 2"/>
          <p:cNvSpPr>
            <a:spLocks noGrp="1"/>
          </p:cNvSpPr>
          <p:nvPr>
            <p:ph idx="1"/>
          </p:nvPr>
        </p:nvSpPr>
        <p:spPr>
          <a:xfrm>
            <a:off x="852713" y="1756900"/>
            <a:ext cx="10214429" cy="4369264"/>
          </a:xfrm>
        </p:spPr>
        <p:txBody>
          <a:bodyPr>
            <a:normAutofit/>
          </a:bodyPr>
          <a:lstStyle/>
          <a:p>
            <a:pPr marL="0" indent="0">
              <a:buNone/>
            </a:pPr>
            <a:endParaRPr lang="en-US" dirty="0"/>
          </a:p>
          <a:p>
            <a:pPr marL="0" indent="0">
              <a:buNone/>
            </a:pPr>
            <a:endParaRPr lang="en-US" dirty="0"/>
          </a:p>
          <a:p>
            <a:pPr marL="0" indent="0">
              <a:buNone/>
            </a:pPr>
            <a:r>
              <a:rPr lang="en-US" dirty="0"/>
              <a:t>Defining outputs of a CFS is usually very straightforward. </a:t>
            </a:r>
          </a:p>
          <a:p>
            <a:pPr marL="0" indent="0">
              <a:buNone/>
            </a:pPr>
            <a:endParaRPr lang="en-US" dirty="0"/>
          </a:p>
          <a:p>
            <a:r>
              <a:rPr lang="en-US" dirty="0"/>
              <a:t>For example: The </a:t>
            </a:r>
            <a:r>
              <a:rPr lang="en-GB" dirty="0"/>
              <a:t>number of </a:t>
            </a:r>
            <a:r>
              <a:rPr lang="en-US" dirty="0"/>
              <a:t>concrete activities that have been completed</a:t>
            </a:r>
            <a:r>
              <a:rPr lang="en-GB" dirty="0"/>
              <a:t> </a:t>
            </a:r>
            <a:r>
              <a:rPr lang="en-US" dirty="0"/>
              <a:t>, of staff trained, and children attending a CFS.</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024722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en-GB" sz="3200" dirty="0"/>
              <a:t>Session 21: Outcomes  </a:t>
            </a:r>
            <a:endParaRPr lang="en-US" sz="3200" dirty="0"/>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en-US" dirty="0"/>
              <a:t>Defining outcomes can be challenging. </a:t>
            </a:r>
          </a:p>
          <a:p>
            <a:pPr marL="0" indent="0">
              <a:buNone/>
            </a:pPr>
            <a:endParaRPr lang="en-US" dirty="0"/>
          </a:p>
          <a:p>
            <a:r>
              <a:rPr lang="en-US" dirty="0"/>
              <a:t>They aim to reflect the changes for individuals or groups of people that have occurred as a consequence of a particular </a:t>
            </a:r>
            <a:r>
              <a:rPr lang="en-US" dirty="0" err="1"/>
              <a:t>programme</a:t>
            </a:r>
            <a:r>
              <a:rPr lang="en-US" dirty="0"/>
              <a:t> or intervention. </a:t>
            </a:r>
          </a:p>
          <a:p>
            <a:r>
              <a:rPr lang="en-US" dirty="0"/>
              <a:t>Typically, a project will develop a logical framework or theory of change for one or a few outcomes.</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603749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7" y="469666"/>
            <a:ext cx="9339943" cy="1287234"/>
          </a:xfrm>
        </p:spPr>
        <p:txBody>
          <a:bodyPr>
            <a:normAutofit/>
          </a:bodyPr>
          <a:lstStyle/>
          <a:p>
            <a:pPr algn="l"/>
            <a:r>
              <a:rPr lang="en-GB" sz="3200" dirty="0"/>
              <a:t>Session 21: Impact  </a:t>
            </a:r>
            <a:endParaRPr lang="en-US" sz="3200" dirty="0"/>
          </a:p>
        </p:txBody>
      </p:sp>
      <p:sp>
        <p:nvSpPr>
          <p:cNvPr id="3" name="Content Placeholder 2"/>
          <p:cNvSpPr>
            <a:spLocks noGrp="1"/>
          </p:cNvSpPr>
          <p:nvPr>
            <p:ph idx="1"/>
          </p:nvPr>
        </p:nvSpPr>
        <p:spPr>
          <a:xfrm>
            <a:off x="870857" y="1756900"/>
            <a:ext cx="10450286" cy="4369264"/>
          </a:xfrm>
        </p:spPr>
        <p:txBody>
          <a:bodyPr>
            <a:normAutofit/>
          </a:bodyPr>
          <a:lstStyle/>
          <a:p>
            <a:pPr marL="0" indent="0">
              <a:buNone/>
            </a:pPr>
            <a:r>
              <a:rPr lang="en-US" dirty="0"/>
              <a:t>Evaluating the impact or goal of a CFS is the most complex aspect of evaluation. </a:t>
            </a:r>
          </a:p>
          <a:p>
            <a:pPr marL="0" indent="0">
              <a:buNone/>
            </a:pPr>
            <a:endParaRPr lang="en-US" dirty="0"/>
          </a:p>
          <a:p>
            <a:r>
              <a:rPr lang="en-GB" dirty="0"/>
              <a:t>For example, has safety increased for children, were systems strengthened, did levels of violence decrease? </a:t>
            </a:r>
            <a:endParaRPr lang="en-US" dirty="0"/>
          </a:p>
          <a:p>
            <a:pPr marL="0" indent="0">
              <a:buNone/>
            </a:pPr>
            <a:endParaRPr lang="en-US" dirty="0"/>
          </a:p>
          <a:p>
            <a:pPr marL="0" indent="0">
              <a:buNone/>
            </a:pPr>
            <a:r>
              <a:rPr lang="en-GB" dirty="0"/>
              <a:t>Evaluation at this level usually requires technical support and is not covered in this guidance.</a:t>
            </a:r>
            <a:r>
              <a:rPr lang="en-US" dirty="0"/>
              <a:t> </a:t>
            </a:r>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4069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 of an output</a:t>
            </a:r>
            <a:endParaRPr lang="en-US" sz="3200" dirty="0"/>
          </a:p>
        </p:txBody>
      </p:sp>
      <p:sp>
        <p:nvSpPr>
          <p:cNvPr id="3" name="Content Placeholder 2"/>
          <p:cNvSpPr>
            <a:spLocks noGrp="1"/>
          </p:cNvSpPr>
          <p:nvPr>
            <p:ph idx="1"/>
          </p:nvPr>
        </p:nvSpPr>
        <p:spPr>
          <a:xfrm>
            <a:off x="1161143" y="1756900"/>
            <a:ext cx="9049657" cy="4369264"/>
          </a:xfrm>
        </p:spPr>
        <p:txBody>
          <a:bodyPr>
            <a:normAutofit/>
          </a:bodyPr>
          <a:lstStyle/>
          <a:p>
            <a:pPr marL="0" indent="0">
              <a:buNone/>
            </a:pPr>
            <a:endParaRPr lang="en-GB" dirty="0"/>
          </a:p>
          <a:p>
            <a:r>
              <a:rPr lang="en-US" dirty="0"/>
              <a:t>The target population is provided with quality PS recreational, creative and/or sport activities relevant to their situation and background.</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36400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3" y="469666"/>
            <a:ext cx="9049657" cy="1287234"/>
          </a:xfrm>
        </p:spPr>
        <p:txBody>
          <a:bodyPr>
            <a:normAutofit/>
          </a:bodyPr>
          <a:lstStyle/>
          <a:p>
            <a:pPr algn="l"/>
            <a:r>
              <a:rPr lang="en-GB" sz="3200" dirty="0"/>
              <a:t>Session 21: Examples of output indicators</a:t>
            </a:r>
            <a:endParaRPr lang="en-US" sz="3200" dirty="0"/>
          </a:p>
        </p:txBody>
      </p:sp>
      <p:sp>
        <p:nvSpPr>
          <p:cNvPr id="3" name="Content Placeholder 2"/>
          <p:cNvSpPr>
            <a:spLocks noGrp="1"/>
          </p:cNvSpPr>
          <p:nvPr>
            <p:ph idx="1"/>
          </p:nvPr>
        </p:nvSpPr>
        <p:spPr>
          <a:xfrm>
            <a:off x="1161143" y="1756900"/>
            <a:ext cx="9049657" cy="4369264"/>
          </a:xfrm>
        </p:spPr>
        <p:txBody>
          <a:bodyPr>
            <a:normAutofit lnSpcReduction="10000"/>
          </a:bodyPr>
          <a:lstStyle/>
          <a:p>
            <a:pPr marL="0" indent="0">
              <a:buNone/>
            </a:pPr>
            <a:endParaRPr lang="en-GB" dirty="0"/>
          </a:p>
          <a:p>
            <a:r>
              <a:rPr lang="en-US" dirty="0"/>
              <a:t>Recreational, creative and/or sport activities are designed for the target population according to PS and VP/protection quality standards (e.g., inclusive, accessible and needs based).</a:t>
            </a:r>
          </a:p>
          <a:p>
            <a:r>
              <a:rPr lang="en-US" dirty="0"/>
              <a:t>Recreational/creative and/or sport activities are implemented on a regular basis within a specified time frame.</a:t>
            </a:r>
          </a:p>
          <a:p>
            <a:r>
              <a:rPr lang="en-US" dirty="0"/>
              <a:t>Number of target beneficiaries participating in recreational, creative or sport activities within a specified time frame.</a:t>
            </a:r>
          </a:p>
          <a:p>
            <a:pPr marL="0" indent="0">
              <a:buNone/>
            </a:pPr>
            <a:endParaRPr lang="en-US" dirty="0"/>
          </a:p>
          <a:p>
            <a:pPr marL="0" indent="0">
              <a:buNone/>
            </a:pPr>
            <a:endParaRPr lang="en-US" dirty="0"/>
          </a:p>
          <a:p>
            <a:pPr marL="0" indent="0">
              <a:buNone/>
            </a:pPr>
            <a:endParaRPr lang="en-US" dirty="0"/>
          </a:p>
        </p:txBody>
      </p:sp>
      <p:sp>
        <p:nvSpPr>
          <p:cNvPr id="4" name="TextBox 3"/>
          <p:cNvSpPr txBox="1"/>
          <p:nvPr/>
        </p:nvSpPr>
        <p:spPr>
          <a:xfrm>
            <a:off x="5072872" y="27832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60546200"/>
      </p:ext>
    </p:extLst>
  </p:cSld>
  <p:clrMapOvr>
    <a:masterClrMapping/>
  </p:clrMapOvr>
</p:sld>
</file>

<file path=ppt/theme/theme1.xml><?xml version="1.0" encoding="utf-8"?>
<a:theme xmlns:a="http://schemas.openxmlformats.org/drawingml/2006/main" name="CFS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FS template" id="{EB2E7767-654E-4A6D-ABEE-87285B3B884A}" vid="{B5D11304-3A64-4F65-8AE6-2404EB817F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CFS template</Template>
  <TotalTime>7952</TotalTime>
  <Words>5919</Words>
  <Application>Microsoft Office PowerPoint</Application>
  <PresentationFormat>Widescreen</PresentationFormat>
  <Paragraphs>743</Paragraphs>
  <Slides>113</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113</vt:i4>
      </vt:variant>
    </vt:vector>
  </HeadingPairs>
  <TitlesOfParts>
    <vt:vector size="125" baseType="lpstr">
      <vt:lpstr>MS Gothic</vt:lpstr>
      <vt:lpstr>Arial</vt:lpstr>
      <vt:lpstr>Caecilia LT Std Light</vt:lpstr>
      <vt:lpstr>Caecilia LT Std Roman</vt:lpstr>
      <vt:lpstr>Calibri</vt:lpstr>
      <vt:lpstr>Cambria</vt:lpstr>
      <vt:lpstr>Constantia</vt:lpstr>
      <vt:lpstr>Courier New</vt:lpstr>
      <vt:lpstr>Gill Sans MT</vt:lpstr>
      <vt:lpstr>Times New Roman</vt:lpstr>
      <vt:lpstr>Wingdings</vt:lpstr>
      <vt:lpstr>CFS template</vt:lpstr>
      <vt:lpstr>Child Friendly Spaces in Humanitarian Settings: A training workshop for CFS Implementers  </vt:lpstr>
      <vt:lpstr>PowerPoint Presentation</vt:lpstr>
      <vt:lpstr>Overview of session 1</vt:lpstr>
      <vt:lpstr>Icebreaker: Hello shuffle</vt:lpstr>
      <vt:lpstr>Expectations</vt:lpstr>
      <vt:lpstr>Learning objectives</vt:lpstr>
      <vt:lpstr>Training programme – day one</vt:lpstr>
      <vt:lpstr>Training programme – day two</vt:lpstr>
      <vt:lpstr>Training programme – day three</vt:lpstr>
      <vt:lpstr>The Toolkit for Child Friendly Spaces in Humanitarian Settings </vt:lpstr>
      <vt:lpstr>Putting children first: Fundamentals of a quality CFS</vt:lpstr>
      <vt:lpstr>Introduction to session 2</vt:lpstr>
      <vt:lpstr>Session 2:  Exercise</vt:lpstr>
      <vt:lpstr>Session 2: Key resources (1)</vt:lpstr>
      <vt:lpstr>Session 2: Key resources (2)</vt:lpstr>
      <vt:lpstr>Session 2: Key resources (3)</vt:lpstr>
      <vt:lpstr>Setting up a child friendly space</vt:lpstr>
      <vt:lpstr>Session 3: Exercise </vt:lpstr>
      <vt:lpstr>Session 3: Group 1 presentation</vt:lpstr>
      <vt:lpstr>Session 3: Group 2 presentation </vt:lpstr>
      <vt:lpstr>Session 3: Group 3 presentation </vt:lpstr>
      <vt:lpstr>PowerPoint Presentation</vt:lpstr>
      <vt:lpstr>PowerPoint Presentation</vt:lpstr>
      <vt:lpstr>PowerPoint Presentation</vt:lpstr>
      <vt:lpstr>Capacity building</vt:lpstr>
      <vt:lpstr>Session 4: Six stations in the carousel</vt:lpstr>
      <vt:lpstr>Session 4: Discussing the realities of capacity building in the field</vt:lpstr>
      <vt:lpstr>Introduction to the case studies</vt:lpstr>
      <vt:lpstr>Session 5: The case studies</vt:lpstr>
      <vt:lpstr>CFS are secure and safe environments for children</vt:lpstr>
      <vt:lpstr>Session 6: Group work (1)</vt:lpstr>
      <vt:lpstr>Session 6: Group work (2)</vt:lpstr>
      <vt:lpstr>Session 6: Keeping children safe and secure</vt:lpstr>
      <vt:lpstr>Challenges</vt:lpstr>
      <vt:lpstr>Review and wrap up</vt:lpstr>
      <vt:lpstr>Overview of review and wrap up</vt:lpstr>
      <vt:lpstr>Child Friendly Spaces in Humanitarian Settings: A training workshop for CFS Implementers </vt:lpstr>
      <vt:lpstr>Training programme – day two</vt:lpstr>
      <vt:lpstr>CFS provide a stimulating and supportive environment</vt:lpstr>
      <vt:lpstr>Session 10: Group work </vt:lpstr>
      <vt:lpstr>Session 10: Questions for the group work </vt:lpstr>
      <vt:lpstr>Session 10: Ensuring activities are stimulating and supportive</vt:lpstr>
      <vt:lpstr>CFS build on existing structures and capacities</vt:lpstr>
      <vt:lpstr>Session 11: Group work overview</vt:lpstr>
      <vt:lpstr>Session 11: Group work</vt:lpstr>
      <vt:lpstr>Session 11: Questions for group work</vt:lpstr>
      <vt:lpstr>Session 111: Key actions</vt:lpstr>
      <vt:lpstr>Session 11: Ensuring that CFS build on existing structures and capacities (1)</vt:lpstr>
      <vt:lpstr>Session 11: Ensuring that CFS build on existing structures and capacities (2)</vt:lpstr>
      <vt:lpstr>CFS use a fully participatory approach in CFS design and implementation</vt:lpstr>
      <vt:lpstr>Session 12: UN Convention on the Rights of the Child</vt:lpstr>
      <vt:lpstr>Session 12: What does this mean for CFS? </vt:lpstr>
      <vt:lpstr>Session 12: Group work</vt:lpstr>
      <vt:lpstr>Session 12: Promoting participation</vt:lpstr>
      <vt:lpstr>CFS provide or support integrated services and programmes</vt:lpstr>
      <vt:lpstr>Session 13:  The case studies</vt:lpstr>
      <vt:lpstr>Session 13: Questions for discussion</vt:lpstr>
      <vt:lpstr>Session 13: Integrating and linking services (1)</vt:lpstr>
      <vt:lpstr>Session 13: Integrating and linking services (2)</vt:lpstr>
      <vt:lpstr>CFS Activity Catalogue</vt:lpstr>
      <vt:lpstr>Session 14: Themes in the CFS Activity Catalogue </vt:lpstr>
      <vt:lpstr>Session 14: Symbols used in the CFS Activity Catalogue</vt:lpstr>
      <vt:lpstr>Session 14: Group work (1)</vt:lpstr>
      <vt:lpstr>Session 14: Group work (2)</vt:lpstr>
      <vt:lpstr>Challenges</vt:lpstr>
      <vt:lpstr>Review and wrap up</vt:lpstr>
      <vt:lpstr>Child Friendly Spaces in Humanitarian Settings: A training workshop for CFS Implementers </vt:lpstr>
      <vt:lpstr>Training programme – day three</vt:lpstr>
      <vt:lpstr>CFS ensure an inclusive and non-discriminatory environment</vt:lpstr>
      <vt:lpstr>Session 18 Inclusion and non-discrimination (1)</vt:lpstr>
      <vt:lpstr>Session 18: Inclusion and non-discrimination (2)</vt:lpstr>
      <vt:lpstr>Session 18: Inclusion and non-discrimination (3)</vt:lpstr>
      <vt:lpstr>Session 18: Inclusion and non-discrimination (4)</vt:lpstr>
      <vt:lpstr>Session 18: Group work (1)</vt:lpstr>
      <vt:lpstr>Session 18: Group work (2)</vt:lpstr>
      <vt:lpstr>Session 18: Group work (3)</vt:lpstr>
      <vt:lpstr>Lessons learned</vt:lpstr>
      <vt:lpstr>Session 19: Lessons learned</vt:lpstr>
      <vt:lpstr>Programming structured activities</vt:lpstr>
      <vt:lpstr>Session 20:  The activity planning worksheet</vt:lpstr>
      <vt:lpstr>Session 20: CFS activities in the catalogue</vt:lpstr>
      <vt:lpstr>Session 20:  Activities in a sequence</vt:lpstr>
      <vt:lpstr>Session 20:  Activities that stand-alone</vt:lpstr>
      <vt:lpstr>Session 20:  Work in pairs</vt:lpstr>
      <vt:lpstr>Session 20: Gallery walk </vt:lpstr>
      <vt:lpstr>Monitoring and evaluation</vt:lpstr>
      <vt:lpstr>Session 21:  Why M&amp;E? </vt:lpstr>
      <vt:lpstr>Session 21:  CFS and M&amp;E </vt:lpstr>
      <vt:lpstr>Session 21:  Monitoring M&amp;E – registration   </vt:lpstr>
      <vt:lpstr>Session 21:  Monitoring M&amp;E - attendance </vt:lpstr>
      <vt:lpstr>Session 21:  Monitoring M&amp;E - activities </vt:lpstr>
      <vt:lpstr>Session 21:  Monitoring M&amp;E - referrals </vt:lpstr>
      <vt:lpstr>Session 21:  Monitoring M&amp;E – CFS quality standards </vt:lpstr>
      <vt:lpstr>Session 21: Evaluating CFS</vt:lpstr>
      <vt:lpstr>Session ´21: Outputs </vt:lpstr>
      <vt:lpstr>Session 21: Outcomes  </vt:lpstr>
      <vt:lpstr>Session 21: Impact  </vt:lpstr>
      <vt:lpstr>Session 21: Example of an output</vt:lpstr>
      <vt:lpstr>Session 21: Examples of output indicators</vt:lpstr>
      <vt:lpstr>Session 21: Means of verification</vt:lpstr>
      <vt:lpstr>Session 21: Example of an outcome</vt:lpstr>
      <vt:lpstr>Session 21: Example of outcome indicators</vt:lpstr>
      <vt:lpstr>Session 121 Means of verification</vt:lpstr>
      <vt:lpstr>Session 21: Evaluating CFS in different kinds of settings</vt:lpstr>
      <vt:lpstr>Session 21: Evaluation at output level</vt:lpstr>
      <vt:lpstr>Session 21: Evaluation at outcome level</vt:lpstr>
      <vt:lpstr>Session 21: Group work</vt:lpstr>
      <vt:lpstr>Challenges</vt:lpstr>
      <vt:lpstr>Session 22  Work in pairs</vt:lpstr>
      <vt:lpstr>The way forward – reflection and learning</vt:lpstr>
      <vt:lpstr>Session 21: Work in pairs  </vt:lpstr>
      <vt:lpstr>Evaluation and close</vt:lpstr>
      <vt:lpstr>Child Friendly Spaces in Humanitarian Settings: A training workshop for CFS Implementers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Friendly Spaces in Humanitarian Settings: A training workshop for CFS managers</dc:title>
  <dc:creator>Wendy Ager</dc:creator>
  <cp:lastModifiedBy>Louise Juul Hansen</cp:lastModifiedBy>
  <cp:revision>148</cp:revision>
  <cp:lastPrinted>2019-03-15T12:25:36Z</cp:lastPrinted>
  <dcterms:created xsi:type="dcterms:W3CDTF">2018-06-08T13:24:24Z</dcterms:created>
  <dcterms:modified xsi:type="dcterms:W3CDTF">2019-03-22T09:24:03Z</dcterms:modified>
</cp:coreProperties>
</file>