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1518900" cy="6483350"/>
  <p:notesSz cx="11518900" cy="6483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5823" autoAdjust="0"/>
  </p:normalViewPr>
  <p:slideViewPr>
    <p:cSldViewPr>
      <p:cViewPr>
        <p:scale>
          <a:sx n="100" d="100"/>
          <a:sy n="100" d="100"/>
        </p:scale>
        <p:origin x="48" y="-5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91100" cy="323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524625" y="0"/>
            <a:ext cx="4991100" cy="323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5353C-D60B-AF45-927C-2510286ADB3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157913"/>
            <a:ext cx="4991100" cy="323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1FD33-312B-7843-AAF8-75513FB8B5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1 </a:t>
            </a:r>
          </a:p>
          <a:p>
            <a:r>
              <a:rPr lang="en-US" dirty="0" smtClean="0"/>
              <a:t>Adjust as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FD33-312B-7843-AAF8-75513FB8B52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64393" y="2009838"/>
            <a:ext cx="9796463" cy="13615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28787" y="3630676"/>
            <a:ext cx="8067675" cy="1620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76262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935503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004283" y="0"/>
            <a:ext cx="4305300" cy="622300"/>
          </a:xfrm>
          <a:custGeom>
            <a:avLst/>
            <a:gdLst/>
            <a:ahLst/>
            <a:cxnLst/>
            <a:rect l="l" t="t" r="r" b="b"/>
            <a:pathLst>
              <a:path w="4305300" h="622300">
                <a:moveTo>
                  <a:pt x="4304715" y="0"/>
                </a:moveTo>
                <a:lnTo>
                  <a:pt x="0" y="0"/>
                </a:lnTo>
                <a:lnTo>
                  <a:pt x="0" y="442269"/>
                </a:lnTo>
                <a:lnTo>
                  <a:pt x="2812" y="546330"/>
                </a:lnTo>
                <a:lnTo>
                  <a:pt x="22499" y="599766"/>
                </a:lnTo>
                <a:lnTo>
                  <a:pt x="75936" y="619454"/>
                </a:lnTo>
                <a:lnTo>
                  <a:pt x="179997" y="622266"/>
                </a:lnTo>
                <a:lnTo>
                  <a:pt x="4124718" y="622266"/>
                </a:lnTo>
                <a:lnTo>
                  <a:pt x="4228779" y="619454"/>
                </a:lnTo>
                <a:lnTo>
                  <a:pt x="4282216" y="599766"/>
                </a:lnTo>
                <a:lnTo>
                  <a:pt x="4301903" y="546330"/>
                </a:lnTo>
                <a:lnTo>
                  <a:pt x="4304715" y="442269"/>
                </a:lnTo>
                <a:lnTo>
                  <a:pt x="4304715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3061970" cy="622300"/>
          </a:xfrm>
          <a:custGeom>
            <a:avLst/>
            <a:gdLst/>
            <a:ahLst/>
            <a:cxnLst/>
            <a:rect l="l" t="t" r="r" b="b"/>
            <a:pathLst>
              <a:path w="3061970" h="622300">
                <a:moveTo>
                  <a:pt x="3061360" y="0"/>
                </a:moveTo>
                <a:lnTo>
                  <a:pt x="0" y="0"/>
                </a:lnTo>
                <a:lnTo>
                  <a:pt x="0" y="622266"/>
                </a:lnTo>
                <a:lnTo>
                  <a:pt x="2881363" y="622266"/>
                </a:lnTo>
                <a:lnTo>
                  <a:pt x="2985424" y="619454"/>
                </a:lnTo>
                <a:lnTo>
                  <a:pt x="3038860" y="599766"/>
                </a:lnTo>
                <a:lnTo>
                  <a:pt x="3058547" y="546330"/>
                </a:lnTo>
                <a:lnTo>
                  <a:pt x="3061360" y="442269"/>
                </a:lnTo>
                <a:lnTo>
                  <a:pt x="306136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81927" y="437772"/>
            <a:ext cx="2962275" cy="1132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297" y="1781327"/>
            <a:ext cx="9166654" cy="395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520004" cy="6479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242524" y="5594521"/>
            <a:ext cx="0" cy="114935"/>
          </a:xfrm>
          <a:custGeom>
            <a:avLst/>
            <a:gdLst/>
            <a:ahLst/>
            <a:cxnLst/>
            <a:rect l="l" t="t" r="r" b="b"/>
            <a:pathLst>
              <a:path h="114935">
                <a:moveTo>
                  <a:pt x="0" y="0"/>
                </a:moveTo>
                <a:lnTo>
                  <a:pt x="0" y="114577"/>
                </a:lnTo>
              </a:path>
            </a:pathLst>
          </a:custGeom>
          <a:ln w="145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76101" y="5602338"/>
            <a:ext cx="199070" cy="109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95759" y="5623245"/>
            <a:ext cx="38735" cy="86360"/>
          </a:xfrm>
          <a:custGeom>
            <a:avLst/>
            <a:gdLst/>
            <a:ahLst/>
            <a:cxnLst/>
            <a:rect l="l" t="t" r="r" b="b"/>
            <a:pathLst>
              <a:path w="38734" h="86360">
                <a:moveTo>
                  <a:pt x="27383" y="16276"/>
                </a:moveTo>
                <a:lnTo>
                  <a:pt x="12766" y="16276"/>
                </a:lnTo>
                <a:lnTo>
                  <a:pt x="17041" y="9625"/>
                </a:lnTo>
                <a:lnTo>
                  <a:pt x="22063" y="4487"/>
                </a:lnTo>
                <a:lnTo>
                  <a:pt x="27958" y="1174"/>
                </a:lnTo>
                <a:lnTo>
                  <a:pt x="34853" y="0"/>
                </a:lnTo>
                <a:lnTo>
                  <a:pt x="36507" y="0"/>
                </a:lnTo>
                <a:lnTo>
                  <a:pt x="37257" y="158"/>
                </a:lnTo>
                <a:lnTo>
                  <a:pt x="38309" y="479"/>
                </a:lnTo>
                <a:lnTo>
                  <a:pt x="38309" y="14999"/>
                </a:lnTo>
                <a:lnTo>
                  <a:pt x="33349" y="14999"/>
                </a:lnTo>
                <a:lnTo>
                  <a:pt x="27383" y="16276"/>
                </a:lnTo>
                <a:close/>
              </a:path>
              <a:path w="38734" h="86360">
                <a:moveTo>
                  <a:pt x="13218" y="85854"/>
                </a:moveTo>
                <a:lnTo>
                  <a:pt x="0" y="85854"/>
                </a:lnTo>
                <a:lnTo>
                  <a:pt x="0" y="2389"/>
                </a:lnTo>
                <a:lnTo>
                  <a:pt x="12468" y="2389"/>
                </a:lnTo>
                <a:lnTo>
                  <a:pt x="12468" y="16276"/>
                </a:lnTo>
                <a:lnTo>
                  <a:pt x="27383" y="16276"/>
                </a:lnTo>
                <a:lnTo>
                  <a:pt x="25006" y="16784"/>
                </a:lnTo>
                <a:lnTo>
                  <a:pt x="18664" y="21621"/>
                </a:lnTo>
                <a:lnTo>
                  <a:pt x="14631" y="28733"/>
                </a:lnTo>
                <a:lnTo>
                  <a:pt x="13218" y="37341"/>
                </a:lnTo>
                <a:lnTo>
                  <a:pt x="13218" y="858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550743" y="5623245"/>
            <a:ext cx="64135" cy="86360"/>
          </a:xfrm>
          <a:custGeom>
            <a:avLst/>
            <a:gdLst/>
            <a:ahLst/>
            <a:cxnLst/>
            <a:rect l="l" t="t" r="r" b="b"/>
            <a:pathLst>
              <a:path w="64134" h="86360">
                <a:moveTo>
                  <a:pt x="26832" y="14203"/>
                </a:moveTo>
                <a:lnTo>
                  <a:pt x="12771" y="14203"/>
                </a:lnTo>
                <a:lnTo>
                  <a:pt x="15783" y="10097"/>
                </a:lnTo>
                <a:lnTo>
                  <a:pt x="20639" y="5424"/>
                </a:lnTo>
                <a:lnTo>
                  <a:pt x="27495" y="1590"/>
                </a:lnTo>
                <a:lnTo>
                  <a:pt x="36507" y="0"/>
                </a:lnTo>
                <a:lnTo>
                  <a:pt x="45937" y="1193"/>
                </a:lnTo>
                <a:lnTo>
                  <a:pt x="54818" y="5603"/>
                </a:lnTo>
                <a:lnTo>
                  <a:pt x="60028" y="12605"/>
                </a:lnTo>
                <a:lnTo>
                  <a:pt x="33954" y="12605"/>
                </a:lnTo>
                <a:lnTo>
                  <a:pt x="27545" y="13757"/>
                </a:lnTo>
                <a:lnTo>
                  <a:pt x="26832" y="14203"/>
                </a:lnTo>
                <a:close/>
              </a:path>
              <a:path w="64134" h="86360">
                <a:moveTo>
                  <a:pt x="13223" y="85854"/>
                </a:moveTo>
                <a:lnTo>
                  <a:pt x="0" y="85854"/>
                </a:lnTo>
                <a:lnTo>
                  <a:pt x="0" y="2389"/>
                </a:lnTo>
                <a:lnTo>
                  <a:pt x="12473" y="2389"/>
                </a:lnTo>
                <a:lnTo>
                  <a:pt x="12473" y="14203"/>
                </a:lnTo>
                <a:lnTo>
                  <a:pt x="26832" y="14203"/>
                </a:lnTo>
                <a:lnTo>
                  <a:pt x="20771" y="17991"/>
                </a:lnTo>
                <a:lnTo>
                  <a:pt x="15406" y="26474"/>
                </a:lnTo>
                <a:lnTo>
                  <a:pt x="13223" y="40374"/>
                </a:lnTo>
                <a:lnTo>
                  <a:pt x="13223" y="85854"/>
                </a:lnTo>
                <a:close/>
              </a:path>
              <a:path w="64134" h="86360">
                <a:moveTo>
                  <a:pt x="64001" y="85854"/>
                </a:moveTo>
                <a:lnTo>
                  <a:pt x="50783" y="85854"/>
                </a:lnTo>
                <a:lnTo>
                  <a:pt x="50783" y="34467"/>
                </a:lnTo>
                <a:lnTo>
                  <a:pt x="49970" y="24925"/>
                </a:lnTo>
                <a:lnTo>
                  <a:pt x="47214" y="18091"/>
                </a:lnTo>
                <a:lnTo>
                  <a:pt x="42034" y="13979"/>
                </a:lnTo>
                <a:lnTo>
                  <a:pt x="33954" y="12605"/>
                </a:lnTo>
                <a:lnTo>
                  <a:pt x="60028" y="12605"/>
                </a:lnTo>
                <a:lnTo>
                  <a:pt x="61417" y="14472"/>
                </a:lnTo>
                <a:lnTo>
                  <a:pt x="64001" y="29040"/>
                </a:lnTo>
                <a:lnTo>
                  <a:pt x="64001" y="858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32928" y="5623245"/>
            <a:ext cx="74295" cy="88265"/>
          </a:xfrm>
          <a:custGeom>
            <a:avLst/>
            <a:gdLst/>
            <a:ahLst/>
            <a:cxnLst/>
            <a:rect l="l" t="t" r="r" b="b"/>
            <a:pathLst>
              <a:path w="74295" h="88264">
                <a:moveTo>
                  <a:pt x="16073" y="27763"/>
                </a:moveTo>
                <a:lnTo>
                  <a:pt x="3903" y="27763"/>
                </a:lnTo>
                <a:lnTo>
                  <a:pt x="6501" y="15010"/>
                </a:lnTo>
                <a:lnTo>
                  <a:pt x="13086" y="6401"/>
                </a:lnTo>
                <a:lnTo>
                  <a:pt x="23193" y="1533"/>
                </a:lnTo>
                <a:lnTo>
                  <a:pt x="36358" y="0"/>
                </a:lnTo>
                <a:lnTo>
                  <a:pt x="43572" y="633"/>
                </a:lnTo>
                <a:lnTo>
                  <a:pt x="53294" y="3630"/>
                </a:lnTo>
                <a:lnTo>
                  <a:pt x="61834" y="10635"/>
                </a:lnTo>
                <a:lnTo>
                  <a:pt x="62128" y="11650"/>
                </a:lnTo>
                <a:lnTo>
                  <a:pt x="19077" y="11650"/>
                </a:lnTo>
                <a:lnTo>
                  <a:pt x="16972" y="21381"/>
                </a:lnTo>
                <a:lnTo>
                  <a:pt x="16073" y="27763"/>
                </a:lnTo>
                <a:close/>
              </a:path>
              <a:path w="74295" h="88264">
                <a:moveTo>
                  <a:pt x="24634" y="88243"/>
                </a:moveTo>
                <a:lnTo>
                  <a:pt x="14683" y="86487"/>
                </a:lnTo>
                <a:lnTo>
                  <a:pt x="6909" y="81582"/>
                </a:lnTo>
                <a:lnTo>
                  <a:pt x="1821" y="73974"/>
                </a:lnTo>
                <a:lnTo>
                  <a:pt x="0" y="64150"/>
                </a:lnTo>
                <a:lnTo>
                  <a:pt x="647" y="57501"/>
                </a:lnTo>
                <a:lnTo>
                  <a:pt x="45673" y="35105"/>
                </a:lnTo>
                <a:lnTo>
                  <a:pt x="48826" y="34788"/>
                </a:lnTo>
                <a:lnTo>
                  <a:pt x="52580" y="33507"/>
                </a:lnTo>
                <a:lnTo>
                  <a:pt x="52580" y="16434"/>
                </a:lnTo>
                <a:lnTo>
                  <a:pt x="46572" y="11650"/>
                </a:lnTo>
                <a:lnTo>
                  <a:pt x="62128" y="11650"/>
                </a:lnTo>
                <a:lnTo>
                  <a:pt x="65501" y="23296"/>
                </a:lnTo>
                <a:lnTo>
                  <a:pt x="65501" y="43243"/>
                </a:lnTo>
                <a:lnTo>
                  <a:pt x="52282" y="43243"/>
                </a:lnTo>
                <a:lnTo>
                  <a:pt x="50177" y="44999"/>
                </a:lnTo>
                <a:lnTo>
                  <a:pt x="46870" y="46276"/>
                </a:lnTo>
                <a:lnTo>
                  <a:pt x="30498" y="48512"/>
                </a:lnTo>
                <a:lnTo>
                  <a:pt x="24033" y="49467"/>
                </a:lnTo>
                <a:lnTo>
                  <a:pt x="13670" y="51540"/>
                </a:lnTo>
                <a:lnTo>
                  <a:pt x="13670" y="71170"/>
                </a:lnTo>
                <a:lnTo>
                  <a:pt x="18025" y="76592"/>
                </a:lnTo>
                <a:lnTo>
                  <a:pt x="51194" y="76592"/>
                </a:lnTo>
                <a:lnTo>
                  <a:pt x="48595" y="79292"/>
                </a:lnTo>
                <a:lnTo>
                  <a:pt x="42665" y="83676"/>
                </a:lnTo>
                <a:lnTo>
                  <a:pt x="34820" y="86954"/>
                </a:lnTo>
                <a:lnTo>
                  <a:pt x="24634" y="88243"/>
                </a:lnTo>
                <a:close/>
              </a:path>
              <a:path w="74295" h="88264">
                <a:moveTo>
                  <a:pt x="51194" y="76592"/>
                </a:moveTo>
                <a:lnTo>
                  <a:pt x="27941" y="76592"/>
                </a:lnTo>
                <a:lnTo>
                  <a:pt x="36942" y="75097"/>
                </a:lnTo>
                <a:lnTo>
                  <a:pt x="44732" y="70969"/>
                </a:lnTo>
                <a:lnTo>
                  <a:pt x="50211" y="64746"/>
                </a:lnTo>
                <a:lnTo>
                  <a:pt x="52282" y="56967"/>
                </a:lnTo>
                <a:lnTo>
                  <a:pt x="52282" y="43243"/>
                </a:lnTo>
                <a:lnTo>
                  <a:pt x="65501" y="43243"/>
                </a:lnTo>
                <a:lnTo>
                  <a:pt x="65501" y="74683"/>
                </a:lnTo>
                <a:lnTo>
                  <a:pt x="53032" y="74683"/>
                </a:lnTo>
                <a:lnTo>
                  <a:pt x="51194" y="76592"/>
                </a:lnTo>
                <a:close/>
              </a:path>
              <a:path w="74295" h="88264">
                <a:moveTo>
                  <a:pt x="70010" y="87447"/>
                </a:moveTo>
                <a:lnTo>
                  <a:pt x="55287" y="87447"/>
                </a:lnTo>
                <a:lnTo>
                  <a:pt x="53484" y="81065"/>
                </a:lnTo>
                <a:lnTo>
                  <a:pt x="53032" y="74683"/>
                </a:lnTo>
                <a:lnTo>
                  <a:pt x="65501" y="74683"/>
                </a:lnTo>
                <a:lnTo>
                  <a:pt x="65501" y="74841"/>
                </a:lnTo>
                <a:lnTo>
                  <a:pt x="67154" y="76276"/>
                </a:lnTo>
                <a:lnTo>
                  <a:pt x="74215" y="76276"/>
                </a:lnTo>
                <a:lnTo>
                  <a:pt x="74215" y="85854"/>
                </a:lnTo>
                <a:lnTo>
                  <a:pt x="71943" y="86498"/>
                </a:lnTo>
                <a:lnTo>
                  <a:pt x="70010" y="87447"/>
                </a:lnTo>
                <a:close/>
              </a:path>
              <a:path w="74295" h="88264">
                <a:moveTo>
                  <a:pt x="74215" y="76276"/>
                </a:moveTo>
                <a:lnTo>
                  <a:pt x="71062" y="76276"/>
                </a:lnTo>
                <a:lnTo>
                  <a:pt x="72716" y="75959"/>
                </a:lnTo>
                <a:lnTo>
                  <a:pt x="74215" y="75638"/>
                </a:lnTo>
                <a:lnTo>
                  <a:pt x="74215" y="7627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16162" y="5602338"/>
            <a:ext cx="36830" cy="107950"/>
          </a:xfrm>
          <a:custGeom>
            <a:avLst/>
            <a:gdLst/>
            <a:ahLst/>
            <a:cxnLst/>
            <a:rect l="l" t="t" r="r" b="b"/>
            <a:pathLst>
              <a:path w="36829" h="107950">
                <a:moveTo>
                  <a:pt x="23884" y="23296"/>
                </a:moveTo>
                <a:lnTo>
                  <a:pt x="10666" y="23296"/>
                </a:lnTo>
                <a:lnTo>
                  <a:pt x="10666" y="0"/>
                </a:lnTo>
                <a:lnTo>
                  <a:pt x="23884" y="0"/>
                </a:lnTo>
                <a:lnTo>
                  <a:pt x="23884" y="23296"/>
                </a:lnTo>
                <a:close/>
              </a:path>
              <a:path w="36829" h="107950">
                <a:moveTo>
                  <a:pt x="36507" y="34947"/>
                </a:moveTo>
                <a:lnTo>
                  <a:pt x="0" y="34947"/>
                </a:lnTo>
                <a:lnTo>
                  <a:pt x="0" y="23296"/>
                </a:lnTo>
                <a:lnTo>
                  <a:pt x="36507" y="23296"/>
                </a:lnTo>
                <a:lnTo>
                  <a:pt x="36507" y="34947"/>
                </a:lnTo>
                <a:close/>
              </a:path>
              <a:path w="36829" h="107950">
                <a:moveTo>
                  <a:pt x="27941" y="107874"/>
                </a:moveTo>
                <a:lnTo>
                  <a:pt x="13521" y="107874"/>
                </a:lnTo>
                <a:lnTo>
                  <a:pt x="10666" y="100057"/>
                </a:lnTo>
                <a:lnTo>
                  <a:pt x="10666" y="34947"/>
                </a:lnTo>
                <a:lnTo>
                  <a:pt x="23884" y="34947"/>
                </a:lnTo>
                <a:lnTo>
                  <a:pt x="23884" y="95748"/>
                </a:lnTo>
                <a:lnTo>
                  <a:pt x="36507" y="95748"/>
                </a:lnTo>
                <a:lnTo>
                  <a:pt x="36507" y="106761"/>
                </a:lnTo>
                <a:lnTo>
                  <a:pt x="31700" y="107236"/>
                </a:lnTo>
                <a:lnTo>
                  <a:pt x="27941" y="10787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68897" y="5625634"/>
            <a:ext cx="13335" cy="83820"/>
          </a:xfrm>
          <a:custGeom>
            <a:avLst/>
            <a:gdLst/>
            <a:ahLst/>
            <a:cxnLst/>
            <a:rect l="l" t="t" r="r" b="b"/>
            <a:pathLst>
              <a:path w="13334" h="83820">
                <a:moveTo>
                  <a:pt x="13223" y="83459"/>
                </a:moveTo>
                <a:lnTo>
                  <a:pt x="0" y="83459"/>
                </a:lnTo>
                <a:lnTo>
                  <a:pt x="0" y="0"/>
                </a:lnTo>
                <a:lnTo>
                  <a:pt x="13223" y="0"/>
                </a:lnTo>
                <a:lnTo>
                  <a:pt x="13223" y="8345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00448" y="5623245"/>
            <a:ext cx="73025" cy="88265"/>
          </a:xfrm>
          <a:custGeom>
            <a:avLst/>
            <a:gdLst/>
            <a:ahLst/>
            <a:cxnLst/>
            <a:rect l="l" t="t" r="r" b="b"/>
            <a:pathLst>
              <a:path w="73025" h="88264">
                <a:moveTo>
                  <a:pt x="36507" y="88085"/>
                </a:moveTo>
                <a:lnTo>
                  <a:pt x="20217" y="84233"/>
                </a:lnTo>
                <a:lnTo>
                  <a:pt x="8844" y="74142"/>
                </a:lnTo>
                <a:lnTo>
                  <a:pt x="2175" y="60011"/>
                </a:lnTo>
                <a:lnTo>
                  <a:pt x="0" y="44040"/>
                </a:lnTo>
                <a:lnTo>
                  <a:pt x="2175" y="28071"/>
                </a:lnTo>
                <a:lnTo>
                  <a:pt x="8844" y="13942"/>
                </a:lnTo>
                <a:lnTo>
                  <a:pt x="20217" y="3852"/>
                </a:lnTo>
                <a:lnTo>
                  <a:pt x="36507" y="0"/>
                </a:lnTo>
                <a:lnTo>
                  <a:pt x="52794" y="3852"/>
                </a:lnTo>
                <a:lnTo>
                  <a:pt x="62120" y="12125"/>
                </a:lnTo>
                <a:lnTo>
                  <a:pt x="36507" y="12125"/>
                </a:lnTo>
                <a:lnTo>
                  <a:pt x="24953" y="15542"/>
                </a:lnTo>
                <a:lnTo>
                  <a:pt x="17990" y="23895"/>
                </a:lnTo>
                <a:lnTo>
                  <a:pt x="14576" y="34342"/>
                </a:lnTo>
                <a:lnTo>
                  <a:pt x="13670" y="44040"/>
                </a:lnTo>
                <a:lnTo>
                  <a:pt x="14576" y="53740"/>
                </a:lnTo>
                <a:lnTo>
                  <a:pt x="17990" y="64188"/>
                </a:lnTo>
                <a:lnTo>
                  <a:pt x="24953" y="72543"/>
                </a:lnTo>
                <a:lnTo>
                  <a:pt x="36507" y="75959"/>
                </a:lnTo>
                <a:lnTo>
                  <a:pt x="62119" y="75959"/>
                </a:lnTo>
                <a:lnTo>
                  <a:pt x="52794" y="84233"/>
                </a:lnTo>
                <a:lnTo>
                  <a:pt x="36507" y="88085"/>
                </a:lnTo>
                <a:close/>
              </a:path>
              <a:path w="73025" h="88264">
                <a:moveTo>
                  <a:pt x="62119" y="75959"/>
                </a:moveTo>
                <a:lnTo>
                  <a:pt x="36507" y="75959"/>
                </a:lnTo>
                <a:lnTo>
                  <a:pt x="48060" y="72543"/>
                </a:lnTo>
                <a:lnTo>
                  <a:pt x="55021" y="64188"/>
                </a:lnTo>
                <a:lnTo>
                  <a:pt x="58433" y="53740"/>
                </a:lnTo>
                <a:lnTo>
                  <a:pt x="59339" y="44040"/>
                </a:lnTo>
                <a:lnTo>
                  <a:pt x="58433" y="34342"/>
                </a:lnTo>
                <a:lnTo>
                  <a:pt x="55021" y="23895"/>
                </a:lnTo>
                <a:lnTo>
                  <a:pt x="48060" y="15542"/>
                </a:lnTo>
                <a:lnTo>
                  <a:pt x="36507" y="12125"/>
                </a:lnTo>
                <a:lnTo>
                  <a:pt x="62120" y="12125"/>
                </a:lnTo>
                <a:lnTo>
                  <a:pt x="64168" y="13942"/>
                </a:lnTo>
                <a:lnTo>
                  <a:pt x="70837" y="28071"/>
                </a:lnTo>
                <a:lnTo>
                  <a:pt x="73014" y="44040"/>
                </a:lnTo>
                <a:lnTo>
                  <a:pt x="70837" y="60011"/>
                </a:lnTo>
                <a:lnTo>
                  <a:pt x="64168" y="74142"/>
                </a:lnTo>
                <a:lnTo>
                  <a:pt x="62119" y="7595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91492" y="5623245"/>
            <a:ext cx="64135" cy="86360"/>
          </a:xfrm>
          <a:custGeom>
            <a:avLst/>
            <a:gdLst/>
            <a:ahLst/>
            <a:cxnLst/>
            <a:rect l="l" t="t" r="r" b="b"/>
            <a:pathLst>
              <a:path w="64134" h="86360">
                <a:moveTo>
                  <a:pt x="26831" y="14203"/>
                </a:moveTo>
                <a:lnTo>
                  <a:pt x="12771" y="14203"/>
                </a:lnTo>
                <a:lnTo>
                  <a:pt x="15783" y="10097"/>
                </a:lnTo>
                <a:lnTo>
                  <a:pt x="20639" y="5424"/>
                </a:lnTo>
                <a:lnTo>
                  <a:pt x="27495" y="1590"/>
                </a:lnTo>
                <a:lnTo>
                  <a:pt x="36507" y="0"/>
                </a:lnTo>
                <a:lnTo>
                  <a:pt x="45937" y="1193"/>
                </a:lnTo>
                <a:lnTo>
                  <a:pt x="54818" y="5603"/>
                </a:lnTo>
                <a:lnTo>
                  <a:pt x="60028" y="12605"/>
                </a:lnTo>
                <a:lnTo>
                  <a:pt x="33954" y="12605"/>
                </a:lnTo>
                <a:lnTo>
                  <a:pt x="27545" y="13757"/>
                </a:lnTo>
                <a:lnTo>
                  <a:pt x="26831" y="14203"/>
                </a:lnTo>
                <a:close/>
              </a:path>
              <a:path w="64134" h="86360">
                <a:moveTo>
                  <a:pt x="13218" y="85854"/>
                </a:moveTo>
                <a:lnTo>
                  <a:pt x="0" y="85854"/>
                </a:lnTo>
                <a:lnTo>
                  <a:pt x="0" y="2389"/>
                </a:lnTo>
                <a:lnTo>
                  <a:pt x="12468" y="2389"/>
                </a:lnTo>
                <a:lnTo>
                  <a:pt x="12468" y="14203"/>
                </a:lnTo>
                <a:lnTo>
                  <a:pt x="26831" y="14203"/>
                </a:lnTo>
                <a:lnTo>
                  <a:pt x="20769" y="17991"/>
                </a:lnTo>
                <a:lnTo>
                  <a:pt x="15402" y="26474"/>
                </a:lnTo>
                <a:lnTo>
                  <a:pt x="13218" y="40374"/>
                </a:lnTo>
                <a:lnTo>
                  <a:pt x="13218" y="85854"/>
                </a:lnTo>
                <a:close/>
              </a:path>
              <a:path w="64134" h="86360">
                <a:moveTo>
                  <a:pt x="64001" y="85854"/>
                </a:moveTo>
                <a:lnTo>
                  <a:pt x="50778" y="85854"/>
                </a:lnTo>
                <a:lnTo>
                  <a:pt x="50778" y="34467"/>
                </a:lnTo>
                <a:lnTo>
                  <a:pt x="49966" y="24925"/>
                </a:lnTo>
                <a:lnTo>
                  <a:pt x="47211" y="18091"/>
                </a:lnTo>
                <a:lnTo>
                  <a:pt x="42034" y="13979"/>
                </a:lnTo>
                <a:lnTo>
                  <a:pt x="33954" y="12605"/>
                </a:lnTo>
                <a:lnTo>
                  <a:pt x="60028" y="12605"/>
                </a:lnTo>
                <a:lnTo>
                  <a:pt x="61417" y="14472"/>
                </a:lnTo>
                <a:lnTo>
                  <a:pt x="64001" y="29040"/>
                </a:lnTo>
                <a:lnTo>
                  <a:pt x="64001" y="858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73677" y="5623245"/>
            <a:ext cx="74295" cy="88265"/>
          </a:xfrm>
          <a:custGeom>
            <a:avLst/>
            <a:gdLst/>
            <a:ahLst/>
            <a:cxnLst/>
            <a:rect l="l" t="t" r="r" b="b"/>
            <a:pathLst>
              <a:path w="74295" h="88264">
                <a:moveTo>
                  <a:pt x="16073" y="27763"/>
                </a:moveTo>
                <a:lnTo>
                  <a:pt x="3903" y="27763"/>
                </a:lnTo>
                <a:lnTo>
                  <a:pt x="6502" y="15010"/>
                </a:lnTo>
                <a:lnTo>
                  <a:pt x="13088" y="6401"/>
                </a:lnTo>
                <a:lnTo>
                  <a:pt x="23195" y="1533"/>
                </a:lnTo>
                <a:lnTo>
                  <a:pt x="36358" y="0"/>
                </a:lnTo>
                <a:lnTo>
                  <a:pt x="43572" y="633"/>
                </a:lnTo>
                <a:lnTo>
                  <a:pt x="53294" y="3630"/>
                </a:lnTo>
                <a:lnTo>
                  <a:pt x="61834" y="10635"/>
                </a:lnTo>
                <a:lnTo>
                  <a:pt x="62128" y="11650"/>
                </a:lnTo>
                <a:lnTo>
                  <a:pt x="19077" y="11650"/>
                </a:lnTo>
                <a:lnTo>
                  <a:pt x="16977" y="21381"/>
                </a:lnTo>
                <a:lnTo>
                  <a:pt x="16073" y="27763"/>
                </a:lnTo>
                <a:close/>
              </a:path>
              <a:path w="74295" h="88264">
                <a:moveTo>
                  <a:pt x="24639" y="88243"/>
                </a:moveTo>
                <a:lnTo>
                  <a:pt x="14685" y="86487"/>
                </a:lnTo>
                <a:lnTo>
                  <a:pt x="6910" y="81582"/>
                </a:lnTo>
                <a:lnTo>
                  <a:pt x="1821" y="73974"/>
                </a:lnTo>
                <a:lnTo>
                  <a:pt x="0" y="64150"/>
                </a:lnTo>
                <a:lnTo>
                  <a:pt x="647" y="57501"/>
                </a:lnTo>
                <a:lnTo>
                  <a:pt x="45668" y="35105"/>
                </a:lnTo>
                <a:lnTo>
                  <a:pt x="48826" y="34788"/>
                </a:lnTo>
                <a:lnTo>
                  <a:pt x="52580" y="33507"/>
                </a:lnTo>
                <a:lnTo>
                  <a:pt x="52580" y="16434"/>
                </a:lnTo>
                <a:lnTo>
                  <a:pt x="46572" y="11650"/>
                </a:lnTo>
                <a:lnTo>
                  <a:pt x="62128" y="11650"/>
                </a:lnTo>
                <a:lnTo>
                  <a:pt x="65501" y="23296"/>
                </a:lnTo>
                <a:lnTo>
                  <a:pt x="65501" y="43243"/>
                </a:lnTo>
                <a:lnTo>
                  <a:pt x="52282" y="43243"/>
                </a:lnTo>
                <a:lnTo>
                  <a:pt x="50177" y="44999"/>
                </a:lnTo>
                <a:lnTo>
                  <a:pt x="46875" y="46276"/>
                </a:lnTo>
                <a:lnTo>
                  <a:pt x="30494" y="48512"/>
                </a:lnTo>
                <a:lnTo>
                  <a:pt x="24038" y="49467"/>
                </a:lnTo>
                <a:lnTo>
                  <a:pt x="13670" y="51540"/>
                </a:lnTo>
                <a:lnTo>
                  <a:pt x="13670" y="71170"/>
                </a:lnTo>
                <a:lnTo>
                  <a:pt x="18025" y="76592"/>
                </a:lnTo>
                <a:lnTo>
                  <a:pt x="51194" y="76592"/>
                </a:lnTo>
                <a:lnTo>
                  <a:pt x="48595" y="79292"/>
                </a:lnTo>
                <a:lnTo>
                  <a:pt x="42666" y="83676"/>
                </a:lnTo>
                <a:lnTo>
                  <a:pt x="34822" y="86954"/>
                </a:lnTo>
                <a:lnTo>
                  <a:pt x="24639" y="88243"/>
                </a:lnTo>
                <a:close/>
              </a:path>
              <a:path w="74295" h="88264">
                <a:moveTo>
                  <a:pt x="51194" y="76592"/>
                </a:moveTo>
                <a:lnTo>
                  <a:pt x="27941" y="76592"/>
                </a:lnTo>
                <a:lnTo>
                  <a:pt x="36942" y="75097"/>
                </a:lnTo>
                <a:lnTo>
                  <a:pt x="44732" y="70969"/>
                </a:lnTo>
                <a:lnTo>
                  <a:pt x="50211" y="64746"/>
                </a:lnTo>
                <a:lnTo>
                  <a:pt x="52282" y="56967"/>
                </a:lnTo>
                <a:lnTo>
                  <a:pt x="52282" y="43243"/>
                </a:lnTo>
                <a:lnTo>
                  <a:pt x="65501" y="43243"/>
                </a:lnTo>
                <a:lnTo>
                  <a:pt x="65501" y="74683"/>
                </a:lnTo>
                <a:lnTo>
                  <a:pt x="53032" y="74683"/>
                </a:lnTo>
                <a:lnTo>
                  <a:pt x="51194" y="76592"/>
                </a:lnTo>
                <a:close/>
              </a:path>
              <a:path w="74295" h="88264">
                <a:moveTo>
                  <a:pt x="70010" y="87447"/>
                </a:moveTo>
                <a:lnTo>
                  <a:pt x="55287" y="87447"/>
                </a:lnTo>
                <a:lnTo>
                  <a:pt x="53484" y="81065"/>
                </a:lnTo>
                <a:lnTo>
                  <a:pt x="53032" y="74683"/>
                </a:lnTo>
                <a:lnTo>
                  <a:pt x="65501" y="74683"/>
                </a:lnTo>
                <a:lnTo>
                  <a:pt x="65501" y="74841"/>
                </a:lnTo>
                <a:lnTo>
                  <a:pt x="67154" y="76276"/>
                </a:lnTo>
                <a:lnTo>
                  <a:pt x="74215" y="76276"/>
                </a:lnTo>
                <a:lnTo>
                  <a:pt x="74215" y="85854"/>
                </a:lnTo>
                <a:lnTo>
                  <a:pt x="71938" y="86498"/>
                </a:lnTo>
                <a:lnTo>
                  <a:pt x="70010" y="87447"/>
                </a:lnTo>
                <a:close/>
              </a:path>
              <a:path w="74295" h="88264">
                <a:moveTo>
                  <a:pt x="74215" y="76276"/>
                </a:moveTo>
                <a:lnTo>
                  <a:pt x="71062" y="76276"/>
                </a:lnTo>
                <a:lnTo>
                  <a:pt x="72711" y="75959"/>
                </a:lnTo>
                <a:lnTo>
                  <a:pt x="74215" y="75638"/>
                </a:lnTo>
                <a:lnTo>
                  <a:pt x="74215" y="7627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71483" y="5594521"/>
            <a:ext cx="0" cy="114935"/>
          </a:xfrm>
          <a:custGeom>
            <a:avLst/>
            <a:gdLst/>
            <a:ahLst/>
            <a:cxnLst/>
            <a:rect l="l" t="t" r="r" b="b"/>
            <a:pathLst>
              <a:path h="114935">
                <a:moveTo>
                  <a:pt x="0" y="0"/>
                </a:moveTo>
                <a:lnTo>
                  <a:pt x="0" y="114577"/>
                </a:lnTo>
              </a:path>
            </a:pathLst>
          </a:custGeom>
          <a:ln w="1322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8854" y="5593970"/>
            <a:ext cx="327977" cy="1175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497419" y="5594521"/>
            <a:ext cx="367940" cy="1169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26823" y="5779483"/>
            <a:ext cx="1200283" cy="12063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496669" y="5779483"/>
            <a:ext cx="1614200" cy="1206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05279" y="5570591"/>
            <a:ext cx="572770" cy="348615"/>
          </a:xfrm>
          <a:custGeom>
            <a:avLst/>
            <a:gdLst/>
            <a:ahLst/>
            <a:cxnLst/>
            <a:rect l="l" t="t" r="r" b="b"/>
            <a:pathLst>
              <a:path w="572770" h="348614">
                <a:moveTo>
                  <a:pt x="0" y="348482"/>
                </a:moveTo>
                <a:lnTo>
                  <a:pt x="572619" y="348482"/>
                </a:lnTo>
                <a:lnTo>
                  <a:pt x="572619" y="0"/>
                </a:lnTo>
                <a:lnTo>
                  <a:pt x="0" y="0"/>
                </a:lnTo>
                <a:lnTo>
                  <a:pt x="0" y="3484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50230" y="5633846"/>
            <a:ext cx="64135" cy="78740"/>
          </a:xfrm>
          <a:custGeom>
            <a:avLst/>
            <a:gdLst/>
            <a:ahLst/>
            <a:cxnLst/>
            <a:rect l="l" t="t" r="r" b="b"/>
            <a:pathLst>
              <a:path w="64134" h="78739">
                <a:moveTo>
                  <a:pt x="0" y="0"/>
                </a:moveTo>
                <a:lnTo>
                  <a:pt x="63878" y="0"/>
                </a:lnTo>
                <a:lnTo>
                  <a:pt x="63878" y="78496"/>
                </a:lnTo>
                <a:lnTo>
                  <a:pt x="0" y="78496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75704" y="5746358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2931" y="0"/>
                </a:lnTo>
              </a:path>
            </a:pathLst>
          </a:custGeom>
          <a:ln w="68030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50227" y="5780344"/>
            <a:ext cx="64135" cy="79375"/>
          </a:xfrm>
          <a:custGeom>
            <a:avLst/>
            <a:gdLst/>
            <a:ahLst/>
            <a:cxnLst/>
            <a:rect l="l" t="t" r="r" b="b"/>
            <a:pathLst>
              <a:path w="64134" h="79375">
                <a:moveTo>
                  <a:pt x="63880" y="79165"/>
                </a:moveTo>
                <a:lnTo>
                  <a:pt x="0" y="79165"/>
                </a:lnTo>
                <a:lnTo>
                  <a:pt x="0" y="0"/>
                </a:lnTo>
                <a:lnTo>
                  <a:pt x="63880" y="29"/>
                </a:lnTo>
                <a:lnTo>
                  <a:pt x="63880" y="79165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50227" y="5780344"/>
            <a:ext cx="64135" cy="635"/>
          </a:xfrm>
          <a:custGeom>
            <a:avLst/>
            <a:gdLst/>
            <a:ahLst/>
            <a:cxnLst/>
            <a:rect l="l" t="t" r="r" b="b"/>
            <a:pathLst>
              <a:path w="64134" h="635">
                <a:moveTo>
                  <a:pt x="63880" y="29"/>
                </a:moveTo>
                <a:lnTo>
                  <a:pt x="4" y="29"/>
                </a:lnTo>
                <a:lnTo>
                  <a:pt x="6388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814108" y="5780344"/>
            <a:ext cx="74930" cy="635"/>
          </a:xfrm>
          <a:custGeom>
            <a:avLst/>
            <a:gdLst/>
            <a:ahLst/>
            <a:cxnLst/>
            <a:rect l="l" t="t" r="r" b="b"/>
            <a:pathLst>
              <a:path w="74929" h="635">
                <a:moveTo>
                  <a:pt x="74528" y="14"/>
                </a:moveTo>
                <a:lnTo>
                  <a:pt x="0" y="14"/>
                </a:lnTo>
                <a:lnTo>
                  <a:pt x="74528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34035" y="5631062"/>
            <a:ext cx="176550" cy="229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30030" y="5596911"/>
            <a:ext cx="525145" cy="299085"/>
          </a:xfrm>
          <a:custGeom>
            <a:avLst/>
            <a:gdLst/>
            <a:ahLst/>
            <a:cxnLst/>
            <a:rect l="l" t="t" r="r" b="b"/>
            <a:pathLst>
              <a:path w="525145" h="299085">
                <a:moveTo>
                  <a:pt x="0" y="298930"/>
                </a:moveTo>
                <a:lnTo>
                  <a:pt x="524779" y="298930"/>
                </a:lnTo>
                <a:lnTo>
                  <a:pt x="524779" y="0"/>
                </a:lnTo>
                <a:lnTo>
                  <a:pt x="0" y="0"/>
                </a:lnTo>
                <a:lnTo>
                  <a:pt x="0" y="298930"/>
                </a:lnTo>
                <a:close/>
              </a:path>
            </a:pathLst>
          </a:custGeom>
          <a:ln w="975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6007" y="5301000"/>
            <a:ext cx="1844560" cy="1873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459"/>
              </a:spcBef>
            </a:pPr>
            <a:r>
              <a:rPr spc="-30" dirty="0"/>
              <a:t>Training </a:t>
            </a:r>
            <a:r>
              <a:rPr spc="-5" dirty="0"/>
              <a:t>in  </a:t>
            </a:r>
            <a:r>
              <a:rPr spc="-15" dirty="0"/>
              <a:t>Psychological </a:t>
            </a:r>
            <a:r>
              <a:rPr spc="-20" dirty="0"/>
              <a:t>First </a:t>
            </a:r>
            <a:r>
              <a:rPr dirty="0"/>
              <a:t>Aid  </a:t>
            </a:r>
            <a:r>
              <a:rPr spc="-20" dirty="0"/>
              <a:t>for Red </a:t>
            </a:r>
            <a:r>
              <a:rPr spc="-15" dirty="0"/>
              <a:t>Cross</a:t>
            </a:r>
            <a:r>
              <a:rPr spc="5" dirty="0"/>
              <a:t> </a:t>
            </a:r>
            <a:r>
              <a:rPr dirty="0"/>
              <a:t>and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581927" y="1504572"/>
            <a:ext cx="3441700" cy="1770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Red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Crescent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Societies</a:t>
            </a:r>
            <a:endParaRPr sz="2600" dirty="0" smtClean="0">
              <a:latin typeface="Calibri"/>
              <a:cs typeface="Calibri"/>
            </a:endParaRPr>
          </a:p>
          <a:p>
            <a:pPr marL="12700">
              <a:lnSpc>
                <a:spcPts val="3110"/>
              </a:lnSpc>
              <a:spcBef>
                <a:spcPts val="2480"/>
              </a:spcBef>
            </a:pPr>
            <a:r>
              <a:rPr lang="en-GB" sz="2600" spc="6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600" spc="60" dirty="0" smtClean="0">
                <a:solidFill>
                  <a:srgbClr val="FFFFFF"/>
                </a:solidFill>
                <a:latin typeface="Calibri"/>
                <a:cs typeface="Calibri"/>
              </a:rPr>
              <a:t>odule</a:t>
            </a:r>
            <a:r>
              <a:rPr sz="2600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ts val="5030"/>
              </a:lnSpc>
            </a:pPr>
            <a:r>
              <a:rPr sz="4200" spc="-8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4200" spc="-3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4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200" spc="-1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4200" dirty="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889" y="5145968"/>
            <a:ext cx="118745" cy="1258570"/>
          </a:xfrm>
          <a:prstGeom prst="rect">
            <a:avLst/>
          </a:prstGeom>
        </p:spPr>
        <p:txBody>
          <a:bodyPr vert="vert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15" dirty="0">
                <a:solidFill>
                  <a:srgbClr val="231F20"/>
                </a:solidFill>
                <a:latin typeface="Calibri"/>
                <a:cs typeface="Calibri"/>
              </a:rPr>
              <a:t>MARINE RONZI/MONACO </a:t>
            </a:r>
            <a:r>
              <a:rPr sz="600" spc="10" dirty="0">
                <a:solidFill>
                  <a:srgbClr val="231F20"/>
                </a:solidFill>
                <a:latin typeface="Calibri"/>
                <a:cs typeface="Calibri"/>
              </a:rPr>
              <a:t>RED</a:t>
            </a:r>
            <a:r>
              <a:rPr sz="6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600" spc="15" dirty="0">
                <a:solidFill>
                  <a:srgbClr val="231F20"/>
                </a:solidFill>
                <a:latin typeface="Calibri"/>
                <a:cs typeface="Calibri"/>
              </a:rPr>
              <a:t>CROSS</a:t>
            </a:r>
            <a:endParaRPr sz="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180353" y="1365947"/>
            <a:ext cx="639127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5" dirty="0">
                <a:solidFill>
                  <a:srgbClr val="231F20"/>
                </a:solidFill>
              </a:rPr>
              <a:t>Steps </a:t>
            </a:r>
            <a:r>
              <a:rPr sz="4200" spc="-25" dirty="0">
                <a:solidFill>
                  <a:srgbClr val="231F20"/>
                </a:solidFill>
              </a:rPr>
              <a:t>to </a:t>
            </a:r>
            <a:r>
              <a:rPr sz="4200" spc="-20" dirty="0">
                <a:solidFill>
                  <a:srgbClr val="231F20"/>
                </a:solidFill>
              </a:rPr>
              <a:t>creating </a:t>
            </a:r>
            <a:r>
              <a:rPr sz="4200" dirty="0">
                <a:solidFill>
                  <a:srgbClr val="231F20"/>
                </a:solidFill>
              </a:rPr>
              <a:t>a </a:t>
            </a:r>
            <a:r>
              <a:rPr sz="4200" spc="-10" dirty="0">
                <a:solidFill>
                  <a:srgbClr val="231F20"/>
                </a:solidFill>
              </a:rPr>
              <a:t>case</a:t>
            </a:r>
            <a:r>
              <a:rPr sz="4200" spc="-35" dirty="0">
                <a:solidFill>
                  <a:srgbClr val="231F20"/>
                </a:solidFill>
              </a:rPr>
              <a:t> </a:t>
            </a:r>
            <a:r>
              <a:rPr sz="4200" spc="-10" dirty="0">
                <a:solidFill>
                  <a:srgbClr val="231F20"/>
                </a:solidFill>
              </a:rPr>
              <a:t>study</a:t>
            </a:r>
            <a:endParaRPr sz="4200"/>
          </a:p>
        </p:txBody>
      </p:sp>
      <p:sp>
        <p:nvSpPr>
          <p:cNvPr id="14" name="object 14"/>
          <p:cNvSpPr txBox="1"/>
          <p:nvPr/>
        </p:nvSpPr>
        <p:spPr>
          <a:xfrm>
            <a:off x="1180353" y="2122867"/>
            <a:ext cx="8428990" cy="292100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72110" indent="-35941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372745" algn="l"/>
              </a:tabLst>
            </a:pP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Choose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2800" spc="-20" dirty="0">
                <a:solidFill>
                  <a:srgbClr val="231F20"/>
                </a:solidFill>
                <a:latin typeface="Calibri"/>
                <a:cs typeface="Calibri"/>
              </a:rPr>
              <a:t>post-it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note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with a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distressing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spc="-15" dirty="0" smtClean="0">
                <a:solidFill>
                  <a:srgbClr val="231F20"/>
                </a:solidFill>
                <a:latin typeface="Calibri"/>
                <a:cs typeface="Calibri"/>
              </a:rPr>
              <a:t>event</a:t>
            </a:r>
            <a:r>
              <a:rPr lang="en-GB" sz="2800" spc="-15" dirty="0" smtClean="0">
                <a:solidFill>
                  <a:srgbClr val="231F20"/>
                </a:solidFill>
                <a:latin typeface="Calibri"/>
                <a:cs typeface="Calibri"/>
              </a:rPr>
              <a:t>.</a:t>
            </a:r>
            <a:endParaRPr sz="2800" dirty="0" smtClean="0">
              <a:latin typeface="Calibri"/>
              <a:cs typeface="Calibri"/>
            </a:endParaRPr>
          </a:p>
          <a:p>
            <a:pPr marL="372110" indent="-359410">
              <a:lnSpc>
                <a:spcPct val="100000"/>
              </a:lnSpc>
              <a:spcBef>
                <a:spcPts val="439"/>
              </a:spcBef>
              <a:buAutoNum type="arabicPeriod"/>
              <a:tabLst>
                <a:tab pos="372745" algn="l"/>
              </a:tabLst>
            </a:pP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Decide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who the child and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caregiver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in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distress</a:t>
            </a:r>
            <a:r>
              <a:rPr sz="28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spc="-10" dirty="0" smtClean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r>
              <a:rPr lang="en-GB" sz="2800" spc="-10" dirty="0" smtClean="0">
                <a:solidFill>
                  <a:srgbClr val="231F20"/>
                </a:solidFill>
                <a:latin typeface="Calibri"/>
                <a:cs typeface="Calibri"/>
              </a:rPr>
              <a:t>.</a:t>
            </a:r>
            <a:endParaRPr sz="2800" dirty="0" smtClean="0">
              <a:latin typeface="Calibri"/>
              <a:cs typeface="Calibri"/>
            </a:endParaRPr>
          </a:p>
          <a:p>
            <a:pPr marL="372110" indent="-359410">
              <a:lnSpc>
                <a:spcPct val="100000"/>
              </a:lnSpc>
              <a:spcBef>
                <a:spcPts val="439"/>
              </a:spcBef>
              <a:buAutoNum type="arabicPeriod"/>
              <a:tabLst>
                <a:tab pos="372745" algn="l"/>
              </a:tabLst>
            </a:pP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Provide </a:t>
            </a:r>
            <a:r>
              <a:rPr sz="2800" spc="-15" dirty="0">
                <a:solidFill>
                  <a:srgbClr val="231F20"/>
                </a:solidFill>
                <a:latin typeface="Calibri"/>
                <a:cs typeface="Calibri"/>
              </a:rPr>
              <a:t>information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on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28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spc="-20" dirty="0" smtClean="0">
                <a:solidFill>
                  <a:srgbClr val="231F20"/>
                </a:solidFill>
                <a:latin typeface="Calibri"/>
                <a:cs typeface="Calibri"/>
              </a:rPr>
              <a:t>context</a:t>
            </a:r>
            <a:r>
              <a:rPr lang="en-GB" sz="2800" spc="-20" dirty="0" smtClean="0">
                <a:solidFill>
                  <a:srgbClr val="231F20"/>
                </a:solidFill>
                <a:latin typeface="Calibri"/>
                <a:cs typeface="Calibri"/>
              </a:rPr>
              <a:t>.</a:t>
            </a:r>
            <a:endParaRPr sz="2800" dirty="0" smtClean="0">
              <a:latin typeface="Calibri"/>
              <a:cs typeface="Calibri"/>
            </a:endParaRPr>
          </a:p>
          <a:p>
            <a:pPr marL="372110" marR="5080" indent="-359410">
              <a:lnSpc>
                <a:spcPct val="113100"/>
              </a:lnSpc>
              <a:buAutoNum type="arabicPeriod"/>
              <a:tabLst>
                <a:tab pos="372745" algn="l"/>
              </a:tabLst>
            </a:pPr>
            <a:r>
              <a:rPr sz="2800" spc="-15" dirty="0">
                <a:solidFill>
                  <a:srgbClr val="231F20"/>
                </a:solidFill>
                <a:latin typeface="Calibri"/>
                <a:cs typeface="Calibri"/>
              </a:rPr>
              <a:t>Brainstorm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possible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reactions.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Choose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two reactions </a:t>
            </a:r>
            <a:r>
              <a:rPr sz="2800" spc="-25" dirty="0">
                <a:solidFill>
                  <a:srgbClr val="231F20"/>
                </a:solidFill>
                <a:latin typeface="Calibri"/>
                <a:cs typeface="Calibri"/>
              </a:rPr>
              <a:t>for 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the child and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two </a:t>
            </a:r>
            <a:r>
              <a:rPr sz="2800" spc="-25" dirty="0">
                <a:solidFill>
                  <a:srgbClr val="231F20"/>
                </a:solidFill>
                <a:latin typeface="Calibri"/>
                <a:cs typeface="Calibri"/>
              </a:rPr>
              <a:t>for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231F20"/>
                </a:solidFill>
                <a:latin typeface="Calibri"/>
                <a:cs typeface="Calibri"/>
              </a:rPr>
              <a:t>caregiver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and add </a:t>
            </a:r>
            <a:r>
              <a:rPr sz="2800" spc="-15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28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31F20"/>
                </a:solidFill>
                <a:latin typeface="Calibri"/>
                <a:cs typeface="Calibri"/>
              </a:rPr>
              <a:t>form.</a:t>
            </a:r>
            <a:endParaRPr sz="2800" dirty="0">
              <a:latin typeface="Calibri"/>
              <a:cs typeface="Calibri"/>
            </a:endParaRPr>
          </a:p>
          <a:p>
            <a:pPr marL="372110" indent="-359410">
              <a:lnSpc>
                <a:spcPct val="100000"/>
              </a:lnSpc>
              <a:spcBef>
                <a:spcPts val="439"/>
              </a:spcBef>
              <a:buAutoNum type="arabicPeriod"/>
              <a:tabLst>
                <a:tab pos="372745" algn="l"/>
              </a:tabLst>
            </a:pP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Check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details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one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more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time.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5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180353" y="1005946"/>
            <a:ext cx="509651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231F20"/>
                </a:solidFill>
              </a:rPr>
              <a:t>Giving </a:t>
            </a:r>
            <a:r>
              <a:rPr sz="4200" spc="-10" dirty="0">
                <a:solidFill>
                  <a:srgbClr val="231F20"/>
                </a:solidFill>
              </a:rPr>
              <a:t>helpful</a:t>
            </a:r>
            <a:r>
              <a:rPr sz="4200" spc="-70" dirty="0">
                <a:solidFill>
                  <a:srgbClr val="231F20"/>
                </a:solidFill>
              </a:rPr>
              <a:t> </a:t>
            </a:r>
            <a:r>
              <a:rPr sz="4200" spc="-15" dirty="0">
                <a:solidFill>
                  <a:srgbClr val="231F20"/>
                </a:solidFill>
              </a:rPr>
              <a:t>feedback</a:t>
            </a:r>
            <a:endParaRPr sz="4200"/>
          </a:p>
        </p:txBody>
      </p:sp>
      <p:sp>
        <p:nvSpPr>
          <p:cNvPr id="14" name="object 14"/>
          <p:cNvSpPr/>
          <p:nvPr/>
        </p:nvSpPr>
        <p:spPr>
          <a:xfrm>
            <a:off x="1197919" y="1885871"/>
            <a:ext cx="10322560" cy="4594225"/>
          </a:xfrm>
          <a:custGeom>
            <a:avLst/>
            <a:gdLst/>
            <a:ahLst/>
            <a:cxnLst/>
            <a:rect l="l" t="t" r="r" b="b"/>
            <a:pathLst>
              <a:path w="10322560" h="4594225">
                <a:moveTo>
                  <a:pt x="10322084" y="0"/>
                </a:moveTo>
                <a:lnTo>
                  <a:pt x="165785" y="0"/>
                </a:lnTo>
                <a:lnTo>
                  <a:pt x="69940" y="2590"/>
                </a:lnTo>
                <a:lnTo>
                  <a:pt x="20723" y="20721"/>
                </a:lnTo>
                <a:lnTo>
                  <a:pt x="2590" y="69935"/>
                </a:lnTo>
                <a:lnTo>
                  <a:pt x="0" y="165773"/>
                </a:lnTo>
                <a:lnTo>
                  <a:pt x="0" y="4594125"/>
                </a:lnTo>
                <a:lnTo>
                  <a:pt x="10322084" y="4594125"/>
                </a:lnTo>
                <a:lnTo>
                  <a:pt x="10322084" y="0"/>
                </a:lnTo>
                <a:close/>
              </a:path>
            </a:pathLst>
          </a:custGeom>
          <a:solidFill>
            <a:srgbClr val="E8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97919" y="1885871"/>
            <a:ext cx="166370" cy="4594225"/>
          </a:xfrm>
          <a:custGeom>
            <a:avLst/>
            <a:gdLst/>
            <a:ahLst/>
            <a:cxnLst/>
            <a:rect l="l" t="t" r="r" b="b"/>
            <a:pathLst>
              <a:path w="166369" h="4594225">
                <a:moveTo>
                  <a:pt x="165785" y="0"/>
                </a:moveTo>
                <a:lnTo>
                  <a:pt x="69940" y="2590"/>
                </a:lnTo>
                <a:lnTo>
                  <a:pt x="20723" y="20721"/>
                </a:lnTo>
                <a:lnTo>
                  <a:pt x="2590" y="69935"/>
                </a:lnTo>
                <a:lnTo>
                  <a:pt x="0" y="165773"/>
                </a:lnTo>
                <a:lnTo>
                  <a:pt x="0" y="4594125"/>
                </a:lnTo>
              </a:path>
            </a:pathLst>
          </a:custGeom>
          <a:ln w="9753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63705" y="1885871"/>
            <a:ext cx="10156825" cy="0"/>
          </a:xfrm>
          <a:custGeom>
            <a:avLst/>
            <a:gdLst/>
            <a:ahLst/>
            <a:cxnLst/>
            <a:rect l="l" t="t" r="r" b="b"/>
            <a:pathLst>
              <a:path w="10156825">
                <a:moveTo>
                  <a:pt x="10156298" y="0"/>
                </a:moveTo>
                <a:lnTo>
                  <a:pt x="0" y="0"/>
                </a:lnTo>
              </a:path>
            </a:pathLst>
          </a:custGeom>
          <a:ln w="9753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93053" y="2107563"/>
            <a:ext cx="1242060" cy="450215"/>
          </a:xfrm>
          <a:custGeom>
            <a:avLst/>
            <a:gdLst/>
            <a:ahLst/>
            <a:cxnLst/>
            <a:rect l="l" t="t" r="r" b="b"/>
            <a:pathLst>
              <a:path w="1242060" h="450214">
                <a:moveTo>
                  <a:pt x="1039914" y="0"/>
                </a:moveTo>
                <a:lnTo>
                  <a:pt x="0" y="0"/>
                </a:lnTo>
                <a:lnTo>
                  <a:pt x="0" y="449630"/>
                </a:lnTo>
                <a:lnTo>
                  <a:pt x="1039914" y="449630"/>
                </a:lnTo>
                <a:lnTo>
                  <a:pt x="1156625" y="446476"/>
                </a:lnTo>
                <a:lnTo>
                  <a:pt x="1216558" y="424395"/>
                </a:lnTo>
                <a:lnTo>
                  <a:pt x="1238638" y="364463"/>
                </a:lnTo>
                <a:lnTo>
                  <a:pt x="1241793" y="247751"/>
                </a:lnTo>
                <a:lnTo>
                  <a:pt x="1241793" y="201879"/>
                </a:lnTo>
                <a:lnTo>
                  <a:pt x="1238638" y="85167"/>
                </a:lnTo>
                <a:lnTo>
                  <a:pt x="1216558" y="25234"/>
                </a:lnTo>
                <a:lnTo>
                  <a:pt x="1156625" y="3154"/>
                </a:lnTo>
                <a:lnTo>
                  <a:pt x="1039914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93053" y="3337097"/>
            <a:ext cx="1242060" cy="450215"/>
          </a:xfrm>
          <a:custGeom>
            <a:avLst/>
            <a:gdLst/>
            <a:ahLst/>
            <a:cxnLst/>
            <a:rect l="l" t="t" r="r" b="b"/>
            <a:pathLst>
              <a:path w="1242060" h="450214">
                <a:moveTo>
                  <a:pt x="1039914" y="0"/>
                </a:moveTo>
                <a:lnTo>
                  <a:pt x="0" y="0"/>
                </a:lnTo>
                <a:lnTo>
                  <a:pt x="0" y="449630"/>
                </a:lnTo>
                <a:lnTo>
                  <a:pt x="1039914" y="449630"/>
                </a:lnTo>
                <a:lnTo>
                  <a:pt x="1156625" y="446476"/>
                </a:lnTo>
                <a:lnTo>
                  <a:pt x="1216558" y="424395"/>
                </a:lnTo>
                <a:lnTo>
                  <a:pt x="1238638" y="364463"/>
                </a:lnTo>
                <a:lnTo>
                  <a:pt x="1241793" y="247751"/>
                </a:lnTo>
                <a:lnTo>
                  <a:pt x="1241793" y="201879"/>
                </a:lnTo>
                <a:lnTo>
                  <a:pt x="1238638" y="85167"/>
                </a:lnTo>
                <a:lnTo>
                  <a:pt x="1216558" y="25234"/>
                </a:lnTo>
                <a:lnTo>
                  <a:pt x="1156625" y="3154"/>
                </a:lnTo>
                <a:lnTo>
                  <a:pt x="1039914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93053" y="4801489"/>
            <a:ext cx="1242060" cy="450215"/>
          </a:xfrm>
          <a:custGeom>
            <a:avLst/>
            <a:gdLst/>
            <a:ahLst/>
            <a:cxnLst/>
            <a:rect l="l" t="t" r="r" b="b"/>
            <a:pathLst>
              <a:path w="1242060" h="450214">
                <a:moveTo>
                  <a:pt x="1039914" y="0"/>
                </a:moveTo>
                <a:lnTo>
                  <a:pt x="0" y="0"/>
                </a:lnTo>
                <a:lnTo>
                  <a:pt x="0" y="449630"/>
                </a:lnTo>
                <a:lnTo>
                  <a:pt x="1039914" y="449630"/>
                </a:lnTo>
                <a:lnTo>
                  <a:pt x="1156625" y="446476"/>
                </a:lnTo>
                <a:lnTo>
                  <a:pt x="1216558" y="424395"/>
                </a:lnTo>
                <a:lnTo>
                  <a:pt x="1238638" y="364463"/>
                </a:lnTo>
                <a:lnTo>
                  <a:pt x="1241793" y="247751"/>
                </a:lnTo>
                <a:lnTo>
                  <a:pt x="1241793" y="201879"/>
                </a:lnTo>
                <a:lnTo>
                  <a:pt x="1238638" y="85167"/>
                </a:lnTo>
                <a:lnTo>
                  <a:pt x="1216558" y="25234"/>
                </a:lnTo>
                <a:lnTo>
                  <a:pt x="1156625" y="3154"/>
                </a:lnTo>
                <a:lnTo>
                  <a:pt x="1039914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401391" y="2120767"/>
            <a:ext cx="829944" cy="400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245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5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58723" y="2198745"/>
            <a:ext cx="453326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b="1" spc="-10" dirty="0">
                <a:solidFill>
                  <a:srgbClr val="231F20"/>
                </a:solidFill>
                <a:latin typeface="Calibri"/>
                <a:cs typeface="Calibri"/>
              </a:rPr>
              <a:t>The observer asks </a:t>
            </a:r>
            <a:r>
              <a:rPr sz="1850" b="1" spc="-5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850" b="1" spc="-45" dirty="0">
                <a:solidFill>
                  <a:srgbClr val="231F20"/>
                </a:solidFill>
                <a:latin typeface="Calibri"/>
                <a:cs typeface="Calibri"/>
              </a:rPr>
              <a:t>PFA </a:t>
            </a:r>
            <a:r>
              <a:rPr sz="1850" b="1" spc="-5" dirty="0">
                <a:solidFill>
                  <a:srgbClr val="231F20"/>
                </a:solidFill>
                <a:latin typeface="Calibri"/>
                <a:cs typeface="Calibri"/>
              </a:rPr>
              <a:t>helper </a:t>
            </a:r>
            <a:r>
              <a:rPr sz="1850" b="1" spc="-15" dirty="0">
                <a:solidFill>
                  <a:srgbClr val="231F20"/>
                </a:solidFill>
                <a:latin typeface="Calibri"/>
                <a:cs typeface="Calibri"/>
              </a:rPr>
              <a:t>to reflect</a:t>
            </a:r>
            <a:r>
              <a:rPr sz="1850" b="1" spc="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50" b="1" spc="-5" dirty="0">
                <a:solidFill>
                  <a:srgbClr val="231F20"/>
                </a:solidFill>
                <a:latin typeface="Calibri"/>
                <a:cs typeface="Calibri"/>
              </a:rPr>
              <a:t>on: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01391" y="2686108"/>
            <a:ext cx="3929379" cy="493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8435" indent="-165735">
              <a:lnSpc>
                <a:spcPct val="100000"/>
              </a:lnSpc>
              <a:spcBef>
                <a:spcPts val="135"/>
              </a:spcBef>
              <a:buChar char="•"/>
              <a:tabLst>
                <a:tab pos="179070" algn="l"/>
              </a:tabLst>
            </a:pP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What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went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well?</a:t>
            </a:r>
            <a:endParaRPr sz="1500" dirty="0">
              <a:latin typeface="Calibri"/>
              <a:cs typeface="Calibri"/>
            </a:endParaRPr>
          </a:p>
          <a:p>
            <a:pPr marL="178435" indent="-165735">
              <a:lnSpc>
                <a:spcPct val="100000"/>
              </a:lnSpc>
              <a:spcBef>
                <a:spcPts val="40"/>
              </a:spcBef>
              <a:buChar char="•"/>
              <a:tabLst>
                <a:tab pos="179070" algn="l"/>
              </a:tabLst>
            </a:pP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What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would 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he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or she 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do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differently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next</a:t>
            </a:r>
            <a:r>
              <a:rPr sz="15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time?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01391" y="3348921"/>
            <a:ext cx="829944" cy="400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245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5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58723" y="3426899"/>
            <a:ext cx="553275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b="1" spc="-10" dirty="0">
                <a:solidFill>
                  <a:srgbClr val="231F20"/>
                </a:solidFill>
                <a:latin typeface="Calibri"/>
                <a:cs typeface="Calibri"/>
              </a:rPr>
              <a:t>The observer </a:t>
            </a:r>
            <a:r>
              <a:rPr sz="1850" b="1" spc="-15" dirty="0">
                <a:solidFill>
                  <a:srgbClr val="231F20"/>
                </a:solidFill>
                <a:latin typeface="Calibri"/>
                <a:cs typeface="Calibri"/>
              </a:rPr>
              <a:t>gives </a:t>
            </a:r>
            <a:r>
              <a:rPr sz="1850" b="1" spc="-5" dirty="0">
                <a:solidFill>
                  <a:srgbClr val="231F20"/>
                </a:solidFill>
                <a:latin typeface="Calibri"/>
                <a:cs typeface="Calibri"/>
              </a:rPr>
              <a:t>his or her </a:t>
            </a:r>
            <a:r>
              <a:rPr sz="1850" b="1" spc="-15" dirty="0">
                <a:solidFill>
                  <a:srgbClr val="231F20"/>
                </a:solidFill>
                <a:latin typeface="Calibri"/>
                <a:cs typeface="Calibri"/>
              </a:rPr>
              <a:t>feedback to </a:t>
            </a:r>
            <a:r>
              <a:rPr sz="1850" b="1" spc="-5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850" b="1" spc="-45" dirty="0">
                <a:solidFill>
                  <a:srgbClr val="231F20"/>
                </a:solidFill>
                <a:latin typeface="Calibri"/>
                <a:cs typeface="Calibri"/>
              </a:rPr>
              <a:t>PFA</a:t>
            </a:r>
            <a:r>
              <a:rPr sz="1850" b="1" spc="6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50" b="1" spc="-5" dirty="0">
                <a:solidFill>
                  <a:srgbClr val="231F20"/>
                </a:solidFill>
                <a:latin typeface="Calibri"/>
                <a:cs typeface="Calibri"/>
              </a:rPr>
              <a:t>helper: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01391" y="3914260"/>
            <a:ext cx="6169025" cy="7277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8435" indent="-165735">
              <a:lnSpc>
                <a:spcPct val="100000"/>
              </a:lnSpc>
              <a:spcBef>
                <a:spcPts val="135"/>
              </a:spcBef>
              <a:buChar char="•"/>
              <a:tabLst>
                <a:tab pos="179070" algn="l"/>
              </a:tabLst>
            </a:pPr>
            <a:r>
              <a:rPr lang="en-GB" sz="1500" spc="5" dirty="0" smtClean="0">
                <a:solidFill>
                  <a:srgbClr val="231F20"/>
                </a:solidFill>
                <a:latin typeface="Calibri"/>
                <a:cs typeface="Calibri"/>
              </a:rPr>
              <a:t>Start </a:t>
            </a:r>
            <a:r>
              <a:rPr sz="1500" spc="15" dirty="0" smtClean="0">
                <a:solidFill>
                  <a:srgbClr val="231F20"/>
                </a:solidFill>
                <a:latin typeface="Calibri"/>
                <a:cs typeface="Calibri"/>
              </a:rPr>
              <a:t>with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positive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feedback 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500" spc="1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GB" sz="1500" spc="5" dirty="0" smtClean="0">
                <a:solidFill>
                  <a:srgbClr val="231F20"/>
                </a:solidFill>
                <a:latin typeface="Calibri"/>
                <a:cs typeface="Calibri"/>
              </a:rPr>
              <a:t>be</a:t>
            </a:r>
            <a:r>
              <a:rPr sz="1500" spc="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specific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in what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went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well.</a:t>
            </a:r>
            <a:endParaRPr sz="1500" dirty="0" smtClean="0">
              <a:latin typeface="Calibri"/>
              <a:cs typeface="Calibri"/>
            </a:endParaRPr>
          </a:p>
          <a:p>
            <a:pPr marL="178435" indent="-165735">
              <a:lnSpc>
                <a:spcPct val="100000"/>
              </a:lnSpc>
              <a:spcBef>
                <a:spcPts val="40"/>
              </a:spcBef>
              <a:buChar char="•"/>
              <a:tabLst>
                <a:tab pos="179070" algn="l"/>
              </a:tabLst>
            </a:pPr>
            <a:r>
              <a:rPr lang="en-GB"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Give </a:t>
            </a:r>
            <a:r>
              <a:rPr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specific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feedback 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about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areas to improve (if</a:t>
            </a:r>
            <a:r>
              <a:rPr sz="15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necessary).</a:t>
            </a:r>
            <a:endParaRPr sz="1500" dirty="0" smtClean="0">
              <a:latin typeface="Calibri"/>
              <a:cs typeface="Calibri"/>
            </a:endParaRPr>
          </a:p>
          <a:p>
            <a:pPr marL="178435" indent="-165735">
              <a:lnSpc>
                <a:spcPct val="100000"/>
              </a:lnSpc>
              <a:spcBef>
                <a:spcPts val="45"/>
              </a:spcBef>
              <a:buChar char="•"/>
              <a:tabLst>
                <a:tab pos="179070" algn="l"/>
              </a:tabLst>
            </a:pPr>
            <a:r>
              <a:rPr lang="en-GB"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End </a:t>
            </a:r>
            <a:r>
              <a:rPr sz="1500" spc="15" dirty="0" smtClean="0">
                <a:solidFill>
                  <a:srgbClr val="231F20"/>
                </a:solidFill>
                <a:latin typeface="Calibri"/>
                <a:cs typeface="Calibri"/>
              </a:rPr>
              <a:t>with 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an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overall positive</a:t>
            </a:r>
            <a:r>
              <a:rPr sz="15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comment.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01391" y="4811008"/>
            <a:ext cx="829944" cy="400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245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5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59050" y="4765675"/>
            <a:ext cx="6633845" cy="6046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b="1" spc="-1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50" b="1" spc="-10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GB" sz="1850" b="1" spc="-10" dirty="0" smtClean="0">
                <a:solidFill>
                  <a:srgbClr val="231F20"/>
                </a:solidFill>
                <a:latin typeface="Calibri"/>
                <a:cs typeface="Calibri"/>
              </a:rPr>
              <a:t>persons </a:t>
            </a:r>
            <a:r>
              <a:rPr lang="en-GB" sz="1850" b="1" spc="-10" dirty="0" smtClean="0">
                <a:solidFill>
                  <a:srgbClr val="231F20"/>
                </a:solidFill>
                <a:latin typeface="Calibri"/>
                <a:cs typeface="Calibri"/>
              </a:rPr>
              <a:t>acting child and caregiver in distress give feedback to the PFA helper</a:t>
            </a:r>
            <a:r>
              <a:rPr sz="2000" b="1" spc="-15" dirty="0" smtClean="0">
                <a:solidFill>
                  <a:srgbClr val="231F20"/>
                </a:solidFill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01391" y="5376348"/>
            <a:ext cx="6852284" cy="7277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8435" indent="-165735">
              <a:lnSpc>
                <a:spcPct val="100000"/>
              </a:lnSpc>
              <a:spcBef>
                <a:spcPts val="135"/>
              </a:spcBef>
              <a:buChar char="•"/>
              <a:tabLst>
                <a:tab pos="179070" algn="l"/>
              </a:tabLst>
            </a:pPr>
            <a:r>
              <a:rPr lang="en-GB"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Start </a:t>
            </a:r>
            <a:r>
              <a:rPr sz="1500" spc="15" dirty="0" smtClean="0">
                <a:solidFill>
                  <a:srgbClr val="231F20"/>
                </a:solidFill>
                <a:latin typeface="Calibri"/>
                <a:cs typeface="Calibri"/>
              </a:rPr>
              <a:t>with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positive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feedback 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500" spc="1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GB" sz="1500" spc="5" dirty="0" smtClean="0">
                <a:solidFill>
                  <a:srgbClr val="231F20"/>
                </a:solidFill>
                <a:latin typeface="Calibri"/>
                <a:cs typeface="Calibri"/>
              </a:rPr>
              <a:t>be</a:t>
            </a:r>
            <a:r>
              <a:rPr sz="1500" spc="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specific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in what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went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 well.</a:t>
            </a:r>
            <a:endParaRPr sz="1500" dirty="0" smtClean="0">
              <a:latin typeface="Calibri"/>
              <a:cs typeface="Calibri"/>
            </a:endParaRPr>
          </a:p>
          <a:p>
            <a:pPr marL="178435" indent="-165735">
              <a:lnSpc>
                <a:spcPct val="100000"/>
              </a:lnSpc>
              <a:spcBef>
                <a:spcPts val="40"/>
              </a:spcBef>
              <a:buChar char="•"/>
              <a:tabLst>
                <a:tab pos="179070" algn="l"/>
              </a:tabLst>
            </a:pPr>
            <a:r>
              <a:rPr lang="en-GB"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Give </a:t>
            </a:r>
            <a:r>
              <a:rPr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specific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feedback 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about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areas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to improve (if</a:t>
            </a:r>
            <a:r>
              <a:rPr sz="15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10" dirty="0">
                <a:solidFill>
                  <a:srgbClr val="231F20"/>
                </a:solidFill>
                <a:latin typeface="Calibri"/>
                <a:cs typeface="Calibri"/>
              </a:rPr>
              <a:t>necessary).</a:t>
            </a:r>
            <a:endParaRPr sz="1500" dirty="0" smtClean="0">
              <a:latin typeface="Calibri"/>
              <a:cs typeface="Calibri"/>
            </a:endParaRPr>
          </a:p>
          <a:p>
            <a:pPr marL="178435" indent="-165735">
              <a:lnSpc>
                <a:spcPct val="100000"/>
              </a:lnSpc>
              <a:spcBef>
                <a:spcPts val="45"/>
              </a:spcBef>
              <a:buChar char="•"/>
              <a:tabLst>
                <a:tab pos="179070" algn="l"/>
              </a:tabLst>
            </a:pPr>
            <a:r>
              <a:rPr lang="en-GB"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End </a:t>
            </a:r>
            <a:r>
              <a:rPr sz="1500" spc="15" dirty="0" smtClean="0">
                <a:solidFill>
                  <a:srgbClr val="231F20"/>
                </a:solidFill>
                <a:latin typeface="Calibri"/>
                <a:cs typeface="Calibri"/>
              </a:rPr>
              <a:t>with </a:t>
            </a:r>
            <a:r>
              <a:rPr sz="1500" spc="5" dirty="0" smtClean="0">
                <a:solidFill>
                  <a:srgbClr val="231F20"/>
                </a:solidFill>
                <a:latin typeface="Calibri"/>
                <a:cs typeface="Calibri"/>
              </a:rPr>
              <a:t>overall </a:t>
            </a:r>
            <a:r>
              <a:rPr sz="1500" spc="5" dirty="0">
                <a:solidFill>
                  <a:srgbClr val="231F20"/>
                </a:solidFill>
                <a:latin typeface="Calibri"/>
                <a:cs typeface="Calibri"/>
              </a:rPr>
              <a:t>positive</a:t>
            </a:r>
            <a:r>
              <a:rPr sz="15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comment</a:t>
            </a:r>
            <a:r>
              <a:rPr lang="en-GB" sz="1500" spc="10" dirty="0" err="1" smtClean="0">
                <a:solidFill>
                  <a:srgbClr val="231F20"/>
                </a:solidFill>
                <a:latin typeface="Calibri"/>
                <a:cs typeface="Calibri"/>
              </a:rPr>
              <a:t>s</a:t>
            </a:r>
            <a:r>
              <a:rPr sz="1500" spc="10" dirty="0" smtClean="0">
                <a:solidFill>
                  <a:srgbClr val="231F20"/>
                </a:solidFill>
                <a:latin typeface="Calibri"/>
                <a:cs typeface="Calibri"/>
              </a:rPr>
              <a:t>.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29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3016250" y="1031875"/>
            <a:ext cx="5943600" cy="883458"/>
          </a:xfrm>
          <a:custGeom>
            <a:avLst/>
            <a:gdLst/>
            <a:ahLst/>
            <a:cxnLst/>
            <a:rect l="l" t="t" r="r" b="b"/>
            <a:pathLst>
              <a:path w="3631565" h="684530">
                <a:moveTo>
                  <a:pt x="3522941" y="0"/>
                </a:moveTo>
                <a:lnTo>
                  <a:pt x="108000" y="0"/>
                </a:lnTo>
                <a:lnTo>
                  <a:pt x="45562" y="1687"/>
                </a:lnTo>
                <a:lnTo>
                  <a:pt x="13500" y="13500"/>
                </a:lnTo>
                <a:lnTo>
                  <a:pt x="1687" y="45562"/>
                </a:lnTo>
                <a:lnTo>
                  <a:pt x="0" y="108000"/>
                </a:lnTo>
                <a:lnTo>
                  <a:pt x="0" y="575995"/>
                </a:lnTo>
                <a:lnTo>
                  <a:pt x="1687" y="638433"/>
                </a:lnTo>
                <a:lnTo>
                  <a:pt x="13500" y="670496"/>
                </a:lnTo>
                <a:lnTo>
                  <a:pt x="45562" y="682309"/>
                </a:lnTo>
                <a:lnTo>
                  <a:pt x="108000" y="683996"/>
                </a:lnTo>
                <a:lnTo>
                  <a:pt x="3522941" y="683996"/>
                </a:lnTo>
                <a:lnTo>
                  <a:pt x="3585379" y="682309"/>
                </a:lnTo>
                <a:lnTo>
                  <a:pt x="3617442" y="670496"/>
                </a:lnTo>
                <a:lnTo>
                  <a:pt x="3629255" y="638433"/>
                </a:lnTo>
                <a:lnTo>
                  <a:pt x="3630942" y="575995"/>
                </a:lnTo>
                <a:lnTo>
                  <a:pt x="3630942" y="108000"/>
                </a:lnTo>
                <a:lnTo>
                  <a:pt x="3629255" y="45562"/>
                </a:lnTo>
                <a:lnTo>
                  <a:pt x="3617442" y="13500"/>
                </a:lnTo>
                <a:lnTo>
                  <a:pt x="3585379" y="1687"/>
                </a:lnTo>
                <a:lnTo>
                  <a:pt x="3522941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/>
              <a:t>Psychological </a:t>
            </a:r>
            <a:r>
              <a:rPr sz="2100" spc="-65" dirty="0"/>
              <a:t>First</a:t>
            </a:r>
            <a:r>
              <a:rPr sz="2100" spc="-150" dirty="0"/>
              <a:t> </a:t>
            </a:r>
            <a:r>
              <a:rPr sz="2100" spc="-65" dirty="0"/>
              <a:t>Aid</a:t>
            </a:r>
            <a:endParaRPr sz="2100"/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16250" y="1412875"/>
            <a:ext cx="5943600" cy="1117845"/>
          </a:xfrm>
          <a:custGeom>
            <a:avLst/>
            <a:gdLst/>
            <a:ahLst/>
            <a:cxnLst/>
            <a:rect l="l" t="t" r="r" b="b"/>
            <a:pathLst>
              <a:path w="2727960" h="866139">
                <a:moveTo>
                  <a:pt x="2727769" y="0"/>
                </a:moveTo>
                <a:lnTo>
                  <a:pt x="0" y="0"/>
                </a:lnTo>
                <a:lnTo>
                  <a:pt x="0" y="865936"/>
                </a:lnTo>
                <a:lnTo>
                  <a:pt x="2727769" y="865936"/>
                </a:lnTo>
                <a:lnTo>
                  <a:pt x="27277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016250" y="1108075"/>
            <a:ext cx="5943600" cy="22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b="1" spc="90" dirty="0">
                <a:solidFill>
                  <a:srgbClr val="FFFFFF"/>
                </a:solidFill>
                <a:latin typeface="Calibri"/>
                <a:cs typeface="Calibri"/>
              </a:rPr>
              <a:t>TRAINING </a:t>
            </a:r>
            <a:r>
              <a:rPr sz="1400" b="1" spc="90" dirty="0" smtClean="0">
                <a:solidFill>
                  <a:srgbClr val="FFFFFF"/>
                </a:solidFill>
                <a:latin typeface="Calibri"/>
                <a:cs typeface="Calibri"/>
              </a:rPr>
              <a:t>SCHEDULE</a:t>
            </a:r>
            <a:endParaRPr sz="1400" dirty="0">
              <a:latin typeface="Calibri"/>
              <a:cs typeface="Calibri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3016250" y="1412875"/>
          <a:ext cx="5943600" cy="4953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4572000"/>
              </a:tblGrid>
              <a:tr h="273276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Training</a:t>
                      </a:r>
                      <a:r>
                        <a:rPr sz="1400" b="1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programme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</a:tr>
              <a:tr h="2732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08:30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09:15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Introduction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09:15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09:35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What is </a:t>
                      </a:r>
                      <a:r>
                        <a:rPr sz="14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PFA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400" spc="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children?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09:35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09:50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Distressing events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09:50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10:50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Children’s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reactions to distressing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events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307425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10:50 –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11:05</a:t>
                      </a:r>
                      <a:endParaRPr sz="1400" b="1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BREAK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</a:tr>
              <a:tr h="2732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11:05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11:35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5.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Identifying </a:t>
                      </a:r>
                      <a:r>
                        <a:rPr sz="14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children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4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caregivers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that need</a:t>
                      </a:r>
                      <a:r>
                        <a:rPr sz="1400" spc="-9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PFA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11:35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11:55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6. ‘Look,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Listen, Link’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11:55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12:55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7.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Communicating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with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children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12:55 –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13:55</a:t>
                      </a:r>
                      <a:endParaRPr sz="1400" b="1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LUNCH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13:55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14:25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8.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Demonstrating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‘Look,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Listen, Link’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14:25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14:40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9.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Developing case studies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14:40 –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14:55</a:t>
                      </a:r>
                      <a:endParaRPr sz="1400" b="1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BREAK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14:55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15:55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10. </a:t>
                      </a:r>
                      <a:r>
                        <a:rPr sz="14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PFA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role</a:t>
                      </a:r>
                      <a:r>
                        <a:rPr sz="14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play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15:55 –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16:10</a:t>
                      </a:r>
                      <a:endParaRPr sz="1400" b="1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BREAK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  <a:solidFill>
                      <a:srgbClr val="D7E6E1"/>
                    </a:solidFill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16:10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17:10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11.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Complex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reactions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17:10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17:55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12.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Self-care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  <a:tr h="27327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-Light"/>
                          <a:cs typeface="Calibri-Light"/>
                        </a:rPr>
                        <a:t>17:55 –</a:t>
                      </a:r>
                      <a:r>
                        <a:rPr sz="1400" spc="-30" dirty="0">
                          <a:solidFill>
                            <a:srgbClr val="231F20"/>
                          </a:solidFill>
                          <a:latin typeface="Calibri-Light"/>
                          <a:cs typeface="Calibri-Light"/>
                        </a:rPr>
                        <a:t>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Calibri-Light"/>
                          <a:cs typeface="Calibri-Light"/>
                        </a:rPr>
                        <a:t>18:10</a:t>
                      </a:r>
                      <a:endParaRPr sz="1400" dirty="0">
                        <a:latin typeface="Calibri-Light"/>
                        <a:cs typeface="Calibri-Light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Calibri-Light"/>
                          <a:cs typeface="Calibri-Light"/>
                        </a:rPr>
                        <a:t>13. </a:t>
                      </a:r>
                      <a:r>
                        <a:rPr sz="1400" spc="-10" dirty="0">
                          <a:solidFill>
                            <a:srgbClr val="231F20"/>
                          </a:solidFill>
                          <a:latin typeface="Calibri-Light"/>
                          <a:cs typeface="Calibri-Light"/>
                        </a:rPr>
                        <a:t>Workshop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Calibri-Light"/>
                          <a:cs typeface="Calibri-Light"/>
                        </a:rPr>
                        <a:t> close</a:t>
                      </a:r>
                      <a:endParaRPr sz="1400" dirty="0">
                        <a:latin typeface="Calibri-Light"/>
                        <a:cs typeface="Calibri-Light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9175"/>
                      </a:solidFill>
                      <a:prstDash val="solid"/>
                    </a:lnL>
                    <a:lnR w="6350">
                      <a:solidFill>
                        <a:srgbClr val="009175"/>
                      </a:solidFill>
                      <a:prstDash val="solid"/>
                    </a:lnR>
                    <a:lnT w="6350">
                      <a:solidFill>
                        <a:srgbClr val="009175"/>
                      </a:solidFill>
                      <a:prstDash val="solid"/>
                    </a:lnT>
                    <a:lnB w="6350">
                      <a:solidFill>
                        <a:srgbClr val="00917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0175" y="1567118"/>
            <a:ext cx="10320020" cy="4912995"/>
          </a:xfrm>
          <a:custGeom>
            <a:avLst/>
            <a:gdLst/>
            <a:ahLst/>
            <a:cxnLst/>
            <a:rect l="l" t="t" r="r" b="b"/>
            <a:pathLst>
              <a:path w="10320020" h="4912995">
                <a:moveTo>
                  <a:pt x="10319829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  <a:lnTo>
                  <a:pt x="10319829" y="4912878"/>
                </a:lnTo>
                <a:lnTo>
                  <a:pt x="10319829" y="0"/>
                </a:lnTo>
                <a:close/>
              </a:path>
            </a:pathLst>
          </a:custGeom>
          <a:solidFill>
            <a:srgbClr val="E8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0175" y="1567118"/>
            <a:ext cx="242570" cy="4912995"/>
          </a:xfrm>
          <a:custGeom>
            <a:avLst/>
            <a:gdLst/>
            <a:ahLst/>
            <a:cxnLst/>
            <a:rect l="l" t="t" r="r" b="b"/>
            <a:pathLst>
              <a:path w="242569" h="4912995">
                <a:moveTo>
                  <a:pt x="242227" y="0"/>
                </a:move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</a:path>
            </a:pathLst>
          </a:custGeom>
          <a:ln w="14236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42402" y="1567118"/>
            <a:ext cx="10078085" cy="0"/>
          </a:xfrm>
          <a:custGeom>
            <a:avLst/>
            <a:gdLst/>
            <a:ahLst/>
            <a:cxnLst/>
            <a:rect l="l" t="t" r="r" b="b"/>
            <a:pathLst>
              <a:path w="10078085">
                <a:moveTo>
                  <a:pt x="10077602" y="0"/>
                </a:moveTo>
                <a:lnTo>
                  <a:pt x="0" y="0"/>
                </a:lnTo>
              </a:path>
            </a:pathLst>
          </a:custGeom>
          <a:ln w="14236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03147" y="1856833"/>
            <a:ext cx="821690" cy="646430"/>
          </a:xfrm>
          <a:custGeom>
            <a:avLst/>
            <a:gdLst/>
            <a:ahLst/>
            <a:cxnLst/>
            <a:rect l="l" t="t" r="r" b="b"/>
            <a:pathLst>
              <a:path w="821689" h="646430">
                <a:moveTo>
                  <a:pt x="693674" y="0"/>
                </a:moveTo>
                <a:lnTo>
                  <a:pt x="0" y="0"/>
                </a:lnTo>
                <a:lnTo>
                  <a:pt x="0" y="645934"/>
                </a:lnTo>
                <a:lnTo>
                  <a:pt x="693674" y="645934"/>
                </a:lnTo>
                <a:lnTo>
                  <a:pt x="767551" y="641403"/>
                </a:lnTo>
                <a:lnTo>
                  <a:pt x="805487" y="609682"/>
                </a:lnTo>
                <a:lnTo>
                  <a:pt x="819464" y="523583"/>
                </a:lnTo>
                <a:lnTo>
                  <a:pt x="821461" y="355917"/>
                </a:lnTo>
                <a:lnTo>
                  <a:pt x="821461" y="290017"/>
                </a:lnTo>
                <a:lnTo>
                  <a:pt x="819464" y="122351"/>
                </a:lnTo>
                <a:lnTo>
                  <a:pt x="805487" y="36252"/>
                </a:lnTo>
                <a:lnTo>
                  <a:pt x="767551" y="4531"/>
                </a:lnTo>
                <a:lnTo>
                  <a:pt x="693674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23724" y="1856833"/>
            <a:ext cx="1824989" cy="646430"/>
          </a:xfrm>
          <a:custGeom>
            <a:avLst/>
            <a:gdLst/>
            <a:ahLst/>
            <a:cxnLst/>
            <a:rect l="l" t="t" r="r" b="b"/>
            <a:pathLst>
              <a:path w="1824989" h="646430">
                <a:moveTo>
                  <a:pt x="1582458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8"/>
                </a:lnTo>
                <a:lnTo>
                  <a:pt x="3784" y="102189"/>
                </a:lnTo>
                <a:lnTo>
                  <a:pt x="0" y="242227"/>
                </a:lnTo>
                <a:lnTo>
                  <a:pt x="0" y="403707"/>
                </a:lnTo>
                <a:lnTo>
                  <a:pt x="3784" y="543745"/>
                </a:lnTo>
                <a:lnTo>
                  <a:pt x="30278" y="615656"/>
                </a:lnTo>
                <a:lnTo>
                  <a:pt x="102189" y="642149"/>
                </a:lnTo>
                <a:lnTo>
                  <a:pt x="242227" y="645934"/>
                </a:lnTo>
                <a:lnTo>
                  <a:pt x="1582458" y="645934"/>
                </a:lnTo>
                <a:lnTo>
                  <a:pt x="1722495" y="642149"/>
                </a:lnTo>
                <a:lnTo>
                  <a:pt x="1794406" y="615656"/>
                </a:lnTo>
                <a:lnTo>
                  <a:pt x="1820900" y="543745"/>
                </a:lnTo>
                <a:lnTo>
                  <a:pt x="1824685" y="403707"/>
                </a:lnTo>
                <a:lnTo>
                  <a:pt x="1824685" y="242227"/>
                </a:lnTo>
                <a:lnTo>
                  <a:pt x="1820900" y="102189"/>
                </a:lnTo>
                <a:lnTo>
                  <a:pt x="1794406" y="30278"/>
                </a:lnTo>
                <a:lnTo>
                  <a:pt x="1722495" y="3784"/>
                </a:lnTo>
                <a:lnTo>
                  <a:pt x="1582458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513413" y="1856890"/>
            <a:ext cx="2945130" cy="5727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744345" algn="l"/>
              </a:tabLst>
            </a:pPr>
            <a:r>
              <a:rPr sz="3550" b="1" spc="-50" dirty="0">
                <a:latin typeface="Calibri"/>
                <a:cs typeface="Calibri"/>
              </a:rPr>
              <a:t>PFA</a:t>
            </a:r>
            <a:r>
              <a:rPr sz="3550" b="1" spc="5" dirty="0">
                <a:latin typeface="Calibri"/>
                <a:cs typeface="Calibri"/>
              </a:rPr>
              <a:t> </a:t>
            </a:r>
            <a:r>
              <a:rPr sz="3550" b="1" spc="15" dirty="0">
                <a:latin typeface="Calibri"/>
                <a:cs typeface="Calibri"/>
              </a:rPr>
              <a:t>is…</a:t>
            </a:r>
            <a:r>
              <a:rPr sz="3550" b="1" spc="15" dirty="0" smtClean="0">
                <a:latin typeface="Calibri"/>
                <a:cs typeface="Calibri"/>
              </a:rPr>
              <a:t>	</a:t>
            </a:r>
            <a:endParaRPr sz="355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39851" y="2625958"/>
            <a:ext cx="9982200" cy="3144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635" marR="5080" indent="-241935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255270" algn="l"/>
              </a:tabLst>
            </a:pPr>
            <a:r>
              <a:rPr sz="2250" spc="-20" dirty="0">
                <a:solidFill>
                  <a:srgbClr val="231F20"/>
                </a:solidFill>
                <a:latin typeface="Calibri"/>
                <a:cs typeface="Calibri"/>
              </a:rPr>
              <a:t>comforting </a:t>
            </a:r>
            <a:r>
              <a:rPr sz="2250" spc="-10" dirty="0">
                <a:solidFill>
                  <a:srgbClr val="231F20"/>
                </a:solidFill>
                <a:latin typeface="Calibri"/>
                <a:cs typeface="Calibri"/>
              </a:rPr>
              <a:t>children </a:t>
            </a:r>
            <a:r>
              <a:rPr sz="2250" spc="-5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2250" spc="-20" dirty="0">
                <a:solidFill>
                  <a:srgbClr val="231F20"/>
                </a:solidFill>
                <a:latin typeface="Calibri"/>
                <a:cs typeface="Calibri"/>
              </a:rPr>
              <a:t>caregivers </a:t>
            </a:r>
            <a:r>
              <a:rPr sz="2250" spc="-10" dirty="0">
                <a:solidFill>
                  <a:srgbClr val="231F20"/>
                </a:solidFill>
                <a:latin typeface="Calibri"/>
                <a:cs typeface="Calibri"/>
              </a:rPr>
              <a:t>in </a:t>
            </a:r>
            <a:r>
              <a:rPr sz="2250" spc="-15" dirty="0">
                <a:solidFill>
                  <a:srgbClr val="231F20"/>
                </a:solidFill>
                <a:latin typeface="Calibri"/>
                <a:cs typeface="Calibri"/>
              </a:rPr>
              <a:t>distress </a:t>
            </a:r>
            <a:r>
              <a:rPr sz="2250" spc="-5" dirty="0">
                <a:solidFill>
                  <a:srgbClr val="231F20"/>
                </a:solidFill>
                <a:latin typeface="Calibri"/>
                <a:cs typeface="Calibri"/>
              </a:rPr>
              <a:t>and  </a:t>
            </a:r>
            <a:r>
              <a:rPr sz="2250" spc="-10" dirty="0" smtClean="0">
                <a:solidFill>
                  <a:srgbClr val="231F20"/>
                </a:solidFill>
                <a:latin typeface="Calibri"/>
                <a:cs typeface="Calibri"/>
              </a:rPr>
              <a:t>helping</a:t>
            </a:r>
            <a:r>
              <a:rPr lang="en-GB" sz="2250" spc="-10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250" spc="-5" dirty="0" smtClean="0">
                <a:solidFill>
                  <a:srgbClr val="231F20"/>
                </a:solidFill>
                <a:latin typeface="Calibri"/>
                <a:cs typeface="Calibri"/>
              </a:rPr>
              <a:t>them </a:t>
            </a:r>
            <a:r>
              <a:rPr sz="2250" spc="-20" dirty="0">
                <a:solidFill>
                  <a:srgbClr val="231F20"/>
                </a:solidFill>
                <a:latin typeface="Calibri"/>
                <a:cs typeface="Calibri"/>
              </a:rPr>
              <a:t>feel </a:t>
            </a:r>
            <a:r>
              <a:rPr sz="2250" spc="-25" dirty="0">
                <a:solidFill>
                  <a:srgbClr val="231F20"/>
                </a:solidFill>
                <a:latin typeface="Calibri"/>
                <a:cs typeface="Calibri"/>
              </a:rPr>
              <a:t>safe </a:t>
            </a:r>
            <a:r>
              <a:rPr sz="2250" spc="-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225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250" spc="-10" dirty="0" smtClean="0">
                <a:solidFill>
                  <a:srgbClr val="231F20"/>
                </a:solidFill>
                <a:latin typeface="Calibri"/>
                <a:cs typeface="Calibri"/>
              </a:rPr>
              <a:t>calm</a:t>
            </a:r>
            <a:endParaRPr lang="en-GB" sz="2250" spc="-10" dirty="0" smtClean="0">
              <a:solidFill>
                <a:srgbClr val="231F20"/>
              </a:solidFill>
              <a:latin typeface="Calibri"/>
              <a:cs typeface="Calibri"/>
            </a:endParaRPr>
          </a:p>
          <a:p>
            <a:pPr marL="254635" marR="5080" indent="-241935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255270" algn="l"/>
              </a:tabLst>
            </a:pPr>
            <a:r>
              <a:rPr sz="2250" spc="-5" dirty="0" smtClean="0">
                <a:solidFill>
                  <a:srgbClr val="231F20"/>
                </a:solidFill>
                <a:latin typeface="Calibri"/>
                <a:cs typeface="Calibri"/>
              </a:rPr>
              <a:t>assessing </a:t>
            </a:r>
            <a:r>
              <a:rPr sz="2250" spc="-10" dirty="0">
                <a:solidFill>
                  <a:srgbClr val="231F20"/>
                </a:solidFill>
                <a:latin typeface="Calibri"/>
                <a:cs typeface="Calibri"/>
              </a:rPr>
              <a:t>needs </a:t>
            </a:r>
            <a:r>
              <a:rPr sz="2250" spc="-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22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231F20"/>
                </a:solidFill>
                <a:latin typeface="Calibri"/>
                <a:cs typeface="Calibri"/>
              </a:rPr>
              <a:t>concerns</a:t>
            </a:r>
            <a:endParaRPr sz="2250" dirty="0">
              <a:latin typeface="Calibri"/>
              <a:cs typeface="Calibri"/>
            </a:endParaRP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sz="2250" spc="-15" dirty="0">
                <a:solidFill>
                  <a:srgbClr val="231F20"/>
                </a:solidFill>
                <a:latin typeface="Calibri"/>
                <a:cs typeface="Calibri"/>
              </a:rPr>
              <a:t>protecting </a:t>
            </a:r>
            <a:r>
              <a:rPr sz="2250" spc="-10" dirty="0">
                <a:solidFill>
                  <a:srgbClr val="231F20"/>
                </a:solidFill>
                <a:latin typeface="Calibri"/>
                <a:cs typeface="Calibri"/>
              </a:rPr>
              <a:t>children </a:t>
            </a:r>
            <a:r>
              <a:rPr sz="2250" spc="-20" dirty="0">
                <a:solidFill>
                  <a:srgbClr val="231F20"/>
                </a:solidFill>
                <a:latin typeface="Calibri"/>
                <a:cs typeface="Calibri"/>
              </a:rPr>
              <a:t>from</a:t>
            </a:r>
            <a:r>
              <a:rPr sz="225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231F20"/>
                </a:solidFill>
                <a:latin typeface="Calibri"/>
                <a:cs typeface="Calibri"/>
              </a:rPr>
              <a:t>harm</a:t>
            </a:r>
            <a:endParaRPr sz="2250" dirty="0" smtClean="0">
              <a:latin typeface="Calibri"/>
              <a:cs typeface="Calibri"/>
            </a:endParaRP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sz="2250" spc="-10" dirty="0" smtClean="0">
                <a:solidFill>
                  <a:srgbClr val="231F20"/>
                </a:solidFill>
                <a:latin typeface="Calibri"/>
                <a:cs typeface="Calibri"/>
              </a:rPr>
              <a:t>providing emotional</a:t>
            </a:r>
            <a:r>
              <a:rPr sz="2250" spc="-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250" spc="-10" dirty="0" smtClean="0">
                <a:solidFill>
                  <a:srgbClr val="231F20"/>
                </a:solidFill>
                <a:latin typeface="Calibri"/>
                <a:cs typeface="Calibri"/>
              </a:rPr>
              <a:t>support</a:t>
            </a:r>
            <a:endParaRPr lang="en-GB" sz="2250" dirty="0">
              <a:latin typeface="Calibri"/>
              <a:cs typeface="Calibri"/>
            </a:endParaRP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helping </a:t>
            </a:r>
            <a:r>
              <a:rPr lang="en-US" sz="2400" dirty="0"/>
              <a:t>to address immediate basic needs (e.g. food,</a:t>
            </a:r>
            <a:r>
              <a:rPr lang="en-US" sz="2400" dirty="0" smtClean="0"/>
              <a:t> water</a:t>
            </a:r>
            <a:r>
              <a:rPr lang="en-US" sz="2400" dirty="0"/>
              <a:t>, a blanket or shelter</a:t>
            </a:r>
            <a:r>
              <a:rPr lang="en-US" sz="2400" dirty="0" smtClean="0"/>
              <a:t>)</a:t>
            </a:r>
            <a:endParaRPr lang="en-US" sz="2400" dirty="0"/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listening </a:t>
            </a:r>
            <a:r>
              <a:rPr lang="en-US" sz="2400" dirty="0"/>
              <a:t>to children and caregivers without pressuring them to </a:t>
            </a:r>
            <a:r>
              <a:rPr lang="en-US" sz="2400" dirty="0" smtClean="0"/>
              <a:t>talk</a:t>
            </a:r>
            <a:endParaRPr lang="en-US" sz="2400" dirty="0"/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helping </a:t>
            </a:r>
            <a:r>
              <a:rPr lang="en-US" sz="2400" dirty="0"/>
              <a:t>children and caregivers access information, services and social support.</a:t>
            </a:r>
            <a:endParaRPr sz="2250" dirty="0">
              <a:latin typeface="Calibri"/>
              <a:cs typeface="Calibri"/>
            </a:endParaRPr>
          </a:p>
        </p:txBody>
      </p:sp>
      <p:sp>
        <p:nvSpPr>
          <p:cNvPr id="20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5374" y="1953615"/>
            <a:ext cx="821690" cy="646430"/>
          </a:xfrm>
          <a:custGeom>
            <a:avLst/>
            <a:gdLst/>
            <a:ahLst/>
            <a:cxnLst/>
            <a:rect l="l" t="t" r="r" b="b"/>
            <a:pathLst>
              <a:path w="821689" h="646430">
                <a:moveTo>
                  <a:pt x="693674" y="0"/>
                </a:moveTo>
                <a:lnTo>
                  <a:pt x="0" y="0"/>
                </a:lnTo>
                <a:lnTo>
                  <a:pt x="0" y="645934"/>
                </a:lnTo>
                <a:lnTo>
                  <a:pt x="693674" y="645934"/>
                </a:lnTo>
                <a:lnTo>
                  <a:pt x="767551" y="641403"/>
                </a:lnTo>
                <a:lnTo>
                  <a:pt x="805487" y="609682"/>
                </a:lnTo>
                <a:lnTo>
                  <a:pt x="819464" y="523583"/>
                </a:lnTo>
                <a:lnTo>
                  <a:pt x="821461" y="355917"/>
                </a:lnTo>
                <a:lnTo>
                  <a:pt x="821461" y="290017"/>
                </a:lnTo>
                <a:lnTo>
                  <a:pt x="819464" y="122351"/>
                </a:lnTo>
                <a:lnTo>
                  <a:pt x="805487" y="36252"/>
                </a:lnTo>
                <a:lnTo>
                  <a:pt x="767551" y="4531"/>
                </a:lnTo>
                <a:lnTo>
                  <a:pt x="693674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5954" y="1953615"/>
            <a:ext cx="1824989" cy="646430"/>
          </a:xfrm>
          <a:custGeom>
            <a:avLst/>
            <a:gdLst/>
            <a:ahLst/>
            <a:cxnLst/>
            <a:rect l="l" t="t" r="r" b="b"/>
            <a:pathLst>
              <a:path w="1824989" h="646430">
                <a:moveTo>
                  <a:pt x="1582458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8"/>
                </a:lnTo>
                <a:lnTo>
                  <a:pt x="3784" y="102189"/>
                </a:lnTo>
                <a:lnTo>
                  <a:pt x="0" y="242227"/>
                </a:lnTo>
                <a:lnTo>
                  <a:pt x="0" y="403707"/>
                </a:lnTo>
                <a:lnTo>
                  <a:pt x="3784" y="543745"/>
                </a:lnTo>
                <a:lnTo>
                  <a:pt x="30278" y="615656"/>
                </a:lnTo>
                <a:lnTo>
                  <a:pt x="102189" y="642149"/>
                </a:lnTo>
                <a:lnTo>
                  <a:pt x="242227" y="645934"/>
                </a:lnTo>
                <a:lnTo>
                  <a:pt x="1582458" y="645934"/>
                </a:lnTo>
                <a:lnTo>
                  <a:pt x="1722495" y="642149"/>
                </a:lnTo>
                <a:lnTo>
                  <a:pt x="1794406" y="615656"/>
                </a:lnTo>
                <a:lnTo>
                  <a:pt x="1820900" y="543745"/>
                </a:lnTo>
                <a:lnTo>
                  <a:pt x="1824685" y="403707"/>
                </a:lnTo>
                <a:lnTo>
                  <a:pt x="1824685" y="242227"/>
                </a:lnTo>
                <a:lnTo>
                  <a:pt x="1820900" y="102189"/>
                </a:lnTo>
                <a:lnTo>
                  <a:pt x="1794406" y="30278"/>
                </a:lnTo>
                <a:lnTo>
                  <a:pt x="1722495" y="3784"/>
                </a:lnTo>
                <a:lnTo>
                  <a:pt x="1582458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00175" y="1567118"/>
            <a:ext cx="10320020" cy="4912995"/>
          </a:xfrm>
          <a:custGeom>
            <a:avLst/>
            <a:gdLst/>
            <a:ahLst/>
            <a:cxnLst/>
            <a:rect l="l" t="t" r="r" b="b"/>
            <a:pathLst>
              <a:path w="10320020" h="4912995">
                <a:moveTo>
                  <a:pt x="10319829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  <a:lnTo>
                  <a:pt x="10319829" y="4912878"/>
                </a:lnTo>
                <a:lnTo>
                  <a:pt x="10319829" y="0"/>
                </a:lnTo>
                <a:close/>
              </a:path>
            </a:pathLst>
          </a:custGeom>
          <a:solidFill>
            <a:srgbClr val="E8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00175" y="1567118"/>
            <a:ext cx="242570" cy="4912995"/>
          </a:xfrm>
          <a:custGeom>
            <a:avLst/>
            <a:gdLst/>
            <a:ahLst/>
            <a:cxnLst/>
            <a:rect l="l" t="t" r="r" b="b"/>
            <a:pathLst>
              <a:path w="242569" h="4912995">
                <a:moveTo>
                  <a:pt x="242227" y="0"/>
                </a:move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</a:path>
            </a:pathLst>
          </a:custGeom>
          <a:ln w="14236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42402" y="1567118"/>
            <a:ext cx="10078085" cy="0"/>
          </a:xfrm>
          <a:custGeom>
            <a:avLst/>
            <a:gdLst/>
            <a:ahLst/>
            <a:cxnLst/>
            <a:rect l="l" t="t" r="r" b="b"/>
            <a:pathLst>
              <a:path w="10078085">
                <a:moveTo>
                  <a:pt x="10077602" y="0"/>
                </a:moveTo>
                <a:lnTo>
                  <a:pt x="0" y="0"/>
                </a:lnTo>
              </a:path>
            </a:pathLst>
          </a:custGeom>
          <a:ln w="14236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03147" y="1856833"/>
            <a:ext cx="821690" cy="646430"/>
          </a:xfrm>
          <a:custGeom>
            <a:avLst/>
            <a:gdLst/>
            <a:ahLst/>
            <a:cxnLst/>
            <a:rect l="l" t="t" r="r" b="b"/>
            <a:pathLst>
              <a:path w="821689" h="646430">
                <a:moveTo>
                  <a:pt x="693674" y="0"/>
                </a:moveTo>
                <a:lnTo>
                  <a:pt x="0" y="0"/>
                </a:lnTo>
                <a:lnTo>
                  <a:pt x="0" y="645934"/>
                </a:lnTo>
                <a:lnTo>
                  <a:pt x="693674" y="645934"/>
                </a:lnTo>
                <a:lnTo>
                  <a:pt x="767551" y="641403"/>
                </a:lnTo>
                <a:lnTo>
                  <a:pt x="805487" y="609682"/>
                </a:lnTo>
                <a:lnTo>
                  <a:pt x="819464" y="523583"/>
                </a:lnTo>
                <a:lnTo>
                  <a:pt x="821461" y="355917"/>
                </a:lnTo>
                <a:lnTo>
                  <a:pt x="821461" y="290017"/>
                </a:lnTo>
                <a:lnTo>
                  <a:pt x="819464" y="122351"/>
                </a:lnTo>
                <a:lnTo>
                  <a:pt x="805487" y="36252"/>
                </a:lnTo>
                <a:lnTo>
                  <a:pt x="767551" y="4531"/>
                </a:lnTo>
                <a:lnTo>
                  <a:pt x="693674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23724" y="1856833"/>
            <a:ext cx="2571750" cy="646430"/>
          </a:xfrm>
          <a:custGeom>
            <a:avLst/>
            <a:gdLst/>
            <a:ahLst/>
            <a:cxnLst/>
            <a:rect l="l" t="t" r="r" b="b"/>
            <a:pathLst>
              <a:path w="2571750" h="646430">
                <a:moveTo>
                  <a:pt x="2329319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8"/>
                </a:lnTo>
                <a:lnTo>
                  <a:pt x="3784" y="102189"/>
                </a:lnTo>
                <a:lnTo>
                  <a:pt x="0" y="242227"/>
                </a:lnTo>
                <a:lnTo>
                  <a:pt x="0" y="403707"/>
                </a:lnTo>
                <a:lnTo>
                  <a:pt x="3784" y="543745"/>
                </a:lnTo>
                <a:lnTo>
                  <a:pt x="30278" y="615656"/>
                </a:lnTo>
                <a:lnTo>
                  <a:pt x="102189" y="642149"/>
                </a:lnTo>
                <a:lnTo>
                  <a:pt x="242227" y="645934"/>
                </a:lnTo>
                <a:lnTo>
                  <a:pt x="2329319" y="645934"/>
                </a:lnTo>
                <a:lnTo>
                  <a:pt x="2469357" y="642149"/>
                </a:lnTo>
                <a:lnTo>
                  <a:pt x="2541268" y="615656"/>
                </a:lnTo>
                <a:lnTo>
                  <a:pt x="2567762" y="543745"/>
                </a:lnTo>
                <a:lnTo>
                  <a:pt x="2571546" y="403707"/>
                </a:lnTo>
                <a:lnTo>
                  <a:pt x="2571546" y="242227"/>
                </a:lnTo>
                <a:lnTo>
                  <a:pt x="2567762" y="102189"/>
                </a:lnTo>
                <a:lnTo>
                  <a:pt x="2541268" y="30278"/>
                </a:lnTo>
                <a:lnTo>
                  <a:pt x="2469357" y="3784"/>
                </a:lnTo>
                <a:lnTo>
                  <a:pt x="2329319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513413" y="1856890"/>
            <a:ext cx="3774440" cy="5727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494915" algn="l"/>
              </a:tabLst>
            </a:pPr>
            <a:r>
              <a:rPr sz="3550" b="1" spc="-50" dirty="0">
                <a:latin typeface="Calibri"/>
                <a:cs typeface="Calibri"/>
              </a:rPr>
              <a:t>PFA</a:t>
            </a:r>
            <a:r>
              <a:rPr sz="3550" b="1" spc="5" dirty="0">
                <a:latin typeface="Calibri"/>
                <a:cs typeface="Calibri"/>
              </a:rPr>
              <a:t> </a:t>
            </a:r>
            <a:r>
              <a:rPr sz="3550" b="1" spc="10" dirty="0">
                <a:latin typeface="Calibri"/>
                <a:cs typeface="Calibri"/>
              </a:rPr>
              <a:t>is </a:t>
            </a:r>
            <a:r>
              <a:rPr sz="3550" b="1" spc="20" dirty="0">
                <a:latin typeface="Calibri"/>
                <a:cs typeface="Calibri"/>
              </a:rPr>
              <a:t>not…</a:t>
            </a:r>
            <a:r>
              <a:rPr sz="3550" b="1" spc="20" dirty="0" smtClean="0">
                <a:latin typeface="Calibri"/>
                <a:cs typeface="Calibri"/>
              </a:rPr>
              <a:t>	</a:t>
            </a:r>
            <a:endParaRPr sz="355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13413" y="2625958"/>
            <a:ext cx="8299450" cy="278153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635" indent="-241935">
              <a:lnSpc>
                <a:spcPts val="2690"/>
              </a:lnSpc>
              <a:spcBef>
                <a:spcPts val="90"/>
              </a:spcBef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something only professionals do</a:t>
            </a: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professional </a:t>
            </a:r>
            <a:r>
              <a:rPr lang="en-US" sz="2400" dirty="0" err="1" smtClean="0"/>
              <a:t>counselling</a:t>
            </a:r>
            <a:r>
              <a:rPr lang="en-US" sz="2400" dirty="0" smtClean="0"/>
              <a:t> or therapy</a:t>
            </a: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encouraging a detailed discussion of the distressing event</a:t>
            </a: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asking children or caregivers to </a:t>
            </a:r>
            <a:r>
              <a:rPr lang="en-US" sz="2400" dirty="0" err="1" smtClean="0"/>
              <a:t>analyse</a:t>
            </a:r>
            <a:r>
              <a:rPr lang="en-US" sz="2400" dirty="0" smtClean="0"/>
              <a:t> what has happened to them</a:t>
            </a: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pressing children or caregivers for details on what happened</a:t>
            </a:r>
          </a:p>
          <a:p>
            <a:pPr marL="254635" indent="-241935">
              <a:lnSpc>
                <a:spcPts val="2690"/>
              </a:lnSpc>
              <a:buFont typeface="Arial"/>
              <a:buChar char="•"/>
              <a:tabLst>
                <a:tab pos="255270" algn="l"/>
              </a:tabLst>
            </a:pPr>
            <a:r>
              <a:rPr lang="en-US" sz="2400" dirty="0" smtClean="0"/>
              <a:t>pressuring children or caregivers to share their feelings and reactions.</a:t>
            </a:r>
            <a:endParaRPr lang="en-US" sz="2400" dirty="0"/>
          </a:p>
        </p:txBody>
      </p:sp>
      <p:sp>
        <p:nvSpPr>
          <p:cNvPr id="22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/>
              <a:t>Psychological </a:t>
            </a:r>
            <a:r>
              <a:rPr sz="2100" spc="-65" dirty="0"/>
              <a:t>First</a:t>
            </a:r>
            <a:r>
              <a:rPr sz="2100" spc="-150" dirty="0"/>
              <a:t> </a:t>
            </a:r>
            <a:r>
              <a:rPr sz="2100" spc="-65" dirty="0"/>
              <a:t>Aid</a:t>
            </a:r>
            <a:endParaRPr sz="2100"/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97889" y="1566635"/>
            <a:ext cx="10322560" cy="4913630"/>
          </a:xfrm>
          <a:custGeom>
            <a:avLst/>
            <a:gdLst/>
            <a:ahLst/>
            <a:cxnLst/>
            <a:rect l="l" t="t" r="r" b="b"/>
            <a:pathLst>
              <a:path w="10322560" h="4913630">
                <a:moveTo>
                  <a:pt x="10322115" y="0"/>
                </a:moveTo>
                <a:lnTo>
                  <a:pt x="225717" y="0"/>
                </a:lnTo>
                <a:lnTo>
                  <a:pt x="95224" y="3526"/>
                </a:lnTo>
                <a:lnTo>
                  <a:pt x="28214" y="28213"/>
                </a:lnTo>
                <a:lnTo>
                  <a:pt x="3526" y="95219"/>
                </a:lnTo>
                <a:lnTo>
                  <a:pt x="0" y="225704"/>
                </a:lnTo>
                <a:lnTo>
                  <a:pt x="0" y="4913362"/>
                </a:lnTo>
                <a:lnTo>
                  <a:pt x="10322115" y="4913362"/>
                </a:lnTo>
                <a:lnTo>
                  <a:pt x="10322115" y="0"/>
                </a:lnTo>
                <a:close/>
              </a:path>
            </a:pathLst>
          </a:custGeom>
          <a:solidFill>
            <a:srgbClr val="E8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25755">
              <a:lnSpc>
                <a:spcPts val="3420"/>
              </a:lnSpc>
              <a:spcBef>
                <a:spcPts val="125"/>
              </a:spcBef>
            </a:pPr>
            <a:r>
              <a:rPr lang="en-GB" spc="100" dirty="0" smtClean="0"/>
              <a:t>S</a:t>
            </a:r>
            <a:r>
              <a:rPr spc="100" dirty="0" smtClean="0"/>
              <a:t>afety</a:t>
            </a:r>
            <a:endParaRPr spc="100" dirty="0"/>
          </a:p>
          <a:p>
            <a:pPr marL="325755">
              <a:lnSpc>
                <a:spcPts val="2400"/>
              </a:lnSpc>
            </a:pPr>
            <a:r>
              <a:rPr sz="2050" b="0" dirty="0">
                <a:latin typeface="Calibri"/>
                <a:cs typeface="Calibri"/>
              </a:rPr>
              <a:t>Avoid </a:t>
            </a:r>
            <a:r>
              <a:rPr sz="2050" b="0" spc="-5" dirty="0">
                <a:latin typeface="Calibri"/>
                <a:cs typeface="Calibri"/>
              </a:rPr>
              <a:t>putting </a:t>
            </a:r>
            <a:r>
              <a:rPr sz="2050" b="0" spc="10" dirty="0">
                <a:latin typeface="Calibri"/>
                <a:cs typeface="Calibri"/>
              </a:rPr>
              <a:t>people </a:t>
            </a:r>
            <a:r>
              <a:rPr sz="2050" b="0" spc="5" dirty="0">
                <a:latin typeface="Calibri"/>
                <a:cs typeface="Calibri"/>
              </a:rPr>
              <a:t>at </a:t>
            </a:r>
            <a:r>
              <a:rPr sz="2050" b="0" spc="10" dirty="0">
                <a:latin typeface="Calibri"/>
                <a:cs typeface="Calibri"/>
              </a:rPr>
              <a:t>further risk </a:t>
            </a:r>
            <a:r>
              <a:rPr sz="2050" b="0" spc="15" dirty="0">
                <a:latin typeface="Calibri"/>
                <a:cs typeface="Calibri"/>
              </a:rPr>
              <a:t>as a </a:t>
            </a:r>
            <a:r>
              <a:rPr sz="2050" b="0" spc="5" dirty="0">
                <a:latin typeface="Calibri"/>
                <a:cs typeface="Calibri"/>
              </a:rPr>
              <a:t>result </a:t>
            </a:r>
            <a:r>
              <a:rPr sz="2050" b="0" spc="10" dirty="0">
                <a:latin typeface="Calibri"/>
                <a:cs typeface="Calibri"/>
              </a:rPr>
              <a:t>of </a:t>
            </a:r>
            <a:r>
              <a:rPr sz="2050" b="0" spc="5" dirty="0">
                <a:latin typeface="Calibri"/>
                <a:cs typeface="Calibri"/>
              </a:rPr>
              <a:t>your</a:t>
            </a:r>
            <a:r>
              <a:rPr sz="2050" b="0" spc="10" dirty="0">
                <a:latin typeface="Calibri"/>
                <a:cs typeface="Calibri"/>
              </a:rPr>
              <a:t> actions.</a:t>
            </a:r>
            <a:endParaRPr sz="2050" dirty="0">
              <a:latin typeface="Calibri"/>
              <a:cs typeface="Calibri"/>
            </a:endParaRPr>
          </a:p>
          <a:p>
            <a:pPr marL="325755" marR="5080">
              <a:lnSpc>
                <a:spcPct val="101899"/>
              </a:lnSpc>
            </a:pPr>
            <a:r>
              <a:rPr sz="2050" b="0" spc="5" dirty="0">
                <a:latin typeface="Calibri"/>
                <a:cs typeface="Calibri"/>
              </a:rPr>
              <a:t>Make sure </a:t>
            </a:r>
            <a:r>
              <a:rPr sz="2050" b="0" dirty="0">
                <a:latin typeface="Calibri"/>
                <a:cs typeface="Calibri"/>
              </a:rPr>
              <a:t>to </a:t>
            </a:r>
            <a:r>
              <a:rPr sz="2050" b="0" spc="15" dirty="0">
                <a:latin typeface="Calibri"/>
                <a:cs typeface="Calibri"/>
              </a:rPr>
              <a:t>the </a:t>
            </a:r>
            <a:r>
              <a:rPr sz="2050" b="0" spc="5" dirty="0">
                <a:latin typeface="Calibri"/>
                <a:cs typeface="Calibri"/>
              </a:rPr>
              <a:t>best </a:t>
            </a:r>
            <a:r>
              <a:rPr sz="2050" b="0" spc="10" dirty="0">
                <a:latin typeface="Calibri"/>
                <a:cs typeface="Calibri"/>
              </a:rPr>
              <a:t>of </a:t>
            </a:r>
            <a:r>
              <a:rPr sz="2050" b="0" spc="5" dirty="0">
                <a:latin typeface="Calibri"/>
                <a:cs typeface="Calibri"/>
              </a:rPr>
              <a:t>your </a:t>
            </a:r>
            <a:r>
              <a:rPr sz="2050" b="0" spc="10" dirty="0">
                <a:latin typeface="Calibri"/>
                <a:cs typeface="Calibri"/>
              </a:rPr>
              <a:t>ability that </a:t>
            </a:r>
            <a:r>
              <a:rPr sz="2050" b="0" spc="15" dirty="0">
                <a:latin typeface="Calibri"/>
                <a:cs typeface="Calibri"/>
              </a:rPr>
              <a:t>the </a:t>
            </a:r>
            <a:r>
              <a:rPr sz="2050" b="0" spc="10" dirty="0">
                <a:latin typeface="Calibri"/>
                <a:cs typeface="Calibri"/>
              </a:rPr>
              <a:t>people you help </a:t>
            </a:r>
            <a:r>
              <a:rPr sz="2050" b="0" spc="5" dirty="0">
                <a:latin typeface="Calibri"/>
                <a:cs typeface="Calibri"/>
              </a:rPr>
              <a:t>are </a:t>
            </a:r>
            <a:r>
              <a:rPr sz="2050" b="0" spc="-5" dirty="0">
                <a:latin typeface="Calibri"/>
                <a:cs typeface="Calibri"/>
              </a:rPr>
              <a:t>safe </a:t>
            </a:r>
            <a:r>
              <a:rPr sz="2050" b="0" spc="20" dirty="0">
                <a:latin typeface="Calibri"/>
                <a:cs typeface="Calibri"/>
              </a:rPr>
              <a:t>and </a:t>
            </a:r>
            <a:r>
              <a:rPr sz="2050" b="0" spc="5" dirty="0">
                <a:latin typeface="Calibri"/>
                <a:cs typeface="Calibri"/>
              </a:rPr>
              <a:t>protect  </a:t>
            </a:r>
            <a:r>
              <a:rPr sz="2050" b="0" spc="20" dirty="0">
                <a:latin typeface="Calibri"/>
                <a:cs typeface="Calibri"/>
              </a:rPr>
              <a:t>them </a:t>
            </a:r>
            <a:r>
              <a:rPr sz="2050" b="0" spc="5" dirty="0">
                <a:latin typeface="Calibri"/>
                <a:cs typeface="Calibri"/>
              </a:rPr>
              <a:t>from </a:t>
            </a:r>
            <a:r>
              <a:rPr sz="2050" b="0" dirty="0">
                <a:latin typeface="Calibri"/>
                <a:cs typeface="Calibri"/>
              </a:rPr>
              <a:t>physical </a:t>
            </a:r>
            <a:r>
              <a:rPr sz="2050" b="0" spc="15" dirty="0">
                <a:latin typeface="Calibri"/>
                <a:cs typeface="Calibri"/>
              </a:rPr>
              <a:t>or </a:t>
            </a:r>
            <a:r>
              <a:rPr sz="2050" b="0" spc="5" dirty="0">
                <a:latin typeface="Calibri"/>
                <a:cs typeface="Calibri"/>
              </a:rPr>
              <a:t>psychological</a:t>
            </a:r>
            <a:r>
              <a:rPr sz="2050" b="0" spc="-10" dirty="0">
                <a:latin typeface="Calibri"/>
                <a:cs typeface="Calibri"/>
              </a:rPr>
              <a:t> </a:t>
            </a:r>
            <a:r>
              <a:rPr sz="2050" b="0" spc="10" dirty="0">
                <a:latin typeface="Calibri"/>
                <a:cs typeface="Calibri"/>
              </a:rPr>
              <a:t>harm.</a:t>
            </a:r>
            <a:endParaRPr sz="2050" dirty="0" smtClean="0">
              <a:latin typeface="Calibri"/>
              <a:cs typeface="Calibri"/>
            </a:endParaRPr>
          </a:p>
          <a:p>
            <a:pPr marL="325755">
              <a:lnSpc>
                <a:spcPts val="3420"/>
              </a:lnSpc>
              <a:spcBef>
                <a:spcPts val="1705"/>
              </a:spcBef>
            </a:pPr>
            <a:r>
              <a:rPr lang="en-GB" spc="140" dirty="0" smtClean="0"/>
              <a:t>D</a:t>
            </a:r>
            <a:r>
              <a:rPr spc="140" dirty="0" smtClean="0"/>
              <a:t>ignity</a:t>
            </a:r>
            <a:endParaRPr spc="140" dirty="0"/>
          </a:p>
          <a:p>
            <a:pPr marL="325755">
              <a:lnSpc>
                <a:spcPts val="2400"/>
              </a:lnSpc>
            </a:pPr>
            <a:r>
              <a:rPr sz="2050" b="0" spc="-20" dirty="0">
                <a:latin typeface="Calibri"/>
                <a:cs typeface="Calibri"/>
              </a:rPr>
              <a:t>Treat </a:t>
            </a:r>
            <a:r>
              <a:rPr sz="2050" b="0" spc="10" dirty="0">
                <a:latin typeface="Calibri"/>
                <a:cs typeface="Calibri"/>
              </a:rPr>
              <a:t>people </a:t>
            </a:r>
            <a:r>
              <a:rPr sz="2050" b="0" spc="15" dirty="0">
                <a:latin typeface="Calibri"/>
                <a:cs typeface="Calibri"/>
              </a:rPr>
              <a:t>with </a:t>
            </a:r>
            <a:r>
              <a:rPr sz="2050" b="0" spc="5" dirty="0">
                <a:latin typeface="Calibri"/>
                <a:cs typeface="Calibri"/>
              </a:rPr>
              <a:t>respect </a:t>
            </a:r>
            <a:r>
              <a:rPr sz="2050" b="0" spc="20" dirty="0">
                <a:latin typeface="Calibri"/>
                <a:cs typeface="Calibri"/>
              </a:rPr>
              <a:t>and </a:t>
            </a:r>
            <a:r>
              <a:rPr sz="2050" b="0" spc="10" dirty="0">
                <a:latin typeface="Calibri"/>
                <a:cs typeface="Calibri"/>
              </a:rPr>
              <a:t>in accordance </a:t>
            </a:r>
            <a:r>
              <a:rPr sz="2050" b="0" spc="15" dirty="0">
                <a:latin typeface="Calibri"/>
                <a:cs typeface="Calibri"/>
              </a:rPr>
              <a:t>with </a:t>
            </a:r>
            <a:r>
              <a:rPr sz="2050" b="0" spc="10" dirty="0">
                <a:latin typeface="Calibri"/>
                <a:cs typeface="Calibri"/>
              </a:rPr>
              <a:t>their </a:t>
            </a:r>
            <a:r>
              <a:rPr sz="2050" b="0" spc="5" dirty="0">
                <a:latin typeface="Calibri"/>
                <a:cs typeface="Calibri"/>
              </a:rPr>
              <a:t>cultural </a:t>
            </a:r>
            <a:r>
              <a:rPr sz="2050" b="0" spc="20" dirty="0">
                <a:latin typeface="Calibri"/>
                <a:cs typeface="Calibri"/>
              </a:rPr>
              <a:t>and </a:t>
            </a:r>
            <a:r>
              <a:rPr sz="2050" b="0" spc="10" dirty="0">
                <a:latin typeface="Calibri"/>
                <a:cs typeface="Calibri"/>
              </a:rPr>
              <a:t>social</a:t>
            </a:r>
            <a:r>
              <a:rPr sz="2050" b="0" spc="30" dirty="0">
                <a:latin typeface="Calibri"/>
                <a:cs typeface="Calibri"/>
              </a:rPr>
              <a:t> </a:t>
            </a:r>
            <a:r>
              <a:rPr sz="2050" b="0" spc="10" dirty="0">
                <a:latin typeface="Calibri"/>
                <a:cs typeface="Calibri"/>
              </a:rPr>
              <a:t>norms.</a:t>
            </a:r>
            <a:endParaRPr sz="2050" dirty="0" smtClean="0">
              <a:latin typeface="Calibri"/>
              <a:cs typeface="Calibri"/>
            </a:endParaRPr>
          </a:p>
          <a:p>
            <a:pPr marL="325755">
              <a:lnSpc>
                <a:spcPts val="3420"/>
              </a:lnSpc>
              <a:spcBef>
                <a:spcPts val="1710"/>
              </a:spcBef>
            </a:pPr>
            <a:r>
              <a:rPr lang="en-GB" spc="215" dirty="0" smtClean="0"/>
              <a:t>R</a:t>
            </a:r>
            <a:r>
              <a:rPr spc="215" dirty="0" smtClean="0"/>
              <a:t>ights</a:t>
            </a:r>
            <a:endParaRPr spc="215" dirty="0"/>
          </a:p>
          <a:p>
            <a:pPr marL="325755">
              <a:lnSpc>
                <a:spcPts val="2400"/>
              </a:lnSpc>
            </a:pPr>
            <a:r>
              <a:rPr sz="2050" b="0" spc="5" dirty="0">
                <a:latin typeface="Calibri"/>
                <a:cs typeface="Calibri"/>
              </a:rPr>
              <a:t>Make sure </a:t>
            </a:r>
            <a:r>
              <a:rPr sz="2050" b="0" spc="10" dirty="0">
                <a:latin typeface="Calibri"/>
                <a:cs typeface="Calibri"/>
              </a:rPr>
              <a:t>people can </a:t>
            </a:r>
            <a:r>
              <a:rPr sz="2050" b="0" spc="15" dirty="0">
                <a:latin typeface="Calibri"/>
                <a:cs typeface="Calibri"/>
              </a:rPr>
              <a:t>access </a:t>
            </a:r>
            <a:r>
              <a:rPr sz="2050" b="0" spc="10" dirty="0">
                <a:latin typeface="Calibri"/>
                <a:cs typeface="Calibri"/>
              </a:rPr>
              <a:t>help </a:t>
            </a:r>
            <a:r>
              <a:rPr sz="2050" b="0" spc="5" dirty="0">
                <a:latin typeface="Calibri"/>
                <a:cs typeface="Calibri"/>
              </a:rPr>
              <a:t>fairly </a:t>
            </a:r>
            <a:r>
              <a:rPr sz="2050" b="0" spc="20" dirty="0">
                <a:latin typeface="Calibri"/>
                <a:cs typeface="Calibri"/>
              </a:rPr>
              <a:t>and </a:t>
            </a:r>
            <a:r>
              <a:rPr sz="2050" b="0" spc="15" dirty="0">
                <a:latin typeface="Calibri"/>
                <a:cs typeface="Calibri"/>
              </a:rPr>
              <a:t>without</a:t>
            </a:r>
            <a:r>
              <a:rPr sz="2050" b="0" spc="-15" dirty="0">
                <a:latin typeface="Calibri"/>
                <a:cs typeface="Calibri"/>
              </a:rPr>
              <a:t> </a:t>
            </a:r>
            <a:r>
              <a:rPr sz="2050" b="0" spc="5" dirty="0">
                <a:latin typeface="Calibri"/>
                <a:cs typeface="Calibri"/>
              </a:rPr>
              <a:t>discrimination.</a:t>
            </a:r>
            <a:endParaRPr sz="2050" dirty="0">
              <a:latin typeface="Calibri"/>
              <a:cs typeface="Calibri"/>
            </a:endParaRPr>
          </a:p>
          <a:p>
            <a:pPr marL="325755" marR="2174875">
              <a:lnSpc>
                <a:spcPct val="101899"/>
              </a:lnSpc>
            </a:pPr>
            <a:r>
              <a:rPr sz="2050" b="0" spc="15" dirty="0">
                <a:latin typeface="Calibri"/>
                <a:cs typeface="Calibri"/>
              </a:rPr>
              <a:t>Help </a:t>
            </a:r>
            <a:r>
              <a:rPr sz="2050" b="0" spc="10" dirty="0">
                <a:latin typeface="Calibri"/>
                <a:cs typeface="Calibri"/>
              </a:rPr>
              <a:t>people </a:t>
            </a:r>
            <a:r>
              <a:rPr sz="2050" b="0" dirty="0">
                <a:latin typeface="Calibri"/>
                <a:cs typeface="Calibri"/>
              </a:rPr>
              <a:t>to </a:t>
            </a:r>
            <a:r>
              <a:rPr sz="2050" b="0" spc="15" dirty="0">
                <a:latin typeface="Calibri"/>
                <a:cs typeface="Calibri"/>
              </a:rPr>
              <a:t>claim </a:t>
            </a:r>
            <a:r>
              <a:rPr sz="2050" b="0" spc="10" dirty="0">
                <a:latin typeface="Calibri"/>
                <a:cs typeface="Calibri"/>
              </a:rPr>
              <a:t>their rights </a:t>
            </a:r>
            <a:r>
              <a:rPr sz="2050" b="0" spc="20" dirty="0">
                <a:latin typeface="Calibri"/>
                <a:cs typeface="Calibri"/>
              </a:rPr>
              <a:t>and </a:t>
            </a:r>
            <a:r>
              <a:rPr sz="2050" b="0" spc="15" dirty="0">
                <a:latin typeface="Calibri"/>
                <a:cs typeface="Calibri"/>
              </a:rPr>
              <a:t>access </a:t>
            </a:r>
            <a:r>
              <a:rPr sz="2050" b="0" spc="5" dirty="0">
                <a:latin typeface="Calibri"/>
                <a:cs typeface="Calibri"/>
              </a:rPr>
              <a:t>available </a:t>
            </a:r>
            <a:r>
              <a:rPr sz="2050" b="0" spc="10" dirty="0">
                <a:latin typeface="Calibri"/>
                <a:cs typeface="Calibri"/>
              </a:rPr>
              <a:t>support.  </a:t>
            </a:r>
            <a:r>
              <a:rPr sz="2050" b="0" spc="15" dirty="0">
                <a:latin typeface="Calibri"/>
                <a:cs typeface="Calibri"/>
              </a:rPr>
              <a:t>Act </a:t>
            </a:r>
            <a:r>
              <a:rPr sz="2050" b="0" spc="10" dirty="0">
                <a:latin typeface="Calibri"/>
                <a:cs typeface="Calibri"/>
              </a:rPr>
              <a:t>only in </a:t>
            </a:r>
            <a:r>
              <a:rPr sz="2050" b="0" spc="15" dirty="0">
                <a:latin typeface="Calibri"/>
                <a:cs typeface="Calibri"/>
              </a:rPr>
              <a:t>the </a:t>
            </a:r>
            <a:r>
              <a:rPr sz="2050" b="0" spc="5" dirty="0">
                <a:latin typeface="Calibri"/>
                <a:cs typeface="Calibri"/>
              </a:rPr>
              <a:t>best </a:t>
            </a:r>
            <a:r>
              <a:rPr sz="2050" b="0" dirty="0">
                <a:latin typeface="Calibri"/>
                <a:cs typeface="Calibri"/>
              </a:rPr>
              <a:t>interest </a:t>
            </a:r>
            <a:r>
              <a:rPr sz="2050" b="0" spc="10" dirty="0">
                <a:latin typeface="Calibri"/>
                <a:cs typeface="Calibri"/>
              </a:rPr>
              <a:t>of </a:t>
            </a:r>
            <a:r>
              <a:rPr sz="2050" b="0" spc="5" dirty="0">
                <a:latin typeface="Calibri"/>
                <a:cs typeface="Calibri"/>
              </a:rPr>
              <a:t>any person </a:t>
            </a:r>
            <a:r>
              <a:rPr sz="2050" b="0" spc="10" dirty="0">
                <a:latin typeface="Calibri"/>
                <a:cs typeface="Calibri"/>
              </a:rPr>
              <a:t>you</a:t>
            </a:r>
            <a:r>
              <a:rPr sz="2050" b="0" dirty="0">
                <a:latin typeface="Calibri"/>
                <a:cs typeface="Calibri"/>
              </a:rPr>
              <a:t> </a:t>
            </a:r>
            <a:r>
              <a:rPr sz="2050" b="0" spc="-15" dirty="0">
                <a:latin typeface="Calibri"/>
                <a:cs typeface="Calibri"/>
              </a:rPr>
              <a:t>encounter.</a:t>
            </a:r>
            <a:endParaRPr sz="2050" dirty="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97889" y="1566635"/>
            <a:ext cx="226060" cy="4913630"/>
          </a:xfrm>
          <a:custGeom>
            <a:avLst/>
            <a:gdLst/>
            <a:ahLst/>
            <a:cxnLst/>
            <a:rect l="l" t="t" r="r" b="b"/>
            <a:pathLst>
              <a:path w="226059" h="4913630">
                <a:moveTo>
                  <a:pt x="225717" y="0"/>
                </a:moveTo>
                <a:lnTo>
                  <a:pt x="95224" y="3526"/>
                </a:lnTo>
                <a:lnTo>
                  <a:pt x="28214" y="28213"/>
                </a:lnTo>
                <a:lnTo>
                  <a:pt x="3526" y="95219"/>
                </a:lnTo>
                <a:lnTo>
                  <a:pt x="0" y="225704"/>
                </a:lnTo>
                <a:lnTo>
                  <a:pt x="0" y="4913362"/>
                </a:lnTo>
              </a:path>
            </a:pathLst>
          </a:custGeom>
          <a:ln w="13271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23606" y="1566635"/>
            <a:ext cx="10096500" cy="0"/>
          </a:xfrm>
          <a:custGeom>
            <a:avLst/>
            <a:gdLst/>
            <a:ahLst/>
            <a:cxnLst/>
            <a:rect l="l" t="t" r="r" b="b"/>
            <a:pathLst>
              <a:path w="10096500">
                <a:moveTo>
                  <a:pt x="10096398" y="0"/>
                </a:moveTo>
                <a:lnTo>
                  <a:pt x="0" y="0"/>
                </a:lnTo>
              </a:path>
            </a:pathLst>
          </a:custGeom>
          <a:ln w="13271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180353" y="1374947"/>
            <a:ext cx="73266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5" dirty="0">
                <a:solidFill>
                  <a:srgbClr val="231F20"/>
                </a:solidFill>
              </a:rPr>
              <a:t>Questions </a:t>
            </a:r>
            <a:r>
              <a:rPr sz="4200" spc="-5" dirty="0">
                <a:solidFill>
                  <a:srgbClr val="231F20"/>
                </a:solidFill>
              </a:rPr>
              <a:t>on </a:t>
            </a:r>
            <a:r>
              <a:rPr sz="4200" spc="-35" dirty="0">
                <a:solidFill>
                  <a:srgbClr val="231F20"/>
                </a:solidFill>
              </a:rPr>
              <a:t>children’s</a:t>
            </a:r>
            <a:r>
              <a:rPr sz="4200" dirty="0">
                <a:solidFill>
                  <a:srgbClr val="231F20"/>
                </a:solidFill>
              </a:rPr>
              <a:t> </a:t>
            </a:r>
            <a:r>
              <a:rPr sz="4200" spc="-10" dirty="0">
                <a:solidFill>
                  <a:srgbClr val="231F20"/>
                </a:solidFill>
              </a:rPr>
              <a:t>reactions:</a:t>
            </a:r>
            <a:endParaRPr sz="4200"/>
          </a:p>
        </p:txBody>
      </p:sp>
      <p:sp>
        <p:nvSpPr>
          <p:cNvPr id="14" name="object 14"/>
          <p:cNvSpPr txBox="1"/>
          <p:nvPr/>
        </p:nvSpPr>
        <p:spPr>
          <a:xfrm>
            <a:off x="1180353" y="2081067"/>
            <a:ext cx="7767955" cy="1946687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spcBef>
                <a:spcPts val="540"/>
              </a:spcBef>
              <a:buChar char="•"/>
              <a:tabLst>
                <a:tab pos="300990" algn="l"/>
              </a:tabLst>
            </a:pP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How do </a:t>
            </a:r>
            <a:r>
              <a:rPr sz="2800" spc="-15" dirty="0">
                <a:solidFill>
                  <a:srgbClr val="231F20"/>
                </a:solidFill>
                <a:latin typeface="Calibri"/>
                <a:cs typeface="Calibri"/>
              </a:rPr>
              <a:t>you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expect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a child </a:t>
            </a:r>
            <a:r>
              <a:rPr sz="2800" spc="-15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react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in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this</a:t>
            </a:r>
            <a:r>
              <a:rPr sz="28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situation?</a:t>
            </a:r>
            <a:endParaRPr sz="2800" dirty="0" smtClean="0">
              <a:latin typeface="Calibri"/>
              <a:cs typeface="Calibri"/>
            </a:endParaRPr>
          </a:p>
          <a:p>
            <a:pPr marL="300355" indent="-287655">
              <a:lnSpc>
                <a:spcPct val="100000"/>
              </a:lnSpc>
              <a:spcBef>
                <a:spcPts val="439"/>
              </a:spcBef>
              <a:tabLst>
                <a:tab pos="300990" algn="l"/>
              </a:tabLst>
            </a:pPr>
            <a:r>
              <a:rPr lang="en-GB" sz="2800" spc="-5" dirty="0" smtClean="0">
                <a:solidFill>
                  <a:srgbClr val="231F20"/>
                </a:solidFill>
                <a:latin typeface="Calibri"/>
                <a:cs typeface="Calibri"/>
              </a:rPr>
              <a:t>	</a:t>
            </a:r>
            <a:r>
              <a:rPr sz="2800" spc="-5" dirty="0" smtClean="0">
                <a:solidFill>
                  <a:srgbClr val="231F20"/>
                </a:solidFill>
                <a:latin typeface="Calibri"/>
                <a:cs typeface="Calibri"/>
              </a:rPr>
              <a:t>Describe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both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internal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external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reactions</a:t>
            </a:r>
            <a:r>
              <a:rPr sz="2800" spc="-10" dirty="0" smtClean="0">
                <a:solidFill>
                  <a:srgbClr val="231F20"/>
                </a:solidFill>
                <a:latin typeface="Calibri"/>
                <a:cs typeface="Calibri"/>
              </a:rPr>
              <a:t>.</a:t>
            </a:r>
            <a:endParaRPr lang="en-GB" sz="2800" spc="-10" dirty="0" smtClean="0">
              <a:solidFill>
                <a:srgbClr val="231F20"/>
              </a:solidFill>
              <a:latin typeface="Calibri"/>
              <a:cs typeface="Calibri"/>
            </a:endParaRPr>
          </a:p>
          <a:p>
            <a:pPr marL="300355" indent="-287655">
              <a:lnSpc>
                <a:spcPct val="100000"/>
              </a:lnSpc>
              <a:spcBef>
                <a:spcPts val="439"/>
              </a:spcBef>
              <a:tabLst>
                <a:tab pos="300990" algn="l"/>
              </a:tabLst>
            </a:pPr>
            <a:endParaRPr sz="2800" dirty="0" smtClean="0">
              <a:latin typeface="Calibri"/>
              <a:cs typeface="Calibri"/>
            </a:endParaRPr>
          </a:p>
          <a:p>
            <a:pPr marL="300355" indent="-287655">
              <a:lnSpc>
                <a:spcPct val="100000"/>
              </a:lnSpc>
              <a:spcBef>
                <a:spcPts val="440"/>
              </a:spcBef>
              <a:buChar char="•"/>
              <a:tabLst>
                <a:tab pos="300990" algn="l"/>
              </a:tabLst>
            </a:pP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Will the </a:t>
            </a:r>
            <a:r>
              <a:rPr sz="2800" spc="-10" dirty="0">
                <a:solidFill>
                  <a:srgbClr val="231F20"/>
                </a:solidFill>
                <a:latin typeface="Calibri"/>
                <a:cs typeface="Calibri"/>
              </a:rPr>
              <a:t>reactions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be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same </a:t>
            </a:r>
            <a:r>
              <a:rPr sz="2800" spc="-25" dirty="0">
                <a:solidFill>
                  <a:srgbClr val="231F20"/>
                </a:solidFill>
                <a:latin typeface="Calibri"/>
                <a:cs typeface="Calibri"/>
              </a:rPr>
              <a:t>for </a:t>
            </a:r>
            <a:r>
              <a:rPr sz="2800" spc="-15" dirty="0">
                <a:solidFill>
                  <a:srgbClr val="231F20"/>
                </a:solidFill>
                <a:latin typeface="Calibri"/>
                <a:cs typeface="Calibri"/>
              </a:rPr>
              <a:t>boys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28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31F20"/>
                </a:solidFill>
                <a:latin typeface="Calibri"/>
                <a:cs typeface="Calibri"/>
              </a:rPr>
              <a:t>girls?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5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0856" y="1567800"/>
            <a:ext cx="10319385" cy="4912360"/>
          </a:xfrm>
          <a:custGeom>
            <a:avLst/>
            <a:gdLst/>
            <a:ahLst/>
            <a:cxnLst/>
            <a:rect l="l" t="t" r="r" b="b"/>
            <a:pathLst>
              <a:path w="10319385" h="4912360">
                <a:moveTo>
                  <a:pt x="10319148" y="0"/>
                </a:moveTo>
                <a:lnTo>
                  <a:pt x="265518" y="0"/>
                </a:lnTo>
                <a:lnTo>
                  <a:pt x="112015" y="4148"/>
                </a:lnTo>
                <a:lnTo>
                  <a:pt x="33189" y="33189"/>
                </a:lnTo>
                <a:lnTo>
                  <a:pt x="4148" y="112015"/>
                </a:lnTo>
                <a:lnTo>
                  <a:pt x="0" y="265518"/>
                </a:lnTo>
                <a:lnTo>
                  <a:pt x="0" y="4912196"/>
                </a:lnTo>
                <a:lnTo>
                  <a:pt x="10319148" y="4912196"/>
                </a:lnTo>
                <a:lnTo>
                  <a:pt x="10319148" y="0"/>
                </a:lnTo>
                <a:close/>
              </a:path>
            </a:pathLst>
          </a:custGeom>
          <a:solidFill>
            <a:srgbClr val="E8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0856" y="1567800"/>
            <a:ext cx="266065" cy="4912360"/>
          </a:xfrm>
          <a:custGeom>
            <a:avLst/>
            <a:gdLst/>
            <a:ahLst/>
            <a:cxnLst/>
            <a:rect l="l" t="t" r="r" b="b"/>
            <a:pathLst>
              <a:path w="266065" h="4912360">
                <a:moveTo>
                  <a:pt x="265518" y="0"/>
                </a:moveTo>
                <a:lnTo>
                  <a:pt x="112015" y="4148"/>
                </a:lnTo>
                <a:lnTo>
                  <a:pt x="33189" y="33189"/>
                </a:lnTo>
                <a:lnTo>
                  <a:pt x="4148" y="112015"/>
                </a:lnTo>
                <a:lnTo>
                  <a:pt x="0" y="265518"/>
                </a:lnTo>
                <a:lnTo>
                  <a:pt x="0" y="4912196"/>
                </a:lnTo>
              </a:path>
            </a:pathLst>
          </a:custGeom>
          <a:ln w="15608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66375" y="1567800"/>
            <a:ext cx="10053955" cy="0"/>
          </a:xfrm>
          <a:custGeom>
            <a:avLst/>
            <a:gdLst/>
            <a:ahLst/>
            <a:cxnLst/>
            <a:rect l="l" t="t" r="r" b="b"/>
            <a:pathLst>
              <a:path w="10053955">
                <a:moveTo>
                  <a:pt x="10053629" y="0"/>
                </a:moveTo>
                <a:lnTo>
                  <a:pt x="0" y="0"/>
                </a:lnTo>
              </a:path>
            </a:pathLst>
          </a:custGeom>
          <a:ln w="15608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93053" y="1922870"/>
            <a:ext cx="1767839" cy="720725"/>
          </a:xfrm>
          <a:custGeom>
            <a:avLst/>
            <a:gdLst/>
            <a:ahLst/>
            <a:cxnLst/>
            <a:rect l="l" t="t" r="r" b="b"/>
            <a:pathLst>
              <a:path w="1767839" h="720725">
                <a:moveTo>
                  <a:pt x="1444294" y="0"/>
                </a:moveTo>
                <a:lnTo>
                  <a:pt x="0" y="0"/>
                </a:lnTo>
                <a:lnTo>
                  <a:pt x="0" y="720153"/>
                </a:lnTo>
                <a:lnTo>
                  <a:pt x="1444294" y="720153"/>
                </a:lnTo>
                <a:lnTo>
                  <a:pt x="1631226" y="715101"/>
                </a:lnTo>
                <a:lnTo>
                  <a:pt x="1727219" y="679735"/>
                </a:lnTo>
                <a:lnTo>
                  <a:pt x="1762584" y="583743"/>
                </a:lnTo>
                <a:lnTo>
                  <a:pt x="1767636" y="396811"/>
                </a:lnTo>
                <a:lnTo>
                  <a:pt x="1767636" y="323342"/>
                </a:lnTo>
                <a:lnTo>
                  <a:pt x="1762584" y="136409"/>
                </a:lnTo>
                <a:lnTo>
                  <a:pt x="1727219" y="40417"/>
                </a:lnTo>
                <a:lnTo>
                  <a:pt x="1631226" y="5052"/>
                </a:lnTo>
                <a:lnTo>
                  <a:pt x="1444294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542182" y="1931313"/>
            <a:ext cx="2112010" cy="6254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502410" algn="l"/>
              </a:tabLst>
            </a:pPr>
            <a:r>
              <a:rPr sz="3900" b="1" spc="-60" dirty="0">
                <a:latin typeface="Calibri"/>
                <a:cs typeface="Calibri"/>
              </a:rPr>
              <a:t>L</a:t>
            </a:r>
            <a:r>
              <a:rPr sz="3900" b="1" spc="15" dirty="0">
                <a:latin typeface="Calibri"/>
                <a:cs typeface="Calibri"/>
              </a:rPr>
              <a:t>OOK</a:t>
            </a:r>
            <a:r>
              <a:rPr sz="3900" b="1" dirty="0">
                <a:latin typeface="Calibri"/>
                <a:cs typeface="Calibri"/>
              </a:rPr>
              <a:t>	</a:t>
            </a:r>
            <a:r>
              <a:rPr sz="3900" b="1" spc="-55" dirty="0">
                <a:solidFill>
                  <a:srgbClr val="231F20"/>
                </a:solidFill>
                <a:latin typeface="Calibri"/>
                <a:cs typeface="Calibri"/>
              </a:rPr>
              <a:t>f</a:t>
            </a:r>
            <a:r>
              <a:rPr sz="3900" b="1" spc="1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endParaRPr sz="3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42182" y="2836778"/>
            <a:ext cx="6973570" cy="2273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130" indent="-265430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</a:tabLst>
            </a:pP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information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on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what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has happened and is</a:t>
            </a:r>
            <a:r>
              <a:rPr sz="245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happening</a:t>
            </a:r>
            <a:endParaRPr sz="2450">
              <a:latin typeface="Calibri"/>
              <a:cs typeface="Calibri"/>
            </a:endParaRPr>
          </a:p>
          <a:p>
            <a:pPr marL="278130" indent="-265430">
              <a:lnSpc>
                <a:spcPct val="100000"/>
              </a:lnSpc>
              <a:spcBef>
                <a:spcPts val="10"/>
              </a:spcBef>
              <a:buChar char="•"/>
              <a:tabLst>
                <a:tab pos="278765" algn="l"/>
              </a:tabLst>
            </a:pPr>
            <a:r>
              <a:rPr sz="2450" spc="5" dirty="0">
                <a:solidFill>
                  <a:srgbClr val="231F20"/>
                </a:solidFill>
                <a:latin typeface="Calibri"/>
                <a:cs typeface="Calibri"/>
              </a:rPr>
              <a:t>who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needs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help</a:t>
            </a:r>
            <a:endParaRPr sz="2450">
              <a:latin typeface="Calibri"/>
              <a:cs typeface="Calibri"/>
            </a:endParaRPr>
          </a:p>
          <a:p>
            <a:pPr marL="278130" indent="-265430">
              <a:lnSpc>
                <a:spcPct val="100000"/>
              </a:lnSpc>
              <a:spcBef>
                <a:spcPts val="10"/>
              </a:spcBef>
              <a:buChar char="•"/>
              <a:tabLst>
                <a:tab pos="278765" algn="l"/>
              </a:tabLst>
            </a:pP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safety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and security</a:t>
            </a:r>
            <a:r>
              <a:rPr sz="245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risks</a:t>
            </a:r>
            <a:endParaRPr sz="2450">
              <a:latin typeface="Calibri"/>
              <a:cs typeface="Calibri"/>
            </a:endParaRPr>
          </a:p>
          <a:p>
            <a:pPr marL="278130" indent="-265430">
              <a:lnSpc>
                <a:spcPct val="100000"/>
              </a:lnSpc>
              <a:spcBef>
                <a:spcPts val="15"/>
              </a:spcBef>
              <a:buChar char="•"/>
              <a:tabLst>
                <a:tab pos="278765" algn="l"/>
              </a:tabLst>
            </a:pP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physical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 injuries</a:t>
            </a:r>
            <a:endParaRPr sz="2450">
              <a:latin typeface="Calibri"/>
              <a:cs typeface="Calibri"/>
            </a:endParaRPr>
          </a:p>
          <a:p>
            <a:pPr marL="278130" indent="-265430">
              <a:lnSpc>
                <a:spcPct val="100000"/>
              </a:lnSpc>
              <a:spcBef>
                <a:spcPts val="10"/>
              </a:spcBef>
              <a:buChar char="•"/>
              <a:tabLst>
                <a:tab pos="278765" algn="l"/>
              </a:tabLst>
            </a:pP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immediate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basic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practical</a:t>
            </a:r>
            <a:r>
              <a:rPr sz="245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needs</a:t>
            </a:r>
            <a:endParaRPr sz="2450">
              <a:latin typeface="Calibri"/>
              <a:cs typeface="Calibri"/>
            </a:endParaRPr>
          </a:p>
          <a:p>
            <a:pPr marL="278130" indent="-265430">
              <a:lnSpc>
                <a:spcPct val="100000"/>
              </a:lnSpc>
              <a:spcBef>
                <a:spcPts val="10"/>
              </a:spcBef>
              <a:buChar char="•"/>
              <a:tabLst>
                <a:tab pos="278765" algn="l"/>
              </a:tabLst>
            </a:pP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emotional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 reactions.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9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0806" y="1567751"/>
            <a:ext cx="10319385" cy="4912360"/>
          </a:xfrm>
          <a:custGeom>
            <a:avLst/>
            <a:gdLst/>
            <a:ahLst/>
            <a:cxnLst/>
            <a:rect l="l" t="t" r="r" b="b"/>
            <a:pathLst>
              <a:path w="10319385" h="4912360">
                <a:moveTo>
                  <a:pt x="10319198" y="0"/>
                </a:moveTo>
                <a:lnTo>
                  <a:pt x="263829" y="0"/>
                </a:lnTo>
                <a:lnTo>
                  <a:pt x="111303" y="4122"/>
                </a:lnTo>
                <a:lnTo>
                  <a:pt x="32978" y="32977"/>
                </a:lnTo>
                <a:lnTo>
                  <a:pt x="4122" y="111297"/>
                </a:lnTo>
                <a:lnTo>
                  <a:pt x="0" y="263817"/>
                </a:lnTo>
                <a:lnTo>
                  <a:pt x="0" y="4912245"/>
                </a:lnTo>
                <a:lnTo>
                  <a:pt x="10319198" y="4912245"/>
                </a:lnTo>
                <a:lnTo>
                  <a:pt x="10319198" y="0"/>
                </a:lnTo>
                <a:close/>
              </a:path>
            </a:pathLst>
          </a:custGeom>
          <a:solidFill>
            <a:srgbClr val="E8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0806" y="1567751"/>
            <a:ext cx="264160" cy="4912360"/>
          </a:xfrm>
          <a:custGeom>
            <a:avLst/>
            <a:gdLst/>
            <a:ahLst/>
            <a:cxnLst/>
            <a:rect l="l" t="t" r="r" b="b"/>
            <a:pathLst>
              <a:path w="264159" h="4912360">
                <a:moveTo>
                  <a:pt x="263829" y="0"/>
                </a:moveTo>
                <a:lnTo>
                  <a:pt x="111303" y="4122"/>
                </a:lnTo>
                <a:lnTo>
                  <a:pt x="32978" y="32977"/>
                </a:lnTo>
                <a:lnTo>
                  <a:pt x="4122" y="111297"/>
                </a:lnTo>
                <a:lnTo>
                  <a:pt x="0" y="263817"/>
                </a:lnTo>
                <a:lnTo>
                  <a:pt x="0" y="4912245"/>
                </a:lnTo>
              </a:path>
            </a:pathLst>
          </a:custGeom>
          <a:ln w="15506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64636" y="1567751"/>
            <a:ext cx="10055860" cy="0"/>
          </a:xfrm>
          <a:custGeom>
            <a:avLst/>
            <a:gdLst/>
            <a:ahLst/>
            <a:cxnLst/>
            <a:rect l="l" t="t" r="r" b="b"/>
            <a:pathLst>
              <a:path w="10055860">
                <a:moveTo>
                  <a:pt x="10055368" y="0"/>
                </a:moveTo>
                <a:lnTo>
                  <a:pt x="0" y="0"/>
                </a:lnTo>
              </a:path>
            </a:pathLst>
          </a:custGeom>
          <a:ln w="15506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93053" y="1920561"/>
            <a:ext cx="1976755" cy="715645"/>
          </a:xfrm>
          <a:custGeom>
            <a:avLst/>
            <a:gdLst/>
            <a:ahLst/>
            <a:cxnLst/>
            <a:rect l="l" t="t" r="r" b="b"/>
            <a:pathLst>
              <a:path w="1976755" h="715644">
                <a:moveTo>
                  <a:pt x="1654962" y="0"/>
                </a:moveTo>
                <a:lnTo>
                  <a:pt x="0" y="6718"/>
                </a:lnTo>
                <a:lnTo>
                  <a:pt x="0" y="715568"/>
                </a:lnTo>
                <a:lnTo>
                  <a:pt x="1654962" y="715568"/>
                </a:lnTo>
                <a:lnTo>
                  <a:pt x="1840705" y="710548"/>
                </a:lnTo>
                <a:lnTo>
                  <a:pt x="1936086" y="675408"/>
                </a:lnTo>
                <a:lnTo>
                  <a:pt x="1971226" y="580026"/>
                </a:lnTo>
                <a:lnTo>
                  <a:pt x="1976247" y="394284"/>
                </a:lnTo>
                <a:lnTo>
                  <a:pt x="1976247" y="321284"/>
                </a:lnTo>
                <a:lnTo>
                  <a:pt x="1971226" y="135541"/>
                </a:lnTo>
                <a:lnTo>
                  <a:pt x="1936086" y="40160"/>
                </a:lnTo>
                <a:lnTo>
                  <a:pt x="1840705" y="5020"/>
                </a:lnTo>
                <a:lnTo>
                  <a:pt x="1654962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532122" y="1928869"/>
            <a:ext cx="6739890" cy="621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35455" algn="l"/>
              </a:tabLst>
            </a:pPr>
            <a:r>
              <a:rPr sz="3900" b="1" spc="-5" dirty="0">
                <a:latin typeface="Calibri"/>
                <a:cs typeface="Calibri"/>
              </a:rPr>
              <a:t>LISTEN	</a:t>
            </a:r>
            <a:r>
              <a:rPr sz="3900" b="1" spc="-30" dirty="0">
                <a:solidFill>
                  <a:srgbClr val="231F20"/>
                </a:solidFill>
                <a:latin typeface="Calibri"/>
                <a:cs typeface="Calibri"/>
              </a:rPr>
              <a:t>refers </a:t>
            </a:r>
            <a:r>
              <a:rPr sz="3900" b="1" spc="-20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3900" b="1" dirty="0">
                <a:solidFill>
                  <a:srgbClr val="231F20"/>
                </a:solidFill>
                <a:latin typeface="Calibri"/>
                <a:cs typeface="Calibri"/>
              </a:rPr>
              <a:t>how the helper</a:t>
            </a:r>
            <a:endParaRPr sz="3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32122" y="2828578"/>
            <a:ext cx="7919084" cy="30041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6225" indent="-263525">
              <a:lnSpc>
                <a:spcPts val="2935"/>
              </a:lnSpc>
              <a:spcBef>
                <a:spcPts val="90"/>
              </a:spcBef>
              <a:buChar char="•"/>
              <a:tabLst>
                <a:tab pos="276860" algn="l"/>
              </a:tabLst>
            </a:pP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approaches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 someone</a:t>
            </a:r>
            <a:endParaRPr sz="2450">
              <a:latin typeface="Calibri"/>
              <a:cs typeface="Calibri"/>
            </a:endParaRPr>
          </a:p>
          <a:p>
            <a:pPr marL="276225" indent="-263525">
              <a:lnSpc>
                <a:spcPts val="2930"/>
              </a:lnSpc>
              <a:buChar char="•"/>
              <a:tabLst>
                <a:tab pos="276860" algn="l"/>
              </a:tabLst>
            </a:pP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introduces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 oneself</a:t>
            </a:r>
            <a:endParaRPr sz="2450">
              <a:latin typeface="Calibri"/>
              <a:cs typeface="Calibri"/>
            </a:endParaRPr>
          </a:p>
          <a:p>
            <a:pPr marL="276225" indent="-263525">
              <a:lnSpc>
                <a:spcPts val="2930"/>
              </a:lnSpc>
              <a:buChar char="•"/>
              <a:tabLst>
                <a:tab pos="276860" algn="l"/>
              </a:tabLst>
            </a:pPr>
            <a:r>
              <a:rPr sz="2450" spc="-25" dirty="0">
                <a:solidFill>
                  <a:srgbClr val="231F20"/>
                </a:solidFill>
                <a:latin typeface="Calibri"/>
                <a:cs typeface="Calibri"/>
              </a:rPr>
              <a:t>pays </a:t>
            </a:r>
            <a:r>
              <a:rPr sz="2450" spc="-30" dirty="0">
                <a:solidFill>
                  <a:srgbClr val="231F20"/>
                </a:solidFill>
                <a:latin typeface="Calibri"/>
                <a:cs typeface="Calibri"/>
              </a:rPr>
              <a:t>attention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listens</a:t>
            </a:r>
            <a:r>
              <a:rPr sz="245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actively</a:t>
            </a:r>
            <a:endParaRPr sz="2450">
              <a:latin typeface="Calibri"/>
              <a:cs typeface="Calibri"/>
            </a:endParaRPr>
          </a:p>
          <a:p>
            <a:pPr marL="276225" indent="-263525">
              <a:lnSpc>
                <a:spcPts val="2930"/>
              </a:lnSpc>
              <a:buChar char="•"/>
              <a:tabLst>
                <a:tab pos="276860" algn="l"/>
              </a:tabLst>
            </a:pP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accepts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others’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feelings</a:t>
            </a:r>
            <a:endParaRPr sz="2450">
              <a:latin typeface="Calibri"/>
              <a:cs typeface="Calibri"/>
            </a:endParaRPr>
          </a:p>
          <a:p>
            <a:pPr marL="276225" indent="-263525">
              <a:lnSpc>
                <a:spcPts val="2930"/>
              </a:lnSpc>
              <a:buChar char="•"/>
              <a:tabLst>
                <a:tab pos="276860" algn="l"/>
              </a:tabLst>
            </a:pP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calms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person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245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distress</a:t>
            </a:r>
            <a:endParaRPr sz="2450">
              <a:latin typeface="Calibri"/>
              <a:cs typeface="Calibri"/>
            </a:endParaRPr>
          </a:p>
          <a:p>
            <a:pPr marL="276225" indent="-263525">
              <a:lnSpc>
                <a:spcPts val="2930"/>
              </a:lnSpc>
              <a:buChar char="•"/>
              <a:tabLst>
                <a:tab pos="276860" algn="l"/>
              </a:tabLst>
            </a:pP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asks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about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needs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245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concerns</a:t>
            </a:r>
            <a:endParaRPr sz="2450">
              <a:latin typeface="Calibri"/>
              <a:cs typeface="Calibri"/>
            </a:endParaRPr>
          </a:p>
          <a:p>
            <a:pPr marL="276225" marR="5080" indent="-263525">
              <a:lnSpc>
                <a:spcPts val="2930"/>
              </a:lnSpc>
              <a:spcBef>
                <a:spcPts val="105"/>
              </a:spcBef>
              <a:buChar char="•"/>
              <a:tabLst>
                <a:tab pos="276860" algn="l"/>
              </a:tabLst>
            </a:pP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helps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person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in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distress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find solutions </a:t>
            </a:r>
            <a:r>
              <a:rPr sz="2450" spc="-20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their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immediate 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needs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problems.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9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190621"/>
            <a:ext cx="223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FFFFFF"/>
                </a:solidFill>
                <a:latin typeface="Calibri"/>
                <a:cs typeface="Calibri"/>
              </a:rPr>
              <a:t>Psychological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1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657" y="445820"/>
            <a:ext cx="1665666" cy="17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75403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5" h="46354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361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2977" y="0"/>
                </a:lnTo>
              </a:path>
            </a:pathLst>
          </a:custGeom>
          <a:ln w="39248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75402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75402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5" h="634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2296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1558" y="466924"/>
            <a:ext cx="101965" cy="132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05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ln w="5632">
            <a:solidFill>
              <a:srgbClr val="ED1C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658" y="287191"/>
            <a:ext cx="1065314" cy="108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0840" y="1567788"/>
            <a:ext cx="10319385" cy="4912360"/>
          </a:xfrm>
          <a:custGeom>
            <a:avLst/>
            <a:gdLst/>
            <a:ahLst/>
            <a:cxnLst/>
            <a:rect l="l" t="t" r="r" b="b"/>
            <a:pathLst>
              <a:path w="10319385" h="4912360">
                <a:moveTo>
                  <a:pt x="10319163" y="0"/>
                </a:moveTo>
                <a:lnTo>
                  <a:pt x="265023" y="0"/>
                </a:lnTo>
                <a:lnTo>
                  <a:pt x="111806" y="4140"/>
                </a:lnTo>
                <a:lnTo>
                  <a:pt x="33127" y="33127"/>
                </a:lnTo>
                <a:lnTo>
                  <a:pt x="4140" y="111806"/>
                </a:lnTo>
                <a:lnTo>
                  <a:pt x="0" y="265023"/>
                </a:lnTo>
                <a:lnTo>
                  <a:pt x="0" y="4912208"/>
                </a:lnTo>
                <a:lnTo>
                  <a:pt x="10319163" y="4912208"/>
                </a:lnTo>
                <a:lnTo>
                  <a:pt x="10319163" y="0"/>
                </a:lnTo>
                <a:close/>
              </a:path>
            </a:pathLst>
          </a:custGeom>
          <a:solidFill>
            <a:srgbClr val="E8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0840" y="1567788"/>
            <a:ext cx="265430" cy="4912360"/>
          </a:xfrm>
          <a:custGeom>
            <a:avLst/>
            <a:gdLst/>
            <a:ahLst/>
            <a:cxnLst/>
            <a:rect l="l" t="t" r="r" b="b"/>
            <a:pathLst>
              <a:path w="265430" h="4912360">
                <a:moveTo>
                  <a:pt x="265023" y="0"/>
                </a:moveTo>
                <a:lnTo>
                  <a:pt x="111806" y="4140"/>
                </a:lnTo>
                <a:lnTo>
                  <a:pt x="33127" y="33127"/>
                </a:lnTo>
                <a:lnTo>
                  <a:pt x="4140" y="111806"/>
                </a:lnTo>
                <a:lnTo>
                  <a:pt x="0" y="265023"/>
                </a:lnTo>
                <a:lnTo>
                  <a:pt x="0" y="4912208"/>
                </a:lnTo>
              </a:path>
            </a:pathLst>
          </a:custGeom>
          <a:ln w="15582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65864" y="1567788"/>
            <a:ext cx="10054590" cy="0"/>
          </a:xfrm>
          <a:custGeom>
            <a:avLst/>
            <a:gdLst/>
            <a:ahLst/>
            <a:cxnLst/>
            <a:rect l="l" t="t" r="r" b="b"/>
            <a:pathLst>
              <a:path w="10054590">
                <a:moveTo>
                  <a:pt x="10054140" y="0"/>
                </a:moveTo>
                <a:lnTo>
                  <a:pt x="0" y="0"/>
                </a:lnTo>
              </a:path>
            </a:pathLst>
          </a:custGeom>
          <a:ln w="15582">
            <a:solidFill>
              <a:srgbClr val="0091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93053" y="1922198"/>
            <a:ext cx="1543685" cy="718820"/>
          </a:xfrm>
          <a:custGeom>
            <a:avLst/>
            <a:gdLst/>
            <a:ahLst/>
            <a:cxnLst/>
            <a:rect l="l" t="t" r="r" b="b"/>
            <a:pathLst>
              <a:path w="1543685" h="718819">
                <a:moveTo>
                  <a:pt x="1220736" y="0"/>
                </a:moveTo>
                <a:lnTo>
                  <a:pt x="0" y="6743"/>
                </a:lnTo>
                <a:lnTo>
                  <a:pt x="0" y="718794"/>
                </a:lnTo>
                <a:lnTo>
                  <a:pt x="1220736" y="718794"/>
                </a:lnTo>
                <a:lnTo>
                  <a:pt x="1407316" y="713751"/>
                </a:lnTo>
                <a:lnTo>
                  <a:pt x="1503127" y="678453"/>
                </a:lnTo>
                <a:lnTo>
                  <a:pt x="1538426" y="582641"/>
                </a:lnTo>
                <a:lnTo>
                  <a:pt x="1543469" y="396062"/>
                </a:lnTo>
                <a:lnTo>
                  <a:pt x="1543469" y="322732"/>
                </a:lnTo>
                <a:lnTo>
                  <a:pt x="1538426" y="136152"/>
                </a:lnTo>
                <a:lnTo>
                  <a:pt x="1503127" y="40341"/>
                </a:lnTo>
                <a:lnTo>
                  <a:pt x="1407316" y="5042"/>
                </a:lnTo>
                <a:lnTo>
                  <a:pt x="1220736" y="0"/>
                </a:lnTo>
                <a:close/>
              </a:path>
            </a:pathLst>
          </a:custGeom>
          <a:solidFill>
            <a:srgbClr val="009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533714" y="1930605"/>
            <a:ext cx="4822825" cy="6242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295400" algn="l"/>
              </a:tabLst>
            </a:pPr>
            <a:r>
              <a:rPr sz="3900" b="1" spc="10" dirty="0">
                <a:latin typeface="Calibri"/>
                <a:cs typeface="Calibri"/>
              </a:rPr>
              <a:t>LINK	</a:t>
            </a:r>
            <a:r>
              <a:rPr sz="3900" b="1" spc="5" dirty="0">
                <a:solidFill>
                  <a:srgbClr val="231F20"/>
                </a:solidFill>
                <a:latin typeface="Calibri"/>
                <a:cs typeface="Calibri"/>
              </a:rPr>
              <a:t>is </a:t>
            </a:r>
            <a:r>
              <a:rPr sz="3900" b="1" spc="10" dirty="0">
                <a:solidFill>
                  <a:srgbClr val="231F20"/>
                </a:solidFill>
                <a:latin typeface="Calibri"/>
                <a:cs typeface="Calibri"/>
              </a:rPr>
              <a:t>helping</a:t>
            </a:r>
            <a:r>
              <a:rPr sz="3900" b="1" spc="-6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900" b="1" spc="10" dirty="0">
                <a:solidFill>
                  <a:srgbClr val="231F20"/>
                </a:solidFill>
                <a:latin typeface="Calibri"/>
                <a:cs typeface="Calibri"/>
              </a:rPr>
              <a:t>people</a:t>
            </a:r>
            <a:endParaRPr sz="3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33714" y="2834373"/>
            <a:ext cx="5760720" cy="152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indent="-264795">
              <a:lnSpc>
                <a:spcPct val="100000"/>
              </a:lnSpc>
              <a:spcBef>
                <a:spcPts val="100"/>
              </a:spcBef>
              <a:buChar char="•"/>
              <a:tabLst>
                <a:tab pos="278130" algn="l"/>
              </a:tabLst>
            </a:pP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access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15" dirty="0">
                <a:solidFill>
                  <a:srgbClr val="231F20"/>
                </a:solidFill>
                <a:latin typeface="Calibri"/>
                <a:cs typeface="Calibri"/>
              </a:rPr>
              <a:t>information</a:t>
            </a:r>
            <a:endParaRPr sz="2450">
              <a:latin typeface="Calibri"/>
              <a:cs typeface="Calibri"/>
            </a:endParaRPr>
          </a:p>
          <a:p>
            <a:pPr marL="277495" indent="-264795">
              <a:lnSpc>
                <a:spcPct val="100000"/>
              </a:lnSpc>
              <a:spcBef>
                <a:spcPts val="5"/>
              </a:spcBef>
              <a:buChar char="•"/>
              <a:tabLst>
                <a:tab pos="278130" algn="l"/>
              </a:tabLst>
            </a:pP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connect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with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loved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ones 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social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support</a:t>
            </a:r>
            <a:endParaRPr sz="2450">
              <a:latin typeface="Calibri"/>
              <a:cs typeface="Calibri"/>
            </a:endParaRPr>
          </a:p>
          <a:p>
            <a:pPr marL="277495" indent="-264795">
              <a:lnSpc>
                <a:spcPct val="100000"/>
              </a:lnSpc>
              <a:spcBef>
                <a:spcPts val="5"/>
              </a:spcBef>
              <a:buChar char="•"/>
              <a:tabLst>
                <a:tab pos="278130" algn="l"/>
              </a:tabLst>
            </a:pP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tackle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practical</a:t>
            </a: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problems</a:t>
            </a:r>
            <a:endParaRPr sz="2450">
              <a:latin typeface="Calibri"/>
              <a:cs typeface="Calibri"/>
            </a:endParaRPr>
          </a:p>
          <a:p>
            <a:pPr marL="277495" indent="-264795">
              <a:lnSpc>
                <a:spcPct val="100000"/>
              </a:lnSpc>
              <a:spcBef>
                <a:spcPts val="5"/>
              </a:spcBef>
              <a:buChar char="•"/>
              <a:tabLst>
                <a:tab pos="278130" algn="l"/>
              </a:tabLst>
            </a:pPr>
            <a:r>
              <a:rPr sz="2450" dirty="0">
                <a:solidFill>
                  <a:srgbClr val="231F20"/>
                </a:solidFill>
                <a:latin typeface="Calibri"/>
                <a:cs typeface="Calibri"/>
              </a:rPr>
              <a:t>access services and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other</a:t>
            </a:r>
            <a:r>
              <a:rPr sz="245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Calibri"/>
                <a:cs typeface="Calibri"/>
              </a:rPr>
              <a:t>help.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9" name="object 12"/>
          <p:cNvSpPr txBox="1"/>
          <p:nvPr/>
        </p:nvSpPr>
        <p:spPr>
          <a:xfrm>
            <a:off x="3263299" y="190621"/>
            <a:ext cx="2877151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60" dirty="0">
                <a:solidFill>
                  <a:srgbClr val="FFFFFF"/>
                </a:solidFill>
                <a:latin typeface="Calibri-Light"/>
                <a:cs typeface="Calibri-Light"/>
              </a:rPr>
              <a:t>Module </a:t>
            </a:r>
            <a:r>
              <a:rPr sz="2100" spc="-25" dirty="0">
                <a:solidFill>
                  <a:srgbClr val="FFFFFF"/>
                </a:solidFill>
                <a:latin typeface="Calibri-Light"/>
                <a:cs typeface="Calibri-Light"/>
              </a:rPr>
              <a:t>3 </a:t>
            </a:r>
            <a:r>
              <a:rPr sz="2100" b="1" spc="-90" dirty="0">
                <a:solidFill>
                  <a:srgbClr val="FFFFFF"/>
                </a:solidFill>
                <a:latin typeface="Calibri"/>
                <a:cs typeface="Calibri"/>
              </a:rPr>
              <a:t>PFA </a:t>
            </a:r>
            <a:r>
              <a:rPr sz="2100" b="1" spc="-5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100" b="1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b="1" spc="-7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862</Words>
  <Application>Microsoft Macintosh PowerPoint</Application>
  <PresentationFormat>Custom</PresentationFormat>
  <Paragraphs>152</Paragraphs>
  <Slides>11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Training in  Psychological First Aid  for Red Cross and</vt:lpstr>
      <vt:lpstr>Psychological First Aid</vt:lpstr>
      <vt:lpstr>PFA is… </vt:lpstr>
      <vt:lpstr>PFA is not… </vt:lpstr>
      <vt:lpstr>Psychological First Aid</vt:lpstr>
      <vt:lpstr>Questions on children’s reactions:</vt:lpstr>
      <vt:lpstr>LOOK for</vt:lpstr>
      <vt:lpstr>LISTEN refers to how the helper</vt:lpstr>
      <vt:lpstr>LINK is helping people</vt:lpstr>
      <vt:lpstr>Steps to creating a case study</vt:lpstr>
      <vt:lpstr>Giving helpful feedback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 Psychological First Aid  for Red Cross and</dc:title>
  <cp:lastModifiedBy>Pernille Hansen</cp:lastModifiedBy>
  <cp:revision>10</cp:revision>
  <dcterms:created xsi:type="dcterms:W3CDTF">2018-11-23T13:16:29Z</dcterms:created>
  <dcterms:modified xsi:type="dcterms:W3CDTF">2018-11-23T14:00:37Z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2018-11-23T00:00:00Z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2018-11-23T00:00:00Z</vt:filetime>
  </property>
</Properties>
</file>