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7" r:id="rId2"/>
    <p:sldId id="257" r:id="rId3"/>
    <p:sldId id="258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4" r:id="rId12"/>
    <p:sldId id="298" r:id="rId13"/>
    <p:sldId id="299" r:id="rId14"/>
    <p:sldId id="300" r:id="rId15"/>
    <p:sldId id="261" r:id="rId16"/>
    <p:sldId id="260" r:id="rId17"/>
    <p:sldId id="301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95" r:id="rId30"/>
    <p:sldId id="29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ns Storgaard" initials="HS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6223"/>
    <a:srgbClr val="C81D35"/>
    <a:srgbClr val="198483"/>
    <a:srgbClr val="185B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4" d="100"/>
          <a:sy n="134" d="100"/>
        </p:scale>
        <p:origin x="-954" y="24"/>
      </p:cViewPr>
      <p:guideLst>
        <p:guide orient="horz" pos="1008"/>
        <p:guide pos="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0272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ODU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lede 9" descr="1716_psc_youngmen_pp_T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693" y="-71643"/>
            <a:ext cx="9381561" cy="699881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94974"/>
            <a:ext cx="8229600" cy="86620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2pPr marL="285750" indent="-285750">
              <a:buFont typeface="Arial"/>
              <a:buChar char="•"/>
              <a:defRPr/>
            </a:lvl2pPr>
            <a:lvl3pPr marL="285750" indent="-285750">
              <a:buFont typeface="Arial"/>
              <a:buChar char="•"/>
              <a:defRPr/>
            </a:lvl3pPr>
            <a:lvl4pPr marL="285750" indent="-285750">
              <a:buFont typeface="Arial"/>
              <a:buChar char="•"/>
              <a:defRPr/>
            </a:lvl4pPr>
            <a:lvl5pPr marL="285750" indent="-285750">
              <a:buFont typeface="Arial"/>
              <a:buChar char="•"/>
              <a:defRPr/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9" name="Tekstfelt 8"/>
          <p:cNvSpPr txBox="1"/>
          <p:nvPr userDrawn="1"/>
        </p:nvSpPr>
        <p:spPr>
          <a:xfrm>
            <a:off x="457200" y="0"/>
            <a:ext cx="8229600" cy="49497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defTabSz="457200"/>
            <a:r>
              <a:rPr lang="en-GB" sz="1200" b="1" i="0" u="none" strike="noStrike" kern="1200" baseline="0" smtClean="0">
                <a:solidFill>
                  <a:srgbClr val="ED6223"/>
                </a:solidFill>
                <a:latin typeface="+mn-lt"/>
                <a:ea typeface="+mn-ea"/>
                <a:cs typeface="+mn-cs"/>
              </a:rPr>
              <a:t>THE RESILIENCE PROGRAMME FOR YOUNG MEN</a:t>
            </a:r>
            <a:r>
              <a:rPr lang="da-DK" sz="1200" b="1" kern="1200" smtClean="0">
                <a:solidFill>
                  <a:srgbClr val="ED6223"/>
                </a:solidFill>
                <a:latin typeface="+mn-lt"/>
                <a:ea typeface="+mn-ea"/>
                <a:cs typeface="+mn-cs"/>
              </a:rPr>
              <a:t> · DAY 1</a:t>
            </a:r>
            <a:endParaRPr lang="en-GB" sz="1200" b="1" dirty="0">
              <a:solidFill>
                <a:srgbClr val="ED62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329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ODU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lede 6" descr="1716_psc_youngmen_pp_T2_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693" y="-71643"/>
            <a:ext cx="9381561" cy="699881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94974"/>
            <a:ext cx="8229600" cy="86620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2pPr marL="285750" indent="-285750">
              <a:buFont typeface="Arial"/>
              <a:buChar char="•"/>
              <a:defRPr/>
            </a:lvl2pPr>
            <a:lvl3pPr marL="285750" indent="-285750">
              <a:buFont typeface="Arial"/>
              <a:buChar char="•"/>
              <a:defRPr/>
            </a:lvl3pPr>
            <a:lvl4pPr marL="285750" indent="-285750">
              <a:buFont typeface="Arial"/>
              <a:buChar char="•"/>
              <a:defRPr/>
            </a:lvl4pPr>
            <a:lvl5pPr marL="285750" indent="-285750">
              <a:buFont typeface="Arial"/>
              <a:buChar char="•"/>
              <a:defRPr/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9" name="Tekstfelt 8"/>
          <p:cNvSpPr txBox="1"/>
          <p:nvPr userDrawn="1"/>
        </p:nvSpPr>
        <p:spPr>
          <a:xfrm>
            <a:off x="457200" y="0"/>
            <a:ext cx="8229600" cy="49497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defTabSz="457200"/>
            <a:r>
              <a:rPr lang="en-GB" sz="1200" b="1" i="0" u="none" strike="noStrike" kern="1200" baseline="0" smtClean="0">
                <a:solidFill>
                  <a:srgbClr val="C81D35"/>
                </a:solidFill>
                <a:latin typeface="+mn-lt"/>
                <a:ea typeface="+mn-ea"/>
                <a:cs typeface="+mn-cs"/>
              </a:rPr>
              <a:t>THE RESILIENCE PROGRAMME FOR YOUNG MEN </a:t>
            </a:r>
            <a:r>
              <a:rPr lang="da-DK" sz="1200" b="1" kern="1200" smtClean="0">
                <a:solidFill>
                  <a:srgbClr val="C81D35"/>
                </a:solidFill>
                <a:latin typeface="+mn-lt"/>
                <a:ea typeface="+mn-ea"/>
                <a:cs typeface="+mn-cs"/>
              </a:rPr>
              <a:t>· DAY 1</a:t>
            </a:r>
            <a:endParaRPr lang="en-GB" sz="1200" b="1" dirty="0">
              <a:solidFill>
                <a:srgbClr val="C81D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50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ODU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lede 6" descr="1716_psc_youngmen_pp_T2_03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693" y="-71643"/>
            <a:ext cx="9381561" cy="699881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94974"/>
            <a:ext cx="8229600" cy="86620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2pPr marL="285750" indent="-285750">
              <a:buFont typeface="Arial"/>
              <a:buChar char="•"/>
              <a:defRPr/>
            </a:lvl2pPr>
            <a:lvl3pPr marL="285750" indent="-285750">
              <a:buFont typeface="Arial"/>
              <a:buChar char="•"/>
              <a:defRPr/>
            </a:lvl3pPr>
            <a:lvl4pPr marL="285750" indent="-285750">
              <a:buFont typeface="Arial"/>
              <a:buChar char="•"/>
              <a:defRPr/>
            </a:lvl4pPr>
            <a:lvl5pPr marL="285750" indent="-285750">
              <a:buFont typeface="Arial"/>
              <a:buChar char="•"/>
              <a:defRPr/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9" name="Tekstfelt 8"/>
          <p:cNvSpPr txBox="1"/>
          <p:nvPr userDrawn="1"/>
        </p:nvSpPr>
        <p:spPr>
          <a:xfrm>
            <a:off x="457200" y="0"/>
            <a:ext cx="8229600" cy="49497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defTabSz="457200"/>
            <a:r>
              <a:rPr lang="en-GB" sz="1200" b="1" i="0" u="none" strike="noStrike" kern="1200" baseline="0" smtClean="0">
                <a:solidFill>
                  <a:srgbClr val="198483"/>
                </a:solidFill>
                <a:latin typeface="+mn-lt"/>
                <a:ea typeface="+mn-ea"/>
                <a:cs typeface="+mn-cs"/>
              </a:rPr>
              <a:t>THE RESILIENCE PROGRAMME FOR YOUNG MEN </a:t>
            </a:r>
            <a:r>
              <a:rPr lang="da-DK" sz="1200" b="1" kern="1200" smtClean="0">
                <a:solidFill>
                  <a:srgbClr val="198483"/>
                </a:solidFill>
                <a:latin typeface="+mn-lt"/>
                <a:ea typeface="+mn-ea"/>
                <a:cs typeface="+mn-cs"/>
              </a:rPr>
              <a:t>· DAY 1</a:t>
            </a:r>
            <a:endParaRPr lang="en-GB" sz="1200" b="1" dirty="0">
              <a:solidFill>
                <a:srgbClr val="1984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35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A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lede 9" descr="1716_psc_youngmen_pp_T2_04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200" y="-72000"/>
            <a:ext cx="9372600" cy="699213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94974"/>
            <a:ext cx="8229600" cy="866205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a-DK" smtClean="0"/>
              <a:t>Klik for at redigere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2pPr marL="285750" indent="-285750">
              <a:buFont typeface="Arial"/>
              <a:buChar char="•"/>
              <a:defRPr/>
            </a:lvl2pPr>
            <a:lvl3pPr marL="285750" indent="-285750">
              <a:buFont typeface="Arial"/>
              <a:buChar char="•"/>
              <a:defRPr/>
            </a:lvl3pPr>
            <a:lvl4pPr marL="285750" indent="-285750">
              <a:buFont typeface="Arial"/>
              <a:buChar char="•"/>
              <a:defRPr/>
            </a:lvl4pPr>
            <a:lvl5pPr marL="285750" indent="-285750">
              <a:buFont typeface="Arial"/>
              <a:buChar char="•"/>
              <a:defRPr/>
            </a:lvl5pPr>
          </a:lstStyle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  <p:sp>
        <p:nvSpPr>
          <p:cNvPr id="9" name="Tekstfelt 8"/>
          <p:cNvSpPr txBox="1"/>
          <p:nvPr userDrawn="1"/>
        </p:nvSpPr>
        <p:spPr>
          <a:xfrm>
            <a:off x="457200" y="0"/>
            <a:ext cx="8229600" cy="49497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u="none" strike="noStrike" kern="1200" baseline="0" smtClean="0">
                <a:solidFill>
                  <a:srgbClr val="198483"/>
                </a:solidFill>
                <a:latin typeface="+mn-lt"/>
                <a:ea typeface="+mn-ea"/>
                <a:cs typeface="+mn-cs"/>
              </a:rPr>
              <a:t>THE RESILIENCE PROGRAMME FOR YOUNG MEN </a:t>
            </a:r>
            <a:r>
              <a:rPr lang="da-DK" sz="1200" b="1" kern="1200" baseline="0" smtClean="0">
                <a:solidFill>
                  <a:srgbClr val="198483"/>
                </a:solidFill>
                <a:latin typeface="+mn-lt"/>
                <a:ea typeface="+mn-ea"/>
                <a:cs typeface="+mn-cs"/>
              </a:rPr>
              <a:t>· DAY 1</a:t>
            </a:r>
            <a:endParaRPr lang="en-GB" sz="1200" b="1" baseline="0" dirty="0">
              <a:solidFill>
                <a:srgbClr val="19848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440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514350" y="494974"/>
            <a:ext cx="8172450" cy="86620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514350" y="1600200"/>
            <a:ext cx="817245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461821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0"/>
        </a:spcBef>
        <a:spcAft>
          <a:spcPts val="500"/>
        </a:spcAft>
        <a:buFontTx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342900" algn="l" defTabSz="457200" rtl="0" eaLnBrk="1" latinLnBrk="0" hangingPunct="1">
        <a:spcBef>
          <a:spcPts val="0"/>
        </a:spcBef>
        <a:spcAft>
          <a:spcPts val="50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indent="-342900" algn="l" defTabSz="457200" rtl="0" eaLnBrk="1" latinLnBrk="0" hangingPunct="1">
        <a:spcBef>
          <a:spcPts val="0"/>
        </a:spcBef>
        <a:spcAft>
          <a:spcPts val="50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342900" indent="-342900" algn="l" defTabSz="457200" rtl="0" eaLnBrk="1" latinLnBrk="0" hangingPunct="1">
        <a:spcBef>
          <a:spcPts val="0"/>
        </a:spcBef>
        <a:spcAft>
          <a:spcPts val="50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342900" indent="-342900" algn="l" defTabSz="457200" rtl="0" eaLnBrk="1" latinLnBrk="0" hangingPunct="1">
        <a:spcBef>
          <a:spcPts val="0"/>
        </a:spcBef>
        <a:spcAft>
          <a:spcPts val="50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dk/url?sa=i&amp;rct=j&amp;q=post+it&amp;source=images&amp;cd=&amp;cad=rja&amp;docid=cc8AzEtWxZ_-yM&amp;tbnid=JLALUPIqRRqZ0M:&amp;ved=0CAUQjRw&amp;url=http://www.rodsbot.com/?c=3363&amp;ei=MHNIUey_C4Oc0QW9nIDACA&amp;psig=AFQjCNH3NQBv_n4gMN6D-34yeCN0QPIeUQ&amp;ust=1363788899651960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hyperlink" Target="http://www.google.dk/url?sa=i&amp;rct=j&amp;q=post+it&amp;source=images&amp;cd=&amp;cad=rja&amp;docid=Bkj6g1F2DYOhPM&amp;tbnid=GYpo_mAyqSe5YM:&amp;ved=0CAUQjRw&amp;url=http://thepinkboss.com/blog/&amp;ei=63JIUYStN46T0QXshoGwAw&amp;psig=AFQjCNH3NQBv_n4gMN6D-34yeCN0QPIeUQ&amp;ust=1363788899651960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94974"/>
            <a:ext cx="9372600" cy="866205"/>
          </a:xfrm>
        </p:spPr>
        <p:txBody>
          <a:bodyPr>
            <a:normAutofit/>
          </a:bodyPr>
          <a:lstStyle/>
          <a:p>
            <a:r>
              <a:rPr lang="en-GB" altLang="da-DK" sz="2700" dirty="0"/>
              <a:t>Psychosocial Support for Young </a:t>
            </a:r>
            <a:r>
              <a:rPr lang="en-GB" altLang="da-DK" sz="2700" dirty="0" smtClean="0"/>
              <a:t>Men</a:t>
            </a:r>
            <a:endParaRPr lang="da-DK" dirty="0"/>
          </a:p>
        </p:txBody>
      </p:sp>
      <p:pic>
        <p:nvPicPr>
          <p:cNvPr id="3" name="Pladsholder til indhold 2" descr="2014Aug30_238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524000"/>
            <a:ext cx="8001000" cy="4400242"/>
          </a:xfrm>
        </p:spPr>
      </p:pic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da-DK" dirty="0"/>
              <a:t>Factors influencing life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en-US" altLang="da-DK" sz="3200" b="1" dirty="0">
                <a:solidFill>
                  <a:srgbClr val="FF0000"/>
                </a:solidFill>
              </a:rPr>
              <a:t>Protective factors </a:t>
            </a:r>
            <a:r>
              <a:rPr lang="en-US" altLang="da-DK" sz="3200" dirty="0"/>
              <a:t>literally ‘protect’ people, </a:t>
            </a:r>
            <a:r>
              <a:rPr lang="en-US" altLang="da-DK" sz="3200" i="1" dirty="0"/>
              <a:t>reducing</a:t>
            </a:r>
            <a:r>
              <a:rPr lang="en-US" altLang="da-DK" sz="3200" dirty="0"/>
              <a:t> the impact of hardship and </a:t>
            </a:r>
            <a:r>
              <a:rPr lang="en-US" altLang="da-DK" sz="3200" dirty="0" smtClean="0"/>
              <a:t>difficulties</a:t>
            </a:r>
          </a:p>
          <a:p>
            <a:pPr>
              <a:spcBef>
                <a:spcPct val="0"/>
              </a:spcBef>
            </a:pPr>
            <a:endParaRPr lang="en-US" altLang="da-DK" sz="3200" dirty="0"/>
          </a:p>
          <a:p>
            <a:pPr>
              <a:spcBef>
                <a:spcPct val="0"/>
              </a:spcBef>
            </a:pPr>
            <a:r>
              <a:rPr lang="en-US" altLang="da-DK" sz="3200" b="1" dirty="0" smtClean="0">
                <a:solidFill>
                  <a:srgbClr val="FF0000"/>
                </a:solidFill>
              </a:rPr>
              <a:t>Risk </a:t>
            </a:r>
            <a:r>
              <a:rPr lang="en-US" altLang="da-DK" sz="3200" b="1" dirty="0">
                <a:solidFill>
                  <a:srgbClr val="FF0000"/>
                </a:solidFill>
              </a:rPr>
              <a:t>factors </a:t>
            </a:r>
            <a:r>
              <a:rPr lang="en-US" altLang="da-DK" sz="3200" dirty="0"/>
              <a:t>literally put people ‘at risk,’ </a:t>
            </a:r>
            <a:r>
              <a:rPr lang="en-US" altLang="da-DK" sz="3200" i="1" dirty="0"/>
              <a:t>increasing</a:t>
            </a:r>
            <a:r>
              <a:rPr lang="en-US" altLang="da-DK" sz="3200" dirty="0"/>
              <a:t> the impact of hardship and difficulties </a:t>
            </a:r>
            <a:endParaRPr lang="da-DK" altLang="da-DK" sz="3200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da-DK" sz="3600" dirty="0" smtClean="0"/>
              <a:t>The </a:t>
            </a:r>
            <a:r>
              <a:rPr lang="en-GB" altLang="da-DK" sz="3600" dirty="0"/>
              <a:t>psychosocial impact in your community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b="1" dirty="0" smtClean="0">
              <a:ea typeface="ヒラギノ角ゴ Pro W3" pitchFamily="84" charset="-128"/>
            </a:endParaRPr>
          </a:p>
          <a:p>
            <a:pPr>
              <a:defRPr/>
            </a:pPr>
            <a:r>
              <a:rPr lang="en-US" b="1" dirty="0" smtClean="0">
                <a:ea typeface="ヒラギノ角ゴ Pro W3" pitchFamily="84" charset="-128"/>
              </a:rPr>
              <a:t>Discussion </a:t>
            </a:r>
            <a:r>
              <a:rPr lang="en-US" b="1" dirty="0">
                <a:ea typeface="ヒラギノ角ゴ Pro W3" pitchFamily="84" charset="-128"/>
              </a:rPr>
              <a:t>in </a:t>
            </a:r>
            <a:r>
              <a:rPr lang="en-US" b="1" dirty="0" smtClean="0">
                <a:ea typeface="ヒラギノ角ゴ Pro W3" pitchFamily="84" charset="-128"/>
              </a:rPr>
              <a:t>groups:</a:t>
            </a:r>
          </a:p>
          <a:p>
            <a:pPr>
              <a:defRPr/>
            </a:pPr>
            <a:endParaRPr lang="en-US" dirty="0">
              <a:latin typeface="+mj-lt"/>
              <a:ea typeface="ヒラギノ角ゴ Pro W3" pitchFamily="84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3200" dirty="0">
                <a:ea typeface="ヒラギノ角ゴ Pro W3" pitchFamily="84" charset="-128"/>
              </a:rPr>
              <a:t>Which factors increase the level of distress in your community</a:t>
            </a:r>
            <a:r>
              <a:rPr lang="en-US" sz="3200" dirty="0" smtClean="0">
                <a:ea typeface="ヒラギノ角ゴ Pro W3" pitchFamily="84" charset="-128"/>
              </a:rPr>
              <a:t>?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endParaRPr lang="en-US" sz="3200" b="1" dirty="0">
              <a:ea typeface="ヒラギノ角ゴ Pro W3" pitchFamily="84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3200" dirty="0">
                <a:ea typeface="ヒラギノ角ゴ Pro W3" pitchFamily="84" charset="-128"/>
              </a:rPr>
              <a:t>Which factors increase the psychosocial </a:t>
            </a:r>
            <a:r>
              <a:rPr lang="en-US" sz="3200" dirty="0" smtClean="0">
                <a:ea typeface="ヒラギノ角ゴ Pro W3" pitchFamily="84" charset="-128"/>
              </a:rPr>
              <a:t>wellbeing </a:t>
            </a:r>
            <a:r>
              <a:rPr lang="en-US" sz="3200" dirty="0">
                <a:ea typeface="ヒラギノ角ゴ Pro W3" pitchFamily="84" charset="-128"/>
              </a:rPr>
              <a:t>in your community? 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da-DK" dirty="0"/>
              <a:t>Coping</a:t>
            </a:r>
            <a:r>
              <a:rPr lang="da-DK" altLang="da-DK" dirty="0"/>
              <a:t> and </a:t>
            </a:r>
            <a:r>
              <a:rPr lang="da-DK" altLang="da-DK" dirty="0" smtClean="0"/>
              <a:t>Assisting</a:t>
            </a:r>
            <a:endParaRPr lang="da-DK" dirty="0"/>
          </a:p>
        </p:txBody>
      </p:sp>
      <p:pic>
        <p:nvPicPr>
          <p:cNvPr id="9" name="Billede 8" descr="25-HKRC_photo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11124"/>
            <a:ext cx="5933247" cy="444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48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altLang="da-DK" dirty="0"/>
              <a:t>Personal resilience qualities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lnSpc>
                <a:spcPct val="140000"/>
              </a:lnSpc>
              <a:buFont typeface="Arial"/>
              <a:buChar char="•"/>
            </a:pPr>
            <a:r>
              <a:rPr lang="en-GB" altLang="da-DK" sz="3200" dirty="0"/>
              <a:t>A</a:t>
            </a:r>
            <a:r>
              <a:rPr lang="en-GB" altLang="da-DK" sz="3200" dirty="0" smtClean="0"/>
              <a:t>bility </a:t>
            </a:r>
            <a:r>
              <a:rPr lang="en-GB" altLang="da-DK" sz="3200" dirty="0"/>
              <a:t>to make realistic plans and carry them </a:t>
            </a:r>
            <a:r>
              <a:rPr lang="en-GB" altLang="da-DK" sz="3200" dirty="0" smtClean="0"/>
              <a:t>out</a:t>
            </a:r>
            <a:endParaRPr lang="en-GB" altLang="da-DK" sz="3200" dirty="0"/>
          </a:p>
          <a:p>
            <a:pPr marL="342900" indent="-342900">
              <a:lnSpc>
                <a:spcPct val="140000"/>
              </a:lnSpc>
              <a:buFont typeface="Arial"/>
              <a:buChar char="•"/>
            </a:pPr>
            <a:r>
              <a:rPr lang="en-GB" altLang="da-DK" sz="3200" dirty="0"/>
              <a:t>Having a positive image of </a:t>
            </a:r>
            <a:r>
              <a:rPr lang="en-GB" altLang="da-DK" sz="3200" dirty="0" smtClean="0"/>
              <a:t>oneself</a:t>
            </a:r>
            <a:endParaRPr lang="en-GB" altLang="da-DK" sz="3200" dirty="0"/>
          </a:p>
          <a:p>
            <a:pPr marL="342900" indent="-342900">
              <a:lnSpc>
                <a:spcPct val="140000"/>
              </a:lnSpc>
              <a:buFont typeface="Arial"/>
              <a:buChar char="•"/>
            </a:pPr>
            <a:r>
              <a:rPr lang="en-GB" altLang="da-DK" sz="3200" dirty="0"/>
              <a:t>Feeling </a:t>
            </a:r>
            <a:r>
              <a:rPr lang="en-GB" altLang="da-DK" sz="3200" dirty="0" smtClean="0"/>
              <a:t>self-confident</a:t>
            </a:r>
            <a:endParaRPr lang="en-GB" altLang="da-DK" sz="3200" dirty="0"/>
          </a:p>
          <a:p>
            <a:pPr marL="342900" indent="-342900">
              <a:lnSpc>
                <a:spcPct val="140000"/>
              </a:lnSpc>
              <a:buFont typeface="Arial"/>
              <a:buChar char="•"/>
            </a:pPr>
            <a:r>
              <a:rPr lang="en-GB" altLang="da-DK" sz="3200" dirty="0"/>
              <a:t>Having the ability to adapt easily to new </a:t>
            </a:r>
            <a:r>
              <a:rPr lang="en-GB" altLang="da-DK" sz="3200" dirty="0" smtClean="0"/>
              <a:t>situations</a:t>
            </a:r>
            <a:endParaRPr lang="en-GB" altLang="da-DK" sz="3200" dirty="0"/>
          </a:p>
          <a:p>
            <a:pPr marL="342900" indent="-342900">
              <a:lnSpc>
                <a:spcPct val="140000"/>
              </a:lnSpc>
              <a:buFont typeface="Arial"/>
              <a:buChar char="•"/>
            </a:pPr>
            <a:r>
              <a:rPr lang="en-GB" altLang="da-DK" sz="3200" dirty="0"/>
              <a:t>Being able to deal with strong </a:t>
            </a:r>
            <a:r>
              <a:rPr lang="en-GB" altLang="da-DK" sz="3200" dirty="0" smtClean="0"/>
              <a:t>emotions</a:t>
            </a:r>
            <a:endParaRPr lang="en-GB" altLang="da-DK" sz="3200" dirty="0"/>
          </a:p>
          <a:p>
            <a:pPr marL="342900" indent="-342900">
              <a:lnSpc>
                <a:spcPct val="140000"/>
              </a:lnSpc>
              <a:buFont typeface="Arial"/>
              <a:buChar char="•"/>
            </a:pPr>
            <a:r>
              <a:rPr lang="en-GB" altLang="da-DK" sz="3200" dirty="0"/>
              <a:t>Being able to communicate feelings and </a:t>
            </a:r>
            <a:r>
              <a:rPr lang="en-GB" altLang="da-DK" sz="3200" dirty="0" smtClean="0"/>
              <a:t>thoughts</a:t>
            </a:r>
            <a:endParaRPr lang="en-GB" altLang="da-DK" sz="3200" dirty="0"/>
          </a:p>
          <a:p>
            <a:pPr marL="342900" indent="-342900">
              <a:lnSpc>
                <a:spcPct val="140000"/>
              </a:lnSpc>
              <a:buFont typeface="Arial"/>
              <a:buChar char="•"/>
            </a:pPr>
            <a:r>
              <a:rPr lang="en-GB" altLang="da-DK" sz="3200" dirty="0"/>
              <a:t>Believing that change can happen</a:t>
            </a:r>
          </a:p>
          <a:p>
            <a:pPr marL="342900" indent="-342900">
              <a:buFont typeface="Arial"/>
              <a:buChar char="•"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89570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da-DK" dirty="0"/>
              <a:t>Ways of coping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20000"/>
              </a:spcBef>
              <a:defRPr/>
            </a:pPr>
            <a:endParaRPr lang="en-GB" altLang="da-DK" b="1" dirty="0" smtClean="0"/>
          </a:p>
          <a:p>
            <a:pPr>
              <a:spcBef>
                <a:spcPct val="20000"/>
              </a:spcBef>
              <a:defRPr/>
            </a:pPr>
            <a:r>
              <a:rPr lang="en-GB" altLang="da-DK" b="1" dirty="0" smtClean="0"/>
              <a:t>Brain storm:</a:t>
            </a:r>
            <a:endParaRPr lang="en-GB" altLang="da-DK" b="1" dirty="0"/>
          </a:p>
          <a:p>
            <a:pPr>
              <a:spcBef>
                <a:spcPct val="20000"/>
              </a:spcBef>
              <a:defRPr/>
            </a:pPr>
            <a:r>
              <a:rPr lang="en-GB" altLang="da-DK" sz="3200" dirty="0"/>
              <a:t>Think of positive ways of coping in your </a:t>
            </a:r>
            <a:r>
              <a:rPr lang="en-GB" altLang="da-DK" sz="3200" dirty="0" smtClean="0"/>
              <a:t>community. </a:t>
            </a:r>
            <a:r>
              <a:rPr lang="en-GB" altLang="da-DK" sz="3200" dirty="0"/>
              <a:t>What are the outcomes of positive coping</a:t>
            </a:r>
            <a:r>
              <a:rPr lang="en-GB" altLang="da-DK" sz="3200" dirty="0" smtClean="0"/>
              <a:t>?</a:t>
            </a:r>
            <a:endParaRPr lang="en-GB" altLang="da-DK" sz="3200" dirty="0"/>
          </a:p>
          <a:p>
            <a:pPr>
              <a:spcBef>
                <a:spcPct val="20000"/>
              </a:spcBef>
              <a:defRPr/>
            </a:pPr>
            <a:r>
              <a:rPr lang="en-GB" altLang="da-DK" sz="3200" dirty="0" smtClean="0"/>
              <a:t>Think </a:t>
            </a:r>
            <a:r>
              <a:rPr lang="en-GB" altLang="da-DK" sz="3200" dirty="0"/>
              <a:t>of negative examples of </a:t>
            </a:r>
            <a:r>
              <a:rPr lang="en-GB" altLang="da-DK" sz="3200" dirty="0" smtClean="0"/>
              <a:t>coping. </a:t>
            </a:r>
            <a:r>
              <a:rPr lang="en-GB" altLang="da-DK" sz="3200" dirty="0"/>
              <a:t>How does negative coping affect the </a:t>
            </a:r>
            <a:r>
              <a:rPr lang="en-GB" altLang="da-DK" sz="3200" dirty="0" smtClean="0"/>
              <a:t>community?</a:t>
            </a:r>
            <a:endParaRPr lang="en-GB" altLang="da-DK" sz="3200" dirty="0">
              <a:solidFill>
                <a:srgbClr val="292929"/>
              </a:solidFill>
              <a:cs typeface="Arial" pitchFamily="34" charset="0"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47295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altLang="da-DK" dirty="0"/>
              <a:t>Common signs of stress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40000"/>
              </a:lnSpc>
              <a:buFont typeface="Arial" pitchFamily="34" charset="0"/>
              <a:buChar char="•"/>
              <a:defRPr/>
            </a:pPr>
            <a:r>
              <a:rPr lang="en-US" sz="3200" dirty="0">
                <a:ea typeface="ヒラギノ角ゴ Pro W3" pitchFamily="84" charset="-128"/>
              </a:rPr>
              <a:t>Physical signs </a:t>
            </a:r>
            <a:r>
              <a:rPr lang="en-US" sz="3200" i="1" dirty="0">
                <a:ea typeface="ヒラギノ角ゴ Pro W3" pitchFamily="84" charset="-128"/>
              </a:rPr>
              <a:t>(stomach ache, tiredness) </a:t>
            </a:r>
            <a:endParaRPr lang="en-US" sz="3200" dirty="0">
              <a:ea typeface="ヒラギノ角ゴ Pro W3" pitchFamily="84" charset="-128"/>
            </a:endParaRPr>
          </a:p>
          <a:p>
            <a:pPr marL="342900" indent="-34290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GB" sz="3200" dirty="0">
                <a:ea typeface="ヒラギノ角ゴ Pro W3" pitchFamily="84" charset="-128"/>
              </a:rPr>
              <a:t>Cognitive</a:t>
            </a:r>
            <a:r>
              <a:rPr lang="en-US" sz="3200" dirty="0">
                <a:ea typeface="ヒラギノ角ゴ Pro W3" pitchFamily="84" charset="-128"/>
              </a:rPr>
              <a:t> signs </a:t>
            </a:r>
            <a:r>
              <a:rPr lang="en-US" sz="3200" i="1" dirty="0">
                <a:ea typeface="ヒラギノ角ゴ Pro W3" pitchFamily="84" charset="-128"/>
              </a:rPr>
              <a:t>(difficulty in concentrating, losing track of time)</a:t>
            </a:r>
            <a:endParaRPr lang="en-US" sz="3200" dirty="0">
              <a:ea typeface="ヒラギノ角ゴ Pro W3" pitchFamily="84" charset="-128"/>
            </a:endParaRPr>
          </a:p>
          <a:p>
            <a:pPr marL="342900" indent="-34290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US" sz="3200" dirty="0">
                <a:ea typeface="ヒラギノ角ゴ Pro W3" pitchFamily="84" charset="-128"/>
              </a:rPr>
              <a:t>Emotional signs </a:t>
            </a:r>
            <a:r>
              <a:rPr lang="en-US" sz="3200" i="1" dirty="0">
                <a:ea typeface="ヒラギノ角ゴ Pro W3" pitchFamily="84" charset="-128"/>
              </a:rPr>
              <a:t>(anxiety, being sad, </a:t>
            </a:r>
            <a:r>
              <a:rPr lang="en-US" sz="3200" i="1" dirty="0" smtClean="0">
                <a:ea typeface="ヒラギノ角ゴ Pro W3" pitchFamily="84" charset="-128"/>
              </a:rPr>
              <a:t>feeling </a:t>
            </a:r>
            <a:r>
              <a:rPr lang="en-US" sz="3200" i="1" dirty="0">
                <a:ea typeface="ヒラギノ角ゴ Pro W3" pitchFamily="84" charset="-128"/>
              </a:rPr>
              <a:t>aggressive, feeling useless)</a:t>
            </a:r>
            <a:endParaRPr lang="en-US" sz="3200" dirty="0">
              <a:ea typeface="ヒラギノ角ゴ Pro W3" pitchFamily="84" charset="-128"/>
            </a:endParaRPr>
          </a:p>
          <a:p>
            <a:pPr marL="342900" indent="-342900">
              <a:lnSpc>
                <a:spcPct val="110000"/>
              </a:lnSpc>
              <a:buFont typeface="Arial" pitchFamily="34" charset="0"/>
              <a:buChar char="•"/>
              <a:defRPr/>
            </a:pPr>
            <a:r>
              <a:rPr lang="en-GB" sz="3200" dirty="0">
                <a:ea typeface="ヒラギノ角ゴ Pro W3" pitchFamily="84" charset="-128"/>
              </a:rPr>
              <a:t>Behavioural sign </a:t>
            </a:r>
            <a:r>
              <a:rPr lang="en-US" sz="3200" i="1" dirty="0">
                <a:ea typeface="ヒラギノ角ゴ Pro W3" pitchFamily="84" charset="-128"/>
              </a:rPr>
              <a:t>(alcohol abuse, </a:t>
            </a:r>
            <a:r>
              <a:rPr lang="en-US" sz="3200" i="1" dirty="0" smtClean="0">
                <a:ea typeface="ヒラギノ角ゴ Pro W3" pitchFamily="84" charset="-128"/>
              </a:rPr>
              <a:t>withdrawal, aggressiveness) </a:t>
            </a:r>
            <a:endParaRPr lang="da-DK" sz="3200" i="1" dirty="0">
              <a:ea typeface="ヒラギノ角ゴ Pro W3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altLang="da-DK" dirty="0"/>
              <a:t>Normal reactions to abnormal situations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/>
          </a:bodyPr>
          <a:lstStyle/>
          <a:p>
            <a:pPr>
              <a:defRPr/>
            </a:pPr>
            <a:endParaRPr lang="en-US" b="1" dirty="0" smtClean="0">
              <a:ea typeface="ヒラギノ角ゴ Pro W3" pitchFamily="84" charset="-128"/>
            </a:endParaRPr>
          </a:p>
          <a:p>
            <a:pPr>
              <a:defRPr/>
            </a:pPr>
            <a:r>
              <a:rPr lang="en-US" b="1" dirty="0" smtClean="0">
                <a:ea typeface="ヒラギノ角ゴ Pro W3" pitchFamily="84" charset="-128"/>
              </a:rPr>
              <a:t>Discussion </a:t>
            </a:r>
            <a:r>
              <a:rPr lang="en-US" b="1" dirty="0">
                <a:ea typeface="ヒラギノ角ゴ Pro W3" pitchFamily="84" charset="-128"/>
              </a:rPr>
              <a:t>in </a:t>
            </a:r>
            <a:r>
              <a:rPr lang="en-US" b="1" dirty="0" smtClean="0">
                <a:ea typeface="ヒラギノ角ゴ Pro W3" pitchFamily="84" charset="-128"/>
              </a:rPr>
              <a:t>groups:</a:t>
            </a:r>
          </a:p>
          <a:p>
            <a:pPr>
              <a:defRPr/>
            </a:pPr>
            <a:endParaRPr lang="en-US" dirty="0">
              <a:ea typeface="ヒラギノ角ゴ Pro W3" pitchFamily="84" charset="-128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3200" dirty="0">
                <a:latin typeface="Arial" charset="0"/>
                <a:ea typeface="ヒラギノ角ゴ Pro W3" pitchFamily="84" charset="-128"/>
              </a:rPr>
              <a:t>What are the usual signs and reactions of stress?</a:t>
            </a:r>
          </a:p>
          <a:p>
            <a:pPr>
              <a:defRPr/>
            </a:pPr>
            <a:r>
              <a:rPr lang="en-US" sz="3200" dirty="0" smtClean="0">
                <a:ea typeface="ヒラギノ角ゴ Pro W3" pitchFamily="84" charset="-128"/>
              </a:rPr>
              <a:t>- </a:t>
            </a:r>
            <a:r>
              <a:rPr lang="en-US" sz="3200" i="1" dirty="0" smtClean="0">
                <a:ea typeface="ヒラギノ角ゴ Pro W3" pitchFamily="84" charset="-128"/>
              </a:rPr>
              <a:t>Describe </a:t>
            </a:r>
            <a:r>
              <a:rPr lang="en-US" sz="3200" i="1" dirty="0">
                <a:ea typeface="ヒラギノ角ゴ Pro W3" pitchFamily="84" charset="-128"/>
              </a:rPr>
              <a:t>at least five types of </a:t>
            </a:r>
            <a:r>
              <a:rPr lang="en-US" sz="3200" i="1" dirty="0" smtClean="0">
                <a:ea typeface="ヒラギノ角ゴ Pro W3" pitchFamily="84" charset="-128"/>
              </a:rPr>
              <a:t>reactions to </a:t>
            </a:r>
            <a:r>
              <a:rPr lang="en-US" sz="3200" i="1" dirty="0">
                <a:ea typeface="ヒラギノ角ゴ Pro W3" pitchFamily="84" charset="-128"/>
              </a:rPr>
              <a:t>stress. </a:t>
            </a:r>
            <a:endParaRPr lang="da-DK" sz="3200" i="1" dirty="0">
              <a:ea typeface="ヒラギノ角ゴ Pro W3" pitchFamily="84" charset="-128"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l" defTabSz="457200" rtl="0">
              <a:spcBef>
                <a:spcPct val="0"/>
              </a:spcBef>
            </a:pPr>
            <a:r>
              <a:rPr lang="en-US" altLang="da-DK" sz="3200" b="1" dirty="0" smtClean="0">
                <a:latin typeface="+mj-lt"/>
              </a:rPr>
              <a:t>Key points in assisting young people</a:t>
            </a:r>
            <a:endParaRPr lang="da-DK" sz="3200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3200" i="1" dirty="0">
                <a:solidFill>
                  <a:srgbClr val="FF0000"/>
                </a:solidFill>
                <a:ea typeface="ヒラギノ角ゴ Pro W3" pitchFamily="84" charset="-128"/>
                <a:cs typeface="Helvetica" pitchFamily="34" charset="0"/>
              </a:rPr>
              <a:t>Clarify</a:t>
            </a: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 the problem and provide relevant practical </a:t>
            </a:r>
            <a:r>
              <a:rPr lang="en-US" sz="3200" dirty="0" smtClean="0">
                <a:ea typeface="ヒラギノ角ゴ Pro W3" pitchFamily="84" charset="-128"/>
                <a:cs typeface="Helvetica" pitchFamily="34" charset="0"/>
              </a:rPr>
              <a:t>information</a:t>
            </a:r>
            <a:endParaRPr lang="en-US" sz="3200" dirty="0">
              <a:ea typeface="ヒラギノ角ゴ Pro W3" pitchFamily="84" charset="-128"/>
              <a:cs typeface="Helvetica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3200" i="1" dirty="0">
                <a:solidFill>
                  <a:srgbClr val="FF0000"/>
                </a:solidFill>
                <a:ea typeface="ヒラギノ角ゴ Pro W3" pitchFamily="84" charset="-128"/>
                <a:cs typeface="Helvetica" pitchFamily="34" charset="0"/>
              </a:rPr>
              <a:t>Support</a:t>
            </a: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 the </a:t>
            </a:r>
            <a:r>
              <a:rPr lang="en-US" sz="3200" dirty="0" smtClean="0">
                <a:ea typeface="ヒラギノ角ゴ Pro W3" pitchFamily="84" charset="-128"/>
                <a:cs typeface="Helvetica" pitchFamily="34" charset="0"/>
              </a:rPr>
              <a:t>young people in </a:t>
            </a: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identifying possible </a:t>
            </a:r>
            <a:r>
              <a:rPr lang="en-US" sz="3200" dirty="0" smtClean="0">
                <a:ea typeface="ヒラギノ角ゴ Pro W3" pitchFamily="84" charset="-128"/>
                <a:cs typeface="Helvetica" pitchFamily="34" charset="0"/>
              </a:rPr>
              <a:t>solutions</a:t>
            </a:r>
            <a:endParaRPr lang="da-DK" sz="3200" dirty="0">
              <a:ea typeface="ヒラギノ角ゴ Pro W3" pitchFamily="84" charset="-128"/>
              <a:cs typeface="Helvetica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3200" dirty="0" smtClean="0">
                <a:ea typeface="ヒラギノ角ゴ Pro W3" pitchFamily="84" charset="-128"/>
                <a:cs typeface="Helvetica" pitchFamily="34" charset="0"/>
              </a:rPr>
              <a:t>Deal </a:t>
            </a: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with the </a:t>
            </a:r>
            <a:r>
              <a:rPr lang="en-US" sz="3200" i="1" dirty="0">
                <a:ea typeface="ヒラギノ角ゴ Pro W3" pitchFamily="84" charset="-128"/>
                <a:cs typeface="Helvetica" pitchFamily="34" charset="0"/>
              </a:rPr>
              <a:t>‘</a:t>
            </a:r>
            <a:r>
              <a:rPr lang="en-US" sz="3200" i="1" dirty="0">
                <a:solidFill>
                  <a:srgbClr val="FF0000"/>
                </a:solidFill>
                <a:ea typeface="ヒラギノ角ゴ Pro W3" pitchFamily="84" charset="-128"/>
                <a:cs typeface="Helvetica" pitchFamily="34" charset="0"/>
              </a:rPr>
              <a:t>here and now’</a:t>
            </a:r>
            <a:endParaRPr lang="da-DK" sz="3200" dirty="0">
              <a:ea typeface="ヒラギノ角ゴ Pro W3" pitchFamily="84" charset="-128"/>
              <a:cs typeface="Helvetica" pitchFamily="34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US" sz="3200" i="1" dirty="0">
                <a:solidFill>
                  <a:srgbClr val="FF0000"/>
                </a:solidFill>
                <a:ea typeface="ヒラギノ角ゴ Pro W3" pitchFamily="84" charset="-128"/>
                <a:cs typeface="Helvetica" pitchFamily="34" charset="0"/>
              </a:rPr>
              <a:t>Accompany, support and coach</a:t>
            </a: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, rather than giving direct advice </a:t>
            </a:r>
            <a:endParaRPr lang="da-DK" sz="3200" dirty="0">
              <a:ea typeface="ヒラギノ角ゴ Pro W3" pitchFamily="84" charset="-128"/>
              <a:cs typeface="Helvetica" pitchFamily="34" charset="0"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25857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listening  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76400"/>
            <a:ext cx="2667000" cy="4449763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en-US" altLang="da-DK" b="1" dirty="0"/>
              <a:t>Brainstorming</a:t>
            </a:r>
            <a:r>
              <a:rPr lang="en-US" altLang="da-DK" b="1" dirty="0" smtClean="0"/>
              <a:t>:</a:t>
            </a:r>
          </a:p>
          <a:p>
            <a:pPr>
              <a:spcBef>
                <a:spcPct val="0"/>
              </a:spcBef>
            </a:pPr>
            <a:endParaRPr lang="en-US" altLang="da-DK" dirty="0"/>
          </a:p>
          <a:p>
            <a:pPr marL="342900" indent="-342900">
              <a:spcBef>
                <a:spcPct val="0"/>
              </a:spcBef>
              <a:buFont typeface="Arial"/>
              <a:buChar char="•"/>
            </a:pPr>
            <a:r>
              <a:rPr lang="en-US" altLang="da-DK" sz="3200" dirty="0" smtClean="0"/>
              <a:t>What </a:t>
            </a:r>
            <a:r>
              <a:rPr lang="en-US" altLang="da-DK" sz="3200" dirty="0"/>
              <a:t>is “active </a:t>
            </a:r>
            <a:r>
              <a:rPr lang="en-US" altLang="da-DK" sz="3200" dirty="0" smtClean="0"/>
              <a:t>listening</a:t>
            </a:r>
            <a:r>
              <a:rPr lang="en-US" altLang="da-DK" sz="3200" dirty="0"/>
              <a:t>”?       </a:t>
            </a:r>
          </a:p>
          <a:p>
            <a:pPr marL="342900" indent="-342900">
              <a:spcBef>
                <a:spcPct val="0"/>
              </a:spcBef>
              <a:buFont typeface="Arial"/>
              <a:buChar char="•"/>
            </a:pPr>
            <a:r>
              <a:rPr lang="en-US" altLang="da-DK" sz="3200" dirty="0" smtClean="0"/>
              <a:t>How </a:t>
            </a:r>
            <a:r>
              <a:rPr lang="en-US" altLang="da-DK" sz="3200" dirty="0"/>
              <a:t>do you do it?</a:t>
            </a:r>
            <a:endParaRPr lang="da-DK" altLang="da-DK" sz="3200" dirty="0"/>
          </a:p>
          <a:p>
            <a:endParaRPr lang="da-DK" dirty="0"/>
          </a:p>
        </p:txBody>
      </p:sp>
      <p:pic>
        <p:nvPicPr>
          <p:cNvPr id="2" name="Billede 1" descr="DSC_009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1752600"/>
            <a:ext cx="5791201" cy="400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altLang="da-DK" dirty="0"/>
              <a:t>Active listening (1)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  <a:defRPr/>
            </a:pP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Maintain eye contact (</a:t>
            </a:r>
            <a:r>
              <a:rPr lang="en-US" sz="3200" dirty="0" smtClean="0">
                <a:ea typeface="ヒラギノ角ゴ Pro W3" pitchFamily="84" charset="-128"/>
                <a:cs typeface="Helvetica" pitchFamily="34" charset="0"/>
              </a:rPr>
              <a:t>if </a:t>
            </a: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appropriate) without gazing</a:t>
            </a:r>
            <a:endParaRPr lang="da-DK" sz="3200" dirty="0">
              <a:ea typeface="ヒラギノ角ゴ Pro W3" pitchFamily="84" charset="-128"/>
              <a:cs typeface="Helvetica" pitchFamily="34" charset="0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Give room to talk and focus on what is being said</a:t>
            </a:r>
            <a:endParaRPr lang="da-DK" sz="3200" dirty="0">
              <a:ea typeface="ヒラギノ角ゴ Pro W3" pitchFamily="84" charset="-128"/>
              <a:cs typeface="Helvetica" pitchFamily="34" charset="0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Use clarifying questions and summarizing statements, </a:t>
            </a:r>
            <a:endParaRPr lang="en-US" sz="3200" u="sng" dirty="0">
              <a:ea typeface="ヒラギノ角ゴ Pro W3" pitchFamily="84" charset="-128"/>
              <a:cs typeface="Helvetica" pitchFamily="34" charset="0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sz="3200" u="sng" dirty="0">
                <a:ea typeface="ヒラギノ角ゴ Pro W3" pitchFamily="84" charset="-128"/>
                <a:cs typeface="Helvetica" pitchFamily="34" charset="0"/>
              </a:rPr>
              <a:t>Avoid</a:t>
            </a: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 giving opinions </a:t>
            </a:r>
            <a:r>
              <a:rPr lang="en-US" sz="3200" dirty="0" smtClean="0">
                <a:ea typeface="ヒラギノ角ゴ Pro W3" pitchFamily="84" charset="-128"/>
                <a:cs typeface="Helvetica" pitchFamily="34" charset="0"/>
              </a:rPr>
              <a:t>or </a:t>
            </a: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arguing</a:t>
            </a:r>
            <a:endParaRPr lang="en-US" sz="3200" u="sng" dirty="0">
              <a:ea typeface="ヒラギノ角ゴ Pro W3" pitchFamily="84" charset="-128"/>
              <a:cs typeface="Helvetica" pitchFamily="34" charset="0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US" sz="3200" u="sng" dirty="0">
                <a:ea typeface="ヒラギノ角ゴ Pro W3" pitchFamily="84" charset="-128"/>
                <a:cs typeface="Helvetica" pitchFamily="34" charset="0"/>
              </a:rPr>
              <a:t>Avoid</a:t>
            </a: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 being distracted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altLang="da-DK" dirty="0">
                <a:solidFill>
                  <a:srgbClr val="292929"/>
                </a:solidFill>
              </a:rPr>
              <a:t>Training programme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2438400"/>
            <a:ext cx="8229600" cy="3687763"/>
          </a:xfrm>
        </p:spPr>
        <p:txBody>
          <a:bodyPr>
            <a:normAutofit/>
          </a:bodyPr>
          <a:lstStyle/>
          <a:p>
            <a:r>
              <a:rPr lang="en-GB" altLang="da-DK" sz="3200" i="1" dirty="0" smtClean="0">
                <a:solidFill>
                  <a:srgbClr val="FF0000"/>
                </a:solidFill>
              </a:rPr>
              <a:t>Day 1</a:t>
            </a:r>
            <a:r>
              <a:rPr lang="en-GB" altLang="da-DK" sz="3200" i="1" dirty="0">
                <a:solidFill>
                  <a:srgbClr val="FF0000"/>
                </a:solidFill>
              </a:rPr>
              <a:t>:	</a:t>
            </a:r>
            <a:r>
              <a:rPr lang="en-US" altLang="da-DK" sz="3200" dirty="0"/>
              <a:t>Psychosocial </a:t>
            </a:r>
            <a:r>
              <a:rPr lang="en-US" altLang="da-DK" sz="3200" dirty="0" smtClean="0"/>
              <a:t>support for </a:t>
            </a:r>
            <a:r>
              <a:rPr lang="en-US" altLang="da-DK" sz="3200" dirty="0"/>
              <a:t>young men </a:t>
            </a:r>
          </a:p>
          <a:p>
            <a:endParaRPr lang="en-GB" altLang="da-DK" sz="3200" dirty="0"/>
          </a:p>
          <a:p>
            <a:r>
              <a:rPr lang="en-GB" altLang="da-DK" sz="3200" i="1" dirty="0" smtClean="0">
                <a:solidFill>
                  <a:srgbClr val="FF0000"/>
                </a:solidFill>
              </a:rPr>
              <a:t>Day 2</a:t>
            </a:r>
            <a:r>
              <a:rPr lang="en-GB" altLang="da-DK" sz="3200" i="1" dirty="0">
                <a:solidFill>
                  <a:srgbClr val="FF0000"/>
                </a:solidFill>
              </a:rPr>
              <a:t>:</a:t>
            </a:r>
            <a:r>
              <a:rPr lang="en-US" altLang="da-DK" sz="3200" dirty="0"/>
              <a:t>	</a:t>
            </a:r>
            <a:r>
              <a:rPr lang="en-US" altLang="da-DK" sz="3200" dirty="0" smtClean="0"/>
              <a:t>Planning and </a:t>
            </a:r>
            <a:r>
              <a:rPr lang="en-US" altLang="da-DK" sz="3200" dirty="0"/>
              <a:t>i</a:t>
            </a:r>
            <a:r>
              <a:rPr lang="en-US" altLang="da-DK" sz="3200" dirty="0" smtClean="0"/>
              <a:t>mplementing psychosocial </a:t>
            </a:r>
            <a:br>
              <a:rPr lang="en-US" altLang="da-DK" sz="3200" dirty="0" smtClean="0"/>
            </a:br>
            <a:r>
              <a:rPr lang="en-US" altLang="da-DK" sz="3200" dirty="0" smtClean="0"/>
              <a:t>		     activities for young men</a:t>
            </a:r>
          </a:p>
          <a:p>
            <a:r>
              <a:rPr lang="en-GB" altLang="da-DK" dirty="0"/>
              <a:t>				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altLang="da-DK" dirty="0">
                <a:solidFill>
                  <a:srgbClr val="000000"/>
                </a:solidFill>
              </a:rPr>
              <a:t>Active listening (2)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40000"/>
              </a:lnSpc>
              <a:buFont typeface="Arial" pitchFamily="34" charset="0"/>
              <a:buChar char="•"/>
              <a:defRPr/>
            </a:pP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Use body language to convey your attention</a:t>
            </a:r>
            <a:endParaRPr lang="da-DK" sz="3200" dirty="0">
              <a:ea typeface="ヒラギノ角ゴ Pro W3" pitchFamily="84" charset="-128"/>
              <a:cs typeface="Helvetica" pitchFamily="34" charset="0"/>
            </a:endParaRPr>
          </a:p>
          <a:p>
            <a:pPr marL="285750" indent="-285750">
              <a:lnSpc>
                <a:spcPct val="140000"/>
              </a:lnSpc>
              <a:buFont typeface="Arial" pitchFamily="34" charset="0"/>
              <a:buChar char="•"/>
              <a:defRPr/>
            </a:pP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Use words like ‘yes’, and ‘</a:t>
            </a:r>
            <a:r>
              <a:rPr lang="en-US" sz="3200" dirty="0" err="1">
                <a:ea typeface="ヒラギノ角ゴ Pro W3" pitchFamily="84" charset="-128"/>
                <a:cs typeface="Helvetica" pitchFamily="34" charset="0"/>
              </a:rPr>
              <a:t>hm</a:t>
            </a: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’, and ‘go on’</a:t>
            </a:r>
            <a:endParaRPr lang="da-DK" sz="3200" dirty="0">
              <a:ea typeface="ヒラギノ角ゴ Pro W3" pitchFamily="84" charset="-128"/>
              <a:cs typeface="Helvetica" pitchFamily="34" charset="0"/>
            </a:endParaRPr>
          </a:p>
          <a:p>
            <a:pPr marL="285750" indent="-285750">
              <a:lnSpc>
                <a:spcPct val="140000"/>
              </a:lnSpc>
              <a:buFont typeface="Arial" pitchFamily="34" charset="0"/>
              <a:buChar char="•"/>
              <a:defRPr/>
            </a:pP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Be attentive</a:t>
            </a:r>
            <a:endParaRPr lang="da-DK" sz="3200" dirty="0">
              <a:ea typeface="ヒラギノ角ゴ Pro W3" pitchFamily="84" charset="-128"/>
              <a:cs typeface="Helvetica" pitchFamily="34" charset="0"/>
            </a:endParaRPr>
          </a:p>
          <a:p>
            <a:pPr marL="285750" indent="-285750">
              <a:lnSpc>
                <a:spcPct val="140000"/>
              </a:lnSpc>
              <a:buFont typeface="Arial" pitchFamily="34" charset="0"/>
              <a:buChar char="•"/>
              <a:defRPr/>
            </a:pP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Allow time for silence and reflections</a:t>
            </a:r>
            <a:endParaRPr lang="da-DK" sz="3200" dirty="0">
              <a:ea typeface="ヒラギノ角ゴ Pro W3" pitchFamily="84" charset="-128"/>
              <a:cs typeface="Helvetica" pitchFamily="34" charset="0"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altLang="da-DK" dirty="0"/>
              <a:t>Activity: active listening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0"/>
              </a:spcBef>
            </a:pPr>
            <a:r>
              <a:rPr lang="da-DK" altLang="da-DK" b="1" dirty="0"/>
              <a:t>Pair </a:t>
            </a:r>
            <a:r>
              <a:rPr lang="da-DK" altLang="da-DK" b="1" dirty="0" smtClean="0"/>
              <a:t>exercise</a:t>
            </a:r>
            <a:r>
              <a:rPr lang="da-DK" altLang="da-DK" b="1" dirty="0"/>
              <a:t>: </a:t>
            </a:r>
            <a:endParaRPr lang="da-DK" altLang="da-DK" b="1" dirty="0" smtClean="0"/>
          </a:p>
          <a:p>
            <a:pPr>
              <a:spcBef>
                <a:spcPct val="0"/>
              </a:spcBef>
            </a:pPr>
            <a:endParaRPr lang="da-DK" altLang="da-DK" b="1" dirty="0"/>
          </a:p>
          <a:p>
            <a:pPr>
              <a:spcBef>
                <a:spcPct val="0"/>
              </a:spcBef>
            </a:pPr>
            <a:endParaRPr lang="da-DK" altLang="da-DK" dirty="0"/>
          </a:p>
          <a:p>
            <a:pPr>
              <a:spcBef>
                <a:spcPct val="0"/>
              </a:spcBef>
            </a:pPr>
            <a:r>
              <a:rPr lang="da-DK" altLang="da-DK" sz="3200" b="1" i="1" dirty="0">
                <a:solidFill>
                  <a:srgbClr val="FF0000"/>
                </a:solidFill>
              </a:rPr>
              <a:t>The </a:t>
            </a:r>
            <a:r>
              <a:rPr lang="en-US" altLang="da-DK" sz="3200" b="1" i="1" dirty="0">
                <a:solidFill>
                  <a:srgbClr val="FF0000"/>
                </a:solidFill>
              </a:rPr>
              <a:t>listener</a:t>
            </a:r>
            <a:r>
              <a:rPr lang="da-DK" altLang="da-DK" sz="3200" b="1" i="1" dirty="0">
                <a:solidFill>
                  <a:srgbClr val="FF0000"/>
                </a:solidFill>
              </a:rPr>
              <a:t>: </a:t>
            </a:r>
            <a:r>
              <a:rPr lang="en-US" altLang="da-DK" sz="3200" dirty="0"/>
              <a:t>listens actively by asking clarifying and </a:t>
            </a:r>
            <a:r>
              <a:rPr lang="en-US" altLang="da-DK" sz="3200" dirty="0" err="1"/>
              <a:t>summarising</a:t>
            </a:r>
            <a:r>
              <a:rPr lang="en-US" altLang="da-DK" sz="3200" dirty="0"/>
              <a:t> questions.</a:t>
            </a:r>
            <a:endParaRPr lang="da-DK" altLang="da-DK" sz="3200" dirty="0"/>
          </a:p>
          <a:p>
            <a:pPr>
              <a:spcBef>
                <a:spcPct val="0"/>
              </a:spcBef>
            </a:pPr>
            <a:r>
              <a:rPr lang="en-US" altLang="da-DK" sz="3200" b="1" i="1" dirty="0">
                <a:solidFill>
                  <a:srgbClr val="FF0000"/>
                </a:solidFill>
              </a:rPr>
              <a:t>The speaker: </a:t>
            </a:r>
            <a:r>
              <a:rPr lang="en-US" altLang="da-DK" sz="3200" dirty="0"/>
              <a:t>chooses a personal story from everyday life that is not related to a crisis event</a:t>
            </a:r>
            <a:endParaRPr lang="da-DK" sz="3200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defTabSz="457200" rtl="0">
              <a:spcBef>
                <a:spcPct val="0"/>
              </a:spcBef>
            </a:pPr>
            <a:r>
              <a:rPr lang="en-US" altLang="da-DK" sz="3200" b="1" dirty="0" smtClean="0">
                <a:latin typeface="+mj-lt"/>
              </a:rPr>
              <a:t>What is Psychological </a:t>
            </a:r>
            <a:r>
              <a:rPr lang="en-US" altLang="da-DK" sz="3200" b="1" dirty="0">
                <a:latin typeface="+mj-lt"/>
              </a:rPr>
              <a:t>F</a:t>
            </a:r>
            <a:r>
              <a:rPr lang="en-US" altLang="da-DK" sz="3200" b="1" dirty="0" smtClean="0">
                <a:latin typeface="+mj-lt"/>
              </a:rPr>
              <a:t>irst </a:t>
            </a:r>
            <a:r>
              <a:rPr lang="en-US" altLang="da-DK" sz="3200" b="1" dirty="0">
                <a:latin typeface="+mj-lt"/>
              </a:rPr>
              <a:t>A</a:t>
            </a:r>
            <a:r>
              <a:rPr lang="en-US" altLang="da-DK" sz="3200" b="1" dirty="0" smtClean="0">
                <a:latin typeface="+mj-lt"/>
              </a:rPr>
              <a:t>id?</a:t>
            </a:r>
            <a:endParaRPr lang="da-DK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14799"/>
          </a:xfrm>
        </p:spPr>
        <p:txBody>
          <a:bodyPr>
            <a:normAutofit/>
          </a:bodyPr>
          <a:lstStyle/>
          <a:p>
            <a:endParaRPr lang="en-US" altLang="da-DK" sz="3200" dirty="0" smtClean="0"/>
          </a:p>
          <a:p>
            <a:endParaRPr lang="en-US" altLang="da-DK" sz="3200" dirty="0" smtClean="0"/>
          </a:p>
          <a:p>
            <a:r>
              <a:rPr lang="en-US" altLang="da-DK" sz="3200" dirty="0" smtClean="0"/>
              <a:t>Psychological First Aid  </a:t>
            </a:r>
            <a:r>
              <a:rPr lang="en-US" altLang="da-DK" sz="3200" dirty="0"/>
              <a:t>is caring support offered to people who have experienced a </a:t>
            </a:r>
            <a:r>
              <a:rPr lang="en-US" altLang="da-DK" sz="3200" dirty="0" smtClean="0"/>
              <a:t>very </a:t>
            </a:r>
            <a:r>
              <a:rPr lang="en-US" altLang="da-DK" sz="3200" dirty="0"/>
              <a:t>distressing event or situation</a:t>
            </a:r>
            <a:endParaRPr lang="da-DK" sz="3200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defTabSz="457200" rtl="0">
              <a:spcBef>
                <a:spcPct val="0"/>
              </a:spcBef>
            </a:pPr>
            <a:r>
              <a:rPr lang="en-US" altLang="da-DK" sz="3200" b="1" dirty="0" smtClean="0">
                <a:latin typeface="+mj-lt"/>
              </a:rPr>
              <a:t>Where is Psychological </a:t>
            </a:r>
            <a:r>
              <a:rPr lang="en-US" altLang="da-DK" sz="3200" b="1" dirty="0">
                <a:latin typeface="+mj-lt"/>
              </a:rPr>
              <a:t>F</a:t>
            </a:r>
            <a:r>
              <a:rPr lang="en-US" altLang="da-DK" sz="3200" b="1" dirty="0" smtClean="0">
                <a:latin typeface="+mj-lt"/>
              </a:rPr>
              <a:t>irst </a:t>
            </a:r>
            <a:r>
              <a:rPr lang="en-US" altLang="da-DK" sz="3200" b="1" dirty="0">
                <a:latin typeface="+mj-lt"/>
              </a:rPr>
              <a:t>A</a:t>
            </a:r>
            <a:r>
              <a:rPr lang="en-US" altLang="da-DK" sz="3200" b="1" dirty="0" smtClean="0">
                <a:latin typeface="+mj-lt"/>
              </a:rPr>
              <a:t>id provided?</a:t>
            </a:r>
            <a:endParaRPr lang="da-DK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33400" y="1600200"/>
            <a:ext cx="7772400" cy="4525963"/>
          </a:xfrm>
        </p:spPr>
        <p:txBody>
          <a:bodyPr>
            <a:normAutofit/>
          </a:bodyPr>
          <a:lstStyle/>
          <a:p>
            <a:endParaRPr lang="en-US" altLang="da-DK" sz="3200" dirty="0" smtClean="0"/>
          </a:p>
          <a:p>
            <a:endParaRPr lang="en-US" altLang="da-DK" sz="3200" dirty="0"/>
          </a:p>
          <a:p>
            <a:r>
              <a:rPr lang="en-US" altLang="da-DK" sz="3200" dirty="0" smtClean="0"/>
              <a:t>Psychological First Aid </a:t>
            </a:r>
            <a:r>
              <a:rPr lang="en-US" altLang="da-DK" sz="3200" dirty="0"/>
              <a:t>can be provided anywhere safe for the first-aider </a:t>
            </a:r>
            <a:r>
              <a:rPr lang="en-US" altLang="da-DK" sz="3200" dirty="0" smtClean="0"/>
              <a:t>and </a:t>
            </a:r>
          </a:p>
          <a:p>
            <a:r>
              <a:rPr lang="en-US" altLang="da-DK" sz="3200" dirty="0" smtClean="0"/>
              <a:t>the </a:t>
            </a:r>
            <a:r>
              <a:rPr lang="en-US" altLang="da-DK" sz="3200" dirty="0"/>
              <a:t>person seeking help. </a:t>
            </a:r>
            <a:endParaRPr lang="da-DK" altLang="da-DK" sz="3200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l" defTabSz="457200" rtl="0">
              <a:spcBef>
                <a:spcPct val="0"/>
              </a:spcBef>
            </a:pPr>
            <a:r>
              <a:rPr lang="en-US" altLang="da-DK" sz="3200" b="1" dirty="0" smtClean="0">
                <a:latin typeface="+mj-lt"/>
              </a:rPr>
              <a:t>When is Psychological </a:t>
            </a:r>
            <a:r>
              <a:rPr lang="en-US" altLang="da-DK" sz="3200" b="1" dirty="0">
                <a:latin typeface="+mj-lt"/>
              </a:rPr>
              <a:t>F</a:t>
            </a:r>
            <a:r>
              <a:rPr lang="en-US" altLang="da-DK" sz="3200" b="1" dirty="0" smtClean="0">
                <a:latin typeface="+mj-lt"/>
              </a:rPr>
              <a:t>irst </a:t>
            </a:r>
            <a:r>
              <a:rPr lang="en-US" altLang="da-DK" sz="3200" b="1" dirty="0">
                <a:latin typeface="+mj-lt"/>
              </a:rPr>
              <a:t>A</a:t>
            </a:r>
            <a:r>
              <a:rPr lang="en-US" altLang="da-DK" sz="3200" b="1" dirty="0" smtClean="0">
                <a:latin typeface="+mj-lt"/>
              </a:rPr>
              <a:t>id needed?</a:t>
            </a:r>
            <a:endParaRPr lang="da-DK" sz="3200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905000"/>
            <a:ext cx="7848600" cy="422116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40000"/>
              </a:lnSpc>
              <a:spcBef>
                <a:spcPct val="0"/>
              </a:spcBef>
              <a:buFont typeface="Arial"/>
              <a:buChar char="•"/>
            </a:pPr>
            <a:r>
              <a:rPr lang="en-US" altLang="da-DK" sz="3200" dirty="0" smtClean="0"/>
              <a:t>Immediately </a:t>
            </a:r>
            <a:r>
              <a:rPr lang="en-US" altLang="da-DK" sz="3200" dirty="0"/>
              <a:t>for someone in acute distress </a:t>
            </a:r>
          </a:p>
          <a:p>
            <a:pPr marL="342900" indent="-342900">
              <a:lnSpc>
                <a:spcPct val="140000"/>
              </a:lnSpc>
              <a:spcBef>
                <a:spcPct val="0"/>
              </a:spcBef>
              <a:buFont typeface="Arial"/>
              <a:buChar char="•"/>
            </a:pPr>
            <a:r>
              <a:rPr lang="en-US" altLang="da-DK" sz="3200" dirty="0" smtClean="0"/>
              <a:t>When someone continues to experience </a:t>
            </a:r>
            <a:r>
              <a:rPr lang="en-US" altLang="da-DK" sz="3200" dirty="0"/>
              <a:t>distress</a:t>
            </a:r>
          </a:p>
          <a:p>
            <a:pPr marL="342900" indent="-342900">
              <a:lnSpc>
                <a:spcPct val="140000"/>
              </a:lnSpc>
              <a:spcBef>
                <a:spcPct val="0"/>
              </a:spcBef>
              <a:buFont typeface="Arial"/>
              <a:buChar char="•"/>
            </a:pPr>
            <a:r>
              <a:rPr lang="en-US" altLang="da-DK" sz="3200" dirty="0" smtClean="0"/>
              <a:t>When someone needs </a:t>
            </a:r>
            <a:r>
              <a:rPr lang="en-US" altLang="da-DK" sz="3200" dirty="0"/>
              <a:t>the emotional and </a:t>
            </a:r>
            <a:r>
              <a:rPr lang="en-US" altLang="da-DK" sz="3200" dirty="0" smtClean="0"/>
              <a:t>practical </a:t>
            </a:r>
            <a:r>
              <a:rPr lang="en-US" altLang="da-DK" sz="3200" dirty="0"/>
              <a:t>support</a:t>
            </a:r>
            <a:endParaRPr lang="da-DK" altLang="da-DK" sz="3200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866205"/>
          </a:xfrm>
        </p:spPr>
        <p:txBody>
          <a:bodyPr/>
          <a:lstStyle/>
          <a:p>
            <a:r>
              <a:rPr lang="en-US" altLang="da-DK" sz="3200" dirty="0"/>
              <a:t>Step-by-step PFA actions</a:t>
            </a:r>
            <a:endParaRPr lang="da-DK" altLang="da-DK" sz="320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  <a:defRPr/>
            </a:pP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Make contact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da-DK" sz="3200" dirty="0">
              <a:ea typeface="ヒラギノ角ゴ Pro W3" pitchFamily="84" charset="-128"/>
              <a:cs typeface="Helvetica" pitchFamily="34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Keep safe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da-DK" sz="3200" dirty="0">
              <a:ea typeface="ヒラギノ角ゴ Pro W3" pitchFamily="84" charset="-128"/>
              <a:cs typeface="Helvetica" pitchFamily="34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Provide quiet and </a:t>
            </a:r>
            <a:r>
              <a:rPr lang="en-US" sz="3200" dirty="0" smtClean="0">
                <a:ea typeface="ヒラギノ角ゴ Pro W3" pitchFamily="84" charset="-128"/>
                <a:cs typeface="Helvetica" pitchFamily="34" charset="0"/>
              </a:rPr>
              <a:t>privacy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da-DK" sz="3200" dirty="0">
              <a:ea typeface="ヒラギノ角ゴ Pro W3" pitchFamily="84" charset="-128"/>
              <a:cs typeface="Helvetica" pitchFamily="34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Practical comfort 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da-DK" sz="3200" dirty="0">
              <a:ea typeface="ヒラギノ角ゴ Pro W3" pitchFamily="84" charset="-128"/>
              <a:cs typeface="Helvetica" pitchFamily="34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3200" dirty="0" smtClean="0">
                <a:ea typeface="ヒラギノ角ゴ Pro W3" pitchFamily="84" charset="-128"/>
                <a:cs typeface="Helvetica" pitchFamily="34" charset="0"/>
              </a:rPr>
              <a:t>Listen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3200" dirty="0" smtClean="0">
                <a:ea typeface="ヒラギノ角ゴ Pro W3" pitchFamily="84" charset="-128"/>
                <a:cs typeface="Helvetica" pitchFamily="34" charset="0"/>
              </a:rPr>
              <a:t>Normalize feelings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da-DK" sz="3200" dirty="0">
              <a:ea typeface="ヒラギノ角ゴ Pro W3" pitchFamily="84" charset="-128"/>
              <a:cs typeface="Helvetica" pitchFamily="34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Help </a:t>
            </a:r>
            <a:r>
              <a:rPr lang="en-GB" sz="3200" dirty="0">
                <a:ea typeface="ヒラギノ角ゴ Pro W3" pitchFamily="84" charset="-128"/>
                <a:cs typeface="Helvetica" pitchFamily="34" charset="0"/>
              </a:rPr>
              <a:t>prioritise</a:t>
            </a: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 needs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da-DK" sz="3200" dirty="0">
              <a:ea typeface="ヒラギノ角ゴ Pro W3" pitchFamily="84" charset="-128"/>
              <a:cs typeface="Helvetica" pitchFamily="34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Connect with loved ones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da-DK" sz="3200" dirty="0">
              <a:ea typeface="ヒラギノ角ゴ Pro W3" pitchFamily="84" charset="-128"/>
              <a:cs typeface="Helvetica" pitchFamily="34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Give information </a:t>
            </a:r>
            <a:endParaRPr lang="da-DK" sz="3200" dirty="0">
              <a:ea typeface="ヒラギノ角ゴ Pro W3" pitchFamily="84" charset="-128"/>
              <a:cs typeface="Helvetica" pitchFamily="34" charset="0"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defTabSz="457200" rtl="0">
              <a:spcBef>
                <a:spcPct val="0"/>
              </a:spcBef>
            </a:pPr>
            <a:r>
              <a:rPr lang="en-US" altLang="da-DK" sz="3200" b="1" dirty="0">
                <a:latin typeface="+mj-lt"/>
              </a:rPr>
              <a:t>P</a:t>
            </a:r>
            <a:r>
              <a:rPr lang="en-US" altLang="da-DK" sz="3200" b="1" dirty="0" smtClean="0">
                <a:latin typeface="+mj-lt"/>
              </a:rPr>
              <a:t>eer support </a:t>
            </a:r>
            <a:endParaRPr lang="da-DK" sz="3200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81000" y="2057400"/>
            <a:ext cx="8305800" cy="4068763"/>
          </a:xfrm>
        </p:spPr>
        <p:txBody>
          <a:bodyPr>
            <a:normAutofit/>
          </a:bodyPr>
          <a:lstStyle/>
          <a:p>
            <a:pPr marL="342900" indent="-342900">
              <a:spcBef>
                <a:spcPct val="0"/>
              </a:spcBef>
              <a:buFont typeface="Arial"/>
              <a:buChar char="•"/>
            </a:pPr>
            <a:r>
              <a:rPr lang="en-US" altLang="da-DK" dirty="0" smtClean="0"/>
              <a:t> 	</a:t>
            </a:r>
            <a:r>
              <a:rPr lang="en-US" altLang="da-DK" sz="3200" dirty="0" smtClean="0"/>
              <a:t>Providing </a:t>
            </a:r>
            <a:r>
              <a:rPr lang="en-US" altLang="da-DK" sz="3200" dirty="0"/>
              <a:t>comfort by </a:t>
            </a:r>
            <a:r>
              <a:rPr lang="en-US" altLang="da-DK" sz="3200" dirty="0" smtClean="0"/>
              <a:t>listening</a:t>
            </a:r>
          </a:p>
          <a:p>
            <a:pPr marL="342900" indent="-342900">
              <a:spcBef>
                <a:spcPct val="0"/>
              </a:spcBef>
              <a:buFont typeface="Arial"/>
              <a:buChar char="•"/>
            </a:pPr>
            <a:endParaRPr lang="en-US" altLang="da-DK" sz="3200" dirty="0"/>
          </a:p>
          <a:p>
            <a:pPr marL="342900" indent="-342900">
              <a:spcBef>
                <a:spcPct val="0"/>
              </a:spcBef>
              <a:buFont typeface="Arial"/>
              <a:buChar char="•"/>
            </a:pPr>
            <a:r>
              <a:rPr lang="en-US" altLang="da-DK" sz="3200" dirty="0" smtClean="0"/>
              <a:t> 	Helping </a:t>
            </a:r>
            <a:r>
              <a:rPr lang="en-US" altLang="da-DK" sz="3200" dirty="0"/>
              <a:t>people to make informed </a:t>
            </a:r>
            <a:r>
              <a:rPr lang="en-US" altLang="da-DK" sz="3200" dirty="0" smtClean="0"/>
              <a:t>decisions</a:t>
            </a:r>
          </a:p>
          <a:p>
            <a:pPr marL="342900" indent="-342900">
              <a:spcBef>
                <a:spcPct val="0"/>
              </a:spcBef>
              <a:buFont typeface="Arial"/>
              <a:buChar char="•"/>
            </a:pPr>
            <a:endParaRPr lang="en-US" altLang="da-DK" sz="3200" dirty="0"/>
          </a:p>
          <a:p>
            <a:pPr marL="342900" indent="-342900">
              <a:spcBef>
                <a:spcPct val="0"/>
              </a:spcBef>
              <a:buFont typeface="Arial"/>
              <a:buChar char="•"/>
            </a:pPr>
            <a:r>
              <a:rPr lang="en-US" altLang="da-DK" sz="3200" dirty="0" smtClean="0"/>
              <a:t> 	</a:t>
            </a:r>
            <a:r>
              <a:rPr lang="da-DK" altLang="da-DK" sz="3200" dirty="0" err="1" smtClean="0"/>
              <a:t>Everyone</a:t>
            </a:r>
            <a:r>
              <a:rPr lang="da-DK" altLang="da-DK" sz="3200" dirty="0" smtClean="0"/>
              <a:t> has a </a:t>
            </a:r>
            <a:r>
              <a:rPr lang="da-DK" altLang="da-DK" sz="3200" dirty="0" err="1" smtClean="0"/>
              <a:t>role</a:t>
            </a:r>
            <a:r>
              <a:rPr lang="da-DK" altLang="da-DK" sz="3200" dirty="0" smtClean="0"/>
              <a:t> and </a:t>
            </a:r>
            <a:r>
              <a:rPr lang="da-DK" altLang="da-DK" sz="3200" dirty="0" err="1" smtClean="0"/>
              <a:t>can</a:t>
            </a:r>
            <a:r>
              <a:rPr lang="da-DK" altLang="da-DK" sz="3200" dirty="0" smtClean="0"/>
              <a:t> </a:t>
            </a:r>
            <a:r>
              <a:rPr lang="da-DK" altLang="da-DK" sz="3200" dirty="0" err="1" smtClean="0"/>
              <a:t>contribute</a:t>
            </a:r>
            <a:r>
              <a:rPr lang="da-DK" altLang="da-DK" sz="3200" dirty="0" smtClean="0"/>
              <a:t> with 	</a:t>
            </a:r>
            <a:r>
              <a:rPr lang="da-DK" altLang="da-DK" sz="3200" dirty="0" err="1" smtClean="0"/>
              <a:t>different</a:t>
            </a:r>
            <a:r>
              <a:rPr lang="da-DK" altLang="da-DK" sz="3200" dirty="0" smtClean="0"/>
              <a:t> </a:t>
            </a:r>
            <a:r>
              <a:rPr lang="da-DK" altLang="da-DK" sz="3200" dirty="0" err="1" smtClean="0"/>
              <a:t>skills</a:t>
            </a:r>
            <a:r>
              <a:rPr lang="da-DK" altLang="da-DK" sz="3200" dirty="0" smtClean="0"/>
              <a:t> or </a:t>
            </a:r>
            <a:r>
              <a:rPr lang="da-DK" altLang="da-DK" sz="3200" dirty="0" err="1" smtClean="0"/>
              <a:t>knowledge</a:t>
            </a:r>
            <a:endParaRPr lang="da-DK" altLang="da-DK" sz="3200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l" defTabSz="457200" rtl="0">
              <a:spcBef>
                <a:spcPct val="0"/>
              </a:spcBef>
            </a:pPr>
            <a:r>
              <a:rPr lang="en-US" altLang="da-DK" sz="3200" b="1" dirty="0" smtClean="0">
                <a:latin typeface="+mj-lt"/>
              </a:rPr>
              <a:t>The role of peer supporters</a:t>
            </a:r>
            <a:endParaRPr lang="da-DK" dirty="0">
              <a:latin typeface="+mj-lt"/>
            </a:endParaRPr>
          </a:p>
        </p:txBody>
      </p:sp>
      <p:pic>
        <p:nvPicPr>
          <p:cNvPr id="4" name="Picture 4" descr="http://www.rodsbot.com/images_maps_cache/3363-map-assoc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2840" y="1600200"/>
            <a:ext cx="3940805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thepinkboss.com/wp-content/uploads/2012/03/Post-it_Pink1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1828800"/>
            <a:ext cx="2514599" cy="2518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752600" y="150813"/>
            <a:ext cx="7010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sz="16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pPr algn="r" eaLnBrk="1" hangingPunct="1"/>
            <a:r>
              <a:rPr lang="en-US" altLang="da-DK" sz="1000" b="1">
                <a:solidFill>
                  <a:srgbClr val="000000"/>
                </a:solidFill>
              </a:rPr>
              <a:t>Psych Psychosocial Support for Young Men -  MODULE 1</a:t>
            </a:r>
            <a:endParaRPr lang="da-DK" altLang="da-DK" sz="10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09600" y="1905000"/>
            <a:ext cx="70866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defRPr sz="16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pPr eaLnBrk="1" hangingPunct="1"/>
            <a:endParaRPr lang="en-GB" altLang="da-DK" sz="2600">
              <a:solidFill>
                <a:srgbClr val="292929"/>
              </a:solidFill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81000" y="2057400"/>
            <a:ext cx="35052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defRPr sz="16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pPr eaLnBrk="1" hangingPunct="1">
              <a:buFontTx/>
              <a:buAutoNum type="arabicPeriod"/>
            </a:pPr>
            <a:endParaRPr lang="en-GB" altLang="da-DK" sz="2600" b="1">
              <a:solidFill>
                <a:srgbClr val="292929"/>
              </a:solidFill>
              <a:cs typeface="Arial" pitchFamily="34" charset="0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228600" y="533400"/>
            <a:ext cx="8915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defRPr sz="16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da-DK" altLang="da-DK" sz="3200" b="1">
              <a:solidFill>
                <a:schemeClr val="tx2"/>
              </a:solidFill>
            </a:endParaRPr>
          </a:p>
        </p:txBody>
      </p:sp>
      <p:sp>
        <p:nvSpPr>
          <p:cNvPr id="12" name="Rektangel 2"/>
          <p:cNvSpPr>
            <a:spLocks noChangeArrowheads="1"/>
          </p:cNvSpPr>
          <p:nvPr/>
        </p:nvSpPr>
        <p:spPr bwMode="auto">
          <a:xfrm>
            <a:off x="755650" y="2274888"/>
            <a:ext cx="80835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16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pPr>
              <a:spcBef>
                <a:spcPct val="0"/>
              </a:spcBef>
            </a:pPr>
            <a:endParaRPr lang="en-US" altLang="da-DK" sz="240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da-DK" altLang="da-DK" sz="2400">
              <a:latin typeface="Arial" pitchFamily="34" charset="0"/>
            </a:endParaRPr>
          </a:p>
        </p:txBody>
      </p:sp>
      <p:sp>
        <p:nvSpPr>
          <p:cNvPr id="13" name="Rektangel 3"/>
          <p:cNvSpPr>
            <a:spLocks noChangeArrowheads="1"/>
          </p:cNvSpPr>
          <p:nvPr/>
        </p:nvSpPr>
        <p:spPr bwMode="auto">
          <a:xfrm>
            <a:off x="714375" y="2058988"/>
            <a:ext cx="8429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sz="16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da-DK" altLang="da-DK" sz="2400">
                <a:latin typeface="Arial" pitchFamily="34" charset="0"/>
              </a:rPr>
              <a:t> </a:t>
            </a:r>
          </a:p>
        </p:txBody>
      </p:sp>
      <p:sp>
        <p:nvSpPr>
          <p:cNvPr id="15" name="Rektangel 2"/>
          <p:cNvSpPr>
            <a:spLocks noChangeArrowheads="1"/>
          </p:cNvSpPr>
          <p:nvPr/>
        </p:nvSpPr>
        <p:spPr bwMode="auto">
          <a:xfrm>
            <a:off x="457200" y="2438400"/>
            <a:ext cx="83820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>
            <a:lvl1pPr>
              <a:spcBef>
                <a:spcPct val="20000"/>
              </a:spcBef>
              <a:defRPr sz="16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pPr>
              <a:spcBef>
                <a:spcPct val="0"/>
              </a:spcBef>
            </a:pPr>
            <a:endParaRPr lang="da-DK" altLang="da-DK" sz="3200" dirty="0">
              <a:latin typeface="+mn-lt"/>
            </a:endParaRPr>
          </a:p>
        </p:txBody>
      </p:sp>
      <p:sp>
        <p:nvSpPr>
          <p:cNvPr id="16" name="Tekstboks 3"/>
          <p:cNvSpPr txBox="1">
            <a:spLocks noChangeArrowheads="1"/>
          </p:cNvSpPr>
          <p:nvPr/>
        </p:nvSpPr>
        <p:spPr bwMode="auto">
          <a:xfrm>
            <a:off x="2133600" y="2743200"/>
            <a:ext cx="16002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16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da-DK" altLang="da-DK" sz="4000" dirty="0" smtClean="0">
                <a:latin typeface="Arial" pitchFamily="34" charset="0"/>
              </a:rPr>
              <a:t>DO</a:t>
            </a:r>
            <a:r>
              <a:rPr lang="en-US" altLang="da-DK" sz="4000" dirty="0" smtClean="0">
                <a:latin typeface="Arial" pitchFamily="34" charset="0"/>
              </a:rPr>
              <a:t>’</a:t>
            </a:r>
            <a:r>
              <a:rPr lang="da-DK" altLang="ja-JP" sz="4000" dirty="0" smtClean="0">
                <a:latin typeface="Arial" pitchFamily="34" charset="0"/>
              </a:rPr>
              <a:t>S</a:t>
            </a:r>
            <a:endParaRPr lang="da-DK" altLang="da-DK" sz="4000" dirty="0">
              <a:latin typeface="Arial" pitchFamily="34" charset="0"/>
            </a:endParaRPr>
          </a:p>
        </p:txBody>
      </p:sp>
      <p:sp>
        <p:nvSpPr>
          <p:cNvPr id="17" name="Tekstboks 4"/>
          <p:cNvSpPr txBox="1">
            <a:spLocks noChangeArrowheads="1"/>
          </p:cNvSpPr>
          <p:nvPr/>
        </p:nvSpPr>
        <p:spPr bwMode="auto">
          <a:xfrm>
            <a:off x="4876800" y="2590800"/>
            <a:ext cx="2286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sz="16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da-DK" altLang="da-DK" sz="4000" dirty="0" smtClean="0">
                <a:latin typeface="Arial" pitchFamily="34" charset="0"/>
              </a:rPr>
              <a:t>DON’</a:t>
            </a:r>
            <a:r>
              <a:rPr lang="da-DK" altLang="ja-JP" sz="4000" dirty="0" smtClean="0">
                <a:latin typeface="Arial" pitchFamily="34" charset="0"/>
              </a:rPr>
              <a:t>TS</a:t>
            </a:r>
            <a:endParaRPr lang="da-DK" altLang="da-DK" sz="4000" dirty="0">
              <a:latin typeface="Arial" pitchFamily="34" charset="0"/>
            </a:endParaRPr>
          </a:p>
        </p:txBody>
      </p:sp>
      <p:sp>
        <p:nvSpPr>
          <p:cNvPr id="3" name="Tekstfelt 2"/>
          <p:cNvSpPr txBox="1"/>
          <p:nvPr/>
        </p:nvSpPr>
        <p:spPr>
          <a:xfrm>
            <a:off x="533400" y="4648200"/>
            <a:ext cx="8305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da-DK" sz="3200" dirty="0"/>
              <a:t>Yellow: what can you do as a peer supporter?</a:t>
            </a:r>
          </a:p>
          <a:p>
            <a:pPr>
              <a:spcBef>
                <a:spcPct val="0"/>
              </a:spcBef>
            </a:pPr>
            <a:r>
              <a:rPr lang="en-US" altLang="da-DK" sz="3200" dirty="0"/>
              <a:t>Pink: what do you not do as a peer supporter?</a:t>
            </a:r>
            <a:endParaRPr lang="da-DK" altLang="da-DK" sz="3200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altLang="da-DK" dirty="0" err="1" smtClean="0"/>
              <a:t>Barriers</a:t>
            </a:r>
            <a:r>
              <a:rPr lang="da-DK" altLang="da-DK" dirty="0" smtClean="0"/>
              <a:t> </a:t>
            </a:r>
            <a:r>
              <a:rPr lang="da-DK" altLang="da-DK" dirty="0" err="1" smtClean="0"/>
              <a:t>when</a:t>
            </a:r>
            <a:r>
              <a:rPr lang="da-DK" altLang="da-DK" dirty="0" smtClean="0"/>
              <a:t> </a:t>
            </a:r>
            <a:r>
              <a:rPr lang="da-DK" altLang="da-DK" dirty="0" err="1" smtClean="0"/>
              <a:t>providing</a:t>
            </a:r>
            <a:r>
              <a:rPr lang="da-DK" altLang="da-DK" dirty="0" smtClean="0"/>
              <a:t> peer support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da-DK" sz="3200" dirty="0" err="1">
                <a:ea typeface="ヒラギノ角ゴ Pro W3" pitchFamily="84" charset="-128"/>
                <a:cs typeface="Helvetica" pitchFamily="34" charset="0"/>
              </a:rPr>
              <a:t>O</a:t>
            </a:r>
            <a:r>
              <a:rPr lang="da-DK" sz="3200" dirty="0" err="1" smtClean="0">
                <a:ea typeface="ヒラギノ角ゴ Pro W3" pitchFamily="84" charset="-128"/>
                <a:cs typeface="Helvetica" pitchFamily="34" charset="0"/>
              </a:rPr>
              <a:t>wn</a:t>
            </a:r>
            <a:r>
              <a:rPr lang="da-DK" sz="3200" dirty="0" smtClean="0">
                <a:ea typeface="ヒラギノ角ゴ Pro W3" pitchFamily="84" charset="-128"/>
                <a:cs typeface="Helvetica" pitchFamily="34" charset="0"/>
              </a:rPr>
              <a:t> </a:t>
            </a:r>
            <a:r>
              <a:rPr lang="da-DK" sz="3200" dirty="0">
                <a:ea typeface="ヒラギノ角ゴ Pro W3" pitchFamily="84" charset="-128"/>
                <a:cs typeface="Helvetica" pitchFamily="34" charset="0"/>
              </a:rPr>
              <a:t>life experiences may influence the support </a:t>
            </a:r>
            <a:r>
              <a:rPr lang="da-DK" sz="3200" dirty="0" err="1">
                <a:ea typeface="ヒラギノ角ゴ Pro W3" pitchFamily="84" charset="-128"/>
                <a:cs typeface="Helvetica" pitchFamily="34" charset="0"/>
              </a:rPr>
              <a:t>we</a:t>
            </a:r>
            <a:r>
              <a:rPr lang="da-DK" sz="3200" dirty="0">
                <a:ea typeface="ヒラギノ角ゴ Pro W3" pitchFamily="84" charset="-128"/>
                <a:cs typeface="Helvetica" pitchFamily="34" charset="0"/>
              </a:rPr>
              <a:t> </a:t>
            </a:r>
            <a:r>
              <a:rPr lang="da-DK" sz="3200" dirty="0" smtClean="0">
                <a:ea typeface="ヒラギノ角ゴ Pro W3" pitchFamily="84" charset="-128"/>
                <a:cs typeface="Helvetica" pitchFamily="34" charset="0"/>
              </a:rPr>
              <a:t>provide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endParaRPr lang="da-DK" sz="3200" dirty="0">
              <a:ea typeface="ヒラギノ角ゴ Pro W3" pitchFamily="84" charset="-128"/>
              <a:cs typeface="Helvetica" pitchFamily="34" charset="0"/>
            </a:endParaRPr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en-US" sz="3200" dirty="0" smtClean="0">
                <a:ea typeface="ヒラギノ角ゴ Pro W3" pitchFamily="84" charset="-128"/>
                <a:cs typeface="Helvetica" pitchFamily="34" charset="0"/>
              </a:rPr>
              <a:t>Be aware not to judge other people </a:t>
            </a: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based on own biases or </a:t>
            </a:r>
            <a:r>
              <a:rPr lang="en-US" sz="3200" dirty="0" smtClean="0">
                <a:ea typeface="ヒラギノ角ゴ Pro W3" pitchFamily="84" charset="-128"/>
                <a:cs typeface="Helvetica" pitchFamily="34" charset="0"/>
              </a:rPr>
              <a:t>beliefs, morals </a:t>
            </a: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or </a:t>
            </a:r>
            <a:r>
              <a:rPr lang="en-US" sz="3200" dirty="0" smtClean="0">
                <a:ea typeface="ヒラギノ角ゴ Pro W3" pitchFamily="84" charset="-128"/>
                <a:cs typeface="Helvetica" pitchFamily="34" charset="0"/>
              </a:rPr>
              <a:t>experiences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endParaRPr lang="en-US" sz="3200" dirty="0">
              <a:ea typeface="ヒラギノ角ゴ Pro W3" pitchFamily="84" charset="-128"/>
              <a:cs typeface="Helvetica" pitchFamily="34" charset="0"/>
            </a:endParaRPr>
          </a:p>
          <a:p>
            <a:pPr marL="342900" indent="-342900">
              <a:lnSpc>
                <a:spcPct val="140000"/>
              </a:lnSpc>
              <a:buFont typeface="Arial" pitchFamily="34" charset="0"/>
              <a:buChar char="•"/>
              <a:defRPr/>
            </a:pP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B</a:t>
            </a:r>
            <a:r>
              <a:rPr lang="en-US" sz="3200" dirty="0" smtClean="0">
                <a:ea typeface="ヒラギノ角ゴ Pro W3" pitchFamily="84" charset="-128"/>
                <a:cs typeface="Helvetica" pitchFamily="34" charset="0"/>
              </a:rPr>
              <a:t>e </a:t>
            </a:r>
            <a:r>
              <a:rPr lang="en-US" sz="3200" dirty="0">
                <a:ea typeface="ヒラギノ角ゴ Pro W3" pitchFamily="84" charset="-128"/>
                <a:cs typeface="Helvetica" pitchFamily="34" charset="0"/>
              </a:rPr>
              <a:t>aware of subconscious, personal issues </a:t>
            </a:r>
            <a:endParaRPr lang="da-DK" sz="3200" dirty="0">
              <a:ea typeface="ヒラギノ角ゴ Pro W3" pitchFamily="84" charset="-128"/>
              <a:cs typeface="Helvetica" pitchFamily="34" charset="0"/>
            </a:endParaRP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l" defTabSz="457200" rtl="0">
              <a:spcBef>
                <a:spcPct val="0"/>
              </a:spcBef>
            </a:pPr>
            <a:r>
              <a:rPr lang="en-US" altLang="da-DK" sz="3600" b="1" dirty="0" smtClean="0">
                <a:solidFill>
                  <a:schemeClr val="tx1"/>
                </a:solidFill>
                <a:latin typeface="+mj-lt"/>
              </a:rPr>
              <a:t>How do we support others?</a:t>
            </a:r>
            <a:r>
              <a:rPr lang="en-US" altLang="da-DK" sz="3600" b="1" dirty="0" smtClean="0">
                <a:solidFill>
                  <a:srgbClr val="FF0000"/>
                </a:solidFill>
                <a:latin typeface="+mj-lt"/>
              </a:rPr>
              <a:t> </a:t>
            </a:r>
            <a:endParaRPr lang="da-DK" sz="3600" dirty="0">
              <a:latin typeface="+mj-lt"/>
            </a:endParaRP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81000" y="1600200"/>
            <a:ext cx="3048000" cy="45259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da-DK" b="1" dirty="0"/>
              <a:t>Pair </a:t>
            </a:r>
            <a:r>
              <a:rPr lang="en-US" altLang="da-DK" b="1" dirty="0" smtClean="0"/>
              <a:t>exercise:</a:t>
            </a:r>
          </a:p>
          <a:p>
            <a:pPr>
              <a:defRPr/>
            </a:pPr>
            <a:endParaRPr lang="en-US" altLang="da-DK" b="1" dirty="0"/>
          </a:p>
          <a:p>
            <a:pPr>
              <a:defRPr/>
            </a:pPr>
            <a:endParaRPr lang="en-US" altLang="da-DK" dirty="0" smtClean="0"/>
          </a:p>
          <a:p>
            <a:pPr marL="0" lvl="1" indent="0">
              <a:buNone/>
              <a:defRPr/>
            </a:pPr>
            <a:r>
              <a:rPr lang="en-US" altLang="da-DK" sz="3200" dirty="0" smtClean="0"/>
              <a:t>Brainstorm </a:t>
            </a:r>
            <a:r>
              <a:rPr lang="en-US" altLang="da-DK" sz="3200" dirty="0"/>
              <a:t>about what affects </a:t>
            </a:r>
            <a:r>
              <a:rPr lang="en-US" altLang="da-DK" sz="3200" dirty="0" smtClean="0"/>
              <a:t>the </a:t>
            </a:r>
            <a:r>
              <a:rPr lang="en-US" altLang="da-DK" sz="3200" dirty="0"/>
              <a:t>way we </a:t>
            </a:r>
            <a:r>
              <a:rPr lang="en-US" altLang="da-DK" sz="3200" dirty="0" smtClean="0"/>
              <a:t>listen?</a:t>
            </a:r>
            <a:endParaRPr lang="da-DK" sz="3200" dirty="0"/>
          </a:p>
        </p:txBody>
      </p:sp>
      <p:pic>
        <p:nvPicPr>
          <p:cNvPr id="5" name="Billede 4" descr="200620082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400" y="1981200"/>
            <a:ext cx="5069839" cy="380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a-DK" altLang="da-DK" dirty="0" smtClean="0">
                <a:solidFill>
                  <a:srgbClr val="292929"/>
                </a:solidFill>
              </a:rPr>
              <a:t>Group Values</a:t>
            </a:r>
            <a:endParaRPr lang="da-DK" dirty="0"/>
          </a:p>
        </p:txBody>
      </p:sp>
      <p:pic>
        <p:nvPicPr>
          <p:cNvPr id="3" name="Billede 2" descr="PB294144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17"/>
          <a:stretch/>
        </p:blipFill>
        <p:spPr>
          <a:xfrm>
            <a:off x="457200" y="1600200"/>
            <a:ext cx="8147646" cy="4329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defTabSz="457200" rtl="0">
              <a:spcBef>
                <a:spcPct val="0"/>
              </a:spcBef>
            </a:pPr>
            <a:r>
              <a:rPr lang="en-US" altLang="da-DK" sz="3200" b="1" dirty="0" smtClean="0">
                <a:latin typeface="+mj-lt"/>
                <a:ea typeface="MS PGothic" pitchFamily="34" charset="-128"/>
              </a:rPr>
              <a:t>Wind up the day and check out </a:t>
            </a:r>
            <a:endParaRPr lang="da-DK" dirty="0">
              <a:latin typeface="+mj-lt"/>
            </a:endParaRPr>
          </a:p>
        </p:txBody>
      </p:sp>
      <p:pic>
        <p:nvPicPr>
          <p:cNvPr id="3" name="Billede 2" descr="Picture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1524000"/>
            <a:ext cx="5943600" cy="4465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da-DK" dirty="0"/>
              <a:t>What is psychosocial support?</a:t>
            </a:r>
            <a:endParaRPr lang="da-DK" dirty="0"/>
          </a:p>
        </p:txBody>
      </p:sp>
      <p:grpSp>
        <p:nvGrpSpPr>
          <p:cNvPr id="4" name="Gruppe 25"/>
          <p:cNvGrpSpPr>
            <a:grpSpLocks/>
          </p:cNvGrpSpPr>
          <p:nvPr/>
        </p:nvGrpSpPr>
        <p:grpSpPr bwMode="auto">
          <a:xfrm>
            <a:off x="5592763" y="2211387"/>
            <a:ext cx="2457450" cy="3514726"/>
            <a:chOff x="5670906" y="658298"/>
            <a:chExt cx="2458702" cy="3721548"/>
          </a:xfrm>
          <a:solidFill>
            <a:schemeClr val="accent3"/>
          </a:solidFill>
        </p:grpSpPr>
        <p:sp>
          <p:nvSpPr>
            <p:cNvPr id="5" name="Rektangel 26"/>
            <p:cNvSpPr>
              <a:spLocks noChangeArrowheads="1"/>
            </p:cNvSpPr>
            <p:nvPr/>
          </p:nvSpPr>
          <p:spPr bwMode="auto">
            <a:xfrm>
              <a:off x="5670906" y="658298"/>
              <a:ext cx="2458702" cy="3721548"/>
            </a:xfrm>
            <a:prstGeom prst="rect">
              <a:avLst/>
            </a:prstGeom>
            <a:grpFill/>
            <a:ln w="25400">
              <a:solidFill>
                <a:srgbClr val="EBCCCC">
                  <a:alpha val="90195"/>
                </a:srgb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defRPr sz="16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1pPr>
              <a:lvl2pPr marL="742950" indent="-28575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9pPr>
            </a:lstStyle>
            <a:p>
              <a:pPr>
                <a:spcBef>
                  <a:spcPct val="0"/>
                </a:spcBef>
              </a:pPr>
              <a:endParaRPr lang="da-DK" altLang="da-DK" sz="2400">
                <a:latin typeface="Arial" pitchFamily="34" charset="0"/>
              </a:endParaRPr>
            </a:p>
          </p:txBody>
        </p:sp>
        <p:sp>
          <p:nvSpPr>
            <p:cNvPr id="6" name="Rektangel 27"/>
            <p:cNvSpPr/>
            <p:nvPr/>
          </p:nvSpPr>
          <p:spPr>
            <a:xfrm>
              <a:off x="6064807" y="658298"/>
              <a:ext cx="2064801" cy="3721548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lIns="0" tIns="163576" rIns="163576" bIns="163576" spcCol="1270" anchor="ctr"/>
            <a:lstStyle/>
            <a:p>
              <a:pPr defTabSz="10223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3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+mn-lt"/>
                  <a:ea typeface="+mn-ea"/>
                  <a:cs typeface="Arial"/>
                </a:rPr>
                <a:t>Traditions</a:t>
              </a:r>
            </a:p>
            <a:p>
              <a:pPr defTabSz="10223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3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+mn-lt"/>
                  <a:ea typeface="+mn-ea"/>
                  <a:cs typeface="Arial"/>
                </a:rPr>
                <a:t>Values</a:t>
              </a:r>
            </a:p>
            <a:p>
              <a:pPr defTabSz="10223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3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+mn-lt"/>
                  <a:ea typeface="+mn-ea"/>
                  <a:cs typeface="Arial"/>
                </a:rPr>
                <a:t>Upbringing</a:t>
              </a:r>
            </a:p>
            <a:p>
              <a:pPr defTabSz="10223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3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+mn-lt"/>
                  <a:ea typeface="+mn-ea"/>
                  <a:cs typeface="Arial"/>
                </a:rPr>
                <a:t>Relationships</a:t>
              </a:r>
            </a:p>
            <a:p>
              <a:pPr defTabSz="10223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3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+mn-lt"/>
                  <a:ea typeface="+mn-ea"/>
                  <a:cs typeface="Arial"/>
                </a:rPr>
                <a:t>Family</a:t>
              </a:r>
            </a:p>
            <a:p>
              <a:pPr defTabSz="10223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3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+mn-lt"/>
                  <a:ea typeface="+mn-ea"/>
                  <a:cs typeface="Arial"/>
                </a:rPr>
                <a:t>Community</a:t>
              </a:r>
              <a:endParaRPr lang="en-GB" sz="23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+mn-lt"/>
                <a:ea typeface="+mn-ea"/>
                <a:cs typeface="Arial"/>
              </a:endParaRPr>
            </a:p>
          </p:txBody>
        </p:sp>
      </p:grpSp>
      <p:grpSp>
        <p:nvGrpSpPr>
          <p:cNvPr id="7" name="Gruppe 22"/>
          <p:cNvGrpSpPr>
            <a:grpSpLocks/>
          </p:cNvGrpSpPr>
          <p:nvPr/>
        </p:nvGrpSpPr>
        <p:grpSpPr bwMode="auto">
          <a:xfrm>
            <a:off x="523875" y="2273301"/>
            <a:ext cx="2457450" cy="3452812"/>
            <a:chOff x="1571217" y="722162"/>
            <a:chExt cx="2458702" cy="3660329"/>
          </a:xfrm>
          <a:solidFill>
            <a:schemeClr val="accent3"/>
          </a:solidFill>
        </p:grpSpPr>
        <p:sp>
          <p:nvSpPr>
            <p:cNvPr id="8" name="Rektangel 23"/>
            <p:cNvSpPr>
              <a:spLocks noChangeArrowheads="1"/>
            </p:cNvSpPr>
            <p:nvPr/>
          </p:nvSpPr>
          <p:spPr bwMode="auto">
            <a:xfrm>
              <a:off x="1571217" y="722162"/>
              <a:ext cx="2458702" cy="3660329"/>
            </a:xfrm>
            <a:prstGeom prst="rect">
              <a:avLst/>
            </a:prstGeom>
            <a:grpFill/>
            <a:ln w="25400">
              <a:solidFill>
                <a:srgbClr val="EBCCCC">
                  <a:alpha val="90195"/>
                </a:srgbClr>
              </a:solidFill>
              <a:miter lim="800000"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defRPr sz="16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1pPr>
              <a:lvl2pPr marL="742950" indent="-285750">
                <a:spcBef>
                  <a:spcPct val="20000"/>
                </a:spcBef>
                <a:defRPr sz="28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Helvetica" charset="0"/>
                  <a:ea typeface="ヒラギノ角ゴ Pro W3" charset="-128"/>
                </a:defRPr>
              </a:lvl9pPr>
            </a:lstStyle>
            <a:p>
              <a:pPr>
                <a:spcBef>
                  <a:spcPct val="0"/>
                </a:spcBef>
              </a:pPr>
              <a:endParaRPr lang="da-DK" altLang="da-DK" sz="2400">
                <a:latin typeface="Arial" pitchFamily="34" charset="0"/>
              </a:endParaRPr>
            </a:p>
          </p:txBody>
        </p:sp>
        <p:sp>
          <p:nvSpPr>
            <p:cNvPr id="9" name="Rektangel 24"/>
            <p:cNvSpPr/>
            <p:nvPr/>
          </p:nvSpPr>
          <p:spPr>
            <a:xfrm>
              <a:off x="1965118" y="722162"/>
              <a:ext cx="2064801" cy="3660329"/>
            </a:xfrm>
            <a:prstGeom prst="rect">
              <a:avLst/>
            </a:prstGeom>
            <a:grpFill/>
            <a:ln>
              <a:noFill/>
            </a:ln>
            <a:effectLst/>
          </p:spPr>
          <p:txBody>
            <a:bodyPr lIns="0" tIns="163576" rIns="163576" bIns="163576" spcCol="1270" anchor="ctr"/>
            <a:lstStyle/>
            <a:p>
              <a:pPr defTabSz="10223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3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+mn-lt"/>
                  <a:ea typeface="+mn-ea"/>
                  <a:cs typeface="Arial"/>
                </a:rPr>
                <a:t>Feelings</a:t>
              </a:r>
            </a:p>
            <a:p>
              <a:pPr defTabSz="10223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3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+mn-lt"/>
                  <a:ea typeface="+mn-ea"/>
                  <a:cs typeface="Arial"/>
                </a:rPr>
                <a:t>Emotions</a:t>
              </a:r>
            </a:p>
            <a:p>
              <a:pPr defTabSz="10223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3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+mn-lt"/>
                  <a:ea typeface="+mn-ea"/>
                  <a:cs typeface="Arial"/>
                </a:rPr>
                <a:t>Thoughts</a:t>
              </a:r>
            </a:p>
            <a:p>
              <a:pPr defTabSz="10223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3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+mn-lt"/>
                  <a:ea typeface="+mn-ea"/>
                  <a:cs typeface="Arial"/>
                </a:rPr>
                <a:t>Beliefs</a:t>
              </a:r>
            </a:p>
            <a:p>
              <a:pPr defTabSz="10223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3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+mn-lt"/>
                  <a:ea typeface="+mn-ea"/>
                  <a:cs typeface="Arial"/>
                </a:rPr>
                <a:t>Perceptions</a:t>
              </a:r>
            </a:p>
            <a:p>
              <a:pPr defTabSz="10223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300" dirty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+mn-lt"/>
                  <a:ea typeface="+mn-ea"/>
                  <a:cs typeface="Arial"/>
                </a:rPr>
                <a:t>Behavior</a:t>
              </a:r>
              <a:endParaRPr lang="en-GB" sz="2300" dirty="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+mn-lt"/>
                <a:ea typeface="+mn-ea"/>
                <a:cs typeface="Arial"/>
              </a:endParaRPr>
            </a:p>
          </p:txBody>
        </p:sp>
      </p:grp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609600" y="1611312"/>
            <a:ext cx="70866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defRPr sz="16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pPr eaLnBrk="1" hangingPunct="1"/>
            <a:endParaRPr lang="en-GB" altLang="da-DK" sz="2600">
              <a:solidFill>
                <a:srgbClr val="292929"/>
              </a:solidFill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609600" y="1611312"/>
            <a:ext cx="70866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 sz="16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1pPr>
            <a:lvl2pPr marL="742950" indent="-285750">
              <a:spcBef>
                <a:spcPct val="20000"/>
              </a:spcBef>
              <a:defRPr sz="28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Helvetica" charset="0"/>
                <a:ea typeface="ヒラギノ角ゴ Pro W3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da-DK" sz="2000" dirty="0">
                <a:latin typeface="Arial" pitchFamily="34" charset="0"/>
              </a:rPr>
              <a:t> </a:t>
            </a:r>
          </a:p>
          <a:p>
            <a:pPr>
              <a:spcBef>
                <a:spcPct val="0"/>
              </a:spcBef>
            </a:pPr>
            <a:endParaRPr lang="da-DK" altLang="da-DK" sz="2000" dirty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da-DK" sz="2000" dirty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da-DK" sz="2000" dirty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da-DK" sz="2000" dirty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da-DK" sz="2000" dirty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en-US" altLang="da-DK" sz="2000" dirty="0">
              <a:latin typeface="Arial" pitchFamily="34" charset="0"/>
            </a:endParaRPr>
          </a:p>
          <a:p>
            <a:pPr>
              <a:spcBef>
                <a:spcPct val="0"/>
              </a:spcBef>
            </a:pPr>
            <a:endParaRPr lang="da-DK" altLang="da-DK" sz="2000" dirty="0">
              <a:latin typeface="Arial" pitchFamily="34" charset="0"/>
            </a:endParaRPr>
          </a:p>
          <a:p>
            <a:pPr eaLnBrk="1" hangingPunct="1">
              <a:buFontTx/>
              <a:buChar char="•"/>
            </a:pPr>
            <a:endParaRPr lang="en-GB" altLang="da-DK" sz="2000" dirty="0">
              <a:solidFill>
                <a:srgbClr val="292929"/>
              </a:solidFill>
              <a:cs typeface="Arial" pitchFamily="34" charset="0"/>
            </a:endParaRPr>
          </a:p>
          <a:p>
            <a:pPr eaLnBrk="1" hangingPunct="1"/>
            <a:endParaRPr lang="en-GB" altLang="da-DK" sz="2000" dirty="0">
              <a:solidFill>
                <a:srgbClr val="292929"/>
              </a:solidFill>
              <a:cs typeface="Arial" pitchFamily="34" charset="0"/>
            </a:endParaRPr>
          </a:p>
          <a:p>
            <a:pPr eaLnBrk="1" hangingPunct="1">
              <a:buFontTx/>
              <a:buChar char="•"/>
            </a:pPr>
            <a:endParaRPr lang="en-GB" altLang="da-DK" sz="2000" dirty="0">
              <a:solidFill>
                <a:srgbClr val="292929"/>
              </a:solidFill>
              <a:cs typeface="Arial" pitchFamily="34" charset="0"/>
            </a:endParaRPr>
          </a:p>
          <a:p>
            <a:pPr eaLnBrk="1" hangingPunct="1">
              <a:buFontTx/>
              <a:buChar char="•"/>
            </a:pPr>
            <a:endParaRPr lang="en-GB" altLang="da-DK" sz="2000" dirty="0">
              <a:solidFill>
                <a:srgbClr val="292929"/>
              </a:solidFill>
              <a:cs typeface="Arial" pitchFamily="34" charset="0"/>
            </a:endParaRPr>
          </a:p>
          <a:p>
            <a:pPr lvl="1" eaLnBrk="1" hangingPunct="1">
              <a:buFontTx/>
              <a:buChar char="–"/>
            </a:pPr>
            <a:endParaRPr lang="en-GB" altLang="da-DK" sz="2000" dirty="0">
              <a:solidFill>
                <a:srgbClr val="292929"/>
              </a:solidFill>
              <a:cs typeface="Arial" pitchFamily="34" charset="0"/>
            </a:endParaRPr>
          </a:p>
        </p:txBody>
      </p:sp>
      <p:grpSp>
        <p:nvGrpSpPr>
          <p:cNvPr id="15" name="Gruppe 11"/>
          <p:cNvGrpSpPr>
            <a:grpSpLocks/>
          </p:cNvGrpSpPr>
          <p:nvPr/>
        </p:nvGrpSpPr>
        <p:grpSpPr bwMode="auto">
          <a:xfrm>
            <a:off x="2506663" y="1524000"/>
            <a:ext cx="1771650" cy="1638300"/>
            <a:chOff x="174076" y="20412"/>
            <a:chExt cx="1772330" cy="1639134"/>
          </a:xfrm>
        </p:grpSpPr>
        <p:sp>
          <p:nvSpPr>
            <p:cNvPr id="16" name="Ellipse 12"/>
            <p:cNvSpPr/>
            <p:nvPr/>
          </p:nvSpPr>
          <p:spPr>
            <a:xfrm>
              <a:off x="174076" y="20412"/>
              <a:ext cx="1772330" cy="163913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Ellipse 4"/>
            <p:cNvSpPr/>
            <p:nvPr/>
          </p:nvSpPr>
          <p:spPr>
            <a:xfrm>
              <a:off x="504403" y="260246"/>
              <a:ext cx="1254606" cy="11594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b="1" dirty="0"/>
                <a:t>Psycho- logical</a:t>
              </a:r>
              <a:endParaRPr lang="en-GB" dirty="0"/>
            </a:p>
          </p:txBody>
        </p:sp>
      </p:grpSp>
      <p:grpSp>
        <p:nvGrpSpPr>
          <p:cNvPr id="18" name="Gruppe 15"/>
          <p:cNvGrpSpPr>
            <a:grpSpLocks/>
          </p:cNvGrpSpPr>
          <p:nvPr/>
        </p:nvGrpSpPr>
        <p:grpSpPr bwMode="auto">
          <a:xfrm>
            <a:off x="4121150" y="1524000"/>
            <a:ext cx="1771650" cy="1638300"/>
            <a:chOff x="394753" y="-20332"/>
            <a:chExt cx="1772330" cy="1639134"/>
          </a:xfrm>
        </p:grpSpPr>
        <p:sp>
          <p:nvSpPr>
            <p:cNvPr id="19" name="Ellipse 16"/>
            <p:cNvSpPr/>
            <p:nvPr/>
          </p:nvSpPr>
          <p:spPr>
            <a:xfrm>
              <a:off x="394753" y="-20332"/>
              <a:ext cx="1772330" cy="163913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Ellipse 4"/>
            <p:cNvSpPr/>
            <p:nvPr/>
          </p:nvSpPr>
          <p:spPr>
            <a:xfrm>
              <a:off x="582150" y="248092"/>
              <a:ext cx="1253019" cy="11594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0" tIns="0" rIns="0" bIns="0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b="1" dirty="0"/>
                <a:t>Social/      cultural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da-DK" dirty="0">
                <a:solidFill>
                  <a:srgbClr val="000000"/>
                </a:solidFill>
              </a:rPr>
              <a:t>Why provide psychosocial support?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GB" altLang="da-DK" b="1" dirty="0"/>
              <a:t>To strengthen</a:t>
            </a:r>
            <a:r>
              <a:rPr lang="en-GB" altLang="da-DK" b="1" dirty="0" smtClean="0"/>
              <a:t>: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en-GB" altLang="da-DK" dirty="0"/>
          </a:p>
          <a:p>
            <a:pPr marL="342900" indent="-342900">
              <a:lnSpc>
                <a:spcPct val="90000"/>
              </a:lnSpc>
              <a:spcBef>
                <a:spcPct val="0"/>
              </a:spcBef>
              <a:buFont typeface="Arial"/>
              <a:buChar char="•"/>
            </a:pPr>
            <a:r>
              <a:rPr lang="en-GB" altLang="da-DK" sz="3200" dirty="0">
                <a:solidFill>
                  <a:srgbClr val="FF0000"/>
                </a:solidFill>
              </a:rPr>
              <a:t>Resilience</a:t>
            </a:r>
            <a:r>
              <a:rPr lang="en-GB" altLang="da-DK" sz="3200" dirty="0"/>
              <a:t> – </a:t>
            </a:r>
            <a:r>
              <a:rPr lang="en-US" altLang="da-DK" sz="3200" dirty="0"/>
              <a:t>the ability to bounce back after something difficult has happened, or to get through difficult experiences in a positive way </a:t>
            </a:r>
            <a:endParaRPr lang="en-GB" altLang="da-DK" sz="3200" dirty="0"/>
          </a:p>
          <a:p>
            <a:pPr marL="342900" indent="-342900">
              <a:spcBef>
                <a:spcPct val="0"/>
              </a:spcBef>
              <a:buFont typeface="Arial"/>
              <a:buChar char="•"/>
            </a:pPr>
            <a:r>
              <a:rPr lang="en-GB" altLang="da-DK" sz="3200" dirty="0">
                <a:solidFill>
                  <a:srgbClr val="FF0000"/>
                </a:solidFill>
              </a:rPr>
              <a:t>Coping mechanisms </a:t>
            </a:r>
            <a:r>
              <a:rPr lang="en-GB" altLang="da-DK" sz="3200" dirty="0"/>
              <a:t>- </a:t>
            </a:r>
            <a:r>
              <a:rPr lang="en-US" altLang="da-DK" sz="3200" dirty="0"/>
              <a:t>the ability to deal with challenges and difficult situations</a:t>
            </a:r>
            <a:endParaRPr lang="en-GB" altLang="da-DK" sz="3200" dirty="0">
              <a:solidFill>
                <a:srgbClr val="FF0000"/>
              </a:solidFill>
            </a:endParaRPr>
          </a:p>
          <a:p>
            <a:pPr marL="342900" indent="-342900">
              <a:spcBef>
                <a:spcPct val="0"/>
              </a:spcBef>
              <a:buFont typeface="Arial"/>
              <a:buChar char="•"/>
            </a:pPr>
            <a:r>
              <a:rPr lang="en-GB" altLang="da-DK" sz="3200" dirty="0">
                <a:solidFill>
                  <a:srgbClr val="FF0000"/>
                </a:solidFill>
              </a:rPr>
              <a:t>Restoring social cohesion </a:t>
            </a:r>
            <a:r>
              <a:rPr lang="en-GB" altLang="da-DK" sz="3200" dirty="0"/>
              <a:t>– </a:t>
            </a:r>
            <a:r>
              <a:rPr lang="en-US" altLang="da-DK" sz="3200" dirty="0"/>
              <a:t>networks and structures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a-DK" dirty="0"/>
              <a:t> Psychosocial activities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en-US" altLang="da-DK" b="1" dirty="0"/>
              <a:t>Activities can strengthen resilience </a:t>
            </a:r>
            <a:r>
              <a:rPr lang="en-US" altLang="da-DK" b="1" dirty="0" smtClean="0"/>
              <a:t>by enhancing: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endParaRPr lang="en-US" altLang="da-DK" dirty="0"/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Font typeface="Arial"/>
              <a:buChar char="•"/>
            </a:pPr>
            <a:r>
              <a:rPr lang="en-US" altLang="da-DK" sz="3200" dirty="0" smtClean="0"/>
              <a:t>Sense </a:t>
            </a:r>
            <a:r>
              <a:rPr lang="en-US" altLang="da-DK" sz="3200" dirty="0"/>
              <a:t>of safety</a:t>
            </a:r>
            <a:endParaRPr lang="da-DK" altLang="da-DK" sz="3200" dirty="0"/>
          </a:p>
          <a:p>
            <a:pPr marL="342900" indent="-342900">
              <a:lnSpc>
                <a:spcPct val="140000"/>
              </a:lnSpc>
              <a:spcBef>
                <a:spcPct val="0"/>
              </a:spcBef>
              <a:buFont typeface="Arial"/>
              <a:buChar char="•"/>
            </a:pPr>
            <a:r>
              <a:rPr lang="en-US" altLang="da-DK" sz="3200" dirty="0" smtClean="0"/>
              <a:t>Calm</a:t>
            </a:r>
            <a:endParaRPr lang="da-DK" altLang="da-DK" sz="3200" dirty="0"/>
          </a:p>
          <a:p>
            <a:pPr marL="342900" indent="-342900">
              <a:lnSpc>
                <a:spcPct val="110000"/>
              </a:lnSpc>
              <a:spcBef>
                <a:spcPct val="0"/>
              </a:spcBef>
              <a:buFont typeface="Arial"/>
              <a:buChar char="•"/>
            </a:pPr>
            <a:r>
              <a:rPr lang="en-US" altLang="da-DK" sz="3200" dirty="0" smtClean="0"/>
              <a:t>Belief in ones own or the community’s ability to   complete tasks and reach goals</a:t>
            </a:r>
            <a:endParaRPr lang="da-DK" altLang="da-DK" sz="3200" dirty="0"/>
          </a:p>
          <a:p>
            <a:pPr marL="342900" indent="-342900">
              <a:lnSpc>
                <a:spcPct val="140000"/>
              </a:lnSpc>
              <a:spcBef>
                <a:spcPct val="0"/>
              </a:spcBef>
              <a:buFont typeface="Arial"/>
              <a:buChar char="•"/>
            </a:pPr>
            <a:r>
              <a:rPr lang="en-US" altLang="da-DK" sz="3200" dirty="0" smtClean="0"/>
              <a:t>Connectedness</a:t>
            </a:r>
            <a:endParaRPr lang="da-DK" altLang="da-DK" sz="3200" dirty="0"/>
          </a:p>
          <a:p>
            <a:pPr marL="342900" indent="-342900">
              <a:lnSpc>
                <a:spcPct val="140000"/>
              </a:lnSpc>
              <a:spcBef>
                <a:spcPct val="0"/>
              </a:spcBef>
              <a:buFont typeface="Arial"/>
              <a:buChar char="•"/>
            </a:pPr>
            <a:r>
              <a:rPr lang="en-US" altLang="da-DK" sz="3200" dirty="0" smtClean="0"/>
              <a:t>Hope</a:t>
            </a:r>
            <a:endParaRPr lang="da-DK" altLang="da-DK" sz="3200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da-DK" dirty="0" smtClean="0"/>
              <a:t>Group activity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/>
          </a:bodyPr>
          <a:lstStyle/>
          <a:p>
            <a:pPr>
              <a:lnSpc>
                <a:spcPct val="140000"/>
              </a:lnSpc>
            </a:pPr>
            <a:r>
              <a:rPr lang="en-GB" sz="2800" dirty="0"/>
              <a:t>Group 1:	</a:t>
            </a:r>
            <a:r>
              <a:rPr lang="en-GB" sz="2800" b="1" dirty="0"/>
              <a:t>Define safety? When do you feel safe?</a:t>
            </a:r>
            <a:endParaRPr lang="da-DK" sz="2800" b="1" dirty="0"/>
          </a:p>
          <a:p>
            <a:pPr>
              <a:lnSpc>
                <a:spcPct val="140000"/>
              </a:lnSpc>
            </a:pPr>
            <a:r>
              <a:rPr lang="en-GB" sz="2800" dirty="0"/>
              <a:t>Group 2:	</a:t>
            </a:r>
            <a:r>
              <a:rPr lang="en-GB" sz="2800" b="1" dirty="0"/>
              <a:t>Define calm? When do you feel calm?</a:t>
            </a:r>
            <a:endParaRPr lang="da-DK" sz="2800" b="1" dirty="0"/>
          </a:p>
          <a:p>
            <a:pPr>
              <a:lnSpc>
                <a:spcPct val="140000"/>
              </a:lnSpc>
            </a:pPr>
            <a:r>
              <a:rPr lang="en-GB" sz="2800" dirty="0"/>
              <a:t>Group 3:	</a:t>
            </a:r>
            <a:r>
              <a:rPr lang="en-GB" sz="2800" b="1" dirty="0"/>
              <a:t>How do you know when your actions matter? </a:t>
            </a:r>
            <a:endParaRPr lang="da-DK" sz="2800" b="1" dirty="0"/>
          </a:p>
          <a:p>
            <a:pPr>
              <a:lnSpc>
                <a:spcPct val="140000"/>
              </a:lnSpc>
            </a:pPr>
            <a:r>
              <a:rPr lang="en-GB" sz="2800" dirty="0"/>
              <a:t>Group 4:	</a:t>
            </a:r>
            <a:r>
              <a:rPr lang="en-GB" sz="2800" b="1" dirty="0"/>
              <a:t>What are the most important </a:t>
            </a:r>
            <a:r>
              <a:rPr lang="en-GB" sz="2800" b="1" dirty="0" smtClean="0"/>
              <a:t>social				                                                                                               	            connections </a:t>
            </a:r>
            <a:r>
              <a:rPr lang="en-GB" sz="2800" b="1" dirty="0"/>
              <a:t>in </a:t>
            </a:r>
            <a:r>
              <a:rPr lang="en-GB" sz="2800" b="1" dirty="0" smtClean="0"/>
              <a:t>your </a:t>
            </a:r>
            <a:r>
              <a:rPr lang="en-GB" sz="2800" b="1" dirty="0"/>
              <a:t>society? </a:t>
            </a:r>
            <a:endParaRPr lang="da-DK" sz="2800" b="1" dirty="0"/>
          </a:p>
          <a:p>
            <a:pPr>
              <a:lnSpc>
                <a:spcPct val="140000"/>
              </a:lnSpc>
            </a:pPr>
            <a:r>
              <a:rPr lang="en-GB" sz="2800" dirty="0"/>
              <a:t>Group 5:	</a:t>
            </a:r>
            <a:r>
              <a:rPr lang="en-GB" sz="2800" b="1" dirty="0"/>
              <a:t>Define hope?  When is it important?</a:t>
            </a:r>
            <a:endParaRPr lang="da-DK" sz="2800" b="1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da-DK" dirty="0"/>
              <a:t>D</a:t>
            </a:r>
            <a:r>
              <a:rPr lang="en-GB" altLang="da-DK" dirty="0" smtClean="0"/>
              <a:t>ifficult </a:t>
            </a:r>
            <a:r>
              <a:rPr lang="en-GB" altLang="da-DK" dirty="0"/>
              <a:t>life circumstances</a:t>
            </a:r>
            <a:endParaRPr lang="da-DK" dirty="0"/>
          </a:p>
        </p:txBody>
      </p:sp>
      <p:pic>
        <p:nvPicPr>
          <p:cNvPr id="5" name="Billede 4" descr="20090707TB_ZIM1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" y="1447800"/>
            <a:ext cx="6781800" cy="452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>
                <a:ea typeface="ヒラギノ角ゴ Pro W3" pitchFamily="84" charset="-128"/>
              </a:rPr>
              <a:t>Characteristics of difficult life circumstances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140000"/>
              </a:lnSpc>
              <a:buFont typeface="Arial"/>
              <a:buChar char="•"/>
              <a:defRPr/>
            </a:pPr>
            <a:r>
              <a:rPr lang="en-GB" sz="3200" dirty="0">
                <a:ea typeface="ヒラギノ角ゴ Pro W3" pitchFamily="84" charset="-128"/>
              </a:rPr>
              <a:t>Have a strong emotional effect on </a:t>
            </a:r>
            <a:r>
              <a:rPr lang="en-GB" sz="3200" dirty="0" smtClean="0">
                <a:ea typeface="ヒラギノ角ゴ Pro W3" pitchFamily="84" charset="-128"/>
              </a:rPr>
              <a:t>people</a:t>
            </a:r>
            <a:endParaRPr lang="en-GB" sz="3200" dirty="0">
              <a:ea typeface="ヒラギノ角ゴ Pro W3" pitchFamily="84" charset="-128"/>
            </a:endParaRPr>
          </a:p>
          <a:p>
            <a:pPr marL="342900" indent="-342900">
              <a:lnSpc>
                <a:spcPct val="140000"/>
              </a:lnSpc>
              <a:buFont typeface="Arial"/>
              <a:buChar char="•"/>
              <a:defRPr/>
            </a:pPr>
            <a:r>
              <a:rPr lang="da-DK" sz="3200" dirty="0">
                <a:ea typeface="ヒラギノ角ゴ Pro W3" pitchFamily="84" charset="-128"/>
              </a:rPr>
              <a:t>Seem impossible to </a:t>
            </a:r>
            <a:r>
              <a:rPr lang="da-DK" sz="3200" dirty="0" smtClean="0">
                <a:ea typeface="ヒラギノ角ゴ Pro W3" pitchFamily="84" charset="-128"/>
              </a:rPr>
              <a:t>change</a:t>
            </a:r>
            <a:endParaRPr lang="da-DK" sz="3200" dirty="0">
              <a:ea typeface="ヒラギノ角ゴ Pro W3" pitchFamily="84" charset="-128"/>
            </a:endParaRPr>
          </a:p>
          <a:p>
            <a:pPr marL="342900" indent="-342900">
              <a:lnSpc>
                <a:spcPct val="140000"/>
              </a:lnSpc>
              <a:buFont typeface="Arial"/>
              <a:buChar char="•"/>
              <a:defRPr/>
            </a:pPr>
            <a:r>
              <a:rPr lang="da-DK" sz="3200" dirty="0">
                <a:ea typeface="ヒラギノ角ゴ Pro W3" pitchFamily="84" charset="-128"/>
              </a:rPr>
              <a:t>Powerful </a:t>
            </a:r>
            <a:endParaRPr lang="en-GB" sz="3200" dirty="0">
              <a:ea typeface="ヒラギノ角ゴ Pro W3" pitchFamily="84" charset="-128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GB" sz="3200" dirty="0">
                <a:ea typeface="ヒラギノ角ゴ Pro W3" pitchFamily="84" charset="-128"/>
              </a:rPr>
              <a:t>Usually outside the range of ordinary </a:t>
            </a:r>
            <a:r>
              <a:rPr lang="en-GB" sz="3200" dirty="0" smtClean="0">
                <a:ea typeface="ヒラギノ角ゴ Pro W3" pitchFamily="84" charset="-128"/>
              </a:rPr>
              <a:t>experience</a:t>
            </a:r>
            <a:endParaRPr lang="en-GB" sz="3200" dirty="0">
              <a:ea typeface="ヒラギノ角ゴ Pro W3" pitchFamily="84" charset="-128"/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en-GB" sz="3200" dirty="0">
                <a:ea typeface="ヒラギノ角ゴ Pro W3" pitchFamily="84" charset="-128"/>
              </a:rPr>
              <a:t>May overwhelm effective coping skills of an individual or group</a:t>
            </a:r>
            <a:r>
              <a:rPr lang="en-US" sz="3200" dirty="0">
                <a:ea typeface="ヒラギノ角ゴ Pro W3" pitchFamily="84" charset="-12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2353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ontor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765</Words>
  <Application>Microsoft Office PowerPoint</Application>
  <PresentationFormat>On-screen Show (4:3)</PresentationFormat>
  <Paragraphs>178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Kontortema</vt:lpstr>
      <vt:lpstr>Psychosocial Support for Young Men</vt:lpstr>
      <vt:lpstr>Training programme</vt:lpstr>
      <vt:lpstr>Group Values</vt:lpstr>
      <vt:lpstr>What is psychosocial support?</vt:lpstr>
      <vt:lpstr>Why provide psychosocial support?</vt:lpstr>
      <vt:lpstr> Psychosocial activities</vt:lpstr>
      <vt:lpstr>Group activity</vt:lpstr>
      <vt:lpstr>Difficult life circumstances</vt:lpstr>
      <vt:lpstr>Characteristics of difficult life circumstances</vt:lpstr>
      <vt:lpstr>Factors influencing life</vt:lpstr>
      <vt:lpstr>The psychosocial impact in your community</vt:lpstr>
      <vt:lpstr>Coping and Assisting</vt:lpstr>
      <vt:lpstr>Personal resilience qualities</vt:lpstr>
      <vt:lpstr>Ways of coping</vt:lpstr>
      <vt:lpstr>Common signs of stress</vt:lpstr>
      <vt:lpstr>Normal reactions to abnormal situations</vt:lpstr>
      <vt:lpstr>Key points in assisting young people</vt:lpstr>
      <vt:lpstr>Active listening  </vt:lpstr>
      <vt:lpstr>Active listening (1)</vt:lpstr>
      <vt:lpstr>Active listening (2)</vt:lpstr>
      <vt:lpstr>Activity: active listening</vt:lpstr>
      <vt:lpstr>What is Psychological First Aid?</vt:lpstr>
      <vt:lpstr>Where is Psychological First Aid provided?</vt:lpstr>
      <vt:lpstr>When is Psychological First Aid needed?</vt:lpstr>
      <vt:lpstr>Step-by-step PFA actions</vt:lpstr>
      <vt:lpstr>Peer support </vt:lpstr>
      <vt:lpstr>The role of peer supporters</vt:lpstr>
      <vt:lpstr>Barriers when providing peer support</vt:lpstr>
      <vt:lpstr>How do we support others? </vt:lpstr>
      <vt:lpstr>Wind up the day and check out </vt:lpstr>
    </vt:vector>
  </TitlesOfParts>
  <Company>IFRC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Psychosocial Support for Young Men  Facilitators Training</dc:title>
  <dc:creator>Lasse Norgaard</dc:creator>
  <cp:lastModifiedBy>Peter Frederik Bruhn Sands</cp:lastModifiedBy>
  <cp:revision>58</cp:revision>
  <dcterms:created xsi:type="dcterms:W3CDTF">2014-08-16T05:27:42Z</dcterms:created>
  <dcterms:modified xsi:type="dcterms:W3CDTF">2015-03-20T10:17:05Z</dcterms:modified>
</cp:coreProperties>
</file>