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58" r:id="rId2"/>
    <p:sldId id="259" r:id="rId3"/>
    <p:sldId id="272" r:id="rId4"/>
    <p:sldId id="271" r:id="rId5"/>
    <p:sldId id="267" r:id="rId6"/>
    <p:sldId id="265" r:id="rId7"/>
    <p:sldId id="310" r:id="rId8"/>
    <p:sldId id="311" r:id="rId9"/>
    <p:sldId id="312" r:id="rId10"/>
    <p:sldId id="313" r:id="rId11"/>
    <p:sldId id="320" r:id="rId12"/>
    <p:sldId id="315" r:id="rId13"/>
    <p:sldId id="316" r:id="rId14"/>
    <p:sldId id="317" r:id="rId15"/>
    <p:sldId id="319" r:id="rId16"/>
    <p:sldId id="321" r:id="rId17"/>
    <p:sldId id="323" r:id="rId18"/>
    <p:sldId id="322" r:id="rId19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ns Storgaard" initials="H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7472"/>
    <a:srgbClr val="B2001E"/>
    <a:srgbClr val="E449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sfarv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4" d="100"/>
          <a:sy n="134" d="100"/>
        </p:scale>
        <p:origin x="-954" y="282"/>
      </p:cViewPr>
      <p:guideLst>
        <p:guide orient="horz" pos="1008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4-09-03T12:49:08.863" idx="1">
    <p:pos x="10" y="10"/>
    <p:text>Slides change color between slide 6 and 7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4AC67-89A4-473F-B287-640931CCCC3B}" type="datetimeFigureOut">
              <a:rPr lang="da-DK" smtClean="0"/>
              <a:t>20-03-2015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20677-6694-437C-9CD5-2625EE6176BA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5761661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5369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DU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lede 9" descr="1716_psc_youngmen_pp_T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693" y="-71643"/>
            <a:ext cx="9381561" cy="69988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94974"/>
            <a:ext cx="8229600" cy="86620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2pPr marL="285750" indent="-285750">
              <a:buFont typeface="Arial"/>
              <a:buChar char="•"/>
              <a:defRPr/>
            </a:lvl2pPr>
            <a:lvl3pPr marL="285750" indent="-285750">
              <a:buFont typeface="Arial"/>
              <a:buChar char="•"/>
              <a:defRPr/>
            </a:lvl3pPr>
            <a:lvl4pPr marL="285750" indent="-285750">
              <a:buFont typeface="Arial"/>
              <a:buChar char="•"/>
              <a:defRPr/>
            </a:lvl4pPr>
            <a:lvl5pPr marL="285750" indent="-285750">
              <a:buFont typeface="Arial"/>
              <a:buChar char="•"/>
              <a:defRPr/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9" name="Tekstfelt 8"/>
          <p:cNvSpPr txBox="1"/>
          <p:nvPr userDrawn="1"/>
        </p:nvSpPr>
        <p:spPr>
          <a:xfrm>
            <a:off x="457200" y="0"/>
            <a:ext cx="8229600" cy="49497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defTabSz="457200"/>
            <a:r>
              <a:rPr lang="en-GB" sz="1200" b="1" i="0" u="none" strike="noStrike" kern="1200" baseline="0" smtClean="0">
                <a:solidFill>
                  <a:srgbClr val="E44923"/>
                </a:solidFill>
                <a:latin typeface="+mn-lt"/>
                <a:ea typeface="+mn-ea"/>
                <a:cs typeface="+mn-cs"/>
              </a:rPr>
              <a:t>THE RESILIENCE PROGRAMME FOR YOUNG MEN</a:t>
            </a:r>
            <a:r>
              <a:rPr lang="da-DK" sz="1200" b="1" kern="1200" smtClean="0">
                <a:solidFill>
                  <a:srgbClr val="E44923"/>
                </a:solidFill>
                <a:latin typeface="+mn-lt"/>
                <a:ea typeface="+mn-ea"/>
                <a:cs typeface="+mn-cs"/>
              </a:rPr>
              <a:t> · DAY 2</a:t>
            </a:r>
            <a:endParaRPr lang="en-GB" sz="1200" b="1" dirty="0">
              <a:solidFill>
                <a:srgbClr val="ED61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873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DU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 descr="1716_psc_youngmen_pp_T2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693" y="-71643"/>
            <a:ext cx="9381561" cy="69988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94974"/>
            <a:ext cx="8229600" cy="86620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2pPr marL="285750" indent="-285750">
              <a:buFont typeface="Arial"/>
              <a:buChar char="•"/>
              <a:defRPr/>
            </a:lvl2pPr>
            <a:lvl3pPr marL="285750" indent="-285750">
              <a:buFont typeface="Arial"/>
              <a:buChar char="•"/>
              <a:defRPr/>
            </a:lvl3pPr>
            <a:lvl4pPr marL="285750" indent="-285750">
              <a:buFont typeface="Arial"/>
              <a:buChar char="•"/>
              <a:defRPr/>
            </a:lvl4pPr>
            <a:lvl5pPr marL="285750" indent="-285750">
              <a:buFont typeface="Arial"/>
              <a:buChar char="•"/>
              <a:defRPr/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9" name="Tekstfelt 8"/>
          <p:cNvSpPr txBox="1"/>
          <p:nvPr userDrawn="1"/>
        </p:nvSpPr>
        <p:spPr>
          <a:xfrm>
            <a:off x="457200" y="0"/>
            <a:ext cx="8229600" cy="49497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defTabSz="457200"/>
            <a:r>
              <a:rPr lang="en-GB" sz="1200" b="1" i="0" u="none" strike="noStrike" kern="1200" baseline="0" smtClean="0">
                <a:solidFill>
                  <a:srgbClr val="B2001E"/>
                </a:solidFill>
                <a:latin typeface="+mn-lt"/>
                <a:ea typeface="+mn-ea"/>
                <a:cs typeface="+mn-cs"/>
              </a:rPr>
              <a:t>THE RESILIENCE PROGRAMME FOR YOUNG MEN </a:t>
            </a:r>
            <a:r>
              <a:rPr lang="da-DK" sz="1200" b="1" kern="1200" smtClean="0">
                <a:solidFill>
                  <a:srgbClr val="B2001E"/>
                </a:solidFill>
                <a:latin typeface="+mn-lt"/>
                <a:ea typeface="+mn-ea"/>
                <a:cs typeface="+mn-cs"/>
              </a:rPr>
              <a:t>· DAY 2</a:t>
            </a:r>
            <a:endParaRPr lang="en-GB" sz="1200" b="1" dirty="0">
              <a:solidFill>
                <a:srgbClr val="C30E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163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DU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 descr="1716_psc_youngmen_pp_T2_0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693" y="-71643"/>
            <a:ext cx="9381561" cy="69988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94974"/>
            <a:ext cx="8229600" cy="86620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2pPr marL="285750" indent="-285750">
              <a:buFont typeface="Arial"/>
              <a:buChar char="•"/>
              <a:defRPr/>
            </a:lvl2pPr>
            <a:lvl3pPr marL="285750" indent="-285750">
              <a:buFont typeface="Arial"/>
              <a:buChar char="•"/>
              <a:defRPr/>
            </a:lvl3pPr>
            <a:lvl4pPr marL="285750" indent="-285750">
              <a:buFont typeface="Arial"/>
              <a:buChar char="•"/>
              <a:defRPr/>
            </a:lvl4pPr>
            <a:lvl5pPr marL="285750" indent="-285750">
              <a:buFont typeface="Arial"/>
              <a:buChar char="•"/>
              <a:defRPr/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9" name="Tekstfelt 8"/>
          <p:cNvSpPr txBox="1"/>
          <p:nvPr userDrawn="1"/>
        </p:nvSpPr>
        <p:spPr>
          <a:xfrm>
            <a:off x="457200" y="0"/>
            <a:ext cx="8229600" cy="49497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defTabSz="457200"/>
            <a:r>
              <a:rPr lang="en-GB" sz="1200" b="1" i="0" u="none" strike="noStrike" kern="1200" baseline="0" smtClean="0">
                <a:solidFill>
                  <a:srgbClr val="198483"/>
                </a:solidFill>
                <a:latin typeface="+mn-lt"/>
                <a:ea typeface="+mn-ea"/>
                <a:cs typeface="+mn-cs"/>
              </a:rPr>
              <a:t>THE RESILIENCE PROGRAMME FOR YOUNG MEN </a:t>
            </a:r>
            <a:r>
              <a:rPr lang="da-DK" sz="1200" b="1" kern="1200" smtClean="0">
                <a:solidFill>
                  <a:srgbClr val="1D7472"/>
                </a:solidFill>
                <a:latin typeface="+mn-lt"/>
                <a:ea typeface="+mn-ea"/>
                <a:cs typeface="+mn-cs"/>
              </a:rPr>
              <a:t>· DAY 2</a:t>
            </a:r>
            <a:endParaRPr lang="en-GB" sz="1200" b="1" dirty="0">
              <a:solidFill>
                <a:srgbClr val="1986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295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14350" y="494974"/>
            <a:ext cx="8172450" cy="8662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14350" y="1600200"/>
            <a:ext cx="817245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30103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0"/>
        </a:spcBef>
        <a:spcAft>
          <a:spcPts val="500"/>
        </a:spcAft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342900" algn="l" defTabSz="457200" rtl="0" eaLnBrk="1" latinLnBrk="0" hangingPunct="1">
        <a:spcBef>
          <a:spcPts val="0"/>
        </a:spcBef>
        <a:spcAft>
          <a:spcPts val="5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indent="-342900" algn="l" defTabSz="457200" rtl="0" eaLnBrk="1" latinLnBrk="0" hangingPunct="1">
        <a:spcBef>
          <a:spcPts val="0"/>
        </a:spcBef>
        <a:spcAft>
          <a:spcPts val="5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342900" indent="-342900" algn="l" defTabSz="457200" rtl="0" eaLnBrk="1" latinLnBrk="0" hangingPunct="1">
        <a:spcBef>
          <a:spcPts val="0"/>
        </a:spcBef>
        <a:spcAft>
          <a:spcPts val="5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42900" indent="-342900" algn="l" defTabSz="457200" rtl="0" eaLnBrk="1" latinLnBrk="0" hangingPunct="1">
        <a:spcBef>
          <a:spcPts val="0"/>
        </a:spcBef>
        <a:spcAft>
          <a:spcPts val="5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dirty="0" smtClean="0"/>
              <a:t>DAY</a:t>
            </a:r>
            <a:r>
              <a:rPr lang="da-DK" sz="2800" dirty="0" smtClean="0"/>
              <a:t> 2 – Psychosocial activities for young men</a:t>
            </a:r>
            <a:endParaRPr lang="da-DK" sz="2800" dirty="0"/>
          </a:p>
        </p:txBody>
      </p:sp>
      <p:pic>
        <p:nvPicPr>
          <p:cNvPr id="3" name="Billede 2" descr="3paastribe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1524000"/>
            <a:ext cx="7620000" cy="447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20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  <a:cs typeface="Helvetica" pitchFamily="34" charset="0"/>
              </a:rPr>
              <a:t>Working</a:t>
            </a:r>
            <a:r>
              <a:rPr lang="en-US" sz="3600" dirty="0" smtClean="0">
                <a:solidFill>
                  <a:prstClr val="black"/>
                </a:solidFill>
                <a:cs typeface="Helvetica" pitchFamily="34" charset="0"/>
              </a:rPr>
              <a:t> with youth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>
            <a:norm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cs typeface="Helvetica" pitchFamily="34" charset="0"/>
              </a:rPr>
              <a:t>Build on their </a:t>
            </a:r>
            <a:r>
              <a:rPr lang="en-US" sz="3200" i="1" dirty="0" smtClean="0">
                <a:solidFill>
                  <a:srgbClr val="FF0000"/>
                </a:solidFill>
                <a:cs typeface="Helvetica" pitchFamily="34" charset="0"/>
              </a:rPr>
              <a:t>reality </a:t>
            </a:r>
            <a:r>
              <a:rPr lang="en-US" sz="3200" i="1" dirty="0">
                <a:solidFill>
                  <a:srgbClr val="FF0000"/>
                </a:solidFill>
                <a:cs typeface="Helvetica" pitchFamily="34" charset="0"/>
              </a:rPr>
              <a:t>and experiences</a:t>
            </a:r>
            <a:endParaRPr lang="en-US" sz="3200" dirty="0">
              <a:solidFill>
                <a:prstClr val="black"/>
              </a:solidFill>
              <a:cs typeface="Helvetica" pitchFamily="34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cs typeface="Helvetica" pitchFamily="34" charset="0"/>
              </a:rPr>
              <a:t>Set </a:t>
            </a:r>
            <a:r>
              <a:rPr lang="en-US" sz="3200" i="1" dirty="0" smtClean="0">
                <a:solidFill>
                  <a:srgbClr val="FF0000"/>
                </a:solidFill>
                <a:cs typeface="Helvetica" pitchFamily="34" charset="0"/>
              </a:rPr>
              <a:t>specific goals</a:t>
            </a:r>
            <a:endParaRPr lang="da-DK" sz="3200" dirty="0">
              <a:solidFill>
                <a:prstClr val="black"/>
              </a:solidFill>
              <a:cs typeface="Helvetica" pitchFamily="34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cs typeface="Helvetica" pitchFamily="34" charset="0"/>
              </a:rPr>
              <a:t>Use </a:t>
            </a:r>
            <a:r>
              <a:rPr lang="en-US" sz="3200" i="1" dirty="0" smtClean="0">
                <a:solidFill>
                  <a:srgbClr val="FF0000"/>
                </a:solidFill>
                <a:cs typeface="Helvetica" pitchFamily="34" charset="0"/>
              </a:rPr>
              <a:t>varied methods</a:t>
            </a:r>
            <a:endParaRPr lang="da-DK" sz="3200" dirty="0">
              <a:solidFill>
                <a:prstClr val="black"/>
              </a:solidFill>
              <a:cs typeface="Helvetica" pitchFamily="34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cs typeface="Helvetica" pitchFamily="34" charset="0"/>
              </a:rPr>
              <a:t>Make </a:t>
            </a:r>
            <a:r>
              <a:rPr lang="en-US" sz="3200" i="1" dirty="0" smtClean="0">
                <a:solidFill>
                  <a:srgbClr val="FF0000"/>
                </a:solidFill>
                <a:cs typeface="Helvetica" pitchFamily="34" charset="0"/>
              </a:rPr>
              <a:t>relevant</a:t>
            </a:r>
            <a:r>
              <a:rPr lang="en-US" sz="3200" dirty="0" smtClean="0">
                <a:solidFill>
                  <a:prstClr val="black"/>
                </a:solidFill>
                <a:cs typeface="Helvetica" pitchFamily="34" charset="0"/>
              </a:rPr>
              <a:t> </a:t>
            </a:r>
            <a:r>
              <a:rPr lang="en-US" sz="3200" dirty="0">
                <a:solidFill>
                  <a:prstClr val="black"/>
                </a:solidFill>
                <a:cs typeface="Helvetica" pitchFamily="34" charset="0"/>
              </a:rPr>
              <a:t>and </a:t>
            </a:r>
            <a:r>
              <a:rPr lang="en-US" sz="3200" i="1" dirty="0" smtClean="0">
                <a:solidFill>
                  <a:srgbClr val="FF0000"/>
                </a:solidFill>
                <a:cs typeface="Helvetica" pitchFamily="34" charset="0"/>
              </a:rPr>
              <a:t>meaningful </a:t>
            </a:r>
            <a:r>
              <a:rPr lang="en-US" sz="3200" i="1" dirty="0" smtClean="0">
                <a:cs typeface="Helvetica" pitchFamily="34" charset="0"/>
              </a:rPr>
              <a:t>activities</a:t>
            </a:r>
            <a:endParaRPr lang="da-DK" sz="3200" dirty="0">
              <a:solidFill>
                <a:prstClr val="black"/>
              </a:solidFill>
              <a:cs typeface="Helvetica" pitchFamily="34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3200" dirty="0" smtClean="0">
                <a:solidFill>
                  <a:prstClr val="black"/>
                </a:solidFill>
                <a:cs typeface="Helvetica" pitchFamily="34" charset="0"/>
              </a:rPr>
              <a:t>New skills and knowledge can be put </a:t>
            </a:r>
            <a:r>
              <a:rPr lang="en-US" sz="3200" dirty="0">
                <a:solidFill>
                  <a:prstClr val="black"/>
                </a:solidFill>
                <a:cs typeface="Helvetica" pitchFamily="34" charset="0"/>
              </a:rPr>
              <a:t>into </a:t>
            </a:r>
            <a:r>
              <a:rPr lang="en-US" sz="3200" i="1" dirty="0">
                <a:solidFill>
                  <a:srgbClr val="FF0000"/>
                </a:solidFill>
                <a:cs typeface="Helvetica" pitchFamily="34" charset="0"/>
              </a:rPr>
              <a:t>effect</a:t>
            </a:r>
            <a:r>
              <a:rPr lang="en-US" sz="3200" dirty="0">
                <a:solidFill>
                  <a:prstClr val="black"/>
                </a:solidFill>
                <a:cs typeface="Helvetica" pitchFamily="34" charset="0"/>
              </a:rPr>
              <a:t> immediately. </a:t>
            </a:r>
            <a:endParaRPr lang="da-DK" sz="3200" dirty="0">
              <a:solidFill>
                <a:prstClr val="black"/>
              </a:solidFill>
              <a:cs typeface="Helvetica" pitchFamily="34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27407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defTabSz="457200" rtl="0">
              <a:spcBef>
                <a:spcPct val="0"/>
              </a:spcBef>
            </a:pPr>
            <a:r>
              <a:rPr lang="en-US" sz="3200" b="1" dirty="0">
                <a:latin typeface="+mj-lt"/>
                <a:cs typeface="Helvetica" pitchFamily="34" charset="0"/>
              </a:rPr>
              <a:t>Planning psychosocial activities</a:t>
            </a:r>
            <a:endParaRPr lang="da-DK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da-DK" b="1" dirty="0" err="1" smtClean="0">
                <a:cs typeface="Helvetica" panose="020B0604020202020204" pitchFamily="34" charset="0"/>
              </a:rPr>
              <a:t>Di</a:t>
            </a:r>
            <a:r>
              <a:rPr lang="da-DK" sz="2800" b="1" dirty="0" err="1" smtClean="0">
                <a:cs typeface="Helvetica" panose="020B0604020202020204" pitchFamily="34" charset="0"/>
              </a:rPr>
              <a:t>scuss</a:t>
            </a:r>
            <a:r>
              <a:rPr lang="da-DK" sz="2800" b="1" dirty="0" smtClean="0">
                <a:cs typeface="Helvetica" panose="020B0604020202020204" pitchFamily="34" charset="0"/>
              </a:rPr>
              <a:t> the </a:t>
            </a:r>
            <a:r>
              <a:rPr lang="da-DK" sz="2800" b="1" dirty="0" err="1" smtClean="0">
                <a:cs typeface="Helvetica" panose="020B0604020202020204" pitchFamily="34" charset="0"/>
              </a:rPr>
              <a:t>following</a:t>
            </a:r>
            <a:r>
              <a:rPr lang="da-DK" sz="2800" b="1" dirty="0" smtClean="0">
                <a:cs typeface="Helvetica" panose="020B0604020202020204" pitchFamily="34" charset="0"/>
              </a:rPr>
              <a:t> in </a:t>
            </a:r>
            <a:r>
              <a:rPr lang="da-DK" sz="2800" b="1" dirty="0" err="1" smtClean="0">
                <a:cs typeface="Helvetica" panose="020B0604020202020204" pitchFamily="34" charset="0"/>
              </a:rPr>
              <a:t>groups</a:t>
            </a:r>
            <a:r>
              <a:rPr lang="da-DK" sz="2800" b="1" dirty="0" smtClean="0">
                <a:cs typeface="Helvetica" panose="020B0604020202020204" pitchFamily="34" charset="0"/>
              </a:rPr>
              <a:t> of 3 to 4 </a:t>
            </a:r>
            <a:r>
              <a:rPr lang="da-DK" sz="2800" b="1" dirty="0" err="1" smtClean="0">
                <a:cs typeface="Helvetica" panose="020B0604020202020204" pitchFamily="34" charset="0"/>
              </a:rPr>
              <a:t>people</a:t>
            </a:r>
            <a:r>
              <a:rPr lang="da-DK" sz="2800" b="1" dirty="0" smtClean="0">
                <a:cs typeface="Helvetica" panose="020B0604020202020204" pitchFamily="34" charset="0"/>
              </a:rPr>
              <a:t>:</a:t>
            </a:r>
          </a:p>
          <a:p>
            <a:pPr lvl="0"/>
            <a:endParaRPr lang="en-GB" dirty="0" smtClean="0">
              <a:cs typeface="Helvetica" panose="020B0604020202020204" pitchFamily="34" charset="0"/>
            </a:endParaRPr>
          </a:p>
          <a:p>
            <a:pPr marL="342900" lvl="0" indent="-342900">
              <a:buFont typeface="Arial"/>
              <a:buChar char="•"/>
            </a:pPr>
            <a:r>
              <a:rPr lang="en-GB" sz="3200" dirty="0"/>
              <a:t>What is the activity about? </a:t>
            </a:r>
            <a:endParaRPr lang="da-DK" sz="3200" dirty="0"/>
          </a:p>
          <a:p>
            <a:pPr marL="342900" lvl="0" indent="-342900">
              <a:buFont typeface="Arial"/>
              <a:buChar char="•"/>
            </a:pPr>
            <a:r>
              <a:rPr lang="en-GB" sz="3200" dirty="0"/>
              <a:t>What positive outcomes are you aiming for? </a:t>
            </a:r>
            <a:endParaRPr lang="da-DK" sz="3200" dirty="0"/>
          </a:p>
          <a:p>
            <a:pPr marL="342900" lvl="0" indent="-342900">
              <a:buFont typeface="Arial"/>
              <a:buChar char="•"/>
            </a:pPr>
            <a:r>
              <a:rPr lang="en-GB" sz="3200" dirty="0"/>
              <a:t>How will the activity enhance psychosocial wellbeing?</a:t>
            </a:r>
            <a:endParaRPr lang="da-DK" sz="3200" dirty="0"/>
          </a:p>
          <a:p>
            <a:pPr marL="342900" lvl="0" indent="-342900">
              <a:buFont typeface="Arial"/>
              <a:buChar char="•"/>
            </a:pPr>
            <a:r>
              <a:rPr lang="en-GB" sz="3200" dirty="0"/>
              <a:t>P</a:t>
            </a:r>
            <a:r>
              <a:rPr lang="en-GB" sz="3200" dirty="0" smtClean="0"/>
              <a:t>ractical </a:t>
            </a:r>
            <a:r>
              <a:rPr lang="en-GB" sz="3200" dirty="0"/>
              <a:t>arrangements </a:t>
            </a:r>
            <a:r>
              <a:rPr lang="en-GB" sz="3200" dirty="0" smtClean="0"/>
              <a:t>needed for </a:t>
            </a:r>
            <a:r>
              <a:rPr lang="en-GB" sz="3200" dirty="0"/>
              <a:t>the activity?  </a:t>
            </a:r>
            <a:endParaRPr lang="da-DK" sz="3200" dirty="0"/>
          </a:p>
          <a:p>
            <a:pPr marL="342900" lvl="0" indent="-342900">
              <a:buFont typeface="Arial"/>
              <a:buChar char="•"/>
            </a:pPr>
            <a:r>
              <a:rPr lang="en-GB" sz="3200" dirty="0" smtClean="0"/>
              <a:t>Resources needed?</a:t>
            </a:r>
            <a:endParaRPr lang="da-DK" sz="3200" dirty="0"/>
          </a:p>
          <a:p>
            <a:pPr marL="342900" lvl="0" indent="-342900">
              <a:buFont typeface="Arial"/>
              <a:buChar char="•"/>
            </a:pPr>
            <a:r>
              <a:rPr lang="en-GB" sz="3200" dirty="0"/>
              <a:t>What kind of activities will you do? Explain how you will organize the session.</a:t>
            </a:r>
            <a:endParaRPr lang="da-DK" sz="3200" dirty="0"/>
          </a:p>
          <a:p>
            <a:pPr marL="342900" lvl="0" indent="-342900">
              <a:buFont typeface="Arial"/>
              <a:buChar char="•"/>
            </a:pPr>
            <a:r>
              <a:rPr lang="en-GB" sz="3200" dirty="0"/>
              <a:t>What kind of reactions should you be prepared for?  </a:t>
            </a:r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154782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l" defTabSz="457200" rtl="0">
              <a:spcBef>
                <a:spcPct val="0"/>
              </a:spcBef>
            </a:pPr>
            <a:r>
              <a:rPr lang="en-US" sz="3200" b="1" dirty="0">
                <a:latin typeface="+mj-lt"/>
                <a:cs typeface="Helvetica" pitchFamily="34" charset="0"/>
              </a:rPr>
              <a:t>How to deal with </a:t>
            </a:r>
            <a:r>
              <a:rPr lang="en-US" sz="3200" b="1" dirty="0" smtClean="0">
                <a:latin typeface="+mj-lt"/>
                <a:cs typeface="Helvetica" pitchFamily="34" charset="0"/>
              </a:rPr>
              <a:t>emotions </a:t>
            </a:r>
            <a:endParaRPr lang="da-DK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40000"/>
              </a:lnSpc>
              <a:buFont typeface="Arial"/>
              <a:buChar char="•"/>
            </a:pPr>
            <a:r>
              <a:rPr lang="en-US" sz="3200" dirty="0">
                <a:solidFill>
                  <a:srgbClr val="FF0000"/>
                </a:solidFill>
                <a:cs typeface="Helvetica" pitchFamily="34" charset="0"/>
              </a:rPr>
              <a:t>Do not probe </a:t>
            </a:r>
            <a:r>
              <a:rPr lang="en-US" sz="3200" dirty="0">
                <a:cs typeface="Helvetica" pitchFamily="34" charset="0"/>
              </a:rPr>
              <a:t>participants’ </a:t>
            </a:r>
            <a:r>
              <a:rPr lang="en-US" sz="3200" dirty="0" smtClean="0">
                <a:cs typeface="Helvetica" pitchFamily="34" charset="0"/>
              </a:rPr>
              <a:t>experiences</a:t>
            </a:r>
            <a:endParaRPr lang="en-US" sz="3200" dirty="0">
              <a:cs typeface="Helvetica" pitchFamily="34" charset="0"/>
            </a:endParaRPr>
          </a:p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sz="3200" dirty="0">
                <a:cs typeface="Helvetica" pitchFamily="34" charset="0"/>
              </a:rPr>
              <a:t>Demonstrate </a:t>
            </a:r>
            <a:r>
              <a:rPr lang="en-US" sz="3200" dirty="0">
                <a:solidFill>
                  <a:srgbClr val="FF0000"/>
                </a:solidFill>
                <a:cs typeface="Helvetica" pitchFamily="34" charset="0"/>
              </a:rPr>
              <a:t>ways of responding </a:t>
            </a:r>
            <a:r>
              <a:rPr lang="en-US" sz="3200" dirty="0">
                <a:cs typeface="Helvetica" pitchFamily="34" charset="0"/>
              </a:rPr>
              <a:t>to difficult feelings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>
                <a:cs typeface="Helvetica" pitchFamily="34" charset="0"/>
              </a:rPr>
              <a:t>Give participant </a:t>
            </a:r>
            <a:r>
              <a:rPr lang="en-US" sz="3200" dirty="0">
                <a:solidFill>
                  <a:srgbClr val="FF0000"/>
                </a:solidFill>
                <a:cs typeface="Helvetica" pitchFamily="34" charset="0"/>
              </a:rPr>
              <a:t>space to react - and listen </a:t>
            </a:r>
            <a:r>
              <a:rPr lang="en-US" sz="3200" dirty="0">
                <a:cs typeface="Helvetica" pitchFamily="34" charset="0"/>
              </a:rPr>
              <a:t>to what they </a:t>
            </a:r>
            <a:r>
              <a:rPr lang="en-US" sz="3200" dirty="0" smtClean="0">
                <a:cs typeface="Helvetica" pitchFamily="34" charset="0"/>
              </a:rPr>
              <a:t>say</a:t>
            </a:r>
            <a:endParaRPr lang="en-US" sz="3200" dirty="0">
              <a:cs typeface="Helvetica" pitchFamily="34" charset="0"/>
            </a:endParaRPr>
          </a:p>
          <a:p>
            <a:pPr marL="457200" indent="-457200">
              <a:lnSpc>
                <a:spcPct val="140000"/>
              </a:lnSpc>
              <a:buFont typeface="Arial"/>
              <a:buChar char="•"/>
            </a:pPr>
            <a:r>
              <a:rPr lang="en-US" sz="3200" dirty="0" smtClean="0">
                <a:cs typeface="Helvetica" pitchFamily="34" charset="0"/>
              </a:rPr>
              <a:t>Link up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800" dirty="0">
              <a:cs typeface="Helvetic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da-DK" dirty="0">
              <a:cs typeface="Helvetica" pitchFamily="34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2882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defTabSz="457200" rtl="0">
              <a:spcBef>
                <a:spcPct val="0"/>
              </a:spcBef>
            </a:pPr>
            <a:r>
              <a:rPr lang="en-US" sz="3200" b="1" dirty="0">
                <a:latin typeface="+mj-lt"/>
                <a:cs typeface="Helvetica" pitchFamily="34" charset="0"/>
              </a:rPr>
              <a:t>Dealing with participants’ responses</a:t>
            </a:r>
            <a:endParaRPr lang="da-DK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lnSpc>
                <a:spcPct val="140000"/>
              </a:lnSpc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Listen </a:t>
            </a:r>
            <a:r>
              <a:rPr lang="en-US" sz="3200" dirty="0">
                <a:solidFill>
                  <a:srgbClr val="FF0000"/>
                </a:solidFill>
                <a:cs typeface="Helvetica" pitchFamily="34" charset="0"/>
              </a:rPr>
              <a:t>sensitively</a:t>
            </a:r>
            <a:r>
              <a:rPr lang="en-US" sz="3200" dirty="0">
                <a:cs typeface="Helvetica" pitchFamily="34" charset="0"/>
              </a:rPr>
              <a:t> and maintain </a:t>
            </a:r>
            <a:r>
              <a:rPr lang="en-US" sz="3200" dirty="0">
                <a:solidFill>
                  <a:srgbClr val="FF0000"/>
                </a:solidFill>
                <a:cs typeface="Helvetica" pitchFamily="34" charset="0"/>
              </a:rPr>
              <a:t>eye contact</a:t>
            </a:r>
            <a:endParaRPr lang="en-US" sz="3200" dirty="0">
              <a:cs typeface="Helvetica" pitchFamily="34" charset="0"/>
            </a:endParaRPr>
          </a:p>
          <a:p>
            <a:pPr marL="285750" indent="-285750">
              <a:lnSpc>
                <a:spcPct val="110000"/>
              </a:lnSpc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Do not interrupt but </a:t>
            </a:r>
            <a:r>
              <a:rPr lang="en-US" sz="3200" dirty="0">
                <a:solidFill>
                  <a:srgbClr val="FF0000"/>
                </a:solidFill>
                <a:cs typeface="Helvetica" pitchFamily="34" charset="0"/>
              </a:rPr>
              <a:t>watch for signals </a:t>
            </a:r>
            <a:r>
              <a:rPr lang="en-US" sz="3200" dirty="0">
                <a:cs typeface="Helvetica" pitchFamily="34" charset="0"/>
              </a:rPr>
              <a:t>indicating another participant’s desire to respond</a:t>
            </a:r>
          </a:p>
          <a:p>
            <a:pPr marL="285750" indent="-285750">
              <a:lnSpc>
                <a:spcPct val="140000"/>
              </a:lnSpc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Acknowledge responses with </a:t>
            </a:r>
            <a:r>
              <a:rPr lang="en-US" sz="3200" dirty="0">
                <a:solidFill>
                  <a:srgbClr val="FF0000"/>
                </a:solidFill>
                <a:cs typeface="Helvetica" pitchFamily="34" charset="0"/>
              </a:rPr>
              <a:t>encouragement</a:t>
            </a:r>
            <a:endParaRPr lang="en-US" sz="3200" dirty="0">
              <a:cs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Use </a:t>
            </a:r>
            <a:r>
              <a:rPr lang="en-US" sz="3200" dirty="0">
                <a:solidFill>
                  <a:srgbClr val="FF0000"/>
                </a:solidFill>
                <a:cs typeface="Helvetica" pitchFamily="34" charset="0"/>
              </a:rPr>
              <a:t>diplomacy</a:t>
            </a:r>
            <a:r>
              <a:rPr lang="en-US" sz="3200" dirty="0">
                <a:cs typeface="Helvetica" pitchFamily="34" charset="0"/>
              </a:rPr>
              <a:t> with </a:t>
            </a:r>
            <a:r>
              <a:rPr lang="en-US" sz="3200" dirty="0" smtClean="0">
                <a:cs typeface="Helvetica" pitchFamily="34" charset="0"/>
              </a:rPr>
              <a:t>misunderstandings and/or conflicts</a:t>
            </a:r>
            <a:endParaRPr lang="en-US" sz="3200" dirty="0">
              <a:cs typeface="Helvetica" pitchFamily="34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28822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l" defTabSz="457200" rtl="0">
              <a:spcBef>
                <a:spcPct val="0"/>
              </a:spcBef>
            </a:pPr>
            <a:r>
              <a:rPr lang="en-US" sz="3600" b="1" dirty="0" smtClean="0">
                <a:latin typeface="+mj-lt"/>
                <a:cs typeface="Helvetica" pitchFamily="34" charset="0"/>
              </a:rPr>
              <a:t>Supporting </a:t>
            </a:r>
            <a:r>
              <a:rPr lang="en-US" sz="3600" b="1" dirty="0">
                <a:latin typeface="+mj-lt"/>
                <a:cs typeface="Helvetica" pitchFamily="34" charset="0"/>
              </a:rPr>
              <a:t>participants </a:t>
            </a:r>
            <a:endParaRPr lang="da-DK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cs typeface="Helvetica" pitchFamily="34" charset="0"/>
              </a:rPr>
              <a:t>Have </a:t>
            </a:r>
            <a:r>
              <a:rPr lang="en-US" sz="3200" dirty="0" smtClean="0">
                <a:solidFill>
                  <a:srgbClr val="FF0000"/>
                </a:solidFill>
                <a:cs typeface="Helvetica" pitchFamily="34" charset="0"/>
              </a:rPr>
              <a:t>group values </a:t>
            </a:r>
            <a:endParaRPr lang="en-US" sz="3200" i="1" dirty="0">
              <a:cs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>
                <a:solidFill>
                  <a:srgbClr val="FF0000"/>
                </a:solidFill>
                <a:cs typeface="Helvetica" pitchFamily="34" charset="0"/>
              </a:rPr>
              <a:t>Encourage</a:t>
            </a:r>
            <a:r>
              <a:rPr lang="en-US" sz="3200" dirty="0">
                <a:cs typeface="Helvetica" pitchFamily="34" charset="0"/>
              </a:rPr>
              <a:t> participants to voice their views, concerns and different point of </a:t>
            </a:r>
            <a:r>
              <a:rPr lang="en-US" sz="3200" dirty="0" smtClean="0">
                <a:cs typeface="Helvetica" pitchFamily="34" charset="0"/>
              </a:rPr>
              <a:t>views – and respect them  </a:t>
            </a:r>
            <a:endParaRPr lang="en-US" sz="3200" dirty="0">
              <a:cs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Offer participants </a:t>
            </a:r>
            <a:r>
              <a:rPr lang="en-US" sz="3200" dirty="0">
                <a:solidFill>
                  <a:srgbClr val="FF0000"/>
                </a:solidFill>
                <a:cs typeface="Helvetica" pitchFamily="34" charset="0"/>
              </a:rPr>
              <a:t>reassurance, </a:t>
            </a:r>
            <a:r>
              <a:rPr lang="en-US" sz="3200" dirty="0" smtClean="0">
                <a:solidFill>
                  <a:srgbClr val="FF0000"/>
                </a:solidFill>
                <a:cs typeface="Helvetica" pitchFamily="34" charset="0"/>
              </a:rPr>
              <a:t>encouragement</a:t>
            </a:r>
            <a:r>
              <a:rPr lang="en-US" sz="3200" dirty="0">
                <a:solidFill>
                  <a:srgbClr val="FF0000"/>
                </a:solidFill>
                <a:cs typeface="Helvetica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cs typeface="Helvetica" pitchFamily="34" charset="0"/>
              </a:rPr>
              <a:t>and support </a:t>
            </a:r>
            <a:endParaRPr lang="en-US" sz="3200" dirty="0">
              <a:cs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Make sure that each member of the group </a:t>
            </a:r>
            <a:r>
              <a:rPr lang="en-US" sz="3200" dirty="0">
                <a:solidFill>
                  <a:srgbClr val="FF0000"/>
                </a:solidFill>
                <a:cs typeface="Helvetica" pitchFamily="34" charset="0"/>
              </a:rPr>
              <a:t>feels valued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6205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defTabSz="457200" rtl="0">
              <a:spcBef>
                <a:spcPct val="0"/>
              </a:spcBef>
            </a:pPr>
            <a:r>
              <a:rPr lang="en-US" sz="3600" b="1" dirty="0">
                <a:latin typeface="+mj-lt"/>
                <a:cs typeface="Helvetica" pitchFamily="34" charset="0"/>
              </a:rPr>
              <a:t>Activity methods</a:t>
            </a:r>
            <a:endParaRPr lang="da-DK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marL="342900" indent="-342900">
              <a:lnSpc>
                <a:spcPct val="140000"/>
              </a:lnSpc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Group work</a:t>
            </a:r>
          </a:p>
          <a:p>
            <a:pPr marL="342900" indent="-342900">
              <a:lnSpc>
                <a:spcPct val="140000"/>
              </a:lnSpc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Theater/Role play</a:t>
            </a:r>
          </a:p>
          <a:p>
            <a:pPr marL="342900" indent="-342900">
              <a:lnSpc>
                <a:spcPct val="140000"/>
              </a:lnSpc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Debates/Discussions </a:t>
            </a:r>
          </a:p>
          <a:p>
            <a:pPr marL="342900" indent="-342900">
              <a:lnSpc>
                <a:spcPct val="140000"/>
              </a:lnSpc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Sport  and physical activities</a:t>
            </a:r>
          </a:p>
          <a:p>
            <a:pPr marL="342900" indent="-342900">
              <a:lnSpc>
                <a:spcPct val="140000"/>
              </a:lnSpc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Art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99362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defTabSz="457200" rtl="0">
              <a:spcBef>
                <a:spcPct val="0"/>
              </a:spcBef>
            </a:pPr>
            <a:r>
              <a:rPr lang="en-US" sz="3200" b="1" dirty="0">
                <a:latin typeface="+mj-lt"/>
                <a:cs typeface="Helvetica" pitchFamily="34" charset="0"/>
              </a:rPr>
              <a:t>A</a:t>
            </a:r>
            <a:r>
              <a:rPr lang="en-US" sz="3200" b="1" dirty="0" smtClean="0">
                <a:latin typeface="+mj-lt"/>
                <a:cs typeface="Helvetica" pitchFamily="34" charset="0"/>
              </a:rPr>
              <a:t>ctivity catalogue</a:t>
            </a:r>
            <a:r>
              <a:rPr lang="da-DK" sz="3200" b="1" dirty="0">
                <a:latin typeface="+mj-lt"/>
                <a:cs typeface="Helvetica" pitchFamily="34" charset="0"/>
              </a:rPr>
              <a:t> </a:t>
            </a:r>
            <a:r>
              <a:rPr lang="da-DK" sz="3200" b="1" dirty="0" smtClean="0">
                <a:latin typeface="+mj-lt"/>
                <a:cs typeface="Helvetica" pitchFamily="34" charset="0"/>
              </a:rPr>
              <a:t>- </a:t>
            </a:r>
            <a:r>
              <a:rPr lang="da-DK" sz="3200" b="1" dirty="0" err="1" smtClean="0">
                <a:latin typeface="+mj-lt"/>
                <a:cs typeface="Helvetica" pitchFamily="34" charset="0"/>
              </a:rPr>
              <a:t>theme</a:t>
            </a:r>
            <a:r>
              <a:rPr lang="da-DK" sz="3200" b="1" dirty="0" smtClean="0">
                <a:latin typeface="+mj-lt"/>
                <a:cs typeface="Helvetica" pitchFamily="34" charset="0"/>
              </a:rPr>
              <a:t> </a:t>
            </a:r>
            <a:r>
              <a:rPr lang="da-DK" sz="3200" b="1" dirty="0" err="1" smtClean="0">
                <a:latin typeface="+mj-lt"/>
                <a:cs typeface="Helvetica" pitchFamily="34" charset="0"/>
              </a:rPr>
              <a:t>boxes</a:t>
            </a:r>
            <a:endParaRPr lang="da-DK" sz="3200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40000"/>
              </a:lnSpc>
              <a:buFont typeface="Arial"/>
              <a:buChar char="•"/>
            </a:pPr>
            <a:r>
              <a:rPr lang="da-DK" sz="3200" dirty="0" smtClean="0"/>
              <a:t>Art-</a:t>
            </a:r>
            <a:r>
              <a:rPr lang="da-DK" sz="3200" dirty="0" err="1" smtClean="0"/>
              <a:t>based</a:t>
            </a:r>
            <a:endParaRPr lang="da-DK" sz="3200" dirty="0" smtClean="0"/>
          </a:p>
          <a:p>
            <a:pPr marL="342900" indent="-342900">
              <a:lnSpc>
                <a:spcPct val="140000"/>
              </a:lnSpc>
              <a:buFont typeface="Arial"/>
              <a:buChar char="•"/>
            </a:pPr>
            <a:r>
              <a:rPr lang="da-DK" sz="3200" dirty="0" err="1" smtClean="0"/>
              <a:t>Physical</a:t>
            </a:r>
            <a:r>
              <a:rPr lang="da-DK" sz="3200" dirty="0" smtClean="0"/>
              <a:t>/sport</a:t>
            </a:r>
            <a:endParaRPr lang="da-DK" sz="3200" dirty="0" smtClean="0"/>
          </a:p>
          <a:p>
            <a:pPr marL="342900" indent="-342900">
              <a:lnSpc>
                <a:spcPct val="140000"/>
              </a:lnSpc>
              <a:buFont typeface="Arial"/>
              <a:buChar char="•"/>
            </a:pPr>
            <a:r>
              <a:rPr lang="da-DK" sz="3200" dirty="0" smtClean="0"/>
              <a:t>Life-</a:t>
            </a:r>
            <a:r>
              <a:rPr lang="da-DK" sz="3200" dirty="0" err="1" smtClean="0"/>
              <a:t>skills</a:t>
            </a:r>
            <a:r>
              <a:rPr lang="da-DK" sz="3200" dirty="0" smtClean="0"/>
              <a:t> </a:t>
            </a:r>
            <a:endParaRPr lang="da-DK" sz="3200" dirty="0"/>
          </a:p>
          <a:p>
            <a:pPr marL="342900" indent="-342900">
              <a:lnSpc>
                <a:spcPct val="140000"/>
              </a:lnSpc>
              <a:buFont typeface="Arial"/>
              <a:buChar char="•"/>
            </a:pPr>
            <a:r>
              <a:rPr lang="da-DK" sz="3200" dirty="0" smtClean="0"/>
              <a:t>Plus </a:t>
            </a:r>
            <a:r>
              <a:rPr lang="da-DK" sz="3200" dirty="0" err="1" smtClean="0"/>
              <a:t>examples</a:t>
            </a:r>
            <a:r>
              <a:rPr lang="da-DK" sz="3200" dirty="0" smtClean="0"/>
              <a:t> of </a:t>
            </a:r>
            <a:r>
              <a:rPr lang="da-DK" sz="3200" dirty="0" err="1" smtClean="0"/>
              <a:t>safe</a:t>
            </a:r>
            <a:r>
              <a:rPr lang="da-DK" sz="3200" dirty="0" smtClean="0"/>
              <a:t> </a:t>
            </a:r>
            <a:r>
              <a:rPr lang="da-DK" sz="3200" dirty="0" err="1" smtClean="0"/>
              <a:t>spaces</a:t>
            </a:r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96769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Example</a:t>
            </a:r>
            <a:r>
              <a:rPr lang="da-DK" dirty="0" smtClean="0"/>
              <a:t> of Activity</a:t>
            </a:r>
            <a:endParaRPr lang="da-DK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447800"/>
            <a:ext cx="475307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665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/>
            <a:r>
              <a:rPr lang="da-DK" sz="3200" b="1" dirty="0" smtClean="0">
                <a:latin typeface="+mj-lt"/>
                <a:cs typeface="Helvetica" pitchFamily="34" charset="0"/>
              </a:rPr>
              <a:t>Evaluation</a:t>
            </a:r>
            <a:r>
              <a:rPr lang="da-DK" sz="2800" b="1" dirty="0" smtClean="0">
                <a:cs typeface="Helvetica" pitchFamily="34" charset="0"/>
              </a:rPr>
              <a:t> and </a:t>
            </a:r>
            <a:r>
              <a:rPr lang="da-DK" sz="2800" b="1" dirty="0" err="1" smtClean="0">
                <a:cs typeface="Helvetica" pitchFamily="34" charset="0"/>
              </a:rPr>
              <a:t>saying</a:t>
            </a:r>
            <a:r>
              <a:rPr lang="da-DK" sz="2800" b="1" dirty="0" smtClean="0">
                <a:cs typeface="Helvetica" pitchFamily="34" charset="0"/>
              </a:rPr>
              <a:t> </a:t>
            </a:r>
            <a:r>
              <a:rPr lang="da-DK" sz="2800" b="1" dirty="0" err="1" smtClean="0">
                <a:cs typeface="Helvetica" pitchFamily="34" charset="0"/>
              </a:rPr>
              <a:t>goodbye</a:t>
            </a:r>
            <a:endParaRPr lang="da-DK" sz="2800" b="1" dirty="0">
              <a:cs typeface="Helvetic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1" y="1676400"/>
            <a:ext cx="8791575" cy="4156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913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da-DK" sz="3600" dirty="0"/>
              <a:t>What is youth?</a:t>
            </a:r>
            <a:endParaRPr lang="da-DK" altLang="da-DK" sz="3600" dirty="0">
              <a:solidFill>
                <a:schemeClr val="tx2"/>
              </a:solidFill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</a:pPr>
            <a:endParaRPr lang="en-US" altLang="da-DK" b="1" dirty="0" smtClean="0"/>
          </a:p>
          <a:p>
            <a:pPr>
              <a:spcBef>
                <a:spcPct val="0"/>
              </a:spcBef>
            </a:pPr>
            <a:endParaRPr lang="en-US" altLang="da-DK" b="1" dirty="0"/>
          </a:p>
          <a:p>
            <a:pPr>
              <a:spcBef>
                <a:spcPct val="0"/>
              </a:spcBef>
            </a:pPr>
            <a:r>
              <a:rPr lang="en-US" altLang="da-DK" b="1" dirty="0" smtClean="0"/>
              <a:t>Discuss in groups</a:t>
            </a:r>
            <a:r>
              <a:rPr lang="en-US" altLang="da-DK" b="1" dirty="0"/>
              <a:t>: </a:t>
            </a:r>
            <a:endParaRPr lang="en-GB" dirty="0" smtClean="0"/>
          </a:p>
          <a:p>
            <a:pPr lvl="0"/>
            <a:endParaRPr lang="en-GB" sz="3200" dirty="0" smtClean="0"/>
          </a:p>
          <a:p>
            <a:pPr lvl="0"/>
            <a:r>
              <a:rPr lang="en-GB" sz="3200" dirty="0" smtClean="0"/>
              <a:t>What </a:t>
            </a:r>
            <a:r>
              <a:rPr lang="en-GB" sz="3200" dirty="0"/>
              <a:t>characterizes the time or phase in life that is considered as ‘youth?’ </a:t>
            </a:r>
          </a:p>
          <a:p>
            <a:pPr lvl="0"/>
            <a:endParaRPr lang="en-GB" dirty="0" smtClean="0">
              <a:ea typeface="ヒラギノ角ゴ Pro W3" pitchFamily="84" charset="-128"/>
            </a:endParaRPr>
          </a:p>
          <a:p>
            <a:pPr lvl="0"/>
            <a:endParaRPr lang="en-US" i="1" dirty="0" smtClean="0">
              <a:ea typeface="ヒラギノ角ゴ Pro W3" pitchFamily="84" charset="-128"/>
            </a:endParaRPr>
          </a:p>
          <a:p>
            <a:pPr lvl="0"/>
            <a:endParaRPr lang="en-GB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71760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>
              <a:defRPr/>
            </a:pPr>
            <a:r>
              <a:rPr lang="en-US" sz="3200" b="1" dirty="0" smtClean="0">
                <a:latin typeface="+mj-lt"/>
                <a:ea typeface="ヒラギノ角ゴ Pro W3" pitchFamily="84" charset="-128"/>
              </a:rPr>
              <a:t>Young men’s role in the community</a:t>
            </a:r>
            <a:endParaRPr lang="da-DK" sz="3200" b="1" dirty="0">
              <a:latin typeface="+mj-lt"/>
              <a:ea typeface="ヒラギノ角ゴ Pro W3" pitchFamily="84" charset="-128"/>
            </a:endParaRPr>
          </a:p>
        </p:txBody>
      </p:sp>
      <p:pic>
        <p:nvPicPr>
          <p:cNvPr id="3" name="Billede 2" descr="2014Aug29_255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1600200"/>
            <a:ext cx="6705600" cy="435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22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>
              <a:defRPr/>
            </a:pPr>
            <a:r>
              <a:rPr lang="da-DK" sz="3200" b="1" dirty="0" err="1" smtClean="0">
                <a:latin typeface="+mj-lt"/>
                <a:ea typeface="ヒラギノ角ゴ Pro W3" pitchFamily="84" charset="-128"/>
              </a:rPr>
              <a:t>Our</a:t>
            </a:r>
            <a:r>
              <a:rPr lang="da-DK" sz="3200" b="1" dirty="0" smtClean="0">
                <a:latin typeface="+mj-lt"/>
                <a:ea typeface="ヒラギノ角ゴ Pro W3" pitchFamily="84" charset="-128"/>
              </a:rPr>
              <a:t> </a:t>
            </a:r>
            <a:r>
              <a:rPr lang="da-DK" sz="3200" b="1" dirty="0" err="1">
                <a:latin typeface="+mj-lt"/>
                <a:ea typeface="ヒラギノ角ゴ Pro W3" pitchFamily="84" charset="-128"/>
              </a:rPr>
              <a:t>community</a:t>
            </a:r>
            <a:r>
              <a:rPr lang="da-DK" sz="3200" b="1" dirty="0">
                <a:latin typeface="+mj-lt"/>
                <a:ea typeface="ヒラギノ角ゴ Pro W3" pitchFamily="84" charset="-128"/>
              </a:rPr>
              <a:t> 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b="1" dirty="0" smtClean="0">
              <a:ea typeface="ヒラギノ角ゴ Pro W3" pitchFamily="84" charset="-128"/>
            </a:endParaRPr>
          </a:p>
          <a:p>
            <a:pPr>
              <a:defRPr/>
            </a:pPr>
            <a:r>
              <a:rPr lang="en-US" b="1" dirty="0" smtClean="0">
                <a:ea typeface="ヒラギノ角ゴ Pro W3" pitchFamily="84" charset="-128"/>
              </a:rPr>
              <a:t>Group work</a:t>
            </a:r>
          </a:p>
          <a:p>
            <a:pPr>
              <a:defRPr/>
            </a:pPr>
            <a:endParaRPr lang="en-US" b="1" dirty="0" smtClean="0">
              <a:ea typeface="ヒラギノ角ゴ Pro W3" pitchFamily="84" charset="-128"/>
            </a:endParaRPr>
          </a:p>
          <a:p>
            <a:pPr marL="342900" lvl="0" indent="-342900">
              <a:buFont typeface="Arial"/>
              <a:buChar char="•"/>
            </a:pPr>
            <a:r>
              <a:rPr lang="en-GB" sz="3200" dirty="0"/>
              <a:t>D</a:t>
            </a:r>
            <a:r>
              <a:rPr lang="en-GB" sz="3200" dirty="0" smtClean="0"/>
              <a:t>raw </a:t>
            </a:r>
            <a:r>
              <a:rPr lang="en-GB" sz="3200" dirty="0"/>
              <a:t>a map of </a:t>
            </a:r>
            <a:r>
              <a:rPr lang="en-GB" sz="3200" dirty="0" smtClean="0"/>
              <a:t>your </a:t>
            </a:r>
            <a:r>
              <a:rPr lang="en-GB" sz="3200" dirty="0"/>
              <a:t>community the way </a:t>
            </a:r>
            <a:r>
              <a:rPr lang="en-GB" sz="3200" dirty="0" smtClean="0"/>
              <a:t>you </a:t>
            </a:r>
            <a:r>
              <a:rPr lang="en-GB" sz="3200" dirty="0"/>
              <a:t>would like it to </a:t>
            </a:r>
            <a:r>
              <a:rPr lang="en-GB" sz="3200" dirty="0" smtClean="0"/>
              <a:t>look. </a:t>
            </a:r>
          </a:p>
          <a:p>
            <a:pPr marL="342900" lvl="0" indent="-342900">
              <a:buFont typeface="Arial"/>
              <a:buChar char="•"/>
            </a:pPr>
            <a:r>
              <a:rPr lang="en-GB" sz="3200" dirty="0"/>
              <a:t>W</a:t>
            </a:r>
            <a:r>
              <a:rPr lang="en-GB" sz="3200" dirty="0" smtClean="0"/>
              <a:t>hat can you do </a:t>
            </a:r>
            <a:r>
              <a:rPr lang="en-GB" sz="3200" dirty="0"/>
              <a:t>to make </a:t>
            </a:r>
            <a:r>
              <a:rPr lang="en-GB" sz="3200" dirty="0" smtClean="0"/>
              <a:t>this </a:t>
            </a:r>
            <a:r>
              <a:rPr lang="en-GB" sz="3200" dirty="0"/>
              <a:t>“dream community</a:t>
            </a:r>
            <a:r>
              <a:rPr lang="en-GB" sz="3200" dirty="0" smtClean="0"/>
              <a:t>” come true? </a:t>
            </a:r>
          </a:p>
          <a:p>
            <a:pPr marL="342900" lvl="0" indent="-342900">
              <a:buFont typeface="Arial"/>
              <a:buChar char="•"/>
            </a:pPr>
            <a:r>
              <a:rPr lang="en-GB" sz="3200" dirty="0"/>
              <a:t>P</a:t>
            </a:r>
            <a:r>
              <a:rPr lang="en-GB" sz="3200" dirty="0" smtClean="0"/>
              <a:t>resent your </a:t>
            </a:r>
            <a:r>
              <a:rPr lang="en-GB" sz="3200" dirty="0"/>
              <a:t>maps </a:t>
            </a:r>
            <a:r>
              <a:rPr lang="en-GB" sz="3200" dirty="0" smtClean="0"/>
              <a:t>in plenary.</a:t>
            </a:r>
            <a:endParaRPr lang="en-GB" sz="3200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42288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>
              <a:defRPr/>
            </a:pPr>
            <a:r>
              <a:rPr lang="en-US" sz="3200" b="1" dirty="0" smtClean="0">
                <a:latin typeface="+mj-lt"/>
                <a:ea typeface="ヒラギノ角ゴ Pro W3" pitchFamily="84" charset="-128"/>
              </a:rPr>
              <a:t>Making change</a:t>
            </a:r>
            <a:endParaRPr lang="da-DK" sz="3200" b="1" dirty="0">
              <a:latin typeface="+mj-lt"/>
              <a:ea typeface="ヒラギノ角ゴ Pro W3" pitchFamily="84" charset="-128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b="1" dirty="0" smtClean="0">
                <a:ea typeface="ヒラギノ角ゴ Pro W3" pitchFamily="84" charset="-128"/>
              </a:rPr>
              <a:t>To make changes we need: </a:t>
            </a:r>
          </a:p>
          <a:p>
            <a:pPr>
              <a:defRPr/>
            </a:pPr>
            <a:endParaRPr lang="en-US" b="1" dirty="0">
              <a:ea typeface="ヒラギノ角ゴ Pro W3" pitchFamily="84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800" dirty="0" smtClean="0">
                <a:ea typeface="ヒラギノ角ゴ Pro W3" pitchFamily="84" charset="-128"/>
              </a:rPr>
              <a:t>Initiative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800" dirty="0" smtClean="0">
                <a:ea typeface="ヒラギノ角ゴ Pro W3" pitchFamily="84" charset="-128"/>
              </a:rPr>
              <a:t>Ability </a:t>
            </a:r>
            <a:r>
              <a:rPr lang="en-US" sz="2800" dirty="0">
                <a:ea typeface="ヒラギノ角ゴ Pro W3" pitchFamily="84" charset="-128"/>
              </a:rPr>
              <a:t>to attract and use adult support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800" dirty="0">
                <a:ea typeface="ヒラギノ角ゴ Pro W3" pitchFamily="84" charset="-128"/>
              </a:rPr>
              <a:t>Ability to use peer support </a:t>
            </a:r>
            <a:endParaRPr lang="da-DK" sz="2800" dirty="0">
              <a:ea typeface="ヒラギノ角ゴ Pro W3" pitchFamily="84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800" dirty="0">
                <a:ea typeface="ヒラギノ角ゴ Pro W3" pitchFamily="84" charset="-128"/>
              </a:rPr>
              <a:t>Curiosity and intellect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800" dirty="0">
                <a:ea typeface="ヒラギノ角ゴ Pro W3" pitchFamily="84" charset="-128"/>
              </a:rPr>
              <a:t>Ability to trust in others 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800" dirty="0">
                <a:ea typeface="ヒラギノ角ゴ Pro W3" pitchFamily="84" charset="-128"/>
              </a:rPr>
              <a:t>Focus on possibilities and resources </a:t>
            </a:r>
            <a:endParaRPr lang="da-DK" sz="2800" dirty="0">
              <a:ea typeface="ヒラギノ角ゴ Pro W3" pitchFamily="84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800" dirty="0">
                <a:ea typeface="ヒラギノ角ゴ Pro W3" pitchFamily="84" charset="-128"/>
              </a:rPr>
              <a:t>Ability to help others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2800" dirty="0" smtClean="0">
                <a:ea typeface="ヒラギノ角ゴ Pro W3" pitchFamily="84" charset="-128"/>
              </a:rPr>
              <a:t>Belief our </a:t>
            </a:r>
            <a:r>
              <a:rPr lang="en-US" sz="2800" dirty="0">
                <a:ea typeface="ヒラギノ角ゴ Pro W3" pitchFamily="84" charset="-128"/>
              </a:rPr>
              <a:t>actions can make a change </a:t>
            </a:r>
            <a:endParaRPr lang="da-DK" sz="2800" dirty="0">
              <a:ea typeface="ヒラギノ角ゴ Pro W3" pitchFamily="84" charset="-128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22163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en-US" sz="3200" dirty="0">
                <a:ea typeface="ヒラギノ角ゴ Pro W3" pitchFamily="84" charset="-128"/>
              </a:rPr>
              <a:t>Aims of psychosocial activities </a:t>
            </a:r>
            <a:r>
              <a:rPr lang="en-US" sz="3200" dirty="0" smtClean="0">
                <a:ea typeface="ヒラギノ角ゴ Pro W3" pitchFamily="84" charset="-128"/>
              </a:rPr>
              <a:t>for </a:t>
            </a:r>
            <a:r>
              <a:rPr lang="en-US" sz="3200" dirty="0">
                <a:ea typeface="ヒラギノ角ゴ Pro W3" pitchFamily="84" charset="-128"/>
              </a:rPr>
              <a:t>young men </a:t>
            </a:r>
            <a:endParaRPr lang="da-DK" sz="3200" dirty="0">
              <a:ea typeface="ヒラギノ角ゴ Pro W3" pitchFamily="84" charset="-128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Arial"/>
              <a:buChar char="•"/>
            </a:pPr>
            <a:r>
              <a:rPr lang="en-GB" dirty="0"/>
              <a:t>enhancing trust and tolerance </a:t>
            </a:r>
            <a:endParaRPr lang="en-GB" dirty="0" smtClean="0"/>
          </a:p>
          <a:p>
            <a:pPr marL="342900" lvl="0" indent="-342900">
              <a:buFont typeface="Arial"/>
              <a:buChar char="•"/>
            </a:pPr>
            <a:r>
              <a:rPr lang="en-GB" dirty="0" smtClean="0"/>
              <a:t>preventing </a:t>
            </a:r>
            <a:r>
              <a:rPr lang="en-GB" dirty="0"/>
              <a:t>conflicts </a:t>
            </a:r>
            <a:endParaRPr lang="en-GB" dirty="0" smtClean="0"/>
          </a:p>
          <a:p>
            <a:pPr marL="342900" lvl="0" indent="-342900">
              <a:buFont typeface="Arial"/>
              <a:buChar char="•"/>
            </a:pPr>
            <a:r>
              <a:rPr lang="en-GB" dirty="0" smtClean="0"/>
              <a:t>be </a:t>
            </a:r>
            <a:r>
              <a:rPr lang="en-GB" dirty="0"/>
              <a:t>active agents in rebuilding communities </a:t>
            </a:r>
            <a:endParaRPr lang="en-GB" dirty="0" smtClean="0"/>
          </a:p>
          <a:p>
            <a:pPr marL="342900" lvl="0" indent="-342900">
              <a:buFont typeface="Arial"/>
              <a:buChar char="•"/>
            </a:pPr>
            <a:r>
              <a:rPr lang="en-GB" dirty="0" smtClean="0"/>
              <a:t>enhancing </a:t>
            </a:r>
            <a:r>
              <a:rPr lang="en-GB" dirty="0"/>
              <a:t>emotional </a:t>
            </a:r>
            <a:r>
              <a:rPr lang="en-GB" dirty="0" smtClean="0"/>
              <a:t>wellbeing </a:t>
            </a:r>
            <a:r>
              <a:rPr lang="en-GB" dirty="0"/>
              <a:t>and coping mechanisms </a:t>
            </a:r>
            <a:endParaRPr lang="da-DK" dirty="0"/>
          </a:p>
          <a:p>
            <a:pPr marL="342900" lvl="0" indent="-342900">
              <a:buFont typeface="Arial"/>
              <a:buChar char="•"/>
            </a:pPr>
            <a:r>
              <a:rPr lang="en-GB" dirty="0"/>
              <a:t>protecting youth and community members from </a:t>
            </a:r>
            <a:r>
              <a:rPr lang="en-GB" dirty="0" smtClean="0"/>
              <a:t>harmful </a:t>
            </a:r>
            <a:r>
              <a:rPr lang="en-GB" dirty="0"/>
              <a:t>events</a:t>
            </a:r>
            <a:endParaRPr lang="da-DK" dirty="0"/>
          </a:p>
          <a:p>
            <a:pPr marL="342900" lvl="0" indent="-342900">
              <a:buFont typeface="Arial"/>
              <a:buChar char="•"/>
            </a:pPr>
            <a:r>
              <a:rPr lang="da-DK" dirty="0" smtClean="0"/>
              <a:t>P</a:t>
            </a:r>
            <a:r>
              <a:rPr lang="en-GB" dirty="0" err="1" smtClean="0"/>
              <a:t>roviding</a:t>
            </a:r>
            <a:r>
              <a:rPr lang="en-GB" dirty="0" smtClean="0"/>
              <a:t> a </a:t>
            </a:r>
            <a:r>
              <a:rPr lang="en-GB" dirty="0"/>
              <a:t>safe place, </a:t>
            </a:r>
            <a:r>
              <a:rPr lang="en-GB" dirty="0" smtClean="0"/>
              <a:t>enabling youth </a:t>
            </a:r>
            <a:r>
              <a:rPr lang="en-GB" dirty="0"/>
              <a:t>to develop and learn </a:t>
            </a:r>
            <a:endParaRPr lang="da-DK" dirty="0"/>
          </a:p>
          <a:p>
            <a:pPr marL="342900" lvl="0" indent="-342900">
              <a:buFont typeface="Arial"/>
              <a:buChar char="•"/>
            </a:pPr>
            <a:r>
              <a:rPr lang="en-GB" dirty="0"/>
              <a:t>improving the support mechanisms linking young people and their peers</a:t>
            </a:r>
            <a:endParaRPr lang="da-DK" dirty="0"/>
          </a:p>
          <a:p>
            <a:pPr marL="342900" lvl="0" indent="-342900">
              <a:buFont typeface="Arial"/>
              <a:buChar char="•"/>
            </a:pPr>
            <a:r>
              <a:rPr lang="en-GB" dirty="0"/>
              <a:t>enhancing social support mechanisms within </a:t>
            </a:r>
            <a:r>
              <a:rPr lang="en-GB" dirty="0" smtClean="0"/>
              <a:t>communities</a:t>
            </a:r>
            <a:endParaRPr lang="da-DK" dirty="0">
              <a:ea typeface="ヒラギノ角ゴ Pro W3" pitchFamily="84" charset="-128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7238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/>
            <a:r>
              <a:rPr lang="en-US" sz="3200" b="1" dirty="0" smtClean="0">
                <a:latin typeface="+mj-lt"/>
                <a:cs typeface="Helvetica" pitchFamily="34" charset="0"/>
              </a:rPr>
              <a:t>Planning  psychosocial activities</a:t>
            </a:r>
            <a:endParaRPr lang="da-DK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Helvetica" pitchFamily="34" charset="0"/>
              </a:rPr>
              <a:t>It is important to consider: </a:t>
            </a:r>
            <a:endParaRPr lang="en-US" b="1" dirty="0" smtClean="0">
              <a:cs typeface="Helvetica" pitchFamily="34" charset="0"/>
            </a:endParaRPr>
          </a:p>
          <a:p>
            <a:endParaRPr lang="en-US" b="1" dirty="0">
              <a:cs typeface="Helvetica" pitchFamily="34" charset="0"/>
            </a:endParaRPr>
          </a:p>
          <a:p>
            <a:endParaRPr lang="en-US" dirty="0">
              <a:cs typeface="Helvetica" pitchFamily="34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Why are we doing this?</a:t>
            </a:r>
            <a:endParaRPr lang="en-US" sz="3200" i="1" dirty="0">
              <a:cs typeface="Helvetica" pitchFamily="34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What do we want to change and </a:t>
            </a:r>
            <a:r>
              <a:rPr lang="en-US" sz="3200" dirty="0" smtClean="0">
                <a:cs typeface="Helvetica" pitchFamily="34" charset="0"/>
              </a:rPr>
              <a:t>achieve?</a:t>
            </a:r>
            <a:endParaRPr lang="en-US" sz="3200" dirty="0">
              <a:cs typeface="Helvetica" pitchFamily="34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da-DK" sz="3200" dirty="0" err="1" smtClean="0">
                <a:cs typeface="Helvetica" pitchFamily="34" charset="0"/>
              </a:rPr>
              <a:t>What</a:t>
            </a:r>
            <a:r>
              <a:rPr lang="da-DK" sz="3200" dirty="0" smtClean="0">
                <a:cs typeface="Helvetica" pitchFamily="34" charset="0"/>
              </a:rPr>
              <a:t> do </a:t>
            </a:r>
            <a:r>
              <a:rPr lang="da-DK" sz="3200" dirty="0" err="1" smtClean="0">
                <a:cs typeface="Helvetica" pitchFamily="34" charset="0"/>
              </a:rPr>
              <a:t>we</a:t>
            </a:r>
            <a:r>
              <a:rPr lang="da-DK" sz="3200" dirty="0" smtClean="0">
                <a:cs typeface="Helvetica" pitchFamily="34" charset="0"/>
              </a:rPr>
              <a:t> </a:t>
            </a:r>
            <a:r>
              <a:rPr lang="da-DK" sz="3200" dirty="0" err="1" smtClean="0">
                <a:cs typeface="Helvetica" pitchFamily="34" charset="0"/>
              </a:rPr>
              <a:t>want</a:t>
            </a:r>
            <a:r>
              <a:rPr lang="da-DK" sz="3200" dirty="0" smtClean="0">
                <a:cs typeface="Helvetica" pitchFamily="34" charset="0"/>
              </a:rPr>
              <a:t> the </a:t>
            </a:r>
            <a:r>
              <a:rPr lang="da-DK" sz="3200" dirty="0" err="1" smtClean="0">
                <a:cs typeface="Helvetica" pitchFamily="34" charset="0"/>
              </a:rPr>
              <a:t>young</a:t>
            </a:r>
            <a:r>
              <a:rPr lang="da-DK" sz="3200" dirty="0" smtClean="0">
                <a:cs typeface="Helvetica" pitchFamily="34" charset="0"/>
              </a:rPr>
              <a:t> men to </a:t>
            </a:r>
            <a:r>
              <a:rPr lang="da-DK" sz="3200" dirty="0" err="1" smtClean="0">
                <a:cs typeface="Helvetica" pitchFamily="34" charset="0"/>
              </a:rPr>
              <a:t>learn</a:t>
            </a:r>
            <a:r>
              <a:rPr lang="da-DK" sz="3200" dirty="0" smtClean="0">
                <a:cs typeface="Helvetica" pitchFamily="34" charset="0"/>
              </a:rPr>
              <a:t>?</a:t>
            </a:r>
            <a:endParaRPr lang="da-DK" sz="3200" dirty="0">
              <a:cs typeface="Helvetica" pitchFamily="34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6727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cs typeface="Helvetica" pitchFamily="34" charset="0"/>
              </a:rPr>
              <a:t>Information about participants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92563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3200" dirty="0" smtClean="0">
                <a:cs typeface="Helvetica" pitchFamily="34" charset="0"/>
              </a:rPr>
              <a:t>Age</a:t>
            </a:r>
            <a:endParaRPr lang="da-DK" sz="3200" dirty="0">
              <a:cs typeface="Helvetic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The challenges and needs of the participants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Participants expectation for the planned activity</a:t>
            </a:r>
            <a:endParaRPr lang="da-DK" sz="3200" dirty="0">
              <a:cs typeface="Helvetic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Motivation for coming to the activity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Special individual needs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95447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2" algn="l" defTabSz="457200" rtl="0">
              <a:spcBef>
                <a:spcPct val="0"/>
              </a:spcBef>
            </a:pPr>
            <a:r>
              <a:rPr lang="en-US" sz="3200" b="1" dirty="0">
                <a:latin typeface="+mj-lt"/>
                <a:cs typeface="Helvetica" pitchFamily="34" charset="0"/>
              </a:rPr>
              <a:t>Organising the activities</a:t>
            </a:r>
            <a:endParaRPr lang="da-DK" sz="3200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cs typeface="Helvetica" pitchFamily="34" charset="0"/>
              </a:rPr>
              <a:t>To consider in advance</a:t>
            </a:r>
            <a:r>
              <a:rPr lang="en-US" b="1" dirty="0" smtClean="0">
                <a:cs typeface="Helvetica" pitchFamily="34" charset="0"/>
              </a:rPr>
              <a:t>:</a:t>
            </a:r>
          </a:p>
          <a:p>
            <a:endParaRPr lang="en-US" b="1" dirty="0">
              <a:cs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Time frame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cs typeface="Helvetica" pitchFamily="34" charset="0"/>
              </a:rPr>
              <a:t>Venue</a:t>
            </a:r>
            <a:endParaRPr lang="en-US" sz="3200" dirty="0">
              <a:cs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>
                <a:cs typeface="Helvetica" pitchFamily="34" charset="0"/>
              </a:rPr>
              <a:t>Setup </a:t>
            </a:r>
            <a:r>
              <a:rPr lang="en-US" sz="3200" dirty="0" smtClean="0">
                <a:cs typeface="Helvetica" pitchFamily="34" charset="0"/>
              </a:rPr>
              <a:t>Materials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cs typeface="Helvetica" pitchFamily="34" charset="0"/>
              </a:rPr>
              <a:t>How will you be introducing yourself?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cs typeface="Helvetica" pitchFamily="34" charset="0"/>
              </a:rPr>
              <a:t>How will you introduce the purpose of the activity? 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40953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512</Words>
  <Application>Microsoft Office PowerPoint</Application>
  <PresentationFormat>On-screen Show (4:3)</PresentationFormat>
  <Paragraphs>103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Kontortema</vt:lpstr>
      <vt:lpstr>DAY 2 – Psychosocial activities for young men</vt:lpstr>
      <vt:lpstr>What is youth?</vt:lpstr>
      <vt:lpstr>Young men’s role in the community</vt:lpstr>
      <vt:lpstr>Our community </vt:lpstr>
      <vt:lpstr>Making change</vt:lpstr>
      <vt:lpstr>Aims of psychosocial activities for young men </vt:lpstr>
      <vt:lpstr>Planning  psychosocial activities</vt:lpstr>
      <vt:lpstr>Information about participants</vt:lpstr>
      <vt:lpstr>Organising the activities</vt:lpstr>
      <vt:lpstr>Working with youth</vt:lpstr>
      <vt:lpstr>Planning psychosocial activities</vt:lpstr>
      <vt:lpstr>How to deal with emotions </vt:lpstr>
      <vt:lpstr>Dealing with participants’ responses</vt:lpstr>
      <vt:lpstr>Supporting participants </vt:lpstr>
      <vt:lpstr>Activity methods</vt:lpstr>
      <vt:lpstr>Activity catalogue - theme boxes</vt:lpstr>
      <vt:lpstr>Example of Activity</vt:lpstr>
      <vt:lpstr>Evaluation and saying goodbye</vt:lpstr>
    </vt:vector>
  </TitlesOfParts>
  <Company>IFRC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Lasse Norgaard</dc:creator>
  <cp:lastModifiedBy>Peter Frederik Bruhn Sands</cp:lastModifiedBy>
  <cp:revision>41</cp:revision>
  <cp:lastPrinted>2014-09-03T13:01:13Z</cp:lastPrinted>
  <dcterms:created xsi:type="dcterms:W3CDTF">2014-08-15T10:10:14Z</dcterms:created>
  <dcterms:modified xsi:type="dcterms:W3CDTF">2015-03-20T10:13:51Z</dcterms:modified>
</cp:coreProperties>
</file>