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8" r:id="rId2"/>
    <p:sldId id="259" r:id="rId3"/>
    <p:sldId id="272" r:id="rId4"/>
    <p:sldId id="271" r:id="rId5"/>
    <p:sldId id="267" r:id="rId6"/>
    <p:sldId id="265" r:id="rId7"/>
    <p:sldId id="310" r:id="rId8"/>
    <p:sldId id="311" r:id="rId9"/>
    <p:sldId id="312" r:id="rId10"/>
    <p:sldId id="313" r:id="rId11"/>
    <p:sldId id="324" r:id="rId12"/>
    <p:sldId id="320" r:id="rId13"/>
    <p:sldId id="315" r:id="rId14"/>
    <p:sldId id="316" r:id="rId15"/>
    <p:sldId id="317" r:id="rId16"/>
    <p:sldId id="321" r:id="rId17"/>
    <p:sldId id="323" r:id="rId18"/>
    <p:sldId id="322" r:id="rId1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s Storgaard" initials="H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7472"/>
    <a:srgbClr val="B2001E"/>
    <a:srgbClr val="E44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sfarv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1566" y="204"/>
      </p:cViewPr>
      <p:guideLst>
        <p:guide orient="horz" pos="100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4AC67-89A4-473F-B287-640931CCCC3B}" type="datetimeFigureOut">
              <a:rPr lang="da-DK" smtClean="0"/>
              <a:pPr/>
              <a:t>20-03-2015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20677-6694-437C-9CD5-2625EE6176BA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6166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36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E44923"/>
                </a:solidFill>
                <a:latin typeface="+mn-lt"/>
                <a:ea typeface="+mn-ea"/>
                <a:cs typeface="+mn-cs"/>
              </a:rPr>
              <a:t>THE RESILIENCE PROGRAMME FOR YOUNG MEN</a:t>
            </a:r>
            <a:r>
              <a:rPr lang="da-DK" sz="1200" b="1" kern="1200" smtClean="0">
                <a:solidFill>
                  <a:srgbClr val="E44923"/>
                </a:solidFill>
                <a:latin typeface="+mn-lt"/>
                <a:ea typeface="+mn-ea"/>
                <a:cs typeface="+mn-cs"/>
              </a:rPr>
              <a:t> · DAY 2</a:t>
            </a:r>
            <a:endParaRPr lang="en-GB" sz="1200" b="1" dirty="0">
              <a:solidFill>
                <a:srgbClr val="ED61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7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B2001E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B2001E"/>
                </a:solidFill>
                <a:latin typeface="+mn-lt"/>
                <a:ea typeface="+mn-ea"/>
                <a:cs typeface="+mn-cs"/>
              </a:rPr>
              <a:t>· DAY 2</a:t>
            </a:r>
            <a:endParaRPr lang="en-GB" sz="1200" b="1" dirty="0">
              <a:solidFill>
                <a:srgbClr val="C30E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63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1D7472"/>
                </a:solidFill>
                <a:latin typeface="+mn-lt"/>
                <a:ea typeface="+mn-ea"/>
                <a:cs typeface="+mn-cs"/>
              </a:rPr>
              <a:t>· DAY 2</a:t>
            </a:r>
            <a:endParaRPr lang="en-GB" sz="1200" b="1" dirty="0">
              <a:solidFill>
                <a:srgbClr val="19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9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4350" y="494974"/>
            <a:ext cx="8172450" cy="8662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4350" y="1600200"/>
            <a:ext cx="817245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010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500"/>
        </a:spcAft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600" dirty="0"/>
              <a:t>اليوم الثاني</a:t>
            </a:r>
            <a:r>
              <a:rPr lang="ar-SA" sz="3600" dirty="0"/>
              <a:t>:</a:t>
            </a:r>
            <a:r>
              <a:rPr lang="ar-SA" sz="3600" i="1" dirty="0"/>
              <a:t> </a:t>
            </a:r>
            <a:r>
              <a:rPr lang="ar-SA" sz="3600" dirty="0"/>
              <a:t>الأنشطة النفسية الاجتماعية للشباب</a:t>
            </a:r>
            <a:endParaRPr lang="da-DK" sz="3600" dirty="0"/>
          </a:p>
        </p:txBody>
      </p:sp>
      <p:pic>
        <p:nvPicPr>
          <p:cNvPr id="3" name="Billede 2" descr="3paastrib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24000"/>
            <a:ext cx="7620000" cy="447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22979"/>
          </a:xfrm>
        </p:spPr>
        <p:txBody>
          <a:bodyPr>
            <a:normAutofit fontScale="90000"/>
          </a:bodyPr>
          <a:lstStyle/>
          <a:p>
            <a:pPr lvl="0" algn="r"/>
            <a:r>
              <a:rPr lang="ar-SA" sz="4000" dirty="0"/>
              <a:t>ال</a:t>
            </a:r>
            <a:r>
              <a:rPr lang="ar-EG" sz="4000" dirty="0"/>
              <a:t>عمل</a:t>
            </a:r>
            <a:r>
              <a:rPr lang="ar-SA" sz="4000" dirty="0"/>
              <a:t> مع الشباب</a:t>
            </a:r>
            <a:r>
              <a:rPr lang="da-DK" dirty="0"/>
              <a:t/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ar-EG" sz="2800" dirty="0" smtClean="0"/>
              <a:t>- </a:t>
            </a:r>
            <a:r>
              <a:rPr lang="ar-EG" sz="2800" dirty="0"/>
              <a:t>يبنى على </a:t>
            </a:r>
            <a:r>
              <a:rPr lang="ar-EG" sz="2800" dirty="0">
                <a:solidFill>
                  <a:srgbClr val="FF0000"/>
                </a:solidFill>
              </a:rPr>
              <a:t>واقعهم وتجاربهم</a:t>
            </a:r>
            <a:endParaRPr lang="da-DK" sz="2800" dirty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2800" dirty="0"/>
              <a:t> </a:t>
            </a:r>
            <a:r>
              <a:rPr lang="ar-EG" sz="2800" dirty="0"/>
              <a:t>- </a:t>
            </a:r>
            <a:r>
              <a:rPr lang="ar-EG" sz="2800" dirty="0" smtClean="0"/>
              <a:t>وضع</a:t>
            </a:r>
            <a:r>
              <a:rPr lang="ar-SA" sz="2800" dirty="0" smtClean="0"/>
              <a:t> </a:t>
            </a:r>
            <a:r>
              <a:rPr lang="ar-SA" sz="2800" dirty="0">
                <a:solidFill>
                  <a:srgbClr val="FF0000"/>
                </a:solidFill>
              </a:rPr>
              <a:t>أهدافا محددة</a:t>
            </a:r>
            <a:endParaRPr lang="da-DK" sz="2800" dirty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2800" dirty="0"/>
              <a:t> </a:t>
            </a:r>
            <a:r>
              <a:rPr lang="ar-EG" sz="2800" dirty="0"/>
              <a:t>- </a:t>
            </a:r>
            <a:r>
              <a:rPr lang="ar-SA" sz="2800" dirty="0"/>
              <a:t>يعتمد على </a:t>
            </a:r>
            <a:r>
              <a:rPr lang="ar-SA" sz="2800" dirty="0">
                <a:solidFill>
                  <a:srgbClr val="FF0000"/>
                </a:solidFill>
              </a:rPr>
              <a:t>أساليب </a:t>
            </a:r>
            <a:r>
              <a:rPr lang="ar-EG" sz="2800" dirty="0">
                <a:solidFill>
                  <a:srgbClr val="FF0000"/>
                </a:solidFill>
              </a:rPr>
              <a:t>متنوعة</a:t>
            </a:r>
          </a:p>
          <a:p>
            <a:pPr algn="r">
              <a:lnSpc>
                <a:spcPct val="150000"/>
              </a:lnSpc>
            </a:pPr>
            <a:r>
              <a:rPr lang="ar-EG" sz="2800" dirty="0"/>
              <a:t>- جعل الأنشطة ذات </a:t>
            </a:r>
            <a:r>
              <a:rPr lang="ar-EG" sz="2800" dirty="0">
                <a:solidFill>
                  <a:srgbClr val="FF0000"/>
                </a:solidFill>
              </a:rPr>
              <a:t>الأهمية </a:t>
            </a:r>
            <a:r>
              <a:rPr lang="ar-EG" sz="2800" dirty="0" smtClean="0"/>
              <a:t>و</a:t>
            </a:r>
            <a:r>
              <a:rPr lang="ar-EG" sz="2800" dirty="0" smtClean="0">
                <a:solidFill>
                  <a:srgbClr val="FF0000"/>
                </a:solidFill>
              </a:rPr>
              <a:t>القيمة  </a:t>
            </a:r>
            <a:r>
              <a:rPr lang="ar-SA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/>
              <a:t> </a:t>
            </a:r>
            <a:endParaRPr lang="da-DK" sz="2800" dirty="0"/>
          </a:p>
          <a:p>
            <a:pPr algn="r">
              <a:lnSpc>
                <a:spcPct val="150000"/>
              </a:lnSpc>
            </a:pPr>
            <a:r>
              <a:rPr lang="ar-EG" sz="2800" dirty="0"/>
              <a:t>- توفير الخبرة والمعرفة </a:t>
            </a:r>
            <a:r>
              <a:rPr lang="ar-EG" sz="2800" dirty="0" smtClean="0"/>
              <a:t>الجديدة التي </a:t>
            </a:r>
            <a:r>
              <a:rPr lang="ar-EG" sz="2800" dirty="0"/>
              <a:t>يمكن ان يتم وضعها حيث </a:t>
            </a:r>
            <a:r>
              <a:rPr lang="ar-EG" sz="2800" dirty="0">
                <a:solidFill>
                  <a:srgbClr val="FF0000"/>
                </a:solidFill>
              </a:rPr>
              <a:t>التنفيذ</a:t>
            </a:r>
            <a:r>
              <a:rPr lang="ar-EG" sz="2800" dirty="0"/>
              <a:t> </a:t>
            </a:r>
            <a:r>
              <a:rPr lang="ar-EG" sz="2800" dirty="0">
                <a:solidFill>
                  <a:srgbClr val="FF0000"/>
                </a:solidFill>
              </a:rPr>
              <a:t>الفوري </a:t>
            </a:r>
            <a:endParaRPr lang="da-DK" sz="2800" dirty="0"/>
          </a:p>
          <a:p>
            <a:pPr lvl="0" algn="r"/>
            <a:endParaRPr lang="da-DK" sz="3200" dirty="0">
              <a:solidFill>
                <a:prstClr val="black"/>
              </a:solidFill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740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SA" sz="3600" b="1" dirty="0" smtClean="0"/>
              <a:t>أساليب ال</a:t>
            </a:r>
            <a:r>
              <a:rPr lang="ar-EG" sz="3600" b="1" dirty="0" smtClean="0"/>
              <a:t>نشاط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ar-EG" sz="3200" dirty="0" smtClean="0"/>
              <a:t>- </a:t>
            </a:r>
            <a:r>
              <a:rPr lang="ar-SA" sz="3200" dirty="0"/>
              <a:t>العمل الجماعي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/>
              <a:t>- </a:t>
            </a:r>
            <a:r>
              <a:rPr lang="ar-SA" sz="3200" dirty="0"/>
              <a:t>مسرح ( تمثيل )/ لعب أدوار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/>
              <a:t>- الجدال</a:t>
            </a:r>
            <a:r>
              <a:rPr lang="ar-SA" sz="3200" dirty="0"/>
              <a:t>/ مناقشات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 smtClean="0"/>
              <a:t>- </a:t>
            </a:r>
            <a:r>
              <a:rPr lang="ar-SA" sz="3200" dirty="0"/>
              <a:t>أنشطة </a:t>
            </a:r>
            <a:r>
              <a:rPr lang="ar-SA" sz="3200" dirty="0" smtClean="0"/>
              <a:t>رياضية</a:t>
            </a:r>
            <a:r>
              <a:rPr lang="ar-EG" sz="3200" dirty="0" smtClean="0"/>
              <a:t> وبدنية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/>
              <a:t>- فن</a:t>
            </a:r>
            <a:r>
              <a:rPr lang="ar-SA" sz="3200" dirty="0" err="1"/>
              <a:t>ون</a:t>
            </a:r>
            <a:endParaRPr lang="da-DK" sz="3200" dirty="0"/>
          </a:p>
          <a:p>
            <a:pPr algn="r">
              <a:lnSpc>
                <a:spcPct val="140000"/>
              </a:lnSpc>
            </a:pPr>
            <a:endParaRPr lang="en-US" sz="3200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920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sz="3600" b="1" dirty="0" smtClean="0"/>
              <a:t>تخطيت الانشطة النفسية الاجتماعية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ar-EG" sz="3400" b="1" dirty="0" smtClean="0">
                <a:cs typeface="+mj-cs"/>
              </a:rPr>
              <a:t>ناقش </a:t>
            </a:r>
            <a:r>
              <a:rPr lang="ar-EG" sz="3400" b="1" dirty="0">
                <a:cs typeface="+mj-cs"/>
              </a:rPr>
              <a:t>التالي في مجموعات مؤلفة من 3-4 اشخاص</a:t>
            </a:r>
            <a:r>
              <a:rPr lang="ar-EG" sz="3400" b="1" dirty="0" smtClean="0">
                <a:cs typeface="+mj-cs"/>
              </a:rPr>
              <a:t>:</a:t>
            </a:r>
          </a:p>
          <a:p>
            <a:pPr algn="r">
              <a:lnSpc>
                <a:spcPct val="150000"/>
              </a:lnSpc>
            </a:pPr>
            <a:r>
              <a:rPr lang="ar-EG" sz="3400" dirty="0" smtClean="0">
                <a:cs typeface="+mj-cs"/>
              </a:rPr>
              <a:t>-    حول </a:t>
            </a:r>
            <a:r>
              <a:rPr lang="ar-EG" sz="3400" dirty="0">
                <a:cs typeface="+mj-cs"/>
              </a:rPr>
              <a:t>ماذا يدور النشاط</a:t>
            </a:r>
            <a:r>
              <a:rPr lang="ar-EG" sz="3400" dirty="0" smtClean="0">
                <a:cs typeface="+mj-cs"/>
              </a:rPr>
              <a:t>؟ </a:t>
            </a: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ما </a:t>
            </a:r>
            <a:r>
              <a:rPr lang="ar-EG" sz="3400" dirty="0">
                <a:cs typeface="+mj-cs"/>
              </a:rPr>
              <a:t>هي </a:t>
            </a:r>
            <a:r>
              <a:rPr lang="ar-EG" sz="3400" dirty="0" smtClean="0">
                <a:cs typeface="+mj-cs"/>
              </a:rPr>
              <a:t>النتائج الإجابية المستهدفة؟</a:t>
            </a: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كيف يمكن للنشاط تعزيز الرفاهية الاجتماعية؟</a:t>
            </a:r>
            <a:endParaRPr lang="ar-EG" sz="3400" dirty="0">
              <a:cs typeface="+mj-cs"/>
            </a:endParaRP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ما </a:t>
            </a:r>
            <a:r>
              <a:rPr lang="ar-EG" sz="3400" dirty="0">
                <a:cs typeface="+mj-cs"/>
              </a:rPr>
              <a:t>هي </a:t>
            </a:r>
            <a:r>
              <a:rPr lang="ar-EG" sz="3400" dirty="0" smtClean="0">
                <a:cs typeface="+mj-cs"/>
              </a:rPr>
              <a:t>الترتيبات اللازمة للنشاط؟</a:t>
            </a: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ما هي الموارد المحتاجة؟</a:t>
            </a: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أي نوع من الأنشطة ستقوم بها؟ اشرح كيف سيتم تنظيم الدورة.</a:t>
            </a:r>
          </a:p>
          <a:p>
            <a:pPr marL="457200" indent="-457200" algn="r" rtl="1">
              <a:lnSpc>
                <a:spcPct val="150000"/>
              </a:lnSpc>
              <a:buFontTx/>
              <a:buChar char="-"/>
            </a:pPr>
            <a:r>
              <a:rPr lang="ar-EG" sz="3400" dirty="0" smtClean="0">
                <a:cs typeface="+mj-cs"/>
              </a:rPr>
              <a:t>ما هي ردود الفعل التي يجب ان تكون مستعدا لها؟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54782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r" defTabSz="457200" rtl="0">
              <a:spcBef>
                <a:spcPct val="0"/>
              </a:spcBef>
            </a:pPr>
            <a:r>
              <a:rPr lang="ar-SA" sz="3600" b="1" dirty="0" smtClean="0"/>
              <a:t>كيفية التعامل مع ردود الأفعال الانفعالية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ar-EG" sz="3200" dirty="0"/>
              <a:t>-</a:t>
            </a:r>
            <a:r>
              <a:rPr lang="ar-EG" sz="3200" dirty="0" smtClean="0"/>
              <a:t> </a:t>
            </a:r>
            <a:r>
              <a:rPr lang="ar-EG" sz="3200" dirty="0">
                <a:solidFill>
                  <a:srgbClr val="FF0000"/>
                </a:solidFill>
              </a:rPr>
              <a:t>لا</a:t>
            </a:r>
            <a:r>
              <a:rPr lang="ar-SA" sz="3200" dirty="0">
                <a:solidFill>
                  <a:srgbClr val="FF0000"/>
                </a:solidFill>
              </a:rPr>
              <a:t> </a:t>
            </a:r>
            <a:r>
              <a:rPr lang="ar-EG" sz="3200" dirty="0">
                <a:solidFill>
                  <a:srgbClr val="FF0000"/>
                </a:solidFill>
              </a:rPr>
              <a:t>تحقق </a:t>
            </a:r>
            <a:r>
              <a:rPr lang="ar-EG" sz="3200" dirty="0"/>
              <a:t>في تجارب </a:t>
            </a:r>
            <a:r>
              <a:rPr lang="ar-EG" sz="3200" dirty="0" smtClean="0"/>
              <a:t>المشاركين</a:t>
            </a:r>
            <a:endParaRPr lang="en-US" sz="3200" dirty="0"/>
          </a:p>
          <a:p>
            <a:pPr algn="r">
              <a:lnSpc>
                <a:spcPct val="150000"/>
              </a:lnSpc>
            </a:pPr>
            <a:r>
              <a:rPr lang="ar-EG" sz="3200" dirty="0" smtClean="0"/>
              <a:t>- </a:t>
            </a:r>
            <a:r>
              <a:rPr lang="ar-SA" sz="3200" dirty="0" smtClean="0"/>
              <a:t>استعرض</a:t>
            </a:r>
            <a:r>
              <a:rPr lang="ar-SA" sz="3200" dirty="0" smtClean="0">
                <a:solidFill>
                  <a:srgbClr val="FF0000"/>
                </a:solidFill>
              </a:rPr>
              <a:t> </a:t>
            </a:r>
            <a:r>
              <a:rPr lang="ar-SA" sz="3200" dirty="0">
                <a:solidFill>
                  <a:srgbClr val="FF0000"/>
                </a:solidFill>
              </a:rPr>
              <a:t>طرق الاستجابة </a:t>
            </a:r>
            <a:r>
              <a:rPr lang="ar-SA" sz="3200" dirty="0"/>
              <a:t>للمشاعر </a:t>
            </a:r>
            <a:r>
              <a:rPr lang="ar-SA" sz="3200" dirty="0" smtClean="0"/>
              <a:t>الصعبة</a:t>
            </a:r>
            <a:endParaRPr lang="ar-EG" sz="3200" dirty="0"/>
          </a:p>
          <a:p>
            <a:pPr algn="r">
              <a:lnSpc>
                <a:spcPct val="150000"/>
              </a:lnSpc>
            </a:pPr>
            <a:r>
              <a:rPr lang="ar-EG" sz="3200" dirty="0" smtClean="0"/>
              <a:t>- </a:t>
            </a:r>
            <a:r>
              <a:rPr lang="ar-SA" sz="3200" dirty="0" smtClean="0"/>
              <a:t>أعط </a:t>
            </a:r>
            <a:r>
              <a:rPr lang="ar-SA" sz="3200" dirty="0">
                <a:solidFill>
                  <a:srgbClr val="FF0000"/>
                </a:solidFill>
              </a:rPr>
              <a:t>المساحة المطلوبة لردود الأفعال </a:t>
            </a:r>
            <a:r>
              <a:rPr lang="ar-SA" sz="3200" dirty="0" smtClean="0">
                <a:solidFill>
                  <a:srgbClr val="FF0000"/>
                </a:solidFill>
              </a:rPr>
              <a:t>واستمع </a:t>
            </a:r>
            <a:r>
              <a:rPr lang="ar-SA" sz="3200" dirty="0"/>
              <a:t>لما </a:t>
            </a:r>
            <a:r>
              <a:rPr lang="ar-SA" sz="3200" dirty="0" smtClean="0"/>
              <a:t>يقولونه</a:t>
            </a:r>
            <a:endParaRPr lang="ar-EG" sz="3200" dirty="0" smtClean="0"/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EG" sz="3200" dirty="0" smtClean="0"/>
              <a:t> ربط النقاط</a:t>
            </a:r>
            <a:endParaRPr lang="en-US" sz="3200" dirty="0"/>
          </a:p>
          <a:p>
            <a:pPr algn="r">
              <a:lnSpc>
                <a:spcPct val="140000"/>
              </a:lnSpc>
            </a:pPr>
            <a:endParaRPr lang="en-US" sz="3200" dirty="0" smtClean="0"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da-DK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288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SA" sz="3600" b="1" dirty="0" smtClean="0"/>
              <a:t>التعامل مع ردود أفعال المشاركين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ar-EG" sz="3200" dirty="0" smtClean="0"/>
              <a:t>- استمع </a:t>
            </a:r>
            <a:r>
              <a:rPr lang="ar-EG" sz="3200" dirty="0" smtClean="0">
                <a:solidFill>
                  <a:srgbClr val="FF0000"/>
                </a:solidFill>
              </a:rPr>
              <a:t>بدقة </a:t>
            </a:r>
            <a:r>
              <a:rPr lang="ar-EG" sz="3200" dirty="0" smtClean="0"/>
              <a:t>وحافظ على </a:t>
            </a:r>
            <a:r>
              <a:rPr lang="ar-EG" sz="3200" dirty="0" smtClean="0">
                <a:solidFill>
                  <a:srgbClr val="FF0000"/>
                </a:solidFill>
              </a:rPr>
              <a:t>التواصل بالعين </a:t>
            </a:r>
            <a:endParaRPr lang="da-DK" sz="3200" dirty="0" smtClean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EG" sz="3200" dirty="0" smtClean="0"/>
              <a:t>- </a:t>
            </a:r>
            <a:r>
              <a:rPr lang="ar-EG" sz="3200" dirty="0"/>
              <a:t>لا تقاطع ولكن </a:t>
            </a:r>
            <a:r>
              <a:rPr lang="ar-EG" sz="3200" dirty="0">
                <a:solidFill>
                  <a:srgbClr val="FF0000"/>
                </a:solidFill>
              </a:rPr>
              <a:t>انتبه الى الإشارات </a:t>
            </a:r>
            <a:r>
              <a:rPr lang="ar-EG" sz="3200" dirty="0"/>
              <a:t>التي تشير الى رغبة الاخرين بالإجابة 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/>
              <a:t>- </a:t>
            </a:r>
            <a:r>
              <a:rPr lang="ar-SA" sz="3200" dirty="0"/>
              <a:t>إقرار بردود الأفعال مع </a:t>
            </a:r>
            <a:r>
              <a:rPr lang="ar-SA" sz="3200" dirty="0">
                <a:solidFill>
                  <a:srgbClr val="FF0000"/>
                </a:solidFill>
              </a:rPr>
              <a:t>التشجيع</a:t>
            </a:r>
            <a:r>
              <a:rPr lang="ar-SA" sz="3200" dirty="0"/>
              <a:t> </a:t>
            </a:r>
            <a:endParaRPr lang="da-DK" sz="3200" dirty="0"/>
          </a:p>
          <a:p>
            <a:pPr algn="r">
              <a:lnSpc>
                <a:spcPct val="150000"/>
              </a:lnSpc>
            </a:pPr>
            <a:r>
              <a:rPr lang="ar-EG" sz="3200" dirty="0"/>
              <a:t>- </a:t>
            </a:r>
            <a:r>
              <a:rPr lang="ar-SA" sz="3200" dirty="0"/>
              <a:t>استخدام </a:t>
            </a:r>
            <a:r>
              <a:rPr lang="ar-SA" sz="3200" dirty="0">
                <a:solidFill>
                  <a:srgbClr val="FF0000"/>
                </a:solidFill>
              </a:rPr>
              <a:t>الدبلوماسية</a:t>
            </a:r>
            <a:r>
              <a:rPr lang="ar-SA" sz="3200" dirty="0"/>
              <a:t> </a:t>
            </a:r>
            <a:r>
              <a:rPr lang="ar-SA" sz="3200" dirty="0" smtClean="0"/>
              <a:t>عند</a:t>
            </a:r>
            <a:r>
              <a:rPr lang="ar-EG" sz="3200" dirty="0" smtClean="0"/>
              <a:t> سوء الفهم و/أو الصراعات</a:t>
            </a:r>
            <a:endParaRPr lang="da-DK" sz="3200" dirty="0"/>
          </a:p>
          <a:p>
            <a:pPr algn="r"/>
            <a:endParaRPr lang="ar-EG" sz="3200" dirty="0" smtClean="0">
              <a:cs typeface="Helvetica" pitchFamily="34" charset="0"/>
            </a:endParaRPr>
          </a:p>
          <a:p>
            <a:pPr algn="r"/>
            <a:endParaRPr lang="en-US" sz="3200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8822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r" defTabSz="457200" rtl="0">
              <a:spcBef>
                <a:spcPct val="0"/>
              </a:spcBef>
            </a:pPr>
            <a:r>
              <a:rPr lang="ar-SA" sz="3600" b="1" dirty="0" smtClean="0"/>
              <a:t>دعم المشاركين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ar-EG" sz="2800" dirty="0" smtClean="0"/>
              <a:t>- </a:t>
            </a:r>
            <a:r>
              <a:rPr lang="ar-EG" sz="2800" dirty="0"/>
              <a:t>أسس </a:t>
            </a:r>
            <a:r>
              <a:rPr lang="ar-EG" sz="2800" dirty="0">
                <a:solidFill>
                  <a:srgbClr val="FF0000"/>
                </a:solidFill>
              </a:rPr>
              <a:t>قيّم للمجموعة </a:t>
            </a:r>
          </a:p>
          <a:p>
            <a:pPr algn="r">
              <a:lnSpc>
                <a:spcPct val="150000"/>
              </a:lnSpc>
            </a:pPr>
            <a:r>
              <a:rPr lang="ar-EG" sz="2800" dirty="0"/>
              <a:t>- </a:t>
            </a:r>
            <a:r>
              <a:rPr lang="ar-EG" sz="2800" dirty="0">
                <a:solidFill>
                  <a:srgbClr val="FF0000"/>
                </a:solidFill>
              </a:rPr>
              <a:t>تشجيع</a:t>
            </a:r>
            <a:r>
              <a:rPr lang="ar-EG" sz="2800" dirty="0"/>
              <a:t> المشاركين على التعبير عن آرائهم، همومهم، ووجهات النظر </a:t>
            </a:r>
            <a:r>
              <a:rPr lang="ar-EG" sz="2800" dirty="0" smtClean="0"/>
              <a:t>المختلفة واحترمهم</a:t>
            </a:r>
            <a:endParaRPr lang="da-DK" sz="2800" dirty="0"/>
          </a:p>
          <a:p>
            <a:pPr algn="r">
              <a:lnSpc>
                <a:spcPct val="150000"/>
              </a:lnSpc>
            </a:pPr>
            <a:r>
              <a:rPr lang="ar-EG" sz="2800" dirty="0"/>
              <a:t>- امنح المشاركين </a:t>
            </a:r>
            <a:r>
              <a:rPr lang="ar-EG" sz="2800" dirty="0">
                <a:solidFill>
                  <a:srgbClr val="FF0000"/>
                </a:solidFill>
              </a:rPr>
              <a:t>الطمأنينة </a:t>
            </a:r>
            <a:r>
              <a:rPr lang="ar-SA" sz="2800" dirty="0">
                <a:solidFill>
                  <a:srgbClr val="FF0000"/>
                </a:solidFill>
              </a:rPr>
              <a:t>و</a:t>
            </a:r>
            <a:r>
              <a:rPr lang="ar-EG" sz="2800" dirty="0">
                <a:solidFill>
                  <a:srgbClr val="FF0000"/>
                </a:solidFill>
              </a:rPr>
              <a:t>التشجيع</a:t>
            </a:r>
            <a:r>
              <a:rPr lang="ar-SA" sz="2800" dirty="0">
                <a:solidFill>
                  <a:srgbClr val="FF0000"/>
                </a:solidFill>
              </a:rPr>
              <a:t> و</a:t>
            </a:r>
            <a:r>
              <a:rPr lang="ar-EG" sz="2800" dirty="0">
                <a:solidFill>
                  <a:srgbClr val="FF0000"/>
                </a:solidFill>
              </a:rPr>
              <a:t>الدعم</a:t>
            </a:r>
            <a:endParaRPr lang="da-DK" sz="2800" dirty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EG" sz="2800" dirty="0"/>
              <a:t>- </a:t>
            </a:r>
            <a:r>
              <a:rPr lang="ar-SA" sz="2800" dirty="0"/>
              <a:t>تأكد من أن كل فرد في المجموعة يشعر </a:t>
            </a:r>
            <a:r>
              <a:rPr lang="ar-SA" sz="2800" dirty="0">
                <a:solidFill>
                  <a:srgbClr val="FF0000"/>
                </a:solidFill>
              </a:rPr>
              <a:t>بقيمته الذاتية </a:t>
            </a:r>
            <a:endParaRPr lang="da-DK" sz="2800" dirty="0">
              <a:solidFill>
                <a:srgbClr val="FF0000"/>
              </a:solidFill>
            </a:endParaRPr>
          </a:p>
          <a:p>
            <a:pPr algn="r"/>
            <a:endParaRPr lang="ar-EG" sz="3200" dirty="0" smtClean="0">
              <a:solidFill>
                <a:srgbClr val="FF0000"/>
              </a:solidFill>
              <a:cs typeface="Helvetica" pitchFamily="34" charset="0"/>
            </a:endParaRPr>
          </a:p>
          <a:p>
            <a:pPr algn="r"/>
            <a:endParaRPr lang="en-US" sz="3200" dirty="0">
              <a:solidFill>
                <a:srgbClr val="FF0000"/>
              </a:solidFill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620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1">
              <a:spcBef>
                <a:spcPct val="0"/>
              </a:spcBef>
            </a:pPr>
            <a:r>
              <a:rPr lang="ar-EG" sz="3600" b="1" dirty="0" smtClean="0">
                <a:latin typeface="+mj-lt"/>
                <a:cs typeface="Helvetica" pitchFamily="34" charset="0"/>
              </a:rPr>
              <a:t>كتالوج الأنشطة ـ صناديق المواضيع</a:t>
            </a:r>
            <a:endParaRPr lang="da-DK" sz="36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 marL="342900" indent="-342900" algn="r" rtl="1">
              <a:lnSpc>
                <a:spcPct val="140000"/>
              </a:lnSpc>
            </a:pPr>
            <a:r>
              <a:rPr lang="ar-EG" sz="3200" dirty="0" smtClean="0"/>
              <a:t>ـ بدنية/رياضية</a:t>
            </a:r>
          </a:p>
          <a:p>
            <a:pPr marL="342900" indent="-342900" algn="r" rtl="1">
              <a:lnSpc>
                <a:spcPct val="140000"/>
              </a:lnSpc>
            </a:pPr>
            <a:r>
              <a:rPr lang="ar-EG" sz="3200" dirty="0" smtClean="0"/>
              <a:t>ـ الفنية</a:t>
            </a:r>
          </a:p>
          <a:p>
            <a:pPr marL="342900" indent="-342900" algn="r" rtl="1">
              <a:lnSpc>
                <a:spcPct val="140000"/>
              </a:lnSpc>
            </a:pPr>
            <a:r>
              <a:rPr lang="ar-EG" sz="3200" dirty="0" smtClean="0"/>
              <a:t>ـ المهارات الحياتية</a:t>
            </a:r>
          </a:p>
          <a:p>
            <a:pPr marL="342900" indent="-342900" algn="r" rtl="1">
              <a:lnSpc>
                <a:spcPct val="140000"/>
              </a:lnSpc>
            </a:pPr>
            <a:r>
              <a:rPr lang="ar-EG" sz="3200" dirty="0" smtClean="0"/>
              <a:t>ـ بالأضافة الى أمثلة لاماكن امنة</a:t>
            </a:r>
          </a:p>
          <a:p>
            <a:pPr marL="342900" indent="-342900" algn="r" rtl="1">
              <a:lnSpc>
                <a:spcPct val="140000"/>
              </a:lnSpc>
            </a:pP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9676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3600" dirty="0" smtClean="0"/>
              <a:t>مثال لنشاط</a:t>
            </a:r>
            <a:endParaRPr lang="da-DK" sz="3600" dirty="0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31" y="1600201"/>
            <a:ext cx="5641669" cy="4291904"/>
          </a:xfrm>
        </p:spPr>
      </p:pic>
    </p:spTree>
    <p:extLst>
      <p:ext uri="{BB962C8B-B14F-4D97-AF65-F5344CB8AC3E}">
        <p14:creationId xmlns:p14="http://schemas.microsoft.com/office/powerpoint/2010/main" val="20466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/>
            <a:r>
              <a:rPr lang="ar-EG" sz="3600" b="1" dirty="0" smtClean="0">
                <a:latin typeface="+mj-lt"/>
                <a:cs typeface="+mj-cs"/>
              </a:rPr>
              <a:t>التقييم والختام</a:t>
            </a:r>
            <a:endParaRPr lang="da-DK" sz="3600" b="1" dirty="0">
              <a:cs typeface="+mj-cs"/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59" y="1828800"/>
            <a:ext cx="4774482" cy="3733800"/>
          </a:xfrm>
        </p:spPr>
      </p:pic>
    </p:spTree>
    <p:extLst>
      <p:ext uri="{BB962C8B-B14F-4D97-AF65-F5344CB8AC3E}">
        <p14:creationId xmlns:p14="http://schemas.microsoft.com/office/powerpoint/2010/main" val="5491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/>
              <a:t>نشاط: ماذا يعني الشباب؟</a:t>
            </a:r>
            <a:endParaRPr lang="da-DK" altLang="da-DK" sz="3600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endParaRPr lang="en-US" altLang="da-DK" b="1" dirty="0" smtClean="0"/>
          </a:p>
          <a:p>
            <a:pPr algn="r"/>
            <a:endParaRPr lang="ar-SA" sz="3200" dirty="0"/>
          </a:p>
          <a:p>
            <a:pPr algn="r"/>
            <a:r>
              <a:rPr lang="en-US" altLang="da-DK" sz="3200" b="1" dirty="0"/>
              <a:t> </a:t>
            </a:r>
            <a:r>
              <a:rPr lang="ar-SA" altLang="da-DK" sz="3200" b="1" dirty="0"/>
              <a:t>المناقشة في مجموعات</a:t>
            </a:r>
            <a:r>
              <a:rPr lang="ar-EG" altLang="da-DK" sz="3200" b="1" dirty="0"/>
              <a:t>:</a:t>
            </a:r>
          </a:p>
          <a:p>
            <a:pPr algn="r"/>
            <a:endParaRPr lang="ar-EG" sz="3200" dirty="0"/>
          </a:p>
          <a:p>
            <a:pPr algn="r"/>
            <a:r>
              <a:rPr lang="ar-SA" sz="3200" dirty="0"/>
              <a:t>ماذا يميز الفترة الزمنية في الحياة التي تعتبر فترة "الشباب"؟</a:t>
            </a:r>
            <a:endParaRPr lang="ar-EG" sz="3200" dirty="0"/>
          </a:p>
          <a:p>
            <a:pPr lvl="0" algn="r"/>
            <a:endParaRPr lang="en-GB" sz="3200" dirty="0"/>
          </a:p>
          <a:p>
            <a:pPr lvl="0"/>
            <a:endParaRPr lang="en-GB" dirty="0" smtClean="0">
              <a:ea typeface="ヒラギノ角ゴ Pro W3" pitchFamily="84" charset="-128"/>
            </a:endParaRPr>
          </a:p>
          <a:p>
            <a:pPr lvl="0"/>
            <a:endParaRPr lang="en-US" i="1" dirty="0" smtClean="0">
              <a:ea typeface="ヒラギノ角ゴ Pro W3" pitchFamily="84" charset="-128"/>
            </a:endParaRPr>
          </a:p>
          <a:p>
            <a:pPr lvl="0"/>
            <a:endParaRPr lang="en-GB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176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>
              <a:defRPr/>
            </a:pPr>
            <a:r>
              <a:rPr lang="ar-SA" sz="3600" b="1" dirty="0"/>
              <a:t>أ</a:t>
            </a:r>
            <a:r>
              <a:rPr lang="ar-EG" sz="3600" b="1" dirty="0"/>
              <a:t>دوار ا</a:t>
            </a:r>
            <a:r>
              <a:rPr lang="ar-SA" sz="3600" b="1" dirty="0"/>
              <a:t>لشباب</a:t>
            </a:r>
            <a:r>
              <a:rPr lang="ar-EG" sz="3600" b="1" dirty="0"/>
              <a:t> في المجتمع</a:t>
            </a:r>
            <a:endParaRPr lang="da-DK" sz="3600" b="1" dirty="0">
              <a:latin typeface="+mj-lt"/>
              <a:ea typeface="ヒラギノ角ゴ Pro W3" pitchFamily="84" charset="-128"/>
            </a:endParaRPr>
          </a:p>
        </p:txBody>
      </p:sp>
      <p:pic>
        <p:nvPicPr>
          <p:cNvPr id="3" name="Billede 2" descr="2014Aug29_255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600200"/>
            <a:ext cx="6705600" cy="435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>
              <a:defRPr/>
            </a:pPr>
            <a:r>
              <a:rPr lang="ar-SA" sz="3600" b="1" dirty="0"/>
              <a:t>نشاط: مجتمع</a:t>
            </a:r>
            <a:r>
              <a:rPr lang="ar-EG" sz="3600" b="1" dirty="0" err="1"/>
              <a:t>نا</a:t>
            </a:r>
            <a:r>
              <a:rPr lang="ar-EG" sz="3600" b="1" dirty="0"/>
              <a:t> </a:t>
            </a:r>
            <a:endParaRPr lang="da-DK" sz="3600" b="1" dirty="0">
              <a:latin typeface="+mj-lt"/>
              <a:ea typeface="ヒラギノ角ゴ Pro W3" pitchFamily="84" charset="-128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ar-EG" dirty="0"/>
          </a:p>
          <a:p>
            <a:pPr algn="r"/>
            <a:r>
              <a:rPr lang="ar-SA" b="1" dirty="0"/>
              <a:t>عمل جماعي</a:t>
            </a:r>
            <a:r>
              <a:rPr lang="ar-EG" b="1" dirty="0"/>
              <a:t>: </a:t>
            </a:r>
          </a:p>
          <a:p>
            <a:pPr algn="r"/>
            <a:endParaRPr lang="da-DK" b="1" dirty="0"/>
          </a:p>
          <a:p>
            <a:pPr algn="r"/>
            <a:r>
              <a:rPr lang="ar-SA" sz="2800" dirty="0"/>
              <a:t>أرسموا خريطة لمجتمعكم بالطريقة التي تتمنون أن </a:t>
            </a:r>
            <a:r>
              <a:rPr lang="ar-EG" sz="2800" dirty="0" smtClean="0"/>
              <a:t>يصبح</a:t>
            </a:r>
            <a:r>
              <a:rPr lang="ar-EG" sz="2800" dirty="0"/>
              <a:t>.</a:t>
            </a:r>
          </a:p>
          <a:p>
            <a:pPr algn="r"/>
            <a:endParaRPr lang="ar-EG" sz="2800" dirty="0"/>
          </a:p>
          <a:p>
            <a:pPr algn="r"/>
            <a:r>
              <a:rPr lang="ar-EG" sz="2800" dirty="0"/>
              <a:t>ماذا يمكنك القيام به لجعل هذا المجتمع يتحقق؟   </a:t>
            </a:r>
            <a:endParaRPr lang="ar-SA" sz="2800" dirty="0"/>
          </a:p>
          <a:p>
            <a:pPr algn="r"/>
            <a:endParaRPr lang="ar-SA" sz="2800" dirty="0"/>
          </a:p>
          <a:p>
            <a:pPr algn="r"/>
            <a:r>
              <a:rPr lang="ar-EG" sz="2800" dirty="0"/>
              <a:t>قدموا الخرائط في جلسة عامة.  </a:t>
            </a:r>
            <a:endParaRPr 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228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>
              <a:defRPr/>
            </a:pPr>
            <a:r>
              <a:rPr lang="ar-EG" sz="3600" b="1" dirty="0">
                <a:cs typeface="+mj-cs"/>
              </a:rPr>
              <a:t>صنع التغيير </a:t>
            </a:r>
            <a:endParaRPr lang="da-DK" sz="3600" b="1" dirty="0">
              <a:latin typeface="+mj-lt"/>
              <a:ea typeface="ヒラギノ角ゴ Pro W3" pitchFamily="84" charset="-128"/>
              <a:cs typeface="+mj-cs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>
              <a:lnSpc>
                <a:spcPct val="150000"/>
              </a:lnSpc>
            </a:pPr>
            <a:r>
              <a:rPr lang="ar-EG" b="1" dirty="0" smtClean="0"/>
              <a:t>لإجراء </a:t>
            </a:r>
            <a:r>
              <a:rPr lang="ar-EG" b="1" dirty="0"/>
              <a:t>التغييرات </a:t>
            </a:r>
            <a:r>
              <a:rPr lang="ar-EG" b="1" dirty="0" smtClean="0"/>
              <a:t>نحتاج:</a:t>
            </a:r>
            <a:endParaRPr lang="da-DK" dirty="0" smtClean="0"/>
          </a:p>
          <a:p>
            <a:pPr algn="r">
              <a:lnSpc>
                <a:spcPct val="150000"/>
              </a:lnSpc>
            </a:pPr>
            <a:r>
              <a:rPr lang="ar-EG" dirty="0" smtClean="0"/>
              <a:t>- </a:t>
            </a:r>
            <a:r>
              <a:rPr lang="ar-EG" dirty="0"/>
              <a:t>المبادرة</a:t>
            </a:r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القدرة على الاستفادة من دعم الراشدين.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القدرة على الاستفادة من دعم الاقران. 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حب الاطلاع والثقافة 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الثقة في الآخرين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التركيز على الإمكانيات والموارد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القدرة على مساعدة الآخرين</a:t>
            </a:r>
            <a:endParaRPr lang="ar-EG" dirty="0"/>
          </a:p>
          <a:p>
            <a:pPr algn="r">
              <a:lnSpc>
                <a:spcPct val="150000"/>
              </a:lnSpc>
            </a:pPr>
            <a:r>
              <a:rPr lang="ar-EG" dirty="0"/>
              <a:t>- </a:t>
            </a:r>
            <a:r>
              <a:rPr lang="ar-SA" dirty="0"/>
              <a:t>الأيمان بأن الأفعال قد تصنع التغيير </a:t>
            </a:r>
            <a:endParaRPr 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2163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>
              <a:defRPr/>
            </a:pPr>
            <a:r>
              <a:rPr lang="ar-EG" dirty="0" smtClean="0">
                <a:ea typeface="ヒラギノ角ゴ Pro W3" pitchFamily="84" charset="-128"/>
              </a:rPr>
              <a:t>أ</a:t>
            </a:r>
            <a:r>
              <a:rPr lang="ar-EG" sz="3200" dirty="0" smtClean="0">
                <a:ea typeface="ヒラギノ角ゴ Pro W3" pitchFamily="84" charset="-128"/>
              </a:rPr>
              <a:t>هداف الأنشطة النفسية الاجتماعية للشباب</a:t>
            </a:r>
            <a:endParaRPr lang="da-DK" sz="3200" dirty="0">
              <a:ea typeface="ヒラギノ角ゴ Pro W3" pitchFamily="84" charset="-128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تعزيز الثقة واتسامح</a:t>
            </a:r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منع الصراعات</a:t>
            </a:r>
            <a:endParaRPr lang="ar-EG" sz="2800" dirty="0"/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ان يكون عنصرا فعالا في إعادة بناء المجتمعات</a:t>
            </a:r>
            <a:endParaRPr lang="ar-EG" sz="2800" dirty="0"/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تعزيز الرفاهية العاطفية وآليات التكيف</a:t>
            </a:r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حماية الشباب وأفراد المجتمع من احداث مؤذية </a:t>
            </a:r>
            <a:endParaRPr lang="ar-EG" sz="2800" dirty="0"/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توفير مكان آمنا وتمكين الشباب من التطور والتعلم</a:t>
            </a:r>
            <a:endParaRPr lang="ar-EG" sz="2800" dirty="0"/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تحسين آليات الدعم التي تربط بين الشباب وأقرانهم </a:t>
            </a:r>
            <a:endParaRPr lang="ar-EG" sz="2800" dirty="0"/>
          </a:p>
          <a:p>
            <a:pPr marL="457200" lvl="0" indent="-457200" algn="r" rtl="1">
              <a:lnSpc>
                <a:spcPct val="150000"/>
              </a:lnSpc>
              <a:buFontTx/>
              <a:buChar char="-"/>
            </a:pPr>
            <a:r>
              <a:rPr lang="ar-EG" sz="2800" dirty="0" smtClean="0"/>
              <a:t>تعزيز آليات الدعم الأجتماعي داخل المجتمعات </a:t>
            </a:r>
          </a:p>
          <a:p>
            <a:pPr lvl="0" algn="r"/>
            <a:endParaRPr lang="ar-EG" sz="1400" dirty="0" smtClean="0"/>
          </a:p>
          <a:p>
            <a:pPr marL="342900" lvl="0" indent="-342900">
              <a:buFont typeface="Arial"/>
              <a:buChar char="•"/>
            </a:pPr>
            <a:endParaRPr lang="da-DK" sz="1200" dirty="0">
              <a:ea typeface="ヒラギノ角ゴ Pro W3" pitchFamily="84" charset="-128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723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/>
            <a:r>
              <a:rPr lang="ar-EG" sz="3600" b="1" dirty="0" smtClean="0"/>
              <a:t>التخطيط للأنشطة النفسية الاجتماعية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200" b="1" dirty="0"/>
              <a:t>من المهم الانتباه الى:</a:t>
            </a:r>
            <a:endParaRPr lang="da-DK" sz="3200" dirty="0"/>
          </a:p>
          <a:p>
            <a:pPr lvl="0" algn="r"/>
            <a:endParaRPr lang="ar-EG" sz="3200" i="1" dirty="0"/>
          </a:p>
          <a:p>
            <a:pPr algn="r"/>
            <a:r>
              <a:rPr lang="ar-EG" sz="3200" dirty="0"/>
              <a:t>- لماذا نقوم بهذا؟</a:t>
            </a:r>
          </a:p>
          <a:p>
            <a:pPr algn="r">
              <a:lnSpc>
                <a:spcPct val="150000"/>
              </a:lnSpc>
            </a:pPr>
            <a:r>
              <a:rPr lang="ar-EG" sz="3200" dirty="0" smtClean="0"/>
              <a:t>- ماذا </a:t>
            </a:r>
            <a:r>
              <a:rPr lang="ar-EG" sz="3200" dirty="0"/>
              <a:t>نريد ان نغير ونحقق</a:t>
            </a:r>
            <a:r>
              <a:rPr lang="ar-EG" sz="3200" dirty="0" smtClean="0"/>
              <a:t>؟</a:t>
            </a:r>
          </a:p>
          <a:p>
            <a:pPr algn="r">
              <a:lnSpc>
                <a:spcPct val="150000"/>
              </a:lnSpc>
            </a:pPr>
            <a:r>
              <a:rPr lang="ar-EG" sz="3200" dirty="0" smtClean="0">
                <a:cs typeface="Helvetica" pitchFamily="34" charset="0"/>
              </a:rPr>
              <a:t>- ماذا نريد ان نعلم الشباب؟</a:t>
            </a:r>
            <a:endParaRPr lang="da-DK" sz="3200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6727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600" dirty="0"/>
              <a:t>معلومات عن المشاركين</a:t>
            </a:r>
            <a:r>
              <a:rPr lang="ar-SA" sz="3600" dirty="0"/>
              <a:t> 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361180"/>
            <a:ext cx="8229600" cy="4764984"/>
          </a:xfrm>
        </p:spPr>
        <p:txBody>
          <a:bodyPr>
            <a:normAutofit/>
          </a:bodyPr>
          <a:lstStyle/>
          <a:p>
            <a:pPr algn="r"/>
            <a:endParaRPr lang="ar-EG" dirty="0" smtClean="0"/>
          </a:p>
          <a:p>
            <a:pPr algn="r">
              <a:lnSpc>
                <a:spcPct val="150000"/>
              </a:lnSpc>
            </a:pPr>
            <a:r>
              <a:rPr lang="ar-SA" dirty="0"/>
              <a:t>- العمر</a:t>
            </a:r>
          </a:p>
          <a:p>
            <a:pPr algn="r">
              <a:lnSpc>
                <a:spcPct val="150000"/>
              </a:lnSpc>
            </a:pPr>
            <a:r>
              <a:rPr lang="ar-SA" dirty="0"/>
              <a:t>- تحديات واحتياجات المشاركين </a:t>
            </a:r>
            <a:endParaRPr lang="da-DK" dirty="0"/>
          </a:p>
          <a:p>
            <a:pPr algn="r">
              <a:lnSpc>
                <a:spcPct val="150000"/>
              </a:lnSpc>
            </a:pPr>
            <a:r>
              <a:rPr lang="en-US" dirty="0"/>
              <a:t> </a:t>
            </a:r>
            <a:r>
              <a:rPr lang="ar-EG" dirty="0"/>
              <a:t>- توقعات المشاركين للنشاطات المخططة</a:t>
            </a:r>
            <a:endParaRPr lang="da-DK" dirty="0"/>
          </a:p>
          <a:p>
            <a:pPr algn="r">
              <a:lnSpc>
                <a:spcPct val="150000"/>
              </a:lnSpc>
            </a:pPr>
            <a:r>
              <a:rPr lang="en-US" dirty="0"/>
              <a:t> </a:t>
            </a:r>
            <a:r>
              <a:rPr lang="ar-EG" dirty="0"/>
              <a:t>- الحافز لحضور النشاط  </a:t>
            </a:r>
            <a:endParaRPr lang="da-DK" dirty="0"/>
          </a:p>
          <a:p>
            <a:pPr algn="r">
              <a:lnSpc>
                <a:spcPct val="150000"/>
              </a:lnSpc>
            </a:pPr>
            <a:r>
              <a:rPr lang="ar-EG" dirty="0"/>
              <a:t>- الاحتياجات الفردية الخاصة </a:t>
            </a:r>
            <a:endParaRPr 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5447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r" defTabSz="457200" rtl="0">
              <a:spcBef>
                <a:spcPct val="0"/>
              </a:spcBef>
            </a:pPr>
            <a:r>
              <a:rPr lang="ar-SA" sz="3600" b="1" dirty="0" smtClean="0"/>
              <a:t>تنسيق الأنشطة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150000"/>
              </a:lnSpc>
            </a:pPr>
            <a:r>
              <a:rPr lang="ar-SA" sz="2800" b="1" dirty="0" smtClean="0">
                <a:cs typeface="+mj-cs"/>
              </a:rPr>
              <a:t>الأخذ </a:t>
            </a:r>
            <a:r>
              <a:rPr lang="ar-SA" sz="2800" b="1" dirty="0">
                <a:cs typeface="+mj-cs"/>
              </a:rPr>
              <a:t>بعين الاعتبار مسبقاً</a:t>
            </a:r>
            <a:r>
              <a:rPr lang="ar-EG" sz="2800" b="1" dirty="0">
                <a:cs typeface="+mj-cs"/>
              </a:rPr>
              <a:t>: </a:t>
            </a:r>
            <a:endParaRPr lang="ar-EG" sz="2800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EG" sz="2800" dirty="0" smtClean="0">
                <a:cs typeface="+mj-cs"/>
              </a:rPr>
              <a:t>- </a:t>
            </a:r>
            <a:r>
              <a:rPr lang="ar-SA" sz="2800" dirty="0">
                <a:cs typeface="+mj-cs"/>
              </a:rPr>
              <a:t>الإطار الزمني</a:t>
            </a:r>
            <a:endParaRPr lang="da-DK" sz="2800" dirty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EG" sz="2800" dirty="0">
                <a:cs typeface="+mj-cs"/>
              </a:rPr>
              <a:t>- </a:t>
            </a:r>
            <a:r>
              <a:rPr lang="ar-SA" sz="2800" dirty="0">
                <a:cs typeface="+mj-cs"/>
              </a:rPr>
              <a:t>المكان</a:t>
            </a:r>
            <a:endParaRPr lang="da-DK" sz="2800" dirty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EG" sz="2800" dirty="0" smtClean="0">
                <a:cs typeface="+mj-cs"/>
              </a:rPr>
              <a:t>- </a:t>
            </a:r>
            <a:r>
              <a:rPr lang="ar-SA" sz="2800" dirty="0" smtClean="0">
                <a:cs typeface="+mj-cs"/>
              </a:rPr>
              <a:t>المواد المطلوبة</a:t>
            </a:r>
            <a:endParaRPr lang="da-DK" sz="2800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EG" sz="2800" dirty="0" smtClean="0">
                <a:cs typeface="+mj-cs"/>
              </a:rPr>
              <a:t>- </a:t>
            </a:r>
            <a:r>
              <a:rPr lang="ar-EG" sz="2800" dirty="0">
                <a:cs typeface="+mj-cs"/>
              </a:rPr>
              <a:t>كيف تعرف عن نفسك؟ </a:t>
            </a:r>
          </a:p>
          <a:p>
            <a:pPr algn="r">
              <a:lnSpc>
                <a:spcPct val="150000"/>
              </a:lnSpc>
            </a:pPr>
            <a:r>
              <a:rPr lang="ar-EG" sz="2800" dirty="0">
                <a:cs typeface="+mj-cs"/>
              </a:rPr>
              <a:t>- كيف تقدم الهدف من النشاط؟ </a:t>
            </a:r>
          </a:p>
          <a:p>
            <a:pPr algn="r"/>
            <a:endParaRPr lang="en-US" sz="3200" dirty="0" smtClean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095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463</Words>
  <Application>Microsoft Office PowerPoint</Application>
  <PresentationFormat>Skærmshow (4:3)</PresentationFormat>
  <Paragraphs>107</Paragraphs>
  <Slides>18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18</vt:i4>
      </vt:variant>
    </vt:vector>
  </HeadingPairs>
  <TitlesOfParts>
    <vt:vector size="24" baseType="lpstr">
      <vt:lpstr>Arial</vt:lpstr>
      <vt:lpstr>Calibri</vt:lpstr>
      <vt:lpstr>Helvetica</vt:lpstr>
      <vt:lpstr>Times New Roman</vt:lpstr>
      <vt:lpstr>ヒラギノ角ゴ Pro W3</vt:lpstr>
      <vt:lpstr>Kontortema</vt:lpstr>
      <vt:lpstr>اليوم الثاني: الأنشطة النفسية الاجتماعية للشباب</vt:lpstr>
      <vt:lpstr>نشاط: ماذا يعني الشباب؟</vt:lpstr>
      <vt:lpstr>أدوار الشباب في المجتمع</vt:lpstr>
      <vt:lpstr>نشاط: مجتمعنا </vt:lpstr>
      <vt:lpstr>صنع التغيير </vt:lpstr>
      <vt:lpstr>أهداف الأنشطة النفسية الاجتماعية للشباب</vt:lpstr>
      <vt:lpstr>التخطيط للأنشطة النفسية الاجتماعية</vt:lpstr>
      <vt:lpstr>معلومات عن المشاركين </vt:lpstr>
      <vt:lpstr>تنسيق الأنشطة</vt:lpstr>
      <vt:lpstr>العمل مع الشباب </vt:lpstr>
      <vt:lpstr>أساليب النشاط</vt:lpstr>
      <vt:lpstr>تخطيت الانشطة النفسية الاجتماعية</vt:lpstr>
      <vt:lpstr>كيفية التعامل مع ردود الأفعال الانفعالية</vt:lpstr>
      <vt:lpstr>التعامل مع ردود أفعال المشاركين</vt:lpstr>
      <vt:lpstr>دعم المشاركين</vt:lpstr>
      <vt:lpstr>كتالوج الأنشطة ـ صناديق المواضيع</vt:lpstr>
      <vt:lpstr>مثال لنشاط</vt:lpstr>
      <vt:lpstr>التقييم والختام</vt:lpstr>
    </vt:vector>
  </TitlesOfParts>
  <Company>IFRC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Lasse Norgaard</dc:creator>
  <cp:lastModifiedBy>hanan senhaji</cp:lastModifiedBy>
  <cp:revision>62</cp:revision>
  <cp:lastPrinted>2014-09-03T13:01:13Z</cp:lastPrinted>
  <dcterms:created xsi:type="dcterms:W3CDTF">2014-08-15T10:10:14Z</dcterms:created>
  <dcterms:modified xsi:type="dcterms:W3CDTF">2015-03-19T23:54:46Z</dcterms:modified>
</cp:coreProperties>
</file>