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sldIdLst>
    <p:sldId id="297" r:id="rId2"/>
    <p:sldId id="257" r:id="rId3"/>
    <p:sldId id="258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4" r:id="rId12"/>
    <p:sldId id="298" r:id="rId13"/>
    <p:sldId id="299" r:id="rId14"/>
    <p:sldId id="300" r:id="rId15"/>
    <p:sldId id="261" r:id="rId16"/>
    <p:sldId id="260" r:id="rId17"/>
    <p:sldId id="301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95" r:id="rId30"/>
    <p:sldId id="296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008">
          <p15:clr>
            <a:srgbClr val="A4A3A4"/>
          </p15:clr>
        </p15:guide>
        <p15:guide id="4" pos="288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ans Storgaard" initials="HS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6223"/>
    <a:srgbClr val="C81D35"/>
    <a:srgbClr val="198483"/>
    <a:srgbClr val="185B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102"/>
      </p:cViewPr>
      <p:guideLst>
        <p:guide orient="horz" pos="2160"/>
        <p:guide orient="horz" pos="1008"/>
        <p:guide pos="2880"/>
        <p:guide pos="28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64090D-E9A0-4FCD-8EF7-9E9A0B6F7A71}" type="datetimeFigureOut">
              <a:rPr lang="da-DK" smtClean="0"/>
              <a:pPr/>
              <a:t>20-03-2015</a:t>
            </a:fld>
            <a:endParaRPr lang="da-DK"/>
          </a:p>
        </p:txBody>
      </p:sp>
      <p:sp>
        <p:nvSpPr>
          <p:cNvPr id="4" name="Pladsholder til slide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8B6523-2CE7-42C8-8727-8F42CB8A7100}" type="slidenum">
              <a:rPr lang="da-DK" smtClean="0"/>
              <a:pPr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251432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da-DK" sz="1200" dirty="0" smtClean="0"/>
              <a:t>Psychosocial Support for Young Men</a:t>
            </a:r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8B6523-2CE7-42C8-8727-8F42CB8A7100}" type="slidenum">
              <a:rPr lang="da-DK" smtClean="0"/>
              <a:pPr/>
              <a:t>1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582381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endParaRPr lang="ar-EG" altLang="da-DK" dirty="0" smtClean="0">
              <a:solidFill>
                <a:srgbClr val="292929"/>
              </a:solidFill>
            </a:endParaRPr>
          </a:p>
          <a:p>
            <a:pPr algn="r"/>
            <a:r>
              <a:rPr lang="da-DK" altLang="da-DK" dirty="0" smtClean="0">
                <a:solidFill>
                  <a:srgbClr val="292929"/>
                </a:solidFill>
              </a:rPr>
              <a:t>Training programme</a:t>
            </a:r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8B6523-2CE7-42C8-8727-8F42CB8A7100}" type="slidenum">
              <a:rPr lang="da-DK" smtClean="0"/>
              <a:pPr/>
              <a:t>2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5701859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0272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ODU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lede 9" descr="1716_psc_youngmen_pp_T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7693" y="-71643"/>
            <a:ext cx="9381561" cy="699881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94974"/>
            <a:ext cx="8229600" cy="866205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2pPr marL="285750" indent="-285750">
              <a:buFont typeface="Arial"/>
              <a:buChar char="•"/>
              <a:defRPr/>
            </a:lvl2pPr>
            <a:lvl3pPr marL="285750" indent="-285750">
              <a:buFont typeface="Arial"/>
              <a:buChar char="•"/>
              <a:defRPr/>
            </a:lvl3pPr>
            <a:lvl4pPr marL="285750" indent="-285750">
              <a:buFont typeface="Arial"/>
              <a:buChar char="•"/>
              <a:defRPr/>
            </a:lvl4pPr>
            <a:lvl5pPr marL="285750" indent="-285750">
              <a:buFont typeface="Arial"/>
              <a:buChar char="•"/>
              <a:defRPr/>
            </a:lvl5pPr>
          </a:lstStyle>
          <a:p>
            <a:pPr lvl="0"/>
            <a:r>
              <a:rPr lang="da-DK" dirty="0" smtClean="0"/>
              <a:t>Klik for at redigere teksttypografierne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9" name="Tekstfelt 8"/>
          <p:cNvSpPr txBox="1"/>
          <p:nvPr userDrawn="1"/>
        </p:nvSpPr>
        <p:spPr>
          <a:xfrm>
            <a:off x="457200" y="0"/>
            <a:ext cx="8229600" cy="49497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defTabSz="457200"/>
            <a:r>
              <a:rPr lang="en-GB" sz="1200" b="1" i="0" u="none" strike="noStrike" kern="1200" baseline="0" smtClean="0">
                <a:solidFill>
                  <a:srgbClr val="ED6223"/>
                </a:solidFill>
                <a:latin typeface="+mn-lt"/>
                <a:ea typeface="+mn-ea"/>
                <a:cs typeface="+mn-cs"/>
              </a:rPr>
              <a:t>THE RESILIENCE PROGRAMME FOR YOUNG MEN</a:t>
            </a:r>
            <a:r>
              <a:rPr lang="da-DK" sz="1200" b="1" kern="1200" smtClean="0">
                <a:solidFill>
                  <a:srgbClr val="ED6223"/>
                </a:solidFill>
                <a:latin typeface="+mn-lt"/>
                <a:ea typeface="+mn-ea"/>
                <a:cs typeface="+mn-cs"/>
              </a:rPr>
              <a:t> · DAY 1</a:t>
            </a:r>
            <a:endParaRPr lang="en-GB" sz="1200" b="1" dirty="0">
              <a:solidFill>
                <a:srgbClr val="ED62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329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ODU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lede 6" descr="1716_psc_youngmen_pp_T2_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7693" y="-71643"/>
            <a:ext cx="9381561" cy="699881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94974"/>
            <a:ext cx="8229600" cy="866205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2pPr marL="285750" indent="-285750">
              <a:buFont typeface="Arial"/>
              <a:buChar char="•"/>
              <a:defRPr/>
            </a:lvl2pPr>
            <a:lvl3pPr marL="285750" indent="-285750">
              <a:buFont typeface="Arial"/>
              <a:buChar char="•"/>
              <a:defRPr/>
            </a:lvl3pPr>
            <a:lvl4pPr marL="285750" indent="-285750">
              <a:buFont typeface="Arial"/>
              <a:buChar char="•"/>
              <a:defRPr/>
            </a:lvl4pPr>
            <a:lvl5pPr marL="285750" indent="-285750">
              <a:buFont typeface="Arial"/>
              <a:buChar char="•"/>
              <a:defRPr/>
            </a:lvl5pPr>
          </a:lstStyle>
          <a:p>
            <a:pPr lvl="0"/>
            <a:r>
              <a:rPr lang="da-DK" dirty="0" smtClean="0"/>
              <a:t>Klik for at redigere teksttypografierne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9" name="Tekstfelt 8"/>
          <p:cNvSpPr txBox="1"/>
          <p:nvPr userDrawn="1"/>
        </p:nvSpPr>
        <p:spPr>
          <a:xfrm>
            <a:off x="457200" y="0"/>
            <a:ext cx="8229600" cy="49497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defTabSz="457200"/>
            <a:r>
              <a:rPr lang="en-GB" sz="1200" b="1" i="0" u="none" strike="noStrike" kern="1200" baseline="0" smtClean="0">
                <a:solidFill>
                  <a:srgbClr val="C81D35"/>
                </a:solidFill>
                <a:latin typeface="+mn-lt"/>
                <a:ea typeface="+mn-ea"/>
                <a:cs typeface="+mn-cs"/>
              </a:rPr>
              <a:t>THE RESILIENCE PROGRAMME FOR YOUNG MEN </a:t>
            </a:r>
            <a:r>
              <a:rPr lang="da-DK" sz="1200" b="1" kern="1200" smtClean="0">
                <a:solidFill>
                  <a:srgbClr val="C81D35"/>
                </a:solidFill>
                <a:latin typeface="+mn-lt"/>
                <a:ea typeface="+mn-ea"/>
                <a:cs typeface="+mn-cs"/>
              </a:rPr>
              <a:t>· DAY 1</a:t>
            </a:r>
            <a:endParaRPr lang="en-GB" sz="1200" b="1" dirty="0">
              <a:solidFill>
                <a:srgbClr val="C81D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50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ODU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lede 6" descr="1716_psc_youngmen_pp_T2_03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7693" y="-71643"/>
            <a:ext cx="9381561" cy="699881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94974"/>
            <a:ext cx="8229600" cy="866205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2pPr marL="285750" indent="-285750">
              <a:buFont typeface="Arial"/>
              <a:buChar char="•"/>
              <a:defRPr/>
            </a:lvl2pPr>
            <a:lvl3pPr marL="285750" indent="-285750">
              <a:buFont typeface="Arial"/>
              <a:buChar char="•"/>
              <a:defRPr/>
            </a:lvl3pPr>
            <a:lvl4pPr marL="285750" indent="-285750">
              <a:buFont typeface="Arial"/>
              <a:buChar char="•"/>
              <a:defRPr/>
            </a:lvl4pPr>
            <a:lvl5pPr marL="285750" indent="-285750">
              <a:buFont typeface="Arial"/>
              <a:buChar char="•"/>
              <a:defRPr/>
            </a:lvl5pPr>
          </a:lstStyle>
          <a:p>
            <a:pPr lvl="0"/>
            <a:r>
              <a:rPr lang="da-DK" dirty="0" smtClean="0"/>
              <a:t>Klik for at redigere teksttypografierne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9" name="Tekstfelt 8"/>
          <p:cNvSpPr txBox="1"/>
          <p:nvPr userDrawn="1"/>
        </p:nvSpPr>
        <p:spPr>
          <a:xfrm>
            <a:off x="457200" y="0"/>
            <a:ext cx="8229600" cy="49497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defTabSz="457200"/>
            <a:r>
              <a:rPr lang="en-GB" sz="1200" b="1" i="0" u="none" strike="noStrike" kern="1200" baseline="0" smtClean="0">
                <a:solidFill>
                  <a:srgbClr val="198483"/>
                </a:solidFill>
                <a:latin typeface="+mn-lt"/>
                <a:ea typeface="+mn-ea"/>
                <a:cs typeface="+mn-cs"/>
              </a:rPr>
              <a:t>THE RESILIENCE PROGRAMME FOR YOUNG MEN </a:t>
            </a:r>
            <a:r>
              <a:rPr lang="da-DK" sz="1200" b="1" kern="1200" smtClean="0">
                <a:solidFill>
                  <a:srgbClr val="198483"/>
                </a:solidFill>
                <a:latin typeface="+mn-lt"/>
                <a:ea typeface="+mn-ea"/>
                <a:cs typeface="+mn-cs"/>
              </a:rPr>
              <a:t>· DAY 1</a:t>
            </a:r>
            <a:endParaRPr lang="en-GB" sz="1200" b="1" dirty="0">
              <a:solidFill>
                <a:srgbClr val="19848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356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A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lede 9" descr="1716_psc_youngmen_pp_T2_04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7200" y="-72000"/>
            <a:ext cx="9372600" cy="699213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94974"/>
            <a:ext cx="8229600" cy="866205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2pPr marL="285750" indent="-285750">
              <a:buFont typeface="Arial"/>
              <a:buChar char="•"/>
              <a:defRPr/>
            </a:lvl2pPr>
            <a:lvl3pPr marL="285750" indent="-285750">
              <a:buFont typeface="Arial"/>
              <a:buChar char="•"/>
              <a:defRPr/>
            </a:lvl3pPr>
            <a:lvl4pPr marL="285750" indent="-285750">
              <a:buFont typeface="Arial"/>
              <a:buChar char="•"/>
              <a:defRPr/>
            </a:lvl4pPr>
            <a:lvl5pPr marL="285750" indent="-285750">
              <a:buFont typeface="Arial"/>
              <a:buChar char="•"/>
              <a:defRPr/>
            </a:lvl5pPr>
          </a:lstStyle>
          <a:p>
            <a:pPr lvl="0"/>
            <a:r>
              <a:rPr lang="da-DK" dirty="0" smtClean="0"/>
              <a:t>Klik for at redigere teksttypografierne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9" name="Tekstfelt 8"/>
          <p:cNvSpPr txBox="1"/>
          <p:nvPr userDrawn="1"/>
        </p:nvSpPr>
        <p:spPr>
          <a:xfrm>
            <a:off x="457200" y="0"/>
            <a:ext cx="8229600" cy="49497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u="none" strike="noStrike" kern="1200" baseline="0" smtClean="0">
                <a:solidFill>
                  <a:srgbClr val="198483"/>
                </a:solidFill>
                <a:latin typeface="+mn-lt"/>
                <a:ea typeface="+mn-ea"/>
                <a:cs typeface="+mn-cs"/>
              </a:rPr>
              <a:t>THE RESILIENCE PROGRAMME FOR YOUNG MEN </a:t>
            </a:r>
            <a:r>
              <a:rPr lang="da-DK" sz="1200" b="1" kern="1200" baseline="0" smtClean="0">
                <a:solidFill>
                  <a:srgbClr val="198483"/>
                </a:solidFill>
                <a:latin typeface="+mn-lt"/>
                <a:ea typeface="+mn-ea"/>
                <a:cs typeface="+mn-cs"/>
              </a:rPr>
              <a:t>· DAY 1</a:t>
            </a:r>
            <a:endParaRPr lang="en-GB" sz="1200" b="1" baseline="0" dirty="0">
              <a:solidFill>
                <a:srgbClr val="19848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440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514350" y="494974"/>
            <a:ext cx="8172450" cy="866205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da-DK" dirty="0" smtClean="0"/>
              <a:t>Klik for at redigere i masteren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514350" y="1600200"/>
            <a:ext cx="817245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a-DK" dirty="0" smtClean="0"/>
              <a:t>Klik for at redigere teksttypografierne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461821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ts val="0"/>
        </a:spcBef>
        <a:spcAft>
          <a:spcPts val="500"/>
        </a:spcAft>
        <a:buFontTx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indent="-342900" algn="l" defTabSz="457200" rtl="0" eaLnBrk="1" latinLnBrk="0" hangingPunct="1">
        <a:spcBef>
          <a:spcPts val="0"/>
        </a:spcBef>
        <a:spcAft>
          <a:spcPts val="500"/>
        </a:spcAft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indent="-342900" algn="l" defTabSz="457200" rtl="0" eaLnBrk="1" latinLnBrk="0" hangingPunct="1">
        <a:spcBef>
          <a:spcPts val="0"/>
        </a:spcBef>
        <a:spcAft>
          <a:spcPts val="500"/>
        </a:spcAft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342900" indent="-342900" algn="l" defTabSz="457200" rtl="0" eaLnBrk="1" latinLnBrk="0" hangingPunct="1">
        <a:spcBef>
          <a:spcPts val="0"/>
        </a:spcBef>
        <a:spcAft>
          <a:spcPts val="500"/>
        </a:spcAft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342900" indent="-342900" algn="l" defTabSz="457200" rtl="0" eaLnBrk="1" latinLnBrk="0" hangingPunct="1">
        <a:spcBef>
          <a:spcPts val="0"/>
        </a:spcBef>
        <a:spcAft>
          <a:spcPts val="500"/>
        </a:spcAft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google.dk/url?sa=i&amp;rct=j&amp;q=post+it&amp;source=images&amp;cd=&amp;cad=rja&amp;docid=cc8AzEtWxZ_-yM&amp;tbnid=JLALUPIqRRqZ0M:&amp;ved=0CAUQjRw&amp;url=http://www.rodsbot.com/?c=3363&amp;ei=MHNIUey_C4Oc0QW9nIDACA&amp;psig=AFQjCNH3NQBv_n4gMN6D-34yeCN0QPIeUQ&amp;ust=1363788899651960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png"/><Relationship Id="rId4" Type="http://schemas.openxmlformats.org/officeDocument/2006/relationships/hyperlink" Target="http://www.google.dk/url?sa=i&amp;rct=j&amp;q=post+it&amp;source=images&amp;cd=&amp;cad=rja&amp;docid=Bkj6g1F2DYOhPM&amp;tbnid=GYpo_mAyqSe5YM:&amp;ved=0CAUQjRw&amp;url=http://thepinkboss.com/blog/&amp;ei=63JIUYStN46T0QXshoGwAw&amp;psig=AFQjCNH3NQBv_n4gMN6D-34yeCN0QPIeUQ&amp;ust=1363788899651960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81595"/>
            <a:ext cx="8001000" cy="866205"/>
          </a:xfrm>
        </p:spPr>
        <p:txBody>
          <a:bodyPr>
            <a:normAutofit/>
          </a:bodyPr>
          <a:lstStyle/>
          <a:p>
            <a:pPr algn="r"/>
            <a:r>
              <a:rPr lang="ar-SA" sz="3600" dirty="0"/>
              <a:t>الدعم النفسي </a:t>
            </a:r>
            <a:r>
              <a:rPr lang="ar-SA" sz="3600" dirty="0" smtClean="0"/>
              <a:t>ال</a:t>
            </a:r>
            <a:r>
              <a:rPr lang="ar-EG" sz="3600" dirty="0" smtClean="0"/>
              <a:t>ا</a:t>
            </a:r>
            <a:r>
              <a:rPr lang="ar-SA" sz="3600" dirty="0" smtClean="0"/>
              <a:t>جتماعي للشباب</a:t>
            </a:r>
            <a:endParaRPr lang="da-DK" sz="3600" dirty="0"/>
          </a:p>
        </p:txBody>
      </p:sp>
      <p:pic>
        <p:nvPicPr>
          <p:cNvPr id="3" name="Pladsholder til indhold 2" descr="2014Aug30_2382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1524000"/>
            <a:ext cx="8001000" cy="4400242"/>
          </a:xfrm>
        </p:spPr>
      </p:pic>
    </p:spTree>
    <p:extLst>
      <p:ext uri="{BB962C8B-B14F-4D97-AF65-F5344CB8AC3E}">
        <p14:creationId xmlns:p14="http://schemas.microsoft.com/office/powerpoint/2010/main" val="192353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3600" dirty="0"/>
              <a:t>العوامل المؤثرة في الحياة</a:t>
            </a:r>
            <a:endParaRPr lang="da-DK" sz="3600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3840163"/>
          </a:xfrm>
        </p:spPr>
        <p:txBody>
          <a:bodyPr>
            <a:normAutofit/>
          </a:bodyPr>
          <a:lstStyle/>
          <a:p>
            <a:pPr algn="r"/>
            <a:endParaRPr lang="ar-EG" altLang="da-DK" sz="2800" b="1" dirty="0" smtClean="0">
              <a:solidFill>
                <a:srgbClr val="FF0000"/>
              </a:solidFill>
            </a:endParaRPr>
          </a:p>
          <a:p>
            <a:pPr algn="r"/>
            <a:r>
              <a:rPr lang="ar-SA" altLang="da-DK" sz="2800" b="1" dirty="0" smtClean="0">
                <a:solidFill>
                  <a:srgbClr val="FF0000"/>
                </a:solidFill>
              </a:rPr>
              <a:t>العوامل </a:t>
            </a:r>
            <a:r>
              <a:rPr lang="ar-SA" altLang="da-DK" sz="2800" b="1" dirty="0">
                <a:solidFill>
                  <a:srgbClr val="FF0000"/>
                </a:solidFill>
              </a:rPr>
              <a:t>الوقائية: </a:t>
            </a:r>
            <a:r>
              <a:rPr lang="ar-SA" altLang="da-DK" sz="2800" dirty="0"/>
              <a:t>"حم</a:t>
            </a:r>
            <a:r>
              <a:rPr lang="ar-EG" altLang="da-DK" sz="2800" dirty="0"/>
              <a:t>ا</a:t>
            </a:r>
            <a:r>
              <a:rPr lang="ar-SA" altLang="da-DK" sz="2800" dirty="0"/>
              <a:t>ي</a:t>
            </a:r>
            <a:r>
              <a:rPr lang="ar-EG" altLang="da-DK" sz="2800" dirty="0"/>
              <a:t>ة</a:t>
            </a:r>
            <a:r>
              <a:rPr lang="ar-SA" altLang="da-DK" sz="2800" dirty="0"/>
              <a:t>" الناس و</a:t>
            </a:r>
            <a:r>
              <a:rPr lang="ar-EG" altLang="da-DK" sz="2800" dirty="0"/>
              <a:t>ال</a:t>
            </a:r>
            <a:r>
              <a:rPr lang="ar-SA" altLang="da-DK" sz="2800" dirty="0"/>
              <a:t>حد من تأثير المشقة </a:t>
            </a:r>
            <a:r>
              <a:rPr lang="ar-EG" altLang="da-DK" sz="2800" dirty="0"/>
              <a:t>والصعوبات</a:t>
            </a:r>
          </a:p>
          <a:p>
            <a:pPr algn="r"/>
            <a:endParaRPr lang="ar-EG" altLang="da-DK" sz="2800" dirty="0"/>
          </a:p>
          <a:p>
            <a:pPr algn="r"/>
            <a:r>
              <a:rPr lang="ar-SA" altLang="da-DK" sz="2800" b="1" dirty="0">
                <a:solidFill>
                  <a:srgbClr val="FF0000"/>
                </a:solidFill>
              </a:rPr>
              <a:t>العوامل الخطرة:</a:t>
            </a:r>
            <a:r>
              <a:rPr lang="ar-SA" altLang="da-DK" sz="2800" dirty="0"/>
              <a:t> تعني وضع الناس في "خطر" وتزيد من تأثير المشقة والصعوبات </a:t>
            </a:r>
            <a:endParaRPr lang="da-DK" altLang="da-DK" sz="2800" dirty="0"/>
          </a:p>
          <a:p>
            <a:pPr algn="r"/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92353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altLang="da-DK" sz="3600" dirty="0"/>
              <a:t>نشاط: </a:t>
            </a:r>
            <a:r>
              <a:rPr lang="ar-EG" altLang="da-DK" sz="3600" dirty="0"/>
              <a:t>الآثار النفسية الاجتماعية في مجتمعك</a:t>
            </a:r>
            <a:endParaRPr lang="da-DK" sz="3600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/>
            <a:endParaRPr lang="ar-EG" dirty="0" smtClean="0"/>
          </a:p>
          <a:p>
            <a:pPr algn="r"/>
            <a:endParaRPr lang="ar-EG" altLang="da-DK" dirty="0"/>
          </a:p>
          <a:p>
            <a:pPr algn="r"/>
            <a:r>
              <a:rPr lang="en-US" altLang="da-DK" b="1" dirty="0"/>
              <a:t> </a:t>
            </a:r>
            <a:r>
              <a:rPr lang="ar-SA" altLang="da-DK" b="1" dirty="0"/>
              <a:t>المناقشة في مجموعات</a:t>
            </a:r>
            <a:r>
              <a:rPr lang="ar-EG" altLang="da-DK" b="1" dirty="0"/>
              <a:t>:</a:t>
            </a:r>
          </a:p>
          <a:p>
            <a:pPr algn="r"/>
            <a:endParaRPr lang="da-DK" altLang="da-DK" dirty="0"/>
          </a:p>
          <a:p>
            <a:pPr algn="r"/>
            <a:r>
              <a:rPr lang="ar-SA" altLang="da-DK" dirty="0"/>
              <a:t> </a:t>
            </a:r>
            <a:r>
              <a:rPr lang="ar-EG" altLang="da-DK" dirty="0"/>
              <a:t>- </a:t>
            </a:r>
            <a:r>
              <a:rPr lang="ar-SA" altLang="da-DK" dirty="0"/>
              <a:t>ما هي العوامل التي تزيد مستوى المحن في مجتمعك؟</a:t>
            </a:r>
            <a:endParaRPr lang="da-DK" altLang="da-DK" dirty="0"/>
          </a:p>
          <a:p>
            <a:pPr algn="r"/>
            <a:r>
              <a:rPr lang="ar-SA" altLang="da-DK" dirty="0"/>
              <a:t> </a:t>
            </a:r>
            <a:endParaRPr lang="da-DK" altLang="da-DK" dirty="0"/>
          </a:p>
          <a:p>
            <a:pPr algn="r"/>
            <a:r>
              <a:rPr lang="ar-EG" altLang="da-DK" dirty="0"/>
              <a:t>- </a:t>
            </a:r>
            <a:r>
              <a:rPr lang="ar-SA" altLang="da-DK" dirty="0"/>
              <a:t>ما هي العوامل التي تزيد من ال</a:t>
            </a:r>
            <a:r>
              <a:rPr lang="ar-EG" altLang="da-DK" dirty="0"/>
              <a:t>ر</a:t>
            </a:r>
            <a:r>
              <a:rPr lang="ar-SA" altLang="da-DK" dirty="0" err="1"/>
              <a:t>فا</a:t>
            </a:r>
            <a:r>
              <a:rPr lang="ar-EG" altLang="da-DK" dirty="0"/>
              <a:t>ه</a:t>
            </a:r>
            <a:r>
              <a:rPr lang="ar-SA" altLang="da-DK" dirty="0" err="1"/>
              <a:t>ية</a:t>
            </a:r>
            <a:r>
              <a:rPr lang="ar-SA" altLang="da-DK" dirty="0"/>
              <a:t> النفسية الاجتماعية في مجتمعك؟</a:t>
            </a:r>
            <a:endParaRPr lang="da-DK" altLang="da-DK" dirty="0"/>
          </a:p>
          <a:p>
            <a:pPr algn="r"/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92353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EG" sz="3600" dirty="0"/>
              <a:t>التكيف والمساعدة</a:t>
            </a:r>
            <a:endParaRPr lang="da-DK" sz="3600" dirty="0"/>
          </a:p>
        </p:txBody>
      </p:sp>
      <p:pic>
        <p:nvPicPr>
          <p:cNvPr id="5" name="Billede 8" descr="25-HKRC_photo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502937"/>
            <a:ext cx="5933247" cy="4449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48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en-US" sz="3600" dirty="0"/>
              <a:t> </a:t>
            </a:r>
            <a:r>
              <a:rPr lang="ar-EG" sz="3600" dirty="0" smtClean="0"/>
              <a:t/>
            </a:r>
            <a:br>
              <a:rPr lang="ar-EG" sz="3600" dirty="0" smtClean="0"/>
            </a:br>
            <a:r>
              <a:rPr lang="ar-EG" sz="3600" dirty="0" smtClean="0"/>
              <a:t>صفات </a:t>
            </a:r>
            <a:r>
              <a:rPr lang="ar-EG" sz="3600" dirty="0"/>
              <a:t>الجلد الشخصي</a:t>
            </a:r>
            <a:r>
              <a:rPr lang="ar-SA" sz="3600" dirty="0"/>
              <a:t>ة (الصلابة)</a:t>
            </a:r>
            <a:r>
              <a:rPr lang="da-DK" sz="3600" dirty="0"/>
              <a:t/>
            </a:r>
            <a:br>
              <a:rPr lang="da-DK" sz="3600" dirty="0"/>
            </a:br>
            <a:endParaRPr lang="da-DK" sz="3600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3"/>
          </a:xfrm>
        </p:spPr>
        <p:txBody>
          <a:bodyPr>
            <a:normAutofit fontScale="92500" lnSpcReduction="20000"/>
          </a:bodyPr>
          <a:lstStyle/>
          <a:p>
            <a:pPr algn="r">
              <a:defRPr/>
            </a:pPr>
            <a:r>
              <a:rPr lang="ar-EG" dirty="0"/>
              <a:t>- إمكانية وضع خطط واقعية وتنفيذها</a:t>
            </a:r>
          </a:p>
          <a:p>
            <a:pPr algn="r">
              <a:defRPr/>
            </a:pPr>
            <a:endParaRPr lang="ar-EG" dirty="0"/>
          </a:p>
          <a:p>
            <a:pPr algn="r">
              <a:defRPr/>
            </a:pPr>
            <a:r>
              <a:rPr lang="ar-EG" dirty="0"/>
              <a:t>- وجود صورة إيجابية عن النفس</a:t>
            </a:r>
          </a:p>
          <a:p>
            <a:pPr algn="r">
              <a:defRPr/>
            </a:pPr>
            <a:endParaRPr lang="da-DK" dirty="0"/>
          </a:p>
          <a:p>
            <a:pPr algn="r">
              <a:defRPr/>
            </a:pPr>
            <a:r>
              <a:rPr lang="ar-EG" dirty="0"/>
              <a:t>- الشعور بالذات</a:t>
            </a:r>
          </a:p>
          <a:p>
            <a:pPr algn="r">
              <a:defRPr/>
            </a:pPr>
            <a:endParaRPr lang="da-DK" dirty="0"/>
          </a:p>
          <a:p>
            <a:pPr algn="r">
              <a:defRPr/>
            </a:pPr>
            <a:r>
              <a:rPr lang="ar-EG" dirty="0"/>
              <a:t>- القدرة على التكيف بسهولة مع المواقف الجديدة</a:t>
            </a:r>
          </a:p>
          <a:p>
            <a:pPr algn="r">
              <a:defRPr/>
            </a:pPr>
            <a:endParaRPr lang="da-DK" dirty="0"/>
          </a:p>
          <a:p>
            <a:pPr algn="r">
              <a:defRPr/>
            </a:pPr>
            <a:r>
              <a:rPr lang="ar-EG" dirty="0"/>
              <a:t>- القدرة على التعامل مع </a:t>
            </a:r>
            <a:r>
              <a:rPr lang="ar-EG" dirty="0" err="1"/>
              <a:t>الإنفعالات</a:t>
            </a:r>
            <a:r>
              <a:rPr lang="ar-EG" dirty="0"/>
              <a:t> القوية</a:t>
            </a:r>
          </a:p>
          <a:p>
            <a:pPr algn="r">
              <a:defRPr/>
            </a:pPr>
            <a:endParaRPr lang="da-DK" dirty="0"/>
          </a:p>
          <a:p>
            <a:pPr algn="r">
              <a:defRPr/>
            </a:pPr>
            <a:r>
              <a:rPr lang="ar-EG" dirty="0"/>
              <a:t>- القدرة على تبادل المشاعر والأفكار </a:t>
            </a:r>
          </a:p>
          <a:p>
            <a:pPr algn="r">
              <a:defRPr/>
            </a:pPr>
            <a:endParaRPr lang="da-DK" dirty="0"/>
          </a:p>
          <a:p>
            <a:pPr algn="r">
              <a:defRPr/>
            </a:pPr>
            <a:r>
              <a:rPr lang="ar-EG" dirty="0"/>
              <a:t>- الايمان في ان التغيير ممكن</a:t>
            </a:r>
            <a:endParaRPr lang="da-DK" dirty="0"/>
          </a:p>
          <a:p>
            <a:pPr marL="342900" indent="-342900" algn="r">
              <a:buFont typeface="Arial"/>
              <a:buChar char="•"/>
            </a:pP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895701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altLang="da-DK" sz="3600" dirty="0"/>
              <a:t>نشاط: </a:t>
            </a:r>
            <a:r>
              <a:rPr lang="ar-EG" altLang="da-DK" sz="3600" dirty="0"/>
              <a:t>طرق التكيف</a:t>
            </a:r>
            <a:endParaRPr lang="da-DK" sz="3600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ct val="20000"/>
              </a:spcBef>
              <a:defRPr/>
            </a:pPr>
            <a:endParaRPr lang="en-GB" altLang="da-DK" b="1" dirty="0" smtClean="0"/>
          </a:p>
          <a:p>
            <a:pPr algn="r"/>
            <a:r>
              <a:rPr lang="ar-EG" altLang="da-DK" sz="2800" b="1" dirty="0"/>
              <a:t>العصف الذهني:</a:t>
            </a:r>
          </a:p>
          <a:p>
            <a:pPr algn="r"/>
            <a:endParaRPr lang="da-DK" altLang="da-DK" sz="2800" dirty="0"/>
          </a:p>
          <a:p>
            <a:pPr algn="r"/>
            <a:r>
              <a:rPr lang="ar-EG" altLang="da-DK" sz="2800" dirty="0"/>
              <a:t>فكر في طرق التكيف الايجابية في مجتمعك. ما هي النتائج من التكيف الإيجابي؟</a:t>
            </a:r>
          </a:p>
          <a:p>
            <a:pPr algn="r"/>
            <a:endParaRPr lang="da-DK" altLang="da-DK" sz="2800" dirty="0"/>
          </a:p>
          <a:p>
            <a:pPr algn="r"/>
            <a:r>
              <a:rPr lang="ar-EG" altLang="da-DK" sz="2800" dirty="0"/>
              <a:t>فكر في امثلة من التكيف السلبي. كيف يؤثر التكيف السلبي على المجتمع؟</a:t>
            </a:r>
            <a:endParaRPr lang="da-DK" altLang="da-DK" sz="2800" dirty="0"/>
          </a:p>
          <a:p>
            <a:pPr algn="r"/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472955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altLang="da-DK" sz="3600" dirty="0"/>
              <a:t>دلال</a:t>
            </a:r>
            <a:r>
              <a:rPr lang="ar-EG" altLang="da-DK" sz="3600" dirty="0"/>
              <a:t>ات </a:t>
            </a:r>
            <a:r>
              <a:rPr lang="ar-SA" altLang="da-DK" sz="3600" dirty="0"/>
              <a:t>شائعة</a:t>
            </a:r>
            <a:r>
              <a:rPr lang="ar-EG" altLang="da-DK" sz="3600" dirty="0"/>
              <a:t> للضغط النفسي</a:t>
            </a:r>
            <a:endParaRPr lang="da-DK" sz="3600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752601"/>
            <a:ext cx="8229600" cy="3886200"/>
          </a:xfrm>
        </p:spPr>
        <p:txBody>
          <a:bodyPr>
            <a:normAutofit/>
          </a:bodyPr>
          <a:lstStyle/>
          <a:p>
            <a:pPr algn="r">
              <a:lnSpc>
                <a:spcPct val="150000"/>
              </a:lnSpc>
            </a:pPr>
            <a:endParaRPr lang="ar-EG" altLang="da-DK" sz="2800" dirty="0" smtClean="0"/>
          </a:p>
          <a:p>
            <a:pPr algn="r">
              <a:lnSpc>
                <a:spcPct val="150000"/>
              </a:lnSpc>
            </a:pPr>
            <a:r>
              <a:rPr lang="ar-EG" altLang="da-DK" sz="2800" dirty="0" smtClean="0"/>
              <a:t>- </a:t>
            </a:r>
            <a:r>
              <a:rPr lang="ar-SA" altLang="da-DK" sz="2800" dirty="0"/>
              <a:t>مؤشرات جسدية </a:t>
            </a:r>
            <a:r>
              <a:rPr lang="ar-SA" altLang="da-DK" sz="2800" i="1" dirty="0"/>
              <a:t>(الم البطن، </a:t>
            </a:r>
            <a:r>
              <a:rPr lang="ar-SA" altLang="da-DK" sz="2800" i="1" dirty="0" smtClean="0"/>
              <a:t>تعب)</a:t>
            </a:r>
            <a:endParaRPr lang="ar-EG" altLang="da-DK" sz="2800" dirty="0"/>
          </a:p>
          <a:p>
            <a:pPr algn="r">
              <a:lnSpc>
                <a:spcPct val="150000"/>
              </a:lnSpc>
            </a:pPr>
            <a:r>
              <a:rPr lang="ar-EG" altLang="da-DK" sz="2800" dirty="0"/>
              <a:t>- </a:t>
            </a:r>
            <a:r>
              <a:rPr lang="ar-SA" altLang="da-DK" sz="2800" dirty="0"/>
              <a:t>مؤشرات معرفية </a:t>
            </a:r>
            <a:r>
              <a:rPr lang="ar-SA" altLang="da-DK" sz="2800" i="1" dirty="0"/>
              <a:t>(صعوبة في </a:t>
            </a:r>
            <a:r>
              <a:rPr lang="ar-SA" altLang="da-DK" sz="2800" i="1" dirty="0" smtClean="0"/>
              <a:t>التركيز،</a:t>
            </a:r>
            <a:r>
              <a:rPr lang="ar-EG" altLang="da-DK" sz="2800" i="1" dirty="0" smtClean="0"/>
              <a:t> </a:t>
            </a:r>
            <a:r>
              <a:rPr lang="ar-SA" altLang="da-DK" sz="2800" i="1" dirty="0" smtClean="0"/>
              <a:t>عدم </a:t>
            </a:r>
            <a:r>
              <a:rPr lang="ar-SA" altLang="da-DK" sz="2800" i="1" dirty="0"/>
              <a:t>معرفة الوقت</a:t>
            </a:r>
            <a:r>
              <a:rPr lang="ar-SA" altLang="da-DK" sz="2800" i="1" dirty="0" smtClean="0"/>
              <a:t>)</a:t>
            </a:r>
            <a:endParaRPr lang="da-DK" altLang="da-DK" sz="2800" dirty="0"/>
          </a:p>
          <a:p>
            <a:pPr algn="r">
              <a:lnSpc>
                <a:spcPct val="150000"/>
              </a:lnSpc>
            </a:pPr>
            <a:r>
              <a:rPr lang="ar-EG" altLang="da-DK" sz="2800" dirty="0"/>
              <a:t>- </a:t>
            </a:r>
            <a:r>
              <a:rPr lang="ar-SA" altLang="da-DK" sz="2800" dirty="0"/>
              <a:t>مؤشرات</a:t>
            </a:r>
            <a:r>
              <a:rPr lang="ar-EG" altLang="da-DK" sz="2800" dirty="0"/>
              <a:t> </a:t>
            </a:r>
            <a:r>
              <a:rPr lang="ar-SA" altLang="da-DK" sz="2800" dirty="0"/>
              <a:t>انفعالية (</a:t>
            </a:r>
            <a:r>
              <a:rPr lang="ar-SA" altLang="da-DK" sz="2800" i="1" dirty="0"/>
              <a:t>قلق، حزن، الشعور بالعدائية، الشعور بعدم الفائدة) </a:t>
            </a:r>
            <a:endParaRPr lang="ar-EG" altLang="da-DK" sz="2800" dirty="0"/>
          </a:p>
          <a:p>
            <a:pPr algn="r">
              <a:lnSpc>
                <a:spcPct val="150000"/>
              </a:lnSpc>
            </a:pPr>
            <a:r>
              <a:rPr lang="ar-EG" altLang="da-DK" sz="2800" dirty="0"/>
              <a:t>- </a:t>
            </a:r>
            <a:r>
              <a:rPr lang="ar-SA" altLang="da-DK" sz="2800" dirty="0"/>
              <a:t>مؤشرات سلوكية ( </a:t>
            </a:r>
            <a:r>
              <a:rPr lang="ar-SA" altLang="da-DK" sz="2800" i="1" dirty="0"/>
              <a:t>إساءة استخدام الكحول، العدوانية، الانسحاب)</a:t>
            </a:r>
            <a:endParaRPr lang="ar-EG" altLang="da-DK" sz="2800" i="1" dirty="0"/>
          </a:p>
          <a:p>
            <a:pPr algn="r">
              <a:lnSpc>
                <a:spcPct val="140000"/>
              </a:lnSpc>
              <a:defRPr/>
            </a:pPr>
            <a:endParaRPr lang="ar-EG" sz="3200" i="1" dirty="0" smtClean="0">
              <a:ea typeface="ヒラギノ角ゴ Pro W3" pitchFamily="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2353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446779"/>
          </a:xfrm>
        </p:spPr>
        <p:txBody>
          <a:bodyPr>
            <a:noAutofit/>
          </a:bodyPr>
          <a:lstStyle/>
          <a:p>
            <a:pPr algn="r"/>
            <a:r>
              <a:rPr lang="ar-SA" sz="3600" dirty="0"/>
              <a:t>نشاط: ردود الأفعال الطبيعية للمواقف غير الطبيعية</a:t>
            </a:r>
            <a:r>
              <a:rPr lang="da-DK" sz="3600" dirty="0"/>
              <a:t/>
            </a:r>
            <a:br>
              <a:rPr lang="da-DK" sz="3600" dirty="0"/>
            </a:br>
            <a:endParaRPr lang="da-DK" sz="3600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</p:spPr>
        <p:txBody>
          <a:bodyPr>
            <a:normAutofit/>
          </a:bodyPr>
          <a:lstStyle/>
          <a:p>
            <a:pPr>
              <a:defRPr/>
            </a:pPr>
            <a:endParaRPr lang="en-US" b="1" dirty="0" smtClean="0">
              <a:ea typeface="ヒラギノ角ゴ Pro W3" pitchFamily="84" charset="-128"/>
            </a:endParaRPr>
          </a:p>
          <a:p>
            <a:pPr algn="r"/>
            <a:r>
              <a:rPr lang="ar-EG" altLang="da-DK" b="1" dirty="0"/>
              <a:t>ال</a:t>
            </a:r>
            <a:r>
              <a:rPr lang="ar-SA" altLang="da-DK" b="1" dirty="0"/>
              <a:t>مناقشة في مجموعات</a:t>
            </a:r>
            <a:r>
              <a:rPr lang="ar-EG" altLang="da-DK" b="1" dirty="0"/>
              <a:t>: </a:t>
            </a:r>
          </a:p>
          <a:p>
            <a:pPr algn="r"/>
            <a:endParaRPr lang="da-DK" altLang="da-DK" dirty="0"/>
          </a:p>
          <a:p>
            <a:pPr algn="r"/>
            <a:r>
              <a:rPr lang="ar-SA" altLang="da-DK" dirty="0"/>
              <a:t>ما هي المؤشرات المعتادة وردود الأفعال للضغط النفسي؟</a:t>
            </a:r>
            <a:endParaRPr lang="da-DK" altLang="da-DK" dirty="0"/>
          </a:p>
          <a:p>
            <a:pPr algn="r"/>
            <a:r>
              <a:rPr lang="en-US" altLang="da-DK" dirty="0"/>
              <a:t> </a:t>
            </a:r>
            <a:endParaRPr lang="da-DK" altLang="da-DK" dirty="0"/>
          </a:p>
          <a:p>
            <a:pPr algn="r"/>
            <a:r>
              <a:rPr lang="ar-SA" altLang="da-DK" i="1" dirty="0"/>
              <a:t>اوصف على الأقل </a:t>
            </a:r>
            <a:r>
              <a:rPr lang="ar-SA" altLang="da-DK" i="1" u="sng" dirty="0"/>
              <a:t>خمس</a:t>
            </a:r>
            <a:r>
              <a:rPr lang="ar-SA" altLang="da-DK" i="1" dirty="0"/>
              <a:t> أنواع من الانفعالات او ردود الأفعال النفسية التي تظهر الضغط النفسي</a:t>
            </a:r>
            <a:r>
              <a:rPr lang="ar-EG" altLang="da-DK" i="1" dirty="0"/>
              <a:t>.</a:t>
            </a:r>
            <a:r>
              <a:rPr lang="ar-SA" altLang="da-DK" i="1" dirty="0"/>
              <a:t> </a:t>
            </a:r>
            <a:endParaRPr lang="da-DK" altLang="da-DK" dirty="0"/>
          </a:p>
          <a:p>
            <a:pPr algn="r"/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92353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 algn="r" defTabSz="457200" rtl="0">
              <a:spcBef>
                <a:spcPct val="0"/>
              </a:spcBef>
            </a:pPr>
            <a:r>
              <a:rPr lang="ar-EG" altLang="da-DK" sz="3600" b="1" dirty="0" smtClean="0"/>
              <a:t>النقاط الرئيسية في مساعدة الشباب </a:t>
            </a:r>
            <a:endParaRPr lang="da-DK" sz="3600" b="1" dirty="0">
              <a:latin typeface="+mj-lt"/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25970" y="1828800"/>
            <a:ext cx="8229600" cy="4068763"/>
          </a:xfrm>
        </p:spPr>
        <p:txBody>
          <a:bodyPr>
            <a:normAutofit/>
          </a:bodyPr>
          <a:lstStyle/>
          <a:p>
            <a:pPr algn="r"/>
            <a:endParaRPr lang="ar-EG" dirty="0" smtClean="0"/>
          </a:p>
          <a:p>
            <a:pPr algn="r"/>
            <a:r>
              <a:rPr lang="ar-EG" altLang="da-DK" i="1" dirty="0">
                <a:solidFill>
                  <a:srgbClr val="FF0000"/>
                </a:solidFill>
              </a:rPr>
              <a:t>توضيح</a:t>
            </a:r>
            <a:r>
              <a:rPr lang="ar-EG" altLang="da-DK" dirty="0"/>
              <a:t> المشكلة وتوفير المعلومات العلمية ذات الصلة</a:t>
            </a:r>
            <a:endParaRPr lang="da-DK" altLang="da-DK" dirty="0"/>
          </a:p>
          <a:p>
            <a:pPr algn="r"/>
            <a:endParaRPr lang="ar-EG" altLang="da-DK" i="1" dirty="0"/>
          </a:p>
          <a:p>
            <a:pPr algn="r"/>
            <a:r>
              <a:rPr lang="ar-EG" altLang="da-DK" i="1" dirty="0">
                <a:solidFill>
                  <a:srgbClr val="FF0000"/>
                </a:solidFill>
              </a:rPr>
              <a:t>دعم</a:t>
            </a:r>
            <a:r>
              <a:rPr lang="ar-EG" altLang="da-DK" i="1" dirty="0"/>
              <a:t> طالب المساعدة في تحديد الحلول الممكنة</a:t>
            </a:r>
          </a:p>
          <a:p>
            <a:pPr algn="r"/>
            <a:endParaRPr lang="ar-EG" altLang="da-DK" dirty="0"/>
          </a:p>
          <a:p>
            <a:pPr algn="r"/>
            <a:r>
              <a:rPr lang="ar-EG" altLang="da-DK" i="1" dirty="0"/>
              <a:t>التعامل مع </a:t>
            </a:r>
            <a:r>
              <a:rPr lang="ar-EG" altLang="da-DK" i="1" dirty="0">
                <a:solidFill>
                  <a:srgbClr val="FF0000"/>
                </a:solidFill>
              </a:rPr>
              <a:t>’هنا و الان‘</a:t>
            </a:r>
            <a:endParaRPr lang="da-DK" altLang="da-DK" dirty="0">
              <a:solidFill>
                <a:srgbClr val="FF0000"/>
              </a:solidFill>
            </a:endParaRPr>
          </a:p>
          <a:p>
            <a:pPr algn="r"/>
            <a:endParaRPr lang="ar-EG" altLang="da-DK" i="1" dirty="0"/>
          </a:p>
          <a:p>
            <a:pPr algn="r"/>
            <a:r>
              <a:rPr lang="ar-EG" altLang="da-DK" i="1" dirty="0">
                <a:solidFill>
                  <a:srgbClr val="FF0000"/>
                </a:solidFill>
              </a:rPr>
              <a:t>مرافقة، دعم وتدريب</a:t>
            </a:r>
            <a:r>
              <a:rPr lang="ar-EG" altLang="da-DK" i="1" dirty="0"/>
              <a:t>، بدلا من إعطاء النصيحة مباشر</a:t>
            </a:r>
            <a:endParaRPr lang="da-DK" altLang="da-DK" dirty="0"/>
          </a:p>
          <a:p>
            <a:pPr algn="r"/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4258571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EG" altLang="da-DK" sz="3600" dirty="0" smtClean="0"/>
              <a:t>ن</a:t>
            </a:r>
            <a:r>
              <a:rPr lang="ar-SA" altLang="da-DK" sz="3600" dirty="0" smtClean="0"/>
              <a:t>ش</a:t>
            </a:r>
            <a:r>
              <a:rPr lang="ar-EG" altLang="da-DK" sz="3600" dirty="0"/>
              <a:t>ا</a:t>
            </a:r>
            <a:r>
              <a:rPr lang="ar-SA" altLang="da-DK" sz="3600" dirty="0"/>
              <a:t>ط: ا</a:t>
            </a:r>
            <a:r>
              <a:rPr lang="ar-EG" altLang="da-DK" sz="3600" dirty="0"/>
              <a:t>لاستماع الفع</a:t>
            </a:r>
            <a:r>
              <a:rPr lang="ar-SA" altLang="da-DK" sz="3600" dirty="0"/>
              <a:t>ال</a:t>
            </a:r>
            <a:endParaRPr lang="da-DK" sz="3600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676400"/>
            <a:ext cx="2286000" cy="4449763"/>
          </a:xfrm>
        </p:spPr>
        <p:txBody>
          <a:bodyPr>
            <a:normAutofit/>
          </a:bodyPr>
          <a:lstStyle/>
          <a:p>
            <a:pPr algn="r"/>
            <a:endParaRPr lang="da-DK" altLang="da-DK" dirty="0"/>
          </a:p>
          <a:p>
            <a:pPr algn="r"/>
            <a:r>
              <a:rPr lang="ar-EG" altLang="da-DK" b="1" dirty="0"/>
              <a:t>العصف الذهني:</a:t>
            </a:r>
          </a:p>
          <a:p>
            <a:pPr algn="r"/>
            <a:endParaRPr lang="da-DK" altLang="da-DK" dirty="0"/>
          </a:p>
          <a:p>
            <a:pPr algn="r"/>
            <a:r>
              <a:rPr lang="ar-EG" altLang="da-DK" dirty="0"/>
              <a:t>ما هو </a:t>
            </a:r>
            <a:r>
              <a:rPr lang="ar-EG" altLang="da-DK" i="1" dirty="0" smtClean="0"/>
              <a:t>ال</a:t>
            </a:r>
            <a:r>
              <a:rPr lang="ar-SA" altLang="da-DK" i="1" dirty="0"/>
              <a:t>ا</a:t>
            </a:r>
            <a:r>
              <a:rPr lang="ar-EG" altLang="da-DK" i="1" dirty="0"/>
              <a:t>ستماع الفعال</a:t>
            </a:r>
            <a:r>
              <a:rPr lang="ar-EG" altLang="da-DK" dirty="0"/>
              <a:t>؟</a:t>
            </a:r>
          </a:p>
          <a:p>
            <a:pPr algn="r"/>
            <a:endParaRPr lang="da-DK" altLang="da-DK" dirty="0"/>
          </a:p>
          <a:p>
            <a:pPr algn="r"/>
            <a:r>
              <a:rPr lang="ar-EG" altLang="da-DK" dirty="0"/>
              <a:t>كيف تفعل ذلك؟</a:t>
            </a:r>
            <a:endParaRPr lang="da-DK" altLang="da-DK" dirty="0"/>
          </a:p>
          <a:p>
            <a:endParaRPr lang="da-DK" dirty="0"/>
          </a:p>
        </p:txBody>
      </p:sp>
      <p:pic>
        <p:nvPicPr>
          <p:cNvPr id="2" name="Billede 1" descr="DSC_0099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0" y="1752600"/>
            <a:ext cx="5791201" cy="4002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53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EG" altLang="da-DK" sz="3600" dirty="0"/>
              <a:t>الاستماع </a:t>
            </a:r>
            <a:r>
              <a:rPr lang="ar-EG" altLang="da-DK" sz="3600" dirty="0" smtClean="0"/>
              <a:t>الفعال (1)</a:t>
            </a:r>
            <a:endParaRPr lang="da-DK" sz="3600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/>
            <a:endParaRPr lang="ar-EG" dirty="0" smtClean="0"/>
          </a:p>
          <a:p>
            <a:pPr algn="r">
              <a:lnSpc>
                <a:spcPct val="150000"/>
              </a:lnSpc>
            </a:pPr>
            <a:r>
              <a:rPr lang="ar-EG" altLang="da-DK" dirty="0"/>
              <a:t>- تواصل الاتصال بالعين بدون تحديق (اذا الثقافة تسمح بذلك) </a:t>
            </a:r>
          </a:p>
          <a:p>
            <a:pPr algn="r">
              <a:lnSpc>
                <a:spcPct val="150000"/>
              </a:lnSpc>
            </a:pPr>
            <a:r>
              <a:rPr lang="ar-EG" altLang="da-DK" dirty="0"/>
              <a:t>- اعطي فرصة للكلام وركز على ما يقال </a:t>
            </a:r>
            <a:r>
              <a:rPr lang="en-US" altLang="da-DK" dirty="0"/>
              <a:t> </a:t>
            </a:r>
            <a:endParaRPr lang="da-DK" altLang="da-DK" dirty="0"/>
          </a:p>
          <a:p>
            <a:pPr algn="r">
              <a:lnSpc>
                <a:spcPct val="150000"/>
              </a:lnSpc>
            </a:pPr>
            <a:r>
              <a:rPr lang="ar-EG" altLang="da-DK" dirty="0"/>
              <a:t>- استخدم الأسئلة التوضيحية ولخص البيانات</a:t>
            </a:r>
            <a:endParaRPr lang="da-DK" altLang="da-DK" dirty="0"/>
          </a:p>
          <a:p>
            <a:pPr algn="r">
              <a:lnSpc>
                <a:spcPct val="150000"/>
              </a:lnSpc>
            </a:pPr>
            <a:r>
              <a:rPr lang="ar-EG" altLang="da-DK" u="sng" dirty="0"/>
              <a:t>- تجنب</a:t>
            </a:r>
            <a:r>
              <a:rPr lang="ar-EG" altLang="da-DK" dirty="0"/>
              <a:t> إعطاء الآراء والجدال</a:t>
            </a:r>
            <a:endParaRPr lang="da-DK" altLang="da-DK" dirty="0"/>
          </a:p>
          <a:p>
            <a:pPr algn="r">
              <a:lnSpc>
                <a:spcPct val="150000"/>
              </a:lnSpc>
            </a:pPr>
            <a:r>
              <a:rPr lang="ar-EG" altLang="da-DK" u="sng" dirty="0"/>
              <a:t>- تجنب</a:t>
            </a:r>
            <a:r>
              <a:rPr lang="ar-EG" altLang="da-DK" dirty="0"/>
              <a:t> ال</a:t>
            </a:r>
            <a:r>
              <a:rPr lang="ar-SA" altLang="da-DK" dirty="0"/>
              <a:t>ا</a:t>
            </a:r>
            <a:r>
              <a:rPr lang="ar-EG" altLang="da-DK" dirty="0"/>
              <a:t>ستهجان</a:t>
            </a:r>
            <a:endParaRPr lang="da-DK" altLang="da-DK" dirty="0"/>
          </a:p>
          <a:p>
            <a:pPr algn="r"/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92353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altLang="da-DK" sz="3600" dirty="0"/>
              <a:t>برنامج التدريب</a:t>
            </a:r>
            <a:endParaRPr lang="da-DK" sz="3600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3687763"/>
          </a:xfrm>
        </p:spPr>
        <p:txBody>
          <a:bodyPr>
            <a:normAutofit/>
          </a:bodyPr>
          <a:lstStyle/>
          <a:p>
            <a:r>
              <a:rPr lang="en-GB" altLang="da-DK" dirty="0"/>
              <a:t>				</a:t>
            </a:r>
          </a:p>
          <a:p>
            <a:endParaRPr lang="da-DK" dirty="0"/>
          </a:p>
        </p:txBody>
      </p:sp>
      <p:sp>
        <p:nvSpPr>
          <p:cNvPr id="4" name="Rektangel 3"/>
          <p:cNvSpPr/>
          <p:nvPr/>
        </p:nvSpPr>
        <p:spPr>
          <a:xfrm>
            <a:off x="2286000" y="2438400"/>
            <a:ext cx="640080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ar-EG" altLang="da-DK" sz="3200" dirty="0"/>
          </a:p>
          <a:p>
            <a:pPr algn="r"/>
            <a:r>
              <a:rPr lang="ar-SA" altLang="da-DK" sz="2800" b="1" dirty="0">
                <a:solidFill>
                  <a:srgbClr val="FF0000"/>
                </a:solidFill>
              </a:rPr>
              <a:t>ال</a:t>
            </a:r>
            <a:r>
              <a:rPr lang="ar-EG" altLang="da-DK" sz="2800" b="1" dirty="0">
                <a:solidFill>
                  <a:srgbClr val="FF0000"/>
                </a:solidFill>
              </a:rPr>
              <a:t>يوم الاول</a:t>
            </a:r>
            <a:r>
              <a:rPr lang="ar-SA" altLang="da-DK" sz="2800" b="1" dirty="0">
                <a:solidFill>
                  <a:srgbClr val="FF0000"/>
                </a:solidFill>
              </a:rPr>
              <a:t>:</a:t>
            </a:r>
            <a:r>
              <a:rPr lang="ar-SA" altLang="da-DK" sz="2800" b="1" dirty="0"/>
              <a:t> </a:t>
            </a:r>
            <a:r>
              <a:rPr lang="ar-SA" altLang="da-DK" sz="2800" dirty="0"/>
              <a:t>الدعم النفسي الاجتماعي</a:t>
            </a:r>
            <a:r>
              <a:rPr lang="ar-EG" altLang="da-DK" sz="2800" dirty="0"/>
              <a:t> للشباب</a:t>
            </a:r>
            <a:endParaRPr lang="da-DK" altLang="da-DK" sz="2800" dirty="0"/>
          </a:p>
          <a:p>
            <a:pPr algn="r"/>
            <a:endParaRPr lang="ar-EG" altLang="da-DK" sz="3200" dirty="0"/>
          </a:p>
          <a:p>
            <a:pPr algn="r"/>
            <a:r>
              <a:rPr lang="ar-SA" altLang="da-DK" sz="2800" b="1" dirty="0">
                <a:solidFill>
                  <a:srgbClr val="FF0000"/>
                </a:solidFill>
              </a:rPr>
              <a:t>ال</a:t>
            </a:r>
            <a:r>
              <a:rPr lang="ar-EG" altLang="da-DK" sz="2800" b="1" dirty="0">
                <a:solidFill>
                  <a:srgbClr val="FF0000"/>
                </a:solidFill>
              </a:rPr>
              <a:t>يوم الثاني</a:t>
            </a:r>
            <a:r>
              <a:rPr lang="ar-SA" altLang="da-DK" sz="2800" b="1" dirty="0">
                <a:solidFill>
                  <a:srgbClr val="FF0000"/>
                </a:solidFill>
              </a:rPr>
              <a:t>:</a:t>
            </a:r>
            <a:r>
              <a:rPr lang="ar-SA" altLang="da-DK" sz="2800" i="1" dirty="0">
                <a:solidFill>
                  <a:srgbClr val="FF0000"/>
                </a:solidFill>
              </a:rPr>
              <a:t> </a:t>
            </a:r>
            <a:r>
              <a:rPr lang="ar-EG" altLang="da-DK" sz="2800" dirty="0"/>
              <a:t>تحضير وتنفيذ </a:t>
            </a:r>
            <a:r>
              <a:rPr lang="ar-SA" altLang="da-DK" sz="2800" dirty="0"/>
              <a:t>الأنشطة النفسية الاجتماعية</a:t>
            </a:r>
            <a:endParaRPr lang="ar-EG" altLang="da-DK" sz="2800" dirty="0"/>
          </a:p>
        </p:txBody>
      </p:sp>
    </p:spTree>
    <p:extLst>
      <p:ext uri="{BB962C8B-B14F-4D97-AF65-F5344CB8AC3E}">
        <p14:creationId xmlns:p14="http://schemas.microsoft.com/office/powerpoint/2010/main" val="192353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EG" altLang="da-DK" sz="3600" dirty="0"/>
              <a:t>الاستماع الفعال </a:t>
            </a:r>
            <a:r>
              <a:rPr lang="ar-EG" altLang="da-DK" sz="3600" dirty="0" smtClean="0"/>
              <a:t>(2)</a:t>
            </a:r>
            <a:endParaRPr lang="da-DK" sz="3600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3"/>
          </a:xfrm>
        </p:spPr>
        <p:txBody>
          <a:bodyPr>
            <a:normAutofit/>
          </a:bodyPr>
          <a:lstStyle/>
          <a:p>
            <a:pPr algn="r"/>
            <a:endParaRPr lang="ar-EG" sz="2800" dirty="0"/>
          </a:p>
          <a:p>
            <a:pPr algn="r">
              <a:lnSpc>
                <a:spcPct val="150000"/>
              </a:lnSpc>
            </a:pPr>
            <a:r>
              <a:rPr lang="ar-EG" altLang="da-DK" sz="2800" dirty="0"/>
              <a:t>- استخدم لغة الجسد لتظهر</a:t>
            </a:r>
            <a:r>
              <a:rPr lang="ar-SA" altLang="da-DK" sz="2800" dirty="0"/>
              <a:t> </a:t>
            </a:r>
            <a:r>
              <a:rPr lang="ar-EG" altLang="da-DK" sz="2800" dirty="0"/>
              <a:t>انتباهك</a:t>
            </a:r>
          </a:p>
          <a:p>
            <a:pPr algn="r">
              <a:lnSpc>
                <a:spcPct val="150000"/>
              </a:lnSpc>
            </a:pPr>
            <a:r>
              <a:rPr lang="ar-EG" altLang="da-DK" sz="2800" dirty="0"/>
              <a:t>- استخدم كلمات مثل 'نعم'، </a:t>
            </a:r>
            <a:r>
              <a:rPr lang="ar-EG" altLang="da-DK" sz="2800" dirty="0" err="1" smtClean="0"/>
              <a:t>و'هم</a:t>
            </a:r>
            <a:r>
              <a:rPr lang="ar-SA" altLang="da-DK" sz="2800" dirty="0"/>
              <a:t>ه</a:t>
            </a:r>
            <a:r>
              <a:rPr lang="ar-EG" altLang="da-DK" sz="2800" dirty="0"/>
              <a:t>م‘ </a:t>
            </a:r>
            <a:endParaRPr lang="ar-EG" altLang="da-DK" sz="2800" i="1" dirty="0"/>
          </a:p>
          <a:p>
            <a:pPr algn="r">
              <a:lnSpc>
                <a:spcPct val="150000"/>
              </a:lnSpc>
            </a:pPr>
            <a:r>
              <a:rPr lang="ar-EG" altLang="da-DK" sz="2800" i="1" dirty="0"/>
              <a:t>- كن منتبهاً</a:t>
            </a:r>
          </a:p>
          <a:p>
            <a:pPr algn="r">
              <a:lnSpc>
                <a:spcPct val="150000"/>
              </a:lnSpc>
            </a:pPr>
            <a:r>
              <a:rPr lang="ar-EG" altLang="da-DK" sz="2800" i="1" dirty="0"/>
              <a:t>- اعطى مساحة للصمت والتفكير</a:t>
            </a:r>
            <a:endParaRPr lang="da-DK" altLang="da-DK" sz="2800" dirty="0"/>
          </a:p>
          <a:p>
            <a:pPr algn="r"/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92353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370579"/>
          </a:xfrm>
        </p:spPr>
        <p:txBody>
          <a:bodyPr>
            <a:noAutofit/>
          </a:bodyPr>
          <a:lstStyle/>
          <a:p>
            <a:pPr algn="r"/>
            <a:r>
              <a:rPr lang="ar-EG" sz="3600" dirty="0"/>
              <a:t>نشاط: الاستماع الفعال</a:t>
            </a:r>
            <a:r>
              <a:rPr lang="da-DK" sz="3600" dirty="0"/>
              <a:t/>
            </a:r>
            <a:br>
              <a:rPr lang="da-DK" sz="3600" dirty="0"/>
            </a:br>
            <a:endParaRPr lang="da-DK" sz="3600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>
              <a:spcBef>
                <a:spcPct val="0"/>
              </a:spcBef>
            </a:pPr>
            <a:endParaRPr lang="da-DK" sz="3200" dirty="0" smtClean="0"/>
          </a:p>
          <a:p>
            <a:pPr algn="r">
              <a:lnSpc>
                <a:spcPct val="150000"/>
              </a:lnSpc>
            </a:pPr>
            <a:r>
              <a:rPr lang="ar-EG" altLang="da-DK" sz="2800" b="1" dirty="0"/>
              <a:t>تمرينات ثنائية:</a:t>
            </a:r>
            <a:endParaRPr lang="da-DK" altLang="da-DK" sz="2800" dirty="0"/>
          </a:p>
          <a:p>
            <a:pPr algn="r">
              <a:lnSpc>
                <a:spcPct val="150000"/>
              </a:lnSpc>
            </a:pPr>
            <a:r>
              <a:rPr lang="ar-EG" altLang="da-DK" sz="3200" b="1" i="1" dirty="0">
                <a:solidFill>
                  <a:srgbClr val="FF0000"/>
                </a:solidFill>
              </a:rPr>
              <a:t>المستمع:</a:t>
            </a:r>
            <a:r>
              <a:rPr lang="ar-EG" altLang="da-DK" sz="3200" dirty="0">
                <a:solidFill>
                  <a:srgbClr val="FF0000"/>
                </a:solidFill>
              </a:rPr>
              <a:t> </a:t>
            </a:r>
            <a:r>
              <a:rPr lang="ar-EG" altLang="da-DK" sz="3200" dirty="0"/>
              <a:t>استمع بدقة عبر السؤال بوضوح وتلخيص الأسئلة.</a:t>
            </a:r>
            <a:r>
              <a:rPr lang="en-US" altLang="da-DK" sz="3200" dirty="0"/>
              <a:t> </a:t>
            </a:r>
            <a:endParaRPr lang="da-DK" altLang="da-DK" sz="3200" dirty="0"/>
          </a:p>
          <a:p>
            <a:pPr algn="r">
              <a:lnSpc>
                <a:spcPct val="150000"/>
              </a:lnSpc>
            </a:pPr>
            <a:r>
              <a:rPr lang="ar-EG" altLang="da-DK" sz="3200" b="1" i="1" dirty="0">
                <a:solidFill>
                  <a:srgbClr val="FF0000"/>
                </a:solidFill>
              </a:rPr>
              <a:t>المتحدث</a:t>
            </a:r>
            <a:r>
              <a:rPr lang="ar-EG" altLang="da-DK" sz="3200" b="1" dirty="0">
                <a:solidFill>
                  <a:srgbClr val="FF0000"/>
                </a:solidFill>
              </a:rPr>
              <a:t>: </a:t>
            </a:r>
            <a:r>
              <a:rPr lang="ar-EG" altLang="da-DK" sz="3200" dirty="0"/>
              <a:t>استخدم قصة شخصية من الحياة اليومية وليست ذات صلة بأزمة.</a:t>
            </a:r>
            <a:r>
              <a:rPr lang="ar-EG" altLang="da-DK" sz="3200" b="1" i="1" dirty="0"/>
              <a:t> </a:t>
            </a:r>
            <a:endParaRPr lang="da-DK" altLang="da-DK" sz="3200" dirty="0"/>
          </a:p>
          <a:p>
            <a:pPr algn="r">
              <a:spcBef>
                <a:spcPct val="0"/>
              </a:spcBef>
            </a:pPr>
            <a:endParaRPr lang="da-DK" sz="3200" dirty="0"/>
          </a:p>
        </p:txBody>
      </p:sp>
    </p:spTree>
    <p:extLst>
      <p:ext uri="{BB962C8B-B14F-4D97-AF65-F5344CB8AC3E}">
        <p14:creationId xmlns:p14="http://schemas.microsoft.com/office/powerpoint/2010/main" val="192353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370579"/>
          </a:xfrm>
        </p:spPr>
        <p:txBody>
          <a:bodyPr>
            <a:noAutofit/>
          </a:bodyPr>
          <a:lstStyle/>
          <a:p>
            <a:pPr lvl="1" algn="r" defTabSz="457200" rtl="0">
              <a:spcBef>
                <a:spcPct val="0"/>
              </a:spcBef>
            </a:pPr>
            <a:r>
              <a:rPr lang="ar-EG" sz="3600" b="1" dirty="0" smtClean="0"/>
              <a:t>ما هي الإسعافات النفسية الاجتماعية الأولية؟</a:t>
            </a:r>
            <a:r>
              <a:rPr lang="da-DK" sz="3600" dirty="0" smtClean="0"/>
              <a:t/>
            </a:r>
            <a:br>
              <a:rPr lang="da-DK" sz="3600" dirty="0" smtClean="0"/>
            </a:br>
            <a:endParaRPr lang="da-DK" sz="3600" dirty="0">
              <a:latin typeface="+mj-lt"/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14799"/>
          </a:xfrm>
        </p:spPr>
        <p:txBody>
          <a:bodyPr>
            <a:normAutofit/>
          </a:bodyPr>
          <a:lstStyle/>
          <a:p>
            <a:endParaRPr lang="en-US" altLang="da-DK" sz="3200" dirty="0" smtClean="0"/>
          </a:p>
          <a:p>
            <a:pPr algn="r"/>
            <a:endParaRPr lang="en-US" altLang="da-DK" sz="3200" dirty="0" smtClean="0"/>
          </a:p>
          <a:p>
            <a:pPr algn="r"/>
            <a:r>
              <a:rPr lang="ar-EG" altLang="da-DK" sz="3200" dirty="0"/>
              <a:t>الإسعافات النفسية الاجتماعية الأولية </a:t>
            </a:r>
          </a:p>
          <a:p>
            <a:pPr algn="r"/>
            <a:r>
              <a:rPr lang="ar-EG" altLang="da-DK" sz="3200" dirty="0"/>
              <a:t>هي الدعم والرعاية المقدمة للأشخاص</a:t>
            </a:r>
          </a:p>
          <a:p>
            <a:pPr algn="r"/>
            <a:r>
              <a:rPr lang="ar-EG" altLang="da-DK" sz="3200" dirty="0"/>
              <a:t> الذين تعرضوا لحادث مؤلم. </a:t>
            </a:r>
            <a:endParaRPr lang="da-DK" altLang="da-DK" sz="3200" dirty="0"/>
          </a:p>
          <a:p>
            <a:pPr algn="r"/>
            <a:endParaRPr lang="en-US" altLang="da-DK" sz="3200" dirty="0" smtClean="0"/>
          </a:p>
        </p:txBody>
      </p:sp>
    </p:spTree>
    <p:extLst>
      <p:ext uri="{BB962C8B-B14F-4D97-AF65-F5344CB8AC3E}">
        <p14:creationId xmlns:p14="http://schemas.microsoft.com/office/powerpoint/2010/main" val="192353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r" defTabSz="457200" rtl="0">
              <a:spcBef>
                <a:spcPct val="0"/>
              </a:spcBef>
            </a:pPr>
            <a:r>
              <a:rPr lang="ar-EG" sz="3600" b="1" dirty="0" smtClean="0">
                <a:cs typeface="+mj-cs"/>
              </a:rPr>
              <a:t>اين يتم تقديم الإسعافات النفسية الاجتماعية الأولية؟</a:t>
            </a:r>
            <a:endParaRPr lang="da-DK" sz="3600" b="1" dirty="0">
              <a:latin typeface="+mj-lt"/>
              <a:cs typeface="+mj-cs"/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533400" y="1600200"/>
            <a:ext cx="8153400" cy="4525963"/>
          </a:xfrm>
        </p:spPr>
        <p:txBody>
          <a:bodyPr>
            <a:normAutofit/>
          </a:bodyPr>
          <a:lstStyle/>
          <a:p>
            <a:endParaRPr lang="en-US" altLang="da-DK" sz="3200" dirty="0" smtClean="0"/>
          </a:p>
          <a:p>
            <a:pPr algn="r"/>
            <a:endParaRPr lang="ar-EG" altLang="da-DK" sz="3200" dirty="0"/>
          </a:p>
          <a:p>
            <a:pPr algn="r"/>
            <a:r>
              <a:rPr lang="ar-EG" altLang="da-DK" sz="3200" dirty="0"/>
              <a:t>الإسعافات النفسية الاجتماعية الأولية ممكن تقديمها </a:t>
            </a:r>
          </a:p>
          <a:p>
            <a:pPr algn="r"/>
            <a:r>
              <a:rPr lang="ar-EG" altLang="da-DK" sz="3200" dirty="0"/>
              <a:t>في أي مكان </a:t>
            </a:r>
            <a:r>
              <a:rPr lang="ar-SA" altLang="da-DK" sz="3200" dirty="0"/>
              <a:t>آ</a:t>
            </a:r>
            <a:r>
              <a:rPr lang="ar-EG" altLang="da-DK" sz="3200" dirty="0"/>
              <a:t>من  لمقدم الخدمة وللشخص</a:t>
            </a:r>
          </a:p>
          <a:p>
            <a:pPr algn="r"/>
            <a:r>
              <a:rPr lang="ar-EG" altLang="da-DK" sz="3200" dirty="0"/>
              <a:t> الذي يطلب المساعدة.</a:t>
            </a:r>
            <a:endParaRPr lang="da-DK" altLang="da-DK" sz="3200" dirty="0"/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92353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 algn="r" defTabSz="457200" rtl="0">
              <a:spcBef>
                <a:spcPct val="0"/>
              </a:spcBef>
            </a:pPr>
            <a:r>
              <a:rPr lang="ar-EG" sz="3600" b="1" dirty="0" smtClean="0">
                <a:cs typeface="+mj-cs"/>
              </a:rPr>
              <a:t>متى نحتاج الى الإسعافات النفسية ال</a:t>
            </a:r>
            <a:r>
              <a:rPr lang="ar-SA" sz="3600" b="1" dirty="0" smtClean="0">
                <a:cs typeface="+mj-cs"/>
              </a:rPr>
              <a:t>ا</a:t>
            </a:r>
            <a:r>
              <a:rPr lang="ar-EG" sz="3600" b="1" dirty="0" err="1" smtClean="0">
                <a:cs typeface="+mj-cs"/>
              </a:rPr>
              <a:t>جتماعية</a:t>
            </a:r>
            <a:r>
              <a:rPr lang="ar-EG" sz="3600" b="1" dirty="0" smtClean="0">
                <a:cs typeface="+mj-cs"/>
              </a:rPr>
              <a:t> الأولية؟</a:t>
            </a:r>
            <a:endParaRPr lang="da-DK" sz="3600" b="1" dirty="0">
              <a:latin typeface="+mj-lt"/>
              <a:cs typeface="+mj-cs"/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905000"/>
            <a:ext cx="7848600" cy="4221163"/>
          </a:xfrm>
        </p:spPr>
        <p:txBody>
          <a:bodyPr>
            <a:normAutofit/>
          </a:bodyPr>
          <a:lstStyle/>
          <a:p>
            <a:pPr algn="r"/>
            <a:endParaRPr lang="da-DK" sz="2800" dirty="0" smtClean="0">
              <a:cs typeface="+mj-cs"/>
            </a:endParaRPr>
          </a:p>
          <a:p>
            <a:pPr algn="r"/>
            <a:r>
              <a:rPr lang="ar-EG" altLang="da-DK" sz="2800" dirty="0">
                <a:cs typeface="+mj-cs"/>
              </a:rPr>
              <a:t>- فورا في حال ان شخصاً في استغاثة حادة</a:t>
            </a:r>
            <a:endParaRPr lang="da-DK" altLang="da-DK" sz="2800" dirty="0">
              <a:cs typeface="+mj-cs"/>
            </a:endParaRPr>
          </a:p>
          <a:p>
            <a:pPr algn="r"/>
            <a:endParaRPr lang="ar-EG" altLang="da-DK" sz="2800" dirty="0">
              <a:cs typeface="+mj-cs"/>
            </a:endParaRPr>
          </a:p>
          <a:p>
            <a:pPr algn="r"/>
            <a:r>
              <a:rPr lang="ar-EG" altLang="da-DK" sz="2800" dirty="0">
                <a:cs typeface="+mj-cs"/>
              </a:rPr>
              <a:t>- للناس الذين يتعرضون</a:t>
            </a:r>
            <a:r>
              <a:rPr lang="ar-SA" altLang="da-DK" sz="2800" dirty="0">
                <a:cs typeface="+mj-cs"/>
              </a:rPr>
              <a:t> لأزمة بشكل متواصل</a:t>
            </a:r>
            <a:endParaRPr lang="da-DK" altLang="da-DK" sz="2800" dirty="0">
              <a:cs typeface="+mj-cs"/>
            </a:endParaRPr>
          </a:p>
          <a:p>
            <a:pPr algn="r"/>
            <a:endParaRPr lang="ar-EG" altLang="da-DK" sz="2800" dirty="0">
              <a:cs typeface="+mj-cs"/>
            </a:endParaRPr>
          </a:p>
          <a:p>
            <a:pPr algn="r"/>
            <a:r>
              <a:rPr lang="ar-EG" altLang="da-DK" sz="2800" dirty="0">
                <a:cs typeface="+mj-cs"/>
              </a:rPr>
              <a:t>- للأشخاص الذين يحتاجون الى الدعم ال</a:t>
            </a:r>
            <a:r>
              <a:rPr lang="ar-SA" altLang="da-DK" sz="2800" dirty="0">
                <a:cs typeface="+mj-cs"/>
              </a:rPr>
              <a:t>انفعالي</a:t>
            </a:r>
            <a:r>
              <a:rPr lang="ar-EG" altLang="da-DK" sz="2800" dirty="0">
                <a:cs typeface="+mj-cs"/>
              </a:rPr>
              <a:t> والعملي</a:t>
            </a:r>
            <a:endParaRPr lang="da-DK" altLang="da-DK" sz="2800" dirty="0">
              <a:cs typeface="+mj-cs"/>
            </a:endParaRPr>
          </a:p>
          <a:p>
            <a:pPr algn="r"/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92353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ar-EG" altLang="da-DK" dirty="0"/>
              <a:t>خطوة بخطوة</a:t>
            </a:r>
            <a:r>
              <a:rPr lang="ar-SA" altLang="da-DK" dirty="0"/>
              <a:t>:</a:t>
            </a:r>
            <a:r>
              <a:rPr lang="ar-EG" altLang="da-DK" dirty="0"/>
              <a:t> إجراءات الإسعافات النفسية ال</a:t>
            </a:r>
            <a:r>
              <a:rPr lang="ar-SA" altLang="da-DK" dirty="0"/>
              <a:t>ا</a:t>
            </a:r>
            <a:r>
              <a:rPr lang="ar-EG" altLang="da-DK" dirty="0" err="1"/>
              <a:t>جتماعية</a:t>
            </a:r>
            <a:r>
              <a:rPr lang="ar-EG" altLang="da-DK" dirty="0"/>
              <a:t> الأولية</a:t>
            </a:r>
            <a:endParaRPr lang="da-DK" alt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905001"/>
            <a:ext cx="8229600" cy="3657600"/>
          </a:xfrm>
        </p:spPr>
        <p:txBody>
          <a:bodyPr numCol="2">
            <a:normAutofit/>
          </a:bodyPr>
          <a:lstStyle/>
          <a:p>
            <a:pPr marL="457200" indent="-457200" algn="r" rtl="1">
              <a:lnSpc>
                <a:spcPct val="150000"/>
              </a:lnSpc>
              <a:buFont typeface="+mj-lt"/>
              <a:buAutoNum type="arabicPeriod"/>
              <a:defRPr/>
            </a:pPr>
            <a:r>
              <a:rPr lang="ar-SA" dirty="0"/>
              <a:t>باشر </a:t>
            </a:r>
            <a:r>
              <a:rPr lang="ar-EG" dirty="0" err="1"/>
              <a:t>الإتصال</a:t>
            </a:r>
            <a:r>
              <a:rPr lang="ar-EG" dirty="0"/>
              <a:t>                             </a:t>
            </a:r>
          </a:p>
          <a:p>
            <a:pPr marL="457200" indent="-457200" algn="r" rtl="1">
              <a:lnSpc>
                <a:spcPct val="150000"/>
              </a:lnSpc>
              <a:buFont typeface="+mj-lt"/>
              <a:buAutoNum type="arabicPeriod"/>
              <a:defRPr/>
            </a:pPr>
            <a:r>
              <a:rPr lang="ar-EG" dirty="0"/>
              <a:t>ابقى آمنا                                         </a:t>
            </a:r>
          </a:p>
          <a:p>
            <a:pPr marL="457200" indent="-457200" algn="r" rtl="1">
              <a:lnSpc>
                <a:spcPct val="150000"/>
              </a:lnSpc>
              <a:buFont typeface="+mj-lt"/>
              <a:buAutoNum type="arabicPeriod"/>
              <a:defRPr/>
            </a:pPr>
            <a:r>
              <a:rPr lang="ar-EG" dirty="0"/>
              <a:t>توفير الهدوء والخصوصية                    </a:t>
            </a:r>
            <a:endParaRPr lang="da-DK" dirty="0"/>
          </a:p>
          <a:p>
            <a:pPr marL="457200" indent="-457200" algn="r" rtl="1">
              <a:lnSpc>
                <a:spcPct val="150000"/>
              </a:lnSpc>
              <a:buFont typeface="+mj-lt"/>
              <a:buAutoNum type="arabicPeriod"/>
              <a:defRPr/>
            </a:pPr>
            <a:r>
              <a:rPr lang="ar-EG" dirty="0"/>
              <a:t>الراحة العملية                           </a:t>
            </a:r>
          </a:p>
          <a:p>
            <a:pPr marL="457200" indent="-457200" algn="r" rtl="1">
              <a:lnSpc>
                <a:spcPct val="150000"/>
              </a:lnSpc>
              <a:buFont typeface="+mj-lt"/>
              <a:buAutoNum type="arabicPeriod"/>
              <a:defRPr/>
            </a:pPr>
            <a:r>
              <a:rPr lang="ar-EG" dirty="0" smtClean="0"/>
              <a:t>استمع</a:t>
            </a:r>
          </a:p>
          <a:p>
            <a:pPr algn="r" rtl="1">
              <a:lnSpc>
                <a:spcPct val="150000"/>
              </a:lnSpc>
              <a:defRPr/>
            </a:pPr>
            <a:endParaRPr lang="ar-EG" dirty="0"/>
          </a:p>
          <a:p>
            <a:pPr algn="r" rtl="1">
              <a:lnSpc>
                <a:spcPct val="150000"/>
              </a:lnSpc>
              <a:defRPr/>
            </a:pPr>
            <a:r>
              <a:rPr lang="ar-EG" dirty="0" smtClean="0"/>
              <a:t>6. تهدئة </a:t>
            </a:r>
            <a:r>
              <a:rPr lang="ar-EG" dirty="0"/>
              <a:t>وإعطاء شرعية </a:t>
            </a:r>
            <a:r>
              <a:rPr lang="ar-EG" dirty="0" smtClean="0"/>
              <a:t>للمشاعر</a:t>
            </a:r>
          </a:p>
          <a:p>
            <a:pPr algn="r" rtl="1">
              <a:lnSpc>
                <a:spcPct val="150000"/>
              </a:lnSpc>
              <a:defRPr/>
            </a:pPr>
            <a:r>
              <a:rPr lang="ar-EG" dirty="0" smtClean="0"/>
              <a:t>7. مساعدة في تحديد الأولويات</a:t>
            </a:r>
          </a:p>
          <a:p>
            <a:pPr algn="r" rtl="1">
              <a:lnSpc>
                <a:spcPct val="150000"/>
              </a:lnSpc>
              <a:defRPr/>
            </a:pPr>
            <a:r>
              <a:rPr lang="ar-EG" dirty="0" smtClean="0"/>
              <a:t>8. التواصل </a:t>
            </a:r>
            <a:r>
              <a:rPr lang="ar-EG" dirty="0"/>
              <a:t>مع المحبين </a:t>
            </a:r>
            <a:endParaRPr lang="da-DK" dirty="0"/>
          </a:p>
          <a:p>
            <a:pPr algn="r" rtl="1">
              <a:lnSpc>
                <a:spcPct val="150000"/>
              </a:lnSpc>
              <a:defRPr/>
            </a:pPr>
            <a:r>
              <a:rPr lang="ar-EG" dirty="0" smtClean="0"/>
              <a:t>9. اعطي </a:t>
            </a:r>
            <a:r>
              <a:rPr lang="ar-EG" dirty="0"/>
              <a:t>معلومات</a:t>
            </a:r>
            <a:endParaRPr lang="da-DK" dirty="0"/>
          </a:p>
          <a:p>
            <a:pPr algn="r"/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92353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22979"/>
          </a:xfrm>
        </p:spPr>
        <p:txBody>
          <a:bodyPr>
            <a:normAutofit fontScale="90000"/>
          </a:bodyPr>
          <a:lstStyle/>
          <a:p>
            <a:pPr lvl="1" algn="r" defTabSz="457200" rtl="0">
              <a:spcBef>
                <a:spcPct val="0"/>
              </a:spcBef>
            </a:pPr>
            <a:r>
              <a:rPr lang="ar-EG" sz="4000" b="1" dirty="0" smtClean="0"/>
              <a:t>دعم الأقران </a:t>
            </a:r>
            <a:r>
              <a:rPr lang="da-DK" sz="3200" dirty="0" smtClean="0"/>
              <a:t/>
            </a:r>
            <a:br>
              <a:rPr lang="da-DK" sz="3200" dirty="0" smtClean="0"/>
            </a:br>
            <a:endParaRPr lang="da-DK" sz="3200" dirty="0">
              <a:latin typeface="+mj-lt"/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81000" y="1600200"/>
            <a:ext cx="8305800" cy="4525963"/>
          </a:xfrm>
        </p:spPr>
        <p:txBody>
          <a:bodyPr>
            <a:normAutofit/>
          </a:bodyPr>
          <a:lstStyle/>
          <a:p>
            <a:pPr algn="r">
              <a:spcBef>
                <a:spcPct val="0"/>
              </a:spcBef>
            </a:pPr>
            <a:endParaRPr lang="ar-EG" sz="2800" dirty="0" smtClean="0"/>
          </a:p>
          <a:p>
            <a:pPr algn="r">
              <a:lnSpc>
                <a:spcPct val="200000"/>
              </a:lnSpc>
              <a:defRPr/>
            </a:pPr>
            <a:r>
              <a:rPr lang="ar-EG" altLang="da-DK" sz="2800" dirty="0"/>
              <a:t>- ساعد في إعطاء الراحة عبر الاستماع </a:t>
            </a:r>
            <a:endParaRPr lang="da-DK" altLang="da-DK" sz="2800" dirty="0"/>
          </a:p>
          <a:p>
            <a:pPr algn="r">
              <a:lnSpc>
                <a:spcPct val="200000"/>
              </a:lnSpc>
              <a:defRPr/>
            </a:pPr>
            <a:r>
              <a:rPr lang="ar-EG" altLang="da-DK" sz="2800" dirty="0"/>
              <a:t>- ساعد الأشخاص لأخذ قرارات مستنيرة</a:t>
            </a:r>
          </a:p>
          <a:p>
            <a:pPr algn="r">
              <a:lnSpc>
                <a:spcPct val="200000"/>
              </a:lnSpc>
              <a:defRPr/>
            </a:pPr>
            <a:r>
              <a:rPr lang="ar-EG" altLang="da-DK" sz="2800" dirty="0"/>
              <a:t>- الجميع لديه دور وبإمكان الكل المساهمة بمختلف المهارات والمعرفة  </a:t>
            </a:r>
          </a:p>
          <a:p>
            <a:pPr algn="r">
              <a:spcBef>
                <a:spcPct val="0"/>
              </a:spcBef>
            </a:pP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92353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r" defTabSz="457200" rtl="0">
              <a:spcBef>
                <a:spcPct val="0"/>
              </a:spcBef>
            </a:pPr>
            <a:r>
              <a:rPr lang="ar-SA" altLang="da-DK" sz="3600" b="1" dirty="0" smtClean="0"/>
              <a:t>نشاط: </a:t>
            </a:r>
            <a:r>
              <a:rPr lang="ar-EG" altLang="da-DK" sz="3600" b="1" dirty="0" smtClean="0"/>
              <a:t>دور </a:t>
            </a:r>
            <a:r>
              <a:rPr lang="ar-SA" altLang="da-DK" sz="3600" b="1" dirty="0" smtClean="0"/>
              <a:t>دعم</a:t>
            </a:r>
            <a:r>
              <a:rPr lang="ar-EG" altLang="da-DK" sz="3600" b="1" dirty="0" smtClean="0"/>
              <a:t> الأقران </a:t>
            </a:r>
            <a:endParaRPr lang="da-DK" sz="3600" b="1" dirty="0">
              <a:latin typeface="+mj-lt"/>
            </a:endParaRPr>
          </a:p>
        </p:txBody>
      </p:sp>
      <p:pic>
        <p:nvPicPr>
          <p:cNvPr id="4" name="Picture 4" descr="http://www.rodsbot.com/images_maps_cache/3363-map-assoc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2840" y="1600200"/>
            <a:ext cx="3940805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ttp://thepinkboss.com/wp-content/uploads/2012/03/Post-it_Pink1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4400" y="1828800"/>
            <a:ext cx="2514599" cy="2518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752600" y="150813"/>
            <a:ext cx="70104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defRPr sz="16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9pPr>
          </a:lstStyle>
          <a:p>
            <a:pPr algn="r" eaLnBrk="1" hangingPunct="1"/>
            <a:r>
              <a:rPr lang="en-US" altLang="da-DK" sz="1000" b="1">
                <a:solidFill>
                  <a:srgbClr val="000000"/>
                </a:solidFill>
              </a:rPr>
              <a:t>Psych Psychosocial Support for Young Men -  MODULE 1</a:t>
            </a:r>
            <a:endParaRPr lang="da-DK" altLang="da-DK" sz="10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609600" y="1905000"/>
            <a:ext cx="70866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defRPr sz="16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9pPr>
          </a:lstStyle>
          <a:p>
            <a:pPr eaLnBrk="1" hangingPunct="1"/>
            <a:endParaRPr lang="en-GB" altLang="da-DK" sz="2600">
              <a:solidFill>
                <a:srgbClr val="292929"/>
              </a:solidFill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381000" y="2057400"/>
            <a:ext cx="35052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defRPr sz="16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9pPr>
          </a:lstStyle>
          <a:p>
            <a:pPr eaLnBrk="1" hangingPunct="1">
              <a:buFontTx/>
              <a:buAutoNum type="arabicPeriod"/>
            </a:pPr>
            <a:endParaRPr lang="en-GB" altLang="da-DK" sz="2600" b="1">
              <a:solidFill>
                <a:srgbClr val="292929"/>
              </a:solidFill>
              <a:cs typeface="Arial" pitchFamily="34" charset="0"/>
            </a:endParaRP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228600" y="533400"/>
            <a:ext cx="8915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defRPr sz="16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da-DK" altLang="da-DK" sz="3200" b="1">
              <a:solidFill>
                <a:schemeClr val="tx2"/>
              </a:solidFill>
            </a:endParaRPr>
          </a:p>
        </p:txBody>
      </p:sp>
      <p:sp>
        <p:nvSpPr>
          <p:cNvPr id="12" name="Rektangel 2"/>
          <p:cNvSpPr>
            <a:spLocks noChangeArrowheads="1"/>
          </p:cNvSpPr>
          <p:nvPr/>
        </p:nvSpPr>
        <p:spPr bwMode="auto">
          <a:xfrm>
            <a:off x="755650" y="2274888"/>
            <a:ext cx="80835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defRPr sz="16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9pPr>
          </a:lstStyle>
          <a:p>
            <a:pPr>
              <a:spcBef>
                <a:spcPct val="0"/>
              </a:spcBef>
            </a:pPr>
            <a:endParaRPr lang="en-US" altLang="da-DK" sz="2400">
              <a:latin typeface="Arial" pitchFamily="34" charset="0"/>
            </a:endParaRPr>
          </a:p>
          <a:p>
            <a:pPr>
              <a:spcBef>
                <a:spcPct val="0"/>
              </a:spcBef>
            </a:pPr>
            <a:endParaRPr lang="da-DK" altLang="da-DK" sz="2400">
              <a:latin typeface="Arial" pitchFamily="34" charset="0"/>
            </a:endParaRPr>
          </a:p>
        </p:txBody>
      </p:sp>
      <p:sp>
        <p:nvSpPr>
          <p:cNvPr id="13" name="Rektangel 3"/>
          <p:cNvSpPr>
            <a:spLocks noChangeArrowheads="1"/>
          </p:cNvSpPr>
          <p:nvPr/>
        </p:nvSpPr>
        <p:spPr bwMode="auto">
          <a:xfrm>
            <a:off x="714375" y="2058988"/>
            <a:ext cx="8429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defRPr sz="16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da-DK" altLang="da-DK" sz="2400">
                <a:latin typeface="Arial" pitchFamily="34" charset="0"/>
              </a:rPr>
              <a:t> </a:t>
            </a:r>
          </a:p>
        </p:txBody>
      </p:sp>
      <p:sp>
        <p:nvSpPr>
          <p:cNvPr id="15" name="Rektangel 2"/>
          <p:cNvSpPr>
            <a:spLocks noChangeArrowheads="1"/>
          </p:cNvSpPr>
          <p:nvPr/>
        </p:nvSpPr>
        <p:spPr bwMode="auto">
          <a:xfrm>
            <a:off x="457200" y="2438400"/>
            <a:ext cx="838200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>
              <a:spcBef>
                <a:spcPct val="20000"/>
              </a:spcBef>
              <a:defRPr sz="16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9pPr>
          </a:lstStyle>
          <a:p>
            <a:pPr>
              <a:spcBef>
                <a:spcPct val="0"/>
              </a:spcBef>
            </a:pPr>
            <a:endParaRPr lang="da-DK" altLang="da-DK" sz="3200" dirty="0">
              <a:latin typeface="+mn-lt"/>
            </a:endParaRPr>
          </a:p>
        </p:txBody>
      </p:sp>
      <p:sp>
        <p:nvSpPr>
          <p:cNvPr id="16" name="Tekstboks 3"/>
          <p:cNvSpPr txBox="1">
            <a:spLocks noChangeArrowheads="1"/>
          </p:cNvSpPr>
          <p:nvPr/>
        </p:nvSpPr>
        <p:spPr bwMode="auto">
          <a:xfrm>
            <a:off x="2089384" y="2561659"/>
            <a:ext cx="1600200" cy="126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defRPr sz="16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9pPr>
          </a:lstStyle>
          <a:p>
            <a:pPr algn="r">
              <a:spcBef>
                <a:spcPct val="0"/>
              </a:spcBef>
            </a:pPr>
            <a:r>
              <a:rPr lang="ar-SA" altLang="da-DK" sz="3600" dirty="0" smtClean="0"/>
              <a:t>ماذا</a:t>
            </a:r>
            <a:r>
              <a:rPr lang="ar-EG" altLang="da-DK" sz="3600" dirty="0" smtClean="0"/>
              <a:t> </a:t>
            </a:r>
            <a:r>
              <a:rPr lang="ar-SA" altLang="da-DK" sz="3600" dirty="0" smtClean="0"/>
              <a:t>نعمل</a:t>
            </a:r>
            <a:endParaRPr lang="ar-SA" altLang="da-DK" sz="3600" dirty="0"/>
          </a:p>
          <a:p>
            <a:pPr algn="r">
              <a:spcBef>
                <a:spcPct val="0"/>
              </a:spcBef>
            </a:pPr>
            <a:endParaRPr lang="da-DK" altLang="da-DK" sz="4000" dirty="0">
              <a:latin typeface="Arial" pitchFamily="34" charset="0"/>
            </a:endParaRPr>
          </a:p>
        </p:txBody>
      </p:sp>
      <p:sp>
        <p:nvSpPr>
          <p:cNvPr id="17" name="Tekstboks 4"/>
          <p:cNvSpPr txBox="1">
            <a:spLocks noChangeArrowheads="1"/>
          </p:cNvSpPr>
          <p:nvPr/>
        </p:nvSpPr>
        <p:spPr bwMode="auto">
          <a:xfrm>
            <a:off x="4876800" y="2590800"/>
            <a:ext cx="2057400" cy="126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defRPr sz="16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9pPr>
          </a:lstStyle>
          <a:p>
            <a:pPr algn="r">
              <a:spcBef>
                <a:spcPct val="0"/>
              </a:spcBef>
            </a:pPr>
            <a:r>
              <a:rPr lang="ar-SA" altLang="da-DK" sz="3600" dirty="0"/>
              <a:t>ماذا لا نعمل</a:t>
            </a:r>
          </a:p>
          <a:p>
            <a:pPr algn="r">
              <a:spcBef>
                <a:spcPct val="0"/>
              </a:spcBef>
            </a:pPr>
            <a:endParaRPr lang="da-DK" altLang="da-DK" sz="4000" dirty="0">
              <a:latin typeface="Arial" pitchFamily="34" charset="0"/>
            </a:endParaRPr>
          </a:p>
        </p:txBody>
      </p:sp>
      <p:sp>
        <p:nvSpPr>
          <p:cNvPr id="3" name="Tekstfelt 2"/>
          <p:cNvSpPr txBox="1"/>
          <p:nvPr/>
        </p:nvSpPr>
        <p:spPr>
          <a:xfrm>
            <a:off x="533400" y="4648200"/>
            <a:ext cx="8305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EG" altLang="da-DK" sz="2800" dirty="0"/>
              <a:t>ورقة صفراء: ماذا </a:t>
            </a:r>
            <a:r>
              <a:rPr lang="ar-SA" altLang="da-DK" sz="2800" dirty="0"/>
              <a:t>علينا أن نعمل كداعمين للأقران</a:t>
            </a:r>
            <a:r>
              <a:rPr lang="ar-EG" altLang="da-DK" sz="2800" dirty="0"/>
              <a:t>؟</a:t>
            </a:r>
          </a:p>
          <a:p>
            <a:pPr algn="r"/>
            <a:r>
              <a:rPr lang="ar-EG" altLang="da-DK" sz="2800" dirty="0"/>
              <a:t>ورقة وردية: ماذا </a:t>
            </a:r>
            <a:r>
              <a:rPr lang="ar-SA" altLang="da-DK" sz="2800" dirty="0"/>
              <a:t>علينا ان</a:t>
            </a:r>
            <a:r>
              <a:rPr lang="ar-EG" altLang="da-DK" sz="2800" dirty="0"/>
              <a:t> لا نعمله </a:t>
            </a:r>
            <a:r>
              <a:rPr lang="ar-SA" altLang="da-DK" sz="2800" dirty="0"/>
              <a:t>كداعمين للأقران</a:t>
            </a:r>
            <a:r>
              <a:rPr lang="ar-EG" altLang="da-DK" sz="2800" dirty="0"/>
              <a:t>؟ </a:t>
            </a:r>
          </a:p>
          <a:p>
            <a:pPr algn="r">
              <a:spcBef>
                <a:spcPct val="0"/>
              </a:spcBef>
            </a:pPr>
            <a:endParaRPr lang="da-DK" altLang="da-DK" sz="3200" dirty="0"/>
          </a:p>
        </p:txBody>
      </p:sp>
    </p:spTree>
    <p:extLst>
      <p:ext uri="{BB962C8B-B14F-4D97-AF65-F5344CB8AC3E}">
        <p14:creationId xmlns:p14="http://schemas.microsoft.com/office/powerpoint/2010/main" val="192353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370579"/>
          </a:xfrm>
        </p:spPr>
        <p:txBody>
          <a:bodyPr>
            <a:noAutofit/>
          </a:bodyPr>
          <a:lstStyle/>
          <a:p>
            <a:pPr algn="r"/>
            <a:r>
              <a:rPr lang="ar-EG" sz="3600" dirty="0"/>
              <a:t>الحواجز عند تقديم دعم الأقران</a:t>
            </a:r>
            <a:r>
              <a:rPr lang="da-DK" sz="3600" dirty="0"/>
              <a:t/>
            </a:r>
            <a:br>
              <a:rPr lang="da-DK" sz="3600" dirty="0"/>
            </a:br>
            <a:endParaRPr lang="da-DK" sz="3600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>
            <a:normAutofit/>
          </a:bodyPr>
          <a:lstStyle/>
          <a:p>
            <a:pPr algn="r">
              <a:defRPr/>
            </a:pPr>
            <a:endParaRPr lang="ar-EG" sz="2800" dirty="0" smtClean="0"/>
          </a:p>
          <a:p>
            <a:pPr algn="r">
              <a:defRPr/>
            </a:pPr>
            <a:r>
              <a:rPr lang="ar-EG" sz="2800" dirty="0" smtClean="0"/>
              <a:t>- </a:t>
            </a:r>
            <a:r>
              <a:rPr lang="ar-EG" sz="2800" dirty="0"/>
              <a:t>تجارب حياتنا الشخصية ممكن ان تؤثر على الدعم الذي </a:t>
            </a:r>
            <a:r>
              <a:rPr lang="ar-EG" sz="2800" dirty="0" smtClean="0"/>
              <a:t>نوفره</a:t>
            </a:r>
            <a:endParaRPr lang="da-DK" sz="2800" dirty="0" smtClean="0"/>
          </a:p>
          <a:p>
            <a:pPr algn="r">
              <a:defRPr/>
            </a:pPr>
            <a:r>
              <a:rPr lang="en-US" sz="2800" dirty="0" smtClean="0"/>
              <a:t> </a:t>
            </a:r>
            <a:endParaRPr lang="da-DK" sz="2800" dirty="0" smtClean="0"/>
          </a:p>
          <a:p>
            <a:pPr algn="r">
              <a:defRPr/>
            </a:pPr>
            <a:r>
              <a:rPr lang="ar-EG" sz="2800" dirty="0" smtClean="0"/>
              <a:t>-</a:t>
            </a:r>
            <a:r>
              <a:rPr lang="ar-EG" sz="2800" dirty="0"/>
              <a:t>لا نحكم على طالب المساعدة على أساس ميولنا او معتقداتنا أو</a:t>
            </a:r>
            <a:r>
              <a:rPr lang="ar-SA" sz="2800" dirty="0"/>
              <a:t> </a:t>
            </a:r>
            <a:r>
              <a:rPr lang="ar-EG" sz="2800" dirty="0"/>
              <a:t>التجارب الخاصة بنا</a:t>
            </a:r>
            <a:endParaRPr lang="da-DK" sz="2800" dirty="0"/>
          </a:p>
          <a:p>
            <a:pPr algn="r">
              <a:defRPr/>
            </a:pPr>
            <a:r>
              <a:rPr lang="en-US" sz="2800" dirty="0"/>
              <a:t> </a:t>
            </a:r>
            <a:endParaRPr lang="da-DK" sz="2800" dirty="0"/>
          </a:p>
          <a:p>
            <a:pPr algn="r">
              <a:defRPr/>
            </a:pPr>
            <a:r>
              <a:rPr lang="ar-EG" sz="2800" dirty="0"/>
              <a:t>- ان تكون على بينة من قضاي</a:t>
            </a:r>
            <a:r>
              <a:rPr lang="ar-SA" sz="2800" dirty="0"/>
              <a:t>ا</a:t>
            </a:r>
            <a:r>
              <a:rPr lang="ar-EG" sz="2800" dirty="0" err="1"/>
              <a:t>نا</a:t>
            </a:r>
            <a:r>
              <a:rPr lang="ar-EG" sz="2800" dirty="0"/>
              <a:t> الشخصية </a:t>
            </a:r>
            <a:r>
              <a:rPr lang="ar-EG" sz="2800" dirty="0" err="1"/>
              <a:t>اللاو</a:t>
            </a:r>
            <a:r>
              <a:rPr lang="ar-SA" sz="2800" dirty="0"/>
              <a:t>ا</a:t>
            </a:r>
            <a:r>
              <a:rPr lang="ar-EG" sz="2800" dirty="0" err="1"/>
              <a:t>عية</a:t>
            </a:r>
            <a:endParaRPr lang="da-DK" sz="2800" dirty="0"/>
          </a:p>
          <a:p>
            <a:pPr algn="r"/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92353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 algn="r" defTabSz="457200" rtl="0">
              <a:spcBef>
                <a:spcPct val="0"/>
              </a:spcBef>
            </a:pPr>
            <a:r>
              <a:rPr lang="ar-SA" altLang="da-DK" sz="3600" b="1" dirty="0" smtClean="0"/>
              <a:t>نشاط: </a:t>
            </a:r>
            <a:r>
              <a:rPr lang="ar-EG" altLang="da-DK" sz="3600" b="1" dirty="0" smtClean="0"/>
              <a:t>كيف يمكننا أن ندعم الآخرين</a:t>
            </a:r>
            <a:endParaRPr lang="da-DK" sz="3600" b="1" dirty="0">
              <a:latin typeface="+mj-lt"/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81000" y="1600200"/>
            <a:ext cx="3048000" cy="4525963"/>
          </a:xfrm>
        </p:spPr>
        <p:txBody>
          <a:bodyPr>
            <a:normAutofit/>
          </a:bodyPr>
          <a:lstStyle/>
          <a:p>
            <a:pPr algn="r">
              <a:defRPr/>
            </a:pPr>
            <a:endParaRPr lang="ar-EG" altLang="da-DK" b="1" dirty="0" smtClean="0"/>
          </a:p>
          <a:p>
            <a:pPr algn="r">
              <a:defRPr/>
            </a:pPr>
            <a:r>
              <a:rPr lang="ar-EG" altLang="da-DK" b="1" dirty="0"/>
              <a:t>تمرينات ثنائية:</a:t>
            </a:r>
          </a:p>
          <a:p>
            <a:pPr algn="r">
              <a:defRPr/>
            </a:pPr>
            <a:endParaRPr lang="ar-EG" altLang="da-DK" b="1" dirty="0" smtClean="0"/>
          </a:p>
          <a:p>
            <a:pPr algn="r">
              <a:defRPr/>
            </a:pPr>
            <a:r>
              <a:rPr lang="ar-EG" altLang="da-DK" sz="3600" dirty="0"/>
              <a:t>عصف ذهني حول ماذا يؤثر في طريقة </a:t>
            </a:r>
            <a:r>
              <a:rPr lang="ar-EG" altLang="da-DK" sz="3600" dirty="0" smtClean="0"/>
              <a:t>استماعنا.</a:t>
            </a:r>
            <a:endParaRPr lang="da-DK" altLang="da-DK" sz="3600" dirty="0"/>
          </a:p>
          <a:p>
            <a:pPr algn="r">
              <a:defRPr/>
            </a:pPr>
            <a:endParaRPr lang="en-US" altLang="da-DK" b="1" dirty="0"/>
          </a:p>
          <a:p>
            <a:pPr>
              <a:defRPr/>
            </a:pPr>
            <a:endParaRPr lang="en-US" altLang="da-DK" dirty="0" smtClean="0"/>
          </a:p>
          <a:p>
            <a:pPr marL="0" lvl="1" indent="0">
              <a:buNone/>
              <a:defRPr/>
            </a:pPr>
            <a:endParaRPr lang="da-DK" sz="3200" dirty="0"/>
          </a:p>
        </p:txBody>
      </p:sp>
      <p:pic>
        <p:nvPicPr>
          <p:cNvPr id="5" name="Billede 4" descr="2006200826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1400" y="1981200"/>
            <a:ext cx="5069839" cy="3809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53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EG" sz="3600" dirty="0"/>
              <a:t>القيم المتفق عليها في المجموعة</a:t>
            </a:r>
            <a:endParaRPr lang="da-DK" sz="3600" dirty="0"/>
          </a:p>
        </p:txBody>
      </p:sp>
      <p:pic>
        <p:nvPicPr>
          <p:cNvPr id="3" name="Billede 2" descr="PB294144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17"/>
          <a:stretch/>
        </p:blipFill>
        <p:spPr>
          <a:xfrm>
            <a:off x="457200" y="1600200"/>
            <a:ext cx="8147646" cy="4329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53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r" defTabSz="457200" rtl="0">
              <a:spcBef>
                <a:spcPct val="0"/>
              </a:spcBef>
            </a:pPr>
            <a:r>
              <a:rPr lang="ar-SA" altLang="da-DK" sz="3600" b="1" dirty="0" smtClean="0"/>
              <a:t>أنهاء موضوع اليوم والختام</a:t>
            </a:r>
            <a:endParaRPr lang="da-DK" sz="3600" b="1" dirty="0">
              <a:latin typeface="+mj-lt"/>
            </a:endParaRPr>
          </a:p>
        </p:txBody>
      </p:sp>
      <p:pic>
        <p:nvPicPr>
          <p:cNvPr id="3" name="Billede 2" descr="Picture9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1524000"/>
            <a:ext cx="5943600" cy="4465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53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869430"/>
            <a:ext cx="8229600" cy="633037"/>
          </a:xfrm>
        </p:spPr>
        <p:txBody>
          <a:bodyPr>
            <a:noAutofit/>
          </a:bodyPr>
          <a:lstStyle/>
          <a:p>
            <a:pPr algn="r"/>
            <a:r>
              <a:rPr lang="ar-SA" altLang="da-DK" sz="3600" dirty="0">
                <a:latin typeface="Helvetica" panose="020B0604020202020204" pitchFamily="34" charset="0"/>
                <a:ea typeface="ヒラギノ角ゴ Pro W3"/>
              </a:rPr>
              <a:t>ما هو الدعم النفسي الاجتماعي؟</a:t>
            </a:r>
            <a:r>
              <a:rPr lang="da-DK" altLang="da-DK" sz="3600" dirty="0">
                <a:ea typeface="ヒラギノ角ゴ Pro W3"/>
                <a:cs typeface="ヒラギノ角ゴ Pro W3"/>
              </a:rPr>
              <a:t/>
            </a:r>
            <a:br>
              <a:rPr lang="da-DK" altLang="da-DK" sz="3600" dirty="0">
                <a:ea typeface="ヒラギノ角ゴ Pro W3"/>
                <a:cs typeface="ヒラギノ角ゴ Pro W3"/>
              </a:rPr>
            </a:br>
            <a:endParaRPr lang="da-DK" sz="3600" dirty="0"/>
          </a:p>
        </p:txBody>
      </p:sp>
      <p:grpSp>
        <p:nvGrpSpPr>
          <p:cNvPr id="4" name="Gruppe 25"/>
          <p:cNvGrpSpPr>
            <a:grpSpLocks/>
          </p:cNvGrpSpPr>
          <p:nvPr/>
        </p:nvGrpSpPr>
        <p:grpSpPr bwMode="auto">
          <a:xfrm>
            <a:off x="5592763" y="2136339"/>
            <a:ext cx="2457450" cy="3589774"/>
            <a:chOff x="5670906" y="658298"/>
            <a:chExt cx="2458702" cy="3721548"/>
          </a:xfrm>
          <a:solidFill>
            <a:schemeClr val="accent3"/>
          </a:solidFill>
        </p:grpSpPr>
        <p:sp>
          <p:nvSpPr>
            <p:cNvPr id="5" name="Rektangel 26"/>
            <p:cNvSpPr>
              <a:spLocks noChangeArrowheads="1"/>
            </p:cNvSpPr>
            <p:nvPr/>
          </p:nvSpPr>
          <p:spPr bwMode="auto">
            <a:xfrm>
              <a:off x="5670906" y="658298"/>
              <a:ext cx="2458702" cy="3721548"/>
            </a:xfrm>
            <a:prstGeom prst="rect">
              <a:avLst/>
            </a:prstGeom>
            <a:grpFill/>
            <a:ln w="25400">
              <a:solidFill>
                <a:srgbClr val="EBCCCC">
                  <a:alpha val="90195"/>
                </a:srgbClr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defRPr sz="1600">
                  <a:solidFill>
                    <a:schemeClr val="tx1"/>
                  </a:solidFill>
                  <a:latin typeface="Helvetica" charset="0"/>
                  <a:ea typeface="ヒラギノ角ゴ Pro W3" charset="-128"/>
                </a:defRPr>
              </a:lvl1pPr>
              <a:lvl2pPr marL="742950" indent="-285750">
                <a:spcBef>
                  <a:spcPct val="20000"/>
                </a:spcBef>
                <a:defRPr sz="2800">
                  <a:solidFill>
                    <a:schemeClr val="tx1"/>
                  </a:solidFill>
                  <a:latin typeface="Helvetica" charset="0"/>
                  <a:ea typeface="ヒラギノ角ゴ Pro W3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Helvetica" charset="0"/>
                  <a:ea typeface="ヒラギノ角ゴ Pro W3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Helvetica" charset="0"/>
                  <a:ea typeface="ヒラギノ角ゴ Pro W3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Helvetica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Helvetica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Helvetica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Helvetica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Helvetica" charset="0"/>
                  <a:ea typeface="ヒラギノ角ゴ Pro W3" charset="-128"/>
                </a:defRPr>
              </a:lvl9pPr>
            </a:lstStyle>
            <a:p>
              <a:pPr>
                <a:spcBef>
                  <a:spcPct val="0"/>
                </a:spcBef>
              </a:pPr>
              <a:endParaRPr lang="da-DK" altLang="da-DK" sz="2400">
                <a:latin typeface="Arial" pitchFamily="34" charset="0"/>
              </a:endParaRPr>
            </a:p>
          </p:txBody>
        </p:sp>
        <p:sp>
          <p:nvSpPr>
            <p:cNvPr id="6" name="Rektangel 27"/>
            <p:cNvSpPr/>
            <p:nvPr/>
          </p:nvSpPr>
          <p:spPr>
            <a:xfrm>
              <a:off x="6064807" y="658298"/>
              <a:ext cx="2064801" cy="3721548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lIns="0" tIns="163576" rIns="163576" bIns="163576" spcCol="1270" anchor="ctr"/>
            <a:lstStyle/>
            <a:p>
              <a:pPr defTabSz="10223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GB" sz="23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+mn-lt"/>
                <a:ea typeface="+mn-ea"/>
                <a:cs typeface="Arial"/>
              </a:endParaRPr>
            </a:p>
          </p:txBody>
        </p:sp>
      </p:grpSp>
      <p:grpSp>
        <p:nvGrpSpPr>
          <p:cNvPr id="7" name="Gruppe 22"/>
          <p:cNvGrpSpPr>
            <a:grpSpLocks/>
          </p:cNvGrpSpPr>
          <p:nvPr/>
        </p:nvGrpSpPr>
        <p:grpSpPr bwMode="auto">
          <a:xfrm>
            <a:off x="523875" y="2273301"/>
            <a:ext cx="2457450" cy="3452812"/>
            <a:chOff x="1571217" y="722162"/>
            <a:chExt cx="2458702" cy="3660329"/>
          </a:xfrm>
          <a:solidFill>
            <a:schemeClr val="accent3"/>
          </a:solidFill>
        </p:grpSpPr>
        <p:sp>
          <p:nvSpPr>
            <p:cNvPr id="8" name="Rektangel 23"/>
            <p:cNvSpPr>
              <a:spLocks noChangeArrowheads="1"/>
            </p:cNvSpPr>
            <p:nvPr/>
          </p:nvSpPr>
          <p:spPr bwMode="auto">
            <a:xfrm>
              <a:off x="1571217" y="722162"/>
              <a:ext cx="2458702" cy="3660329"/>
            </a:xfrm>
            <a:prstGeom prst="rect">
              <a:avLst/>
            </a:prstGeom>
            <a:grpFill/>
            <a:ln w="25400">
              <a:solidFill>
                <a:srgbClr val="EBCCCC">
                  <a:alpha val="90195"/>
                </a:srgbClr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defRPr sz="1600">
                  <a:solidFill>
                    <a:schemeClr val="tx1"/>
                  </a:solidFill>
                  <a:latin typeface="Helvetica" charset="0"/>
                  <a:ea typeface="ヒラギノ角ゴ Pro W3" charset="-128"/>
                </a:defRPr>
              </a:lvl1pPr>
              <a:lvl2pPr marL="742950" indent="-285750">
                <a:spcBef>
                  <a:spcPct val="20000"/>
                </a:spcBef>
                <a:defRPr sz="2800">
                  <a:solidFill>
                    <a:schemeClr val="tx1"/>
                  </a:solidFill>
                  <a:latin typeface="Helvetica" charset="0"/>
                  <a:ea typeface="ヒラギノ角ゴ Pro W3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Helvetica" charset="0"/>
                  <a:ea typeface="ヒラギノ角ゴ Pro W3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Helvetica" charset="0"/>
                  <a:ea typeface="ヒラギノ角ゴ Pro W3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Helvetica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Helvetica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Helvetica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Helvetica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Helvetica" charset="0"/>
                  <a:ea typeface="ヒラギノ角ゴ Pro W3" charset="-128"/>
                </a:defRPr>
              </a:lvl9pPr>
            </a:lstStyle>
            <a:p>
              <a:pPr>
                <a:spcBef>
                  <a:spcPct val="0"/>
                </a:spcBef>
              </a:pPr>
              <a:endParaRPr lang="da-DK" altLang="da-DK" sz="2400">
                <a:latin typeface="Arial" pitchFamily="34" charset="0"/>
              </a:endParaRPr>
            </a:p>
          </p:txBody>
        </p:sp>
        <p:sp>
          <p:nvSpPr>
            <p:cNvPr id="9" name="Rektangel 24"/>
            <p:cNvSpPr/>
            <p:nvPr/>
          </p:nvSpPr>
          <p:spPr>
            <a:xfrm>
              <a:off x="1965118" y="722162"/>
              <a:ext cx="2064801" cy="3660329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lIns="0" tIns="163576" rIns="163576" bIns="163576" spcCol="1270" anchor="ctr"/>
            <a:lstStyle/>
            <a:p>
              <a:pPr defTabSz="10223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GB" sz="23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+mn-lt"/>
                <a:ea typeface="+mn-ea"/>
                <a:cs typeface="Arial"/>
              </a:endParaRPr>
            </a:p>
          </p:txBody>
        </p:sp>
      </p:grp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609600" y="1611312"/>
            <a:ext cx="70866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defRPr sz="16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9pPr>
          </a:lstStyle>
          <a:p>
            <a:pPr eaLnBrk="1" hangingPunct="1"/>
            <a:endParaRPr lang="en-GB" altLang="da-DK" sz="2600">
              <a:solidFill>
                <a:srgbClr val="292929"/>
              </a:solidFill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609600" y="1611312"/>
            <a:ext cx="70866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 sz="16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da-DK" sz="2000" dirty="0">
                <a:latin typeface="Arial" pitchFamily="34" charset="0"/>
              </a:rPr>
              <a:t> </a:t>
            </a:r>
          </a:p>
          <a:p>
            <a:pPr>
              <a:spcBef>
                <a:spcPct val="0"/>
              </a:spcBef>
            </a:pPr>
            <a:endParaRPr lang="da-DK" altLang="da-DK" sz="2000" dirty="0">
              <a:latin typeface="Arial" pitchFamily="34" charset="0"/>
            </a:endParaRPr>
          </a:p>
          <a:p>
            <a:pPr>
              <a:spcBef>
                <a:spcPct val="0"/>
              </a:spcBef>
            </a:pPr>
            <a:endParaRPr lang="en-US" altLang="da-DK" sz="2000" dirty="0">
              <a:latin typeface="Arial" pitchFamily="34" charset="0"/>
            </a:endParaRPr>
          </a:p>
          <a:p>
            <a:pPr>
              <a:spcBef>
                <a:spcPct val="0"/>
              </a:spcBef>
            </a:pPr>
            <a:endParaRPr lang="en-US" altLang="da-DK" sz="2000" dirty="0">
              <a:latin typeface="Arial" pitchFamily="34" charset="0"/>
            </a:endParaRPr>
          </a:p>
          <a:p>
            <a:pPr>
              <a:spcBef>
                <a:spcPct val="0"/>
              </a:spcBef>
            </a:pPr>
            <a:endParaRPr lang="en-US" altLang="da-DK" sz="2000" dirty="0">
              <a:latin typeface="Arial" pitchFamily="34" charset="0"/>
            </a:endParaRPr>
          </a:p>
          <a:p>
            <a:pPr>
              <a:spcBef>
                <a:spcPct val="0"/>
              </a:spcBef>
            </a:pPr>
            <a:endParaRPr lang="en-US" altLang="da-DK" sz="2000" dirty="0">
              <a:latin typeface="Arial" pitchFamily="34" charset="0"/>
            </a:endParaRPr>
          </a:p>
          <a:p>
            <a:pPr>
              <a:spcBef>
                <a:spcPct val="0"/>
              </a:spcBef>
            </a:pPr>
            <a:endParaRPr lang="en-US" altLang="da-DK" sz="2000" dirty="0">
              <a:latin typeface="Arial" pitchFamily="34" charset="0"/>
            </a:endParaRPr>
          </a:p>
          <a:p>
            <a:pPr>
              <a:spcBef>
                <a:spcPct val="0"/>
              </a:spcBef>
            </a:pPr>
            <a:endParaRPr lang="da-DK" altLang="da-DK" sz="2000" dirty="0">
              <a:latin typeface="Arial" pitchFamily="34" charset="0"/>
            </a:endParaRPr>
          </a:p>
          <a:p>
            <a:pPr eaLnBrk="1" hangingPunct="1">
              <a:buFontTx/>
              <a:buChar char="•"/>
            </a:pPr>
            <a:endParaRPr lang="en-GB" altLang="da-DK" sz="2000" dirty="0">
              <a:solidFill>
                <a:srgbClr val="292929"/>
              </a:solidFill>
              <a:cs typeface="Arial" pitchFamily="34" charset="0"/>
            </a:endParaRPr>
          </a:p>
          <a:p>
            <a:pPr eaLnBrk="1" hangingPunct="1"/>
            <a:endParaRPr lang="en-GB" altLang="da-DK" sz="2000" dirty="0">
              <a:solidFill>
                <a:srgbClr val="292929"/>
              </a:solidFill>
              <a:cs typeface="Arial" pitchFamily="34" charset="0"/>
            </a:endParaRPr>
          </a:p>
          <a:p>
            <a:pPr eaLnBrk="1" hangingPunct="1">
              <a:buFontTx/>
              <a:buChar char="•"/>
            </a:pPr>
            <a:endParaRPr lang="en-GB" altLang="da-DK" sz="2000" dirty="0">
              <a:solidFill>
                <a:srgbClr val="292929"/>
              </a:solidFill>
              <a:cs typeface="Arial" pitchFamily="34" charset="0"/>
            </a:endParaRPr>
          </a:p>
          <a:p>
            <a:pPr eaLnBrk="1" hangingPunct="1">
              <a:buFontTx/>
              <a:buChar char="•"/>
            </a:pPr>
            <a:endParaRPr lang="en-GB" altLang="da-DK" sz="2000" dirty="0">
              <a:solidFill>
                <a:srgbClr val="292929"/>
              </a:solidFill>
              <a:cs typeface="Arial" pitchFamily="34" charset="0"/>
            </a:endParaRPr>
          </a:p>
          <a:p>
            <a:pPr lvl="1" eaLnBrk="1" hangingPunct="1">
              <a:buFontTx/>
              <a:buChar char="–"/>
            </a:pPr>
            <a:endParaRPr lang="en-GB" altLang="da-DK" sz="2000" dirty="0">
              <a:solidFill>
                <a:srgbClr val="292929"/>
              </a:solidFill>
              <a:cs typeface="Arial" pitchFamily="34" charset="0"/>
            </a:endParaRPr>
          </a:p>
        </p:txBody>
      </p:sp>
      <p:grpSp>
        <p:nvGrpSpPr>
          <p:cNvPr id="15" name="Gruppe 11"/>
          <p:cNvGrpSpPr>
            <a:grpSpLocks/>
          </p:cNvGrpSpPr>
          <p:nvPr/>
        </p:nvGrpSpPr>
        <p:grpSpPr bwMode="auto">
          <a:xfrm>
            <a:off x="2506663" y="1524000"/>
            <a:ext cx="1771650" cy="1638300"/>
            <a:chOff x="174076" y="20412"/>
            <a:chExt cx="1772330" cy="1639134"/>
          </a:xfrm>
        </p:grpSpPr>
        <p:sp>
          <p:nvSpPr>
            <p:cNvPr id="16" name="Ellipse 12"/>
            <p:cNvSpPr/>
            <p:nvPr/>
          </p:nvSpPr>
          <p:spPr>
            <a:xfrm>
              <a:off x="174076" y="20412"/>
              <a:ext cx="1772330" cy="163913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Ellipse 4"/>
            <p:cNvSpPr/>
            <p:nvPr/>
          </p:nvSpPr>
          <p:spPr>
            <a:xfrm>
              <a:off x="504403" y="260246"/>
              <a:ext cx="1254606" cy="115946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10668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ar-SA" altLang="da-DK" b="1" dirty="0" smtClean="0">
                  <a:solidFill>
                    <a:schemeClr val="bg1"/>
                  </a:solidFill>
                </a:rPr>
                <a:t>الحالة</a:t>
              </a:r>
              <a:r>
                <a:rPr lang="ar-EG" altLang="da-DK" b="1" dirty="0" smtClean="0">
                  <a:solidFill>
                    <a:schemeClr val="bg1"/>
                  </a:solidFill>
                </a:rPr>
                <a:t> </a:t>
              </a:r>
              <a:r>
                <a:rPr lang="ar-SA" altLang="da-DK" b="1" dirty="0">
                  <a:solidFill>
                    <a:schemeClr val="bg1"/>
                  </a:solidFill>
                </a:rPr>
                <a:t>النفسية</a:t>
              </a:r>
              <a:endParaRPr lang="da-DK" altLang="da-DK" dirty="0">
                <a:solidFill>
                  <a:schemeClr val="bg1"/>
                </a:solidFill>
              </a:endParaRPr>
            </a:p>
            <a:p>
              <a:pPr algn="ctr" defTabSz="10668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ar-EG" altLang="da-DK" b="1" dirty="0" smtClean="0">
                  <a:solidFill>
                    <a:schemeClr val="bg1"/>
                  </a:solidFill>
                </a:rPr>
                <a:t> </a:t>
              </a:r>
              <a:endParaRPr lang="en-GB" dirty="0"/>
            </a:p>
          </p:txBody>
        </p:sp>
      </p:grpSp>
      <p:grpSp>
        <p:nvGrpSpPr>
          <p:cNvPr id="18" name="Gruppe 15"/>
          <p:cNvGrpSpPr>
            <a:grpSpLocks/>
          </p:cNvGrpSpPr>
          <p:nvPr/>
        </p:nvGrpSpPr>
        <p:grpSpPr bwMode="auto">
          <a:xfrm>
            <a:off x="4121150" y="1524000"/>
            <a:ext cx="1771650" cy="1638300"/>
            <a:chOff x="394753" y="-20332"/>
            <a:chExt cx="1772330" cy="1639134"/>
          </a:xfrm>
        </p:grpSpPr>
        <p:sp>
          <p:nvSpPr>
            <p:cNvPr id="19" name="Ellipse 16"/>
            <p:cNvSpPr/>
            <p:nvPr/>
          </p:nvSpPr>
          <p:spPr>
            <a:xfrm>
              <a:off x="394753" y="-20332"/>
              <a:ext cx="1772330" cy="163913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Ellipse 4"/>
            <p:cNvSpPr/>
            <p:nvPr/>
          </p:nvSpPr>
          <p:spPr>
            <a:xfrm>
              <a:off x="582150" y="248092"/>
              <a:ext cx="1253019" cy="115946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10668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ar-SA" b="1" dirty="0">
                  <a:solidFill>
                    <a:schemeClr val="bg1"/>
                  </a:solidFill>
                </a:rPr>
                <a:t>الحالة </a:t>
              </a:r>
              <a:r>
                <a:rPr lang="ar-SA" b="1" dirty="0" smtClean="0">
                  <a:solidFill>
                    <a:schemeClr val="bg1"/>
                  </a:solidFill>
                </a:rPr>
                <a:t>الاجتماعية</a:t>
              </a:r>
              <a:r>
                <a:rPr lang="ar-EG" b="1" dirty="0" smtClean="0">
                  <a:solidFill>
                    <a:schemeClr val="bg1"/>
                  </a:solidFill>
                </a:rPr>
                <a:t> / الثقافية</a:t>
              </a:r>
              <a:endParaRPr lang="da-DK" dirty="0">
                <a:solidFill>
                  <a:schemeClr val="bg1"/>
                </a:solidFill>
              </a:endParaRPr>
            </a:p>
          </p:txBody>
        </p:sp>
      </p:grpSp>
      <p:sp>
        <p:nvSpPr>
          <p:cNvPr id="3" name="Rektangel 2"/>
          <p:cNvSpPr/>
          <p:nvPr/>
        </p:nvSpPr>
        <p:spPr>
          <a:xfrm flipH="1">
            <a:off x="917573" y="2743200"/>
            <a:ext cx="136842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spcAft>
                <a:spcPct val="0"/>
              </a:spcAft>
            </a:pPr>
            <a:r>
              <a:rPr lang="ar-EG" altLang="da-DK" dirty="0"/>
              <a:t>- </a:t>
            </a:r>
            <a:r>
              <a:rPr lang="ar-SA" altLang="da-DK" dirty="0"/>
              <a:t>مشاعر</a:t>
            </a:r>
            <a:endParaRPr lang="ar-EG" altLang="da-DK" dirty="0"/>
          </a:p>
          <a:p>
            <a:pPr algn="r">
              <a:lnSpc>
                <a:spcPct val="150000"/>
              </a:lnSpc>
              <a:spcAft>
                <a:spcPct val="0"/>
              </a:spcAft>
            </a:pPr>
            <a:r>
              <a:rPr lang="ar-EG" altLang="da-DK" dirty="0"/>
              <a:t>- </a:t>
            </a:r>
            <a:r>
              <a:rPr lang="ar-SA" altLang="da-DK" dirty="0" smtClean="0"/>
              <a:t>انفعالات</a:t>
            </a:r>
            <a:endParaRPr lang="ar-EG" altLang="da-DK" dirty="0"/>
          </a:p>
          <a:p>
            <a:pPr algn="r">
              <a:lnSpc>
                <a:spcPct val="150000"/>
              </a:lnSpc>
              <a:spcAft>
                <a:spcPct val="0"/>
              </a:spcAft>
            </a:pPr>
            <a:r>
              <a:rPr lang="ar-EG" altLang="da-DK" dirty="0"/>
              <a:t>- </a:t>
            </a:r>
            <a:r>
              <a:rPr lang="ar-SA" altLang="da-DK" dirty="0"/>
              <a:t>أفكار</a:t>
            </a:r>
            <a:endParaRPr lang="ar-EG" altLang="da-DK" dirty="0"/>
          </a:p>
          <a:p>
            <a:pPr algn="r">
              <a:lnSpc>
                <a:spcPct val="150000"/>
              </a:lnSpc>
              <a:spcAft>
                <a:spcPct val="0"/>
              </a:spcAft>
            </a:pPr>
            <a:r>
              <a:rPr lang="ar-EG" altLang="da-DK" dirty="0"/>
              <a:t>- </a:t>
            </a:r>
            <a:r>
              <a:rPr lang="ar-SA" altLang="da-DK" dirty="0"/>
              <a:t>معتقدات</a:t>
            </a:r>
            <a:endParaRPr lang="ar-EG" altLang="da-DK" dirty="0"/>
          </a:p>
          <a:p>
            <a:pPr algn="r">
              <a:lnSpc>
                <a:spcPct val="150000"/>
              </a:lnSpc>
              <a:spcAft>
                <a:spcPct val="0"/>
              </a:spcAft>
            </a:pPr>
            <a:r>
              <a:rPr lang="ar-EG" altLang="da-DK" dirty="0"/>
              <a:t>- الادراك</a:t>
            </a:r>
          </a:p>
          <a:p>
            <a:pPr algn="r">
              <a:lnSpc>
                <a:spcPct val="150000"/>
              </a:lnSpc>
              <a:spcAft>
                <a:spcPct val="0"/>
              </a:spcAft>
            </a:pPr>
            <a:r>
              <a:rPr lang="ar-EG" altLang="da-DK" dirty="0"/>
              <a:t>- </a:t>
            </a:r>
            <a:r>
              <a:rPr lang="ar-SA" altLang="da-DK" dirty="0"/>
              <a:t>السلوك</a:t>
            </a:r>
            <a:endParaRPr lang="ar-EG" altLang="da-DK" dirty="0"/>
          </a:p>
        </p:txBody>
      </p:sp>
      <p:sp>
        <p:nvSpPr>
          <p:cNvPr id="11" name="Rektangel 10"/>
          <p:cNvSpPr/>
          <p:nvPr/>
        </p:nvSpPr>
        <p:spPr>
          <a:xfrm>
            <a:off x="5705473" y="2136339"/>
            <a:ext cx="1801813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spcAft>
                <a:spcPct val="0"/>
              </a:spcAft>
            </a:pPr>
            <a:endParaRPr lang="ar-EG" altLang="da-DK" dirty="0" smtClean="0"/>
          </a:p>
          <a:p>
            <a:pPr algn="r">
              <a:lnSpc>
                <a:spcPct val="150000"/>
              </a:lnSpc>
              <a:spcAft>
                <a:spcPct val="0"/>
              </a:spcAft>
            </a:pPr>
            <a:r>
              <a:rPr lang="ar-EG" altLang="da-DK" dirty="0" smtClean="0"/>
              <a:t>- </a:t>
            </a:r>
            <a:r>
              <a:rPr lang="ar-SA" altLang="da-DK" dirty="0" smtClean="0"/>
              <a:t>العادات</a:t>
            </a:r>
            <a:r>
              <a:rPr lang="ar-EG" altLang="da-DK" dirty="0" smtClean="0"/>
              <a:t> </a:t>
            </a:r>
            <a:endParaRPr lang="ar-EG" altLang="da-DK" dirty="0"/>
          </a:p>
          <a:p>
            <a:pPr algn="r">
              <a:lnSpc>
                <a:spcPct val="150000"/>
              </a:lnSpc>
              <a:spcAft>
                <a:spcPct val="0"/>
              </a:spcAft>
            </a:pPr>
            <a:r>
              <a:rPr lang="ar-EG" altLang="da-DK" dirty="0" smtClean="0"/>
              <a:t>- </a:t>
            </a:r>
            <a:r>
              <a:rPr lang="ar-SA" altLang="da-DK" dirty="0"/>
              <a:t>القيم</a:t>
            </a:r>
            <a:endParaRPr lang="ar-EG" altLang="da-DK" dirty="0"/>
          </a:p>
          <a:p>
            <a:pPr algn="r">
              <a:lnSpc>
                <a:spcPct val="150000"/>
              </a:lnSpc>
              <a:spcAft>
                <a:spcPct val="0"/>
              </a:spcAft>
            </a:pPr>
            <a:r>
              <a:rPr lang="ar-EG" altLang="da-DK" dirty="0"/>
              <a:t>- </a:t>
            </a:r>
            <a:r>
              <a:rPr lang="ar-SA" altLang="da-DK" dirty="0"/>
              <a:t>الأسرة</a:t>
            </a:r>
            <a:endParaRPr lang="da-DK" altLang="da-DK" dirty="0"/>
          </a:p>
          <a:p>
            <a:pPr algn="r">
              <a:lnSpc>
                <a:spcPct val="150000"/>
              </a:lnSpc>
              <a:spcAft>
                <a:spcPct val="0"/>
              </a:spcAft>
            </a:pPr>
            <a:r>
              <a:rPr lang="ar-EG" altLang="da-DK" dirty="0"/>
              <a:t>- </a:t>
            </a:r>
            <a:r>
              <a:rPr lang="ar-SA" altLang="da-DK" dirty="0"/>
              <a:t>التنشئة</a:t>
            </a:r>
            <a:endParaRPr lang="ar-EG" altLang="da-DK" dirty="0"/>
          </a:p>
          <a:p>
            <a:pPr algn="r">
              <a:lnSpc>
                <a:spcPct val="150000"/>
              </a:lnSpc>
              <a:spcAft>
                <a:spcPct val="0"/>
              </a:spcAft>
            </a:pPr>
            <a:r>
              <a:rPr lang="ar-EG" altLang="da-DK" dirty="0"/>
              <a:t>-  </a:t>
            </a:r>
            <a:r>
              <a:rPr lang="ar-SA" altLang="da-DK" dirty="0"/>
              <a:t>المجتمع </a:t>
            </a:r>
            <a:endParaRPr lang="ar-EG" altLang="da-DK" dirty="0"/>
          </a:p>
          <a:p>
            <a:pPr algn="r">
              <a:lnSpc>
                <a:spcPct val="150000"/>
              </a:lnSpc>
              <a:spcAft>
                <a:spcPct val="0"/>
              </a:spcAft>
            </a:pPr>
            <a:r>
              <a:rPr lang="ar-EG" altLang="da-DK" dirty="0"/>
              <a:t>- </a:t>
            </a:r>
            <a:r>
              <a:rPr lang="ar-SA" altLang="da-DK" dirty="0"/>
              <a:t>العلاقات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92353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لماذا يقدم الدعم النفسي الاجتماعي؟</a:t>
            </a:r>
            <a:endParaRPr lang="da-DK" sz="3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>
              <a:lnSpc>
                <a:spcPct val="160000"/>
              </a:lnSpc>
              <a:defRPr/>
            </a:pPr>
            <a:r>
              <a:rPr lang="ar-SA" sz="2800" b="1" dirty="0"/>
              <a:t>للتقوية</a:t>
            </a:r>
            <a:r>
              <a:rPr lang="ar-EG" sz="2800" b="1" dirty="0" smtClean="0"/>
              <a:t>:</a:t>
            </a:r>
            <a:endParaRPr lang="ar-EG" sz="2800" dirty="0"/>
          </a:p>
          <a:p>
            <a:pPr algn="r">
              <a:lnSpc>
                <a:spcPct val="170000"/>
              </a:lnSpc>
              <a:defRPr/>
            </a:pPr>
            <a:r>
              <a:rPr lang="ar-SA" sz="2800" dirty="0">
                <a:solidFill>
                  <a:srgbClr val="FF0000"/>
                </a:solidFill>
              </a:rPr>
              <a:t>الجلد</a:t>
            </a:r>
            <a:r>
              <a:rPr lang="ar-SA" sz="2800" dirty="0"/>
              <a:t> – القدرة على استعادة </a:t>
            </a:r>
            <a:r>
              <a:rPr lang="ar-EG" sz="2800" dirty="0"/>
              <a:t>التكيف الذاتي </a:t>
            </a:r>
            <a:r>
              <a:rPr lang="ar-SA" sz="2800" dirty="0"/>
              <a:t>بعد حدوث شيء صعب، او تجاوز التجارب الصعبة بطريقة إيجابية </a:t>
            </a:r>
            <a:endParaRPr lang="ar-EG" sz="2800" dirty="0"/>
          </a:p>
          <a:p>
            <a:pPr algn="r">
              <a:lnSpc>
                <a:spcPct val="170000"/>
              </a:lnSpc>
              <a:defRPr/>
            </a:pPr>
            <a:r>
              <a:rPr lang="ar-SA" sz="2800" dirty="0">
                <a:solidFill>
                  <a:srgbClr val="FF0000"/>
                </a:solidFill>
              </a:rPr>
              <a:t>آليات التكيف</a:t>
            </a:r>
            <a:r>
              <a:rPr lang="ar-SA" sz="2800" dirty="0"/>
              <a:t> - القدرة على التعامل مع التحديات </a:t>
            </a:r>
            <a:r>
              <a:rPr lang="ar-SA" sz="2800" dirty="0" smtClean="0"/>
              <a:t>والمواقف الصعب</a:t>
            </a:r>
            <a:r>
              <a:rPr lang="ar-EG" sz="2800" dirty="0" smtClean="0"/>
              <a:t>ة</a:t>
            </a:r>
            <a:endParaRPr lang="ar-EG" sz="2800" dirty="0"/>
          </a:p>
          <a:p>
            <a:pPr algn="r">
              <a:lnSpc>
                <a:spcPct val="170000"/>
              </a:lnSpc>
              <a:defRPr/>
            </a:pPr>
            <a:r>
              <a:rPr lang="ar-SA" sz="2800" dirty="0">
                <a:solidFill>
                  <a:srgbClr val="FF0000"/>
                </a:solidFill>
              </a:rPr>
              <a:t>استعادة البناء الاجتماعي </a:t>
            </a:r>
            <a:r>
              <a:rPr lang="ar-SA" sz="2800" dirty="0"/>
              <a:t>– الشبكات والبنية </a:t>
            </a:r>
            <a:endParaRPr lang="da-DK" sz="2800" dirty="0"/>
          </a:p>
          <a:p>
            <a:pPr algn="r"/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92353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3600" dirty="0"/>
              <a:t>النشاطات النفسية الاجتماعية</a:t>
            </a:r>
            <a:endParaRPr lang="da-DK" sz="3600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>
              <a:lnSpc>
                <a:spcPct val="170000"/>
              </a:lnSpc>
              <a:defRPr/>
            </a:pPr>
            <a:r>
              <a:rPr lang="ar-SA" b="1" dirty="0"/>
              <a:t>يمكن للنشاطات تعزيز الجلد عبر تعزيز</a:t>
            </a:r>
            <a:r>
              <a:rPr lang="ar-EG" dirty="0"/>
              <a:t>:</a:t>
            </a:r>
          </a:p>
          <a:p>
            <a:pPr algn="r">
              <a:lnSpc>
                <a:spcPct val="170000"/>
              </a:lnSpc>
              <a:defRPr/>
            </a:pPr>
            <a:r>
              <a:rPr lang="ar-EG" dirty="0"/>
              <a:t>-</a:t>
            </a:r>
            <a:r>
              <a:rPr lang="ar-SA" dirty="0"/>
              <a:t> الإحساس بالأمان</a:t>
            </a:r>
            <a:endParaRPr lang="ar-EG" dirty="0"/>
          </a:p>
          <a:p>
            <a:pPr algn="r">
              <a:lnSpc>
                <a:spcPct val="170000"/>
              </a:lnSpc>
              <a:defRPr/>
            </a:pPr>
            <a:r>
              <a:rPr lang="ar-EG" dirty="0"/>
              <a:t>- </a:t>
            </a:r>
            <a:r>
              <a:rPr lang="ar-SA" dirty="0"/>
              <a:t>راحة</a:t>
            </a:r>
            <a:endParaRPr lang="ar-EG" dirty="0"/>
          </a:p>
          <a:p>
            <a:pPr algn="r">
              <a:lnSpc>
                <a:spcPct val="170000"/>
              </a:lnSpc>
              <a:defRPr/>
            </a:pPr>
            <a:r>
              <a:rPr lang="ar-EG" dirty="0"/>
              <a:t>- </a:t>
            </a:r>
            <a:r>
              <a:rPr lang="ar-SA" dirty="0"/>
              <a:t>الإحساس بالذات والفعالية المجتمعية </a:t>
            </a:r>
            <a:endParaRPr lang="ar-EG" dirty="0"/>
          </a:p>
          <a:p>
            <a:pPr algn="r">
              <a:lnSpc>
                <a:spcPct val="170000"/>
              </a:lnSpc>
              <a:defRPr/>
            </a:pPr>
            <a:r>
              <a:rPr lang="ar-EG" dirty="0"/>
              <a:t>- </a:t>
            </a:r>
            <a:r>
              <a:rPr lang="ar-SA" dirty="0"/>
              <a:t>الارتباط</a:t>
            </a:r>
            <a:endParaRPr lang="ar-EG" dirty="0"/>
          </a:p>
          <a:p>
            <a:pPr algn="r">
              <a:lnSpc>
                <a:spcPct val="170000"/>
              </a:lnSpc>
              <a:defRPr/>
            </a:pPr>
            <a:r>
              <a:rPr lang="ar-EG" dirty="0"/>
              <a:t>- </a:t>
            </a:r>
            <a:r>
              <a:rPr lang="ar-SA" dirty="0"/>
              <a:t>الامل</a:t>
            </a:r>
            <a:endParaRPr lang="ar-EG" dirty="0"/>
          </a:p>
          <a:p>
            <a:pPr algn="r"/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92353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EG" sz="3600" dirty="0"/>
              <a:t>نشاط جماعي</a:t>
            </a:r>
            <a:endParaRPr lang="da-DK" sz="3600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038599"/>
          </a:xfrm>
        </p:spPr>
        <p:txBody>
          <a:bodyPr>
            <a:norm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ar-EG" sz="2800" b="1" dirty="0"/>
              <a:t>المجموعة 1: </a:t>
            </a:r>
            <a:r>
              <a:rPr lang="ar-SA" sz="2800" dirty="0"/>
              <a:t>ما </a:t>
            </a:r>
            <a:r>
              <a:rPr lang="ar-EG" sz="2800" dirty="0"/>
              <a:t>معنى </a:t>
            </a:r>
            <a:r>
              <a:rPr lang="ar-SA" sz="2800" dirty="0"/>
              <a:t>الامان؟ متى تشعر بالأمان؟</a:t>
            </a:r>
            <a:endParaRPr lang="ar-EG" sz="2800" dirty="0"/>
          </a:p>
          <a:p>
            <a:pPr algn="r">
              <a:lnSpc>
                <a:spcPct val="150000"/>
              </a:lnSpc>
              <a:defRPr/>
            </a:pPr>
            <a:r>
              <a:rPr lang="ar-EG" sz="2800" b="1" dirty="0"/>
              <a:t>المجموعة 2: </a:t>
            </a:r>
            <a:r>
              <a:rPr lang="ar-EG" sz="2800" dirty="0"/>
              <a:t>ما معنى الراحة؟ متى تشعر</a:t>
            </a:r>
            <a:r>
              <a:rPr lang="ar-SA" sz="2800" dirty="0"/>
              <a:t> بالراحة؟</a:t>
            </a:r>
            <a:endParaRPr lang="ar-EG" sz="2800" dirty="0"/>
          </a:p>
          <a:p>
            <a:pPr algn="r">
              <a:lnSpc>
                <a:spcPct val="150000"/>
              </a:lnSpc>
              <a:defRPr/>
            </a:pPr>
            <a:r>
              <a:rPr lang="ar-EG" sz="2800" b="1" dirty="0"/>
              <a:t>المجموعة 3: </a:t>
            </a:r>
            <a:r>
              <a:rPr lang="ar-SA" sz="2800" dirty="0"/>
              <a:t>كيف يمكنك ان تعرف أن افعالك مهمة؟</a:t>
            </a:r>
            <a:endParaRPr lang="ar-EG" sz="2800" dirty="0"/>
          </a:p>
          <a:p>
            <a:pPr algn="r">
              <a:lnSpc>
                <a:spcPct val="150000"/>
              </a:lnSpc>
              <a:defRPr/>
            </a:pPr>
            <a:r>
              <a:rPr lang="ar-EG" sz="2800" b="1" dirty="0"/>
              <a:t>المجموعة 4: </a:t>
            </a:r>
            <a:r>
              <a:rPr lang="ar-SA" sz="2800" dirty="0"/>
              <a:t>ما ه</a:t>
            </a:r>
            <a:r>
              <a:rPr lang="ar-EG" sz="2800" dirty="0"/>
              <a:t>ي العلاقات الاجتماعية الا</a:t>
            </a:r>
            <a:r>
              <a:rPr lang="ar-SA" sz="2800" dirty="0"/>
              <a:t>هم </a:t>
            </a:r>
            <a:r>
              <a:rPr lang="ar-EG" sz="2800" dirty="0"/>
              <a:t>للت</a:t>
            </a:r>
            <a:r>
              <a:rPr lang="ar-SA" sz="2800" dirty="0"/>
              <a:t>واصل في مجتمعك؟</a:t>
            </a:r>
            <a:endParaRPr lang="ar-EG" sz="2800" dirty="0"/>
          </a:p>
          <a:p>
            <a:pPr algn="r">
              <a:lnSpc>
                <a:spcPct val="150000"/>
              </a:lnSpc>
              <a:defRPr/>
            </a:pPr>
            <a:r>
              <a:rPr lang="ar-EG" sz="2800" b="1" dirty="0"/>
              <a:t>المجموعة 5: </a:t>
            </a:r>
            <a:r>
              <a:rPr lang="ar-EG" sz="2800" dirty="0"/>
              <a:t>ما معنى ا</a:t>
            </a:r>
            <a:r>
              <a:rPr lang="ar-SA" sz="2800" dirty="0"/>
              <a:t>ل</a:t>
            </a:r>
            <a:r>
              <a:rPr lang="ar-EG" sz="2800" dirty="0"/>
              <a:t>أ</a:t>
            </a:r>
            <a:r>
              <a:rPr lang="ar-SA" sz="2800" dirty="0"/>
              <a:t>مل؟ متى يتحلى الناس بالأمل؟</a:t>
            </a:r>
            <a:endParaRPr lang="da-DK" sz="2800" dirty="0"/>
          </a:p>
          <a:p>
            <a:pPr algn="r">
              <a:lnSpc>
                <a:spcPct val="150000"/>
              </a:lnSpc>
              <a:defRPr/>
            </a:pPr>
            <a:endParaRPr lang="ar-EG" sz="2800" b="1" dirty="0"/>
          </a:p>
          <a:p>
            <a:pPr algn="r"/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92353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3600" dirty="0"/>
              <a:t>ظروف الحياة الصعبة</a:t>
            </a:r>
            <a:endParaRPr lang="da-DK" sz="3600" dirty="0"/>
          </a:p>
        </p:txBody>
      </p:sp>
      <p:pic>
        <p:nvPicPr>
          <p:cNvPr id="5" name="Billede 4" descr="20090707TB_ZIM15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600" y="1447800"/>
            <a:ext cx="6781800" cy="452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53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3600" dirty="0"/>
              <a:t>خصائص ظروف الحياة الصعبة</a:t>
            </a:r>
            <a:endParaRPr lang="da-DK" sz="3600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/>
            <a:endParaRPr lang="ar-EG" altLang="da-DK" sz="3200" dirty="0" smtClean="0"/>
          </a:p>
          <a:p>
            <a:pPr algn="r">
              <a:lnSpc>
                <a:spcPct val="150000"/>
              </a:lnSpc>
            </a:pPr>
            <a:r>
              <a:rPr lang="ar-EG" altLang="da-DK" sz="3200" dirty="0" smtClean="0"/>
              <a:t>- </a:t>
            </a:r>
            <a:r>
              <a:rPr lang="ar-SA" altLang="da-DK" sz="2800" dirty="0" smtClean="0"/>
              <a:t>تملك </a:t>
            </a:r>
            <a:r>
              <a:rPr lang="ar-SA" altLang="da-DK" sz="2800" dirty="0"/>
              <a:t>تأثيرا انفعاليا قويا على </a:t>
            </a:r>
            <a:r>
              <a:rPr lang="ar-SA" altLang="da-DK" sz="2800" dirty="0" smtClean="0"/>
              <a:t>الناس</a:t>
            </a:r>
            <a:endParaRPr lang="ar-EG" altLang="da-DK" sz="2800" dirty="0"/>
          </a:p>
          <a:p>
            <a:pPr algn="r">
              <a:lnSpc>
                <a:spcPct val="150000"/>
              </a:lnSpc>
            </a:pPr>
            <a:r>
              <a:rPr lang="ar-EG" altLang="da-DK" sz="2800" dirty="0" smtClean="0"/>
              <a:t>- </a:t>
            </a:r>
            <a:r>
              <a:rPr lang="ar-SA" altLang="da-DK" sz="2800" dirty="0"/>
              <a:t>تبدو مستحيلة </a:t>
            </a:r>
            <a:r>
              <a:rPr lang="ar-SA" altLang="da-DK" sz="2800" dirty="0" smtClean="0"/>
              <a:t>التغيير</a:t>
            </a:r>
            <a:endParaRPr lang="ar-EG" altLang="da-DK" sz="2800" dirty="0"/>
          </a:p>
          <a:p>
            <a:pPr algn="r">
              <a:lnSpc>
                <a:spcPct val="150000"/>
              </a:lnSpc>
            </a:pPr>
            <a:r>
              <a:rPr lang="ar-EG" altLang="da-DK" sz="2800" dirty="0"/>
              <a:t>- </a:t>
            </a:r>
            <a:r>
              <a:rPr lang="ar-SA" altLang="da-DK" sz="2800" dirty="0" smtClean="0"/>
              <a:t>قوية</a:t>
            </a:r>
            <a:endParaRPr lang="ar-EG" altLang="da-DK" sz="2800" dirty="0"/>
          </a:p>
          <a:p>
            <a:pPr algn="r">
              <a:lnSpc>
                <a:spcPct val="150000"/>
              </a:lnSpc>
            </a:pPr>
            <a:r>
              <a:rPr lang="ar-EG" altLang="da-DK" sz="2800" dirty="0"/>
              <a:t>- </a:t>
            </a:r>
            <a:r>
              <a:rPr lang="ar-SA" altLang="da-DK" sz="2800" dirty="0"/>
              <a:t>عادة خارج نطاق الخبرة </a:t>
            </a:r>
            <a:r>
              <a:rPr lang="ar-SA" altLang="da-DK" sz="2800" dirty="0" smtClean="0"/>
              <a:t>المعتادة</a:t>
            </a:r>
            <a:endParaRPr lang="ar-EG" altLang="da-DK" sz="2800" dirty="0"/>
          </a:p>
          <a:p>
            <a:pPr algn="r">
              <a:lnSpc>
                <a:spcPct val="150000"/>
              </a:lnSpc>
            </a:pPr>
            <a:r>
              <a:rPr lang="ar-EG" altLang="da-DK" sz="2800" dirty="0"/>
              <a:t>- </a:t>
            </a:r>
            <a:r>
              <a:rPr lang="ar-SA" altLang="da-DK" sz="2800" dirty="0"/>
              <a:t>قد تضعف</a:t>
            </a:r>
            <a:r>
              <a:rPr lang="ar-EG" altLang="da-DK" sz="2800" dirty="0"/>
              <a:t> </a:t>
            </a:r>
            <a:r>
              <a:rPr lang="ar-SA" altLang="da-DK" sz="2800" dirty="0"/>
              <a:t>مهارات التعامل الفعالة للفرد او المجموعة </a:t>
            </a:r>
            <a:endParaRPr lang="da-DK" altLang="da-DK" sz="2800" dirty="0"/>
          </a:p>
          <a:p>
            <a:pPr algn="r">
              <a:lnSpc>
                <a:spcPct val="140000"/>
              </a:lnSpc>
              <a:defRPr/>
            </a:pPr>
            <a:endParaRPr lang="en-US" sz="3200" dirty="0">
              <a:ea typeface="ヒラギノ角ゴ Pro W3" pitchFamily="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2353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ontor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ema">
  <a:themeElements>
    <a:clrScheme name="Kont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ont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657</TotalTime>
  <Words>821</Words>
  <Application>Microsoft Office PowerPoint</Application>
  <PresentationFormat>On-screen Show (4:3)</PresentationFormat>
  <Paragraphs>205</Paragraphs>
  <Slides>30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Kontortema</vt:lpstr>
      <vt:lpstr>الدعم النفسي الاجتماعي للشباب</vt:lpstr>
      <vt:lpstr>برنامج التدريب</vt:lpstr>
      <vt:lpstr>القيم المتفق عليها في المجموعة</vt:lpstr>
      <vt:lpstr>ما هو الدعم النفسي الاجتماعي؟ </vt:lpstr>
      <vt:lpstr>لماذا يقدم الدعم النفسي الاجتماعي؟</vt:lpstr>
      <vt:lpstr>النشاطات النفسية الاجتماعية</vt:lpstr>
      <vt:lpstr>نشاط جماعي</vt:lpstr>
      <vt:lpstr>ظروف الحياة الصعبة</vt:lpstr>
      <vt:lpstr>خصائص ظروف الحياة الصعبة</vt:lpstr>
      <vt:lpstr>العوامل المؤثرة في الحياة</vt:lpstr>
      <vt:lpstr>نشاط: الآثار النفسية الاجتماعية في مجتمعك</vt:lpstr>
      <vt:lpstr>التكيف والمساعدة</vt:lpstr>
      <vt:lpstr>  صفات الجلد الشخصية (الصلابة) </vt:lpstr>
      <vt:lpstr>نشاط: طرق التكيف</vt:lpstr>
      <vt:lpstr>دلالات شائعة للضغط النفسي</vt:lpstr>
      <vt:lpstr>نشاط: ردود الأفعال الطبيعية للمواقف غير الطبيعية </vt:lpstr>
      <vt:lpstr>النقاط الرئيسية في مساعدة الشباب </vt:lpstr>
      <vt:lpstr>نشاط: الاستماع الفعال</vt:lpstr>
      <vt:lpstr>الاستماع الفعال (1)</vt:lpstr>
      <vt:lpstr>الاستماع الفعال (2)</vt:lpstr>
      <vt:lpstr>نشاط: الاستماع الفعال </vt:lpstr>
      <vt:lpstr>ما هي الإسعافات النفسية الاجتماعية الأولية؟ </vt:lpstr>
      <vt:lpstr>اين يتم تقديم الإسعافات النفسية الاجتماعية الأولية؟</vt:lpstr>
      <vt:lpstr>متى نحتاج الى الإسعافات النفسية الاجتماعية الأولية؟</vt:lpstr>
      <vt:lpstr>خطوة بخطوة: إجراءات الإسعافات النفسية الاجتماعية الأولية</vt:lpstr>
      <vt:lpstr>دعم الأقران  </vt:lpstr>
      <vt:lpstr>نشاط: دور دعم الأقران </vt:lpstr>
      <vt:lpstr>الحواجز عند تقديم دعم الأقران </vt:lpstr>
      <vt:lpstr>نشاط: كيف يمكننا أن ندعم الآخرين</vt:lpstr>
      <vt:lpstr>أنهاء موضوع اليوم والختام</vt:lpstr>
    </vt:vector>
  </TitlesOfParts>
  <Company>IFRC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Psychosocial Support for Young Men  Facilitators Training</dc:title>
  <dc:creator>Lasse Norgaard</dc:creator>
  <cp:lastModifiedBy>Peter Frederik Bruhn Sands</cp:lastModifiedBy>
  <cp:revision>72</cp:revision>
  <dcterms:created xsi:type="dcterms:W3CDTF">2014-08-16T05:27:42Z</dcterms:created>
  <dcterms:modified xsi:type="dcterms:W3CDTF">2015-03-20T10:16:53Z</dcterms:modified>
</cp:coreProperties>
</file>