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4"/>
  </p:notesMasterIdLst>
  <p:handoutMasterIdLst>
    <p:handoutMasterId r:id="rId45"/>
  </p:handoutMasterIdLst>
  <p:sldIdLst>
    <p:sldId id="256" r:id="rId2"/>
    <p:sldId id="305" r:id="rId3"/>
    <p:sldId id="257" r:id="rId4"/>
    <p:sldId id="307" r:id="rId5"/>
    <p:sldId id="308" r:id="rId6"/>
    <p:sldId id="309" r:id="rId7"/>
    <p:sldId id="261" r:id="rId8"/>
    <p:sldId id="303" r:id="rId9"/>
    <p:sldId id="304" r:id="rId10"/>
    <p:sldId id="306" r:id="rId11"/>
    <p:sldId id="310" r:id="rId12"/>
    <p:sldId id="343" r:id="rId13"/>
    <p:sldId id="298" r:id="rId14"/>
    <p:sldId id="313" r:id="rId15"/>
    <p:sldId id="324" r:id="rId16"/>
    <p:sldId id="314" r:id="rId17"/>
    <p:sldId id="315" r:id="rId18"/>
    <p:sldId id="317" r:id="rId19"/>
    <p:sldId id="318" r:id="rId20"/>
    <p:sldId id="319" r:id="rId21"/>
    <p:sldId id="320" r:id="rId22"/>
    <p:sldId id="296" r:id="rId23"/>
    <p:sldId id="321" r:id="rId24"/>
    <p:sldId id="322" r:id="rId25"/>
    <p:sldId id="346" r:id="rId26"/>
    <p:sldId id="332" r:id="rId27"/>
    <p:sldId id="331" r:id="rId28"/>
    <p:sldId id="323" r:id="rId29"/>
    <p:sldId id="333" r:id="rId30"/>
    <p:sldId id="334" r:id="rId31"/>
    <p:sldId id="341" r:id="rId32"/>
    <p:sldId id="337" r:id="rId33"/>
    <p:sldId id="336" r:id="rId34"/>
    <p:sldId id="338" r:id="rId35"/>
    <p:sldId id="347" r:id="rId36"/>
    <p:sldId id="348" r:id="rId37"/>
    <p:sldId id="349" r:id="rId38"/>
    <p:sldId id="342" r:id="rId39"/>
    <p:sldId id="344" r:id="rId40"/>
    <p:sldId id="345" r:id="rId41"/>
    <p:sldId id="339" r:id="rId42"/>
    <p:sldId id="326" r:id="rId43"/>
  </p:sldIdLst>
  <p:sldSz cx="9144000" cy="6858000" type="screen4x3"/>
  <p:notesSz cx="6794500" cy="9931400"/>
  <p:defaultTextStyle>
    <a:defPPr>
      <a:defRPr lang="da-DK"/>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6429"/>
    <a:srgbClr val="F2CB1C"/>
    <a:srgbClr val="E32C27"/>
    <a:srgbClr val="F28A31"/>
    <a:srgbClr val="D60000"/>
    <a:srgbClr val="FF2911"/>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_rels/data3.xml.rels><?xml version="1.0" encoding="UTF-8" standalone="yes"?>
<Relationships xmlns="http://schemas.openxmlformats.org/package/2006/relationships"><Relationship Id="rId1" Type="http://schemas.openxmlformats.org/officeDocument/2006/relationships/image" Target="../media/image19.gif"/></Relationships>
</file>

<file path=ppt/diagrams/_rels/drawing3.xml.rels><?xml version="1.0" encoding="UTF-8" standalone="yes"?>
<Relationships xmlns="http://schemas.openxmlformats.org/package/2006/relationships"><Relationship Id="rId1" Type="http://schemas.openxmlformats.org/officeDocument/2006/relationships/image" Target="../media/image19.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99232-A0D5-AB42-B336-F2D2E52B41C2}"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US"/>
        </a:p>
      </dgm:t>
    </dgm:pt>
    <dgm:pt modelId="{87078977-3C6A-3C41-A092-ECC4D5731EF4}">
      <dgm:prSet phldrT="[Text]"/>
      <dgm:spPr>
        <a:solidFill>
          <a:srgbClr val="D60000"/>
        </a:solidFill>
      </dgm:spPr>
      <dgm:t>
        <a:bodyPr/>
        <a:lstStyle/>
        <a:p>
          <a:r>
            <a:rPr lang="en-US" dirty="0" smtClean="0"/>
            <a:t>1. Background information</a:t>
          </a:r>
          <a:endParaRPr lang="en-US" dirty="0"/>
        </a:p>
      </dgm:t>
    </dgm:pt>
    <dgm:pt modelId="{6724518F-3211-6E49-84B9-EF3862C5DA38}" type="parTrans" cxnId="{1770FC48-5275-3342-9CA6-914B933E25B5}">
      <dgm:prSet/>
      <dgm:spPr/>
      <dgm:t>
        <a:bodyPr/>
        <a:lstStyle/>
        <a:p>
          <a:endParaRPr lang="en-US"/>
        </a:p>
      </dgm:t>
    </dgm:pt>
    <dgm:pt modelId="{BB13B1E8-07D3-F541-9E6F-C230082B041E}" type="sibTrans" cxnId="{1770FC48-5275-3342-9CA6-914B933E25B5}">
      <dgm:prSet/>
      <dgm:spPr/>
      <dgm:t>
        <a:bodyPr/>
        <a:lstStyle/>
        <a:p>
          <a:endParaRPr lang="en-US"/>
        </a:p>
      </dgm:t>
    </dgm:pt>
    <dgm:pt modelId="{C8EE76C0-1806-9240-B377-C5F3CF229298}">
      <dgm:prSet phldrT="[Text]"/>
      <dgm:spPr>
        <a:solidFill>
          <a:srgbClr val="FF2911"/>
        </a:solidFill>
      </dgm:spPr>
      <dgm:t>
        <a:bodyPr/>
        <a:lstStyle/>
        <a:p>
          <a:r>
            <a:rPr lang="en-US" dirty="0" smtClean="0"/>
            <a:t>2. PSWB Info</a:t>
          </a:r>
          <a:endParaRPr lang="en-US" dirty="0"/>
        </a:p>
      </dgm:t>
    </dgm:pt>
    <dgm:pt modelId="{6C7CC1D0-1686-C247-927C-884D193B69EB}" type="parTrans" cxnId="{0C668042-31A4-AE4B-952E-2955BF2C6D53}">
      <dgm:prSet/>
      <dgm:spPr/>
      <dgm:t>
        <a:bodyPr/>
        <a:lstStyle/>
        <a:p>
          <a:endParaRPr lang="en-US"/>
        </a:p>
      </dgm:t>
    </dgm:pt>
    <dgm:pt modelId="{6F19E7CE-A19E-CC44-969B-175597755AD6}" type="sibTrans" cxnId="{0C668042-31A4-AE4B-952E-2955BF2C6D53}">
      <dgm:prSet/>
      <dgm:spPr/>
      <dgm:t>
        <a:bodyPr/>
        <a:lstStyle/>
        <a:p>
          <a:endParaRPr lang="en-US"/>
        </a:p>
      </dgm:t>
    </dgm:pt>
    <dgm:pt modelId="{8C158152-7BB8-7F4C-8C33-CACEFAE66D47}">
      <dgm:prSet phldrT="[Text]"/>
      <dgm:spPr>
        <a:solidFill>
          <a:srgbClr val="FF2911"/>
        </a:solidFill>
      </dgm:spPr>
      <dgm:t>
        <a:bodyPr/>
        <a:lstStyle/>
        <a:p>
          <a:r>
            <a:rPr lang="en-US" dirty="0" smtClean="0"/>
            <a:t>What info is missing to assess PSWB and PSS needs? </a:t>
          </a:r>
          <a:endParaRPr lang="en-US" dirty="0"/>
        </a:p>
      </dgm:t>
    </dgm:pt>
    <dgm:pt modelId="{0BC31FA9-EA2A-0143-813C-F2717C4D3A50}" type="parTrans" cxnId="{A17EA108-E9EB-B34E-A164-F176C372D36A}">
      <dgm:prSet/>
      <dgm:spPr/>
      <dgm:t>
        <a:bodyPr/>
        <a:lstStyle/>
        <a:p>
          <a:endParaRPr lang="en-US"/>
        </a:p>
      </dgm:t>
    </dgm:pt>
    <dgm:pt modelId="{1B4516D0-B286-704F-8404-17D17969A849}" type="sibTrans" cxnId="{A17EA108-E9EB-B34E-A164-F176C372D36A}">
      <dgm:prSet/>
      <dgm:spPr/>
      <dgm:t>
        <a:bodyPr/>
        <a:lstStyle/>
        <a:p>
          <a:endParaRPr lang="en-US"/>
        </a:p>
      </dgm:t>
    </dgm:pt>
    <dgm:pt modelId="{5B807EE7-F7C6-9147-93E8-9B93E006A860}">
      <dgm:prSet phldrT="[Text]"/>
      <dgm:spPr>
        <a:solidFill>
          <a:srgbClr val="D60000"/>
        </a:solidFill>
      </dgm:spPr>
      <dgm:t>
        <a:bodyPr/>
        <a:lstStyle/>
        <a:p>
          <a:r>
            <a:rPr lang="en-US" dirty="0" smtClean="0"/>
            <a:t>Reports</a:t>
          </a:r>
          <a:endParaRPr lang="en-US" dirty="0"/>
        </a:p>
      </dgm:t>
    </dgm:pt>
    <dgm:pt modelId="{91AF0985-205F-664F-9690-23D06B4D2A15}" type="sibTrans" cxnId="{E92E4E0C-4567-1C4E-861F-E2E9784FDAE8}">
      <dgm:prSet/>
      <dgm:spPr/>
      <dgm:t>
        <a:bodyPr/>
        <a:lstStyle/>
        <a:p>
          <a:endParaRPr lang="en-US"/>
        </a:p>
      </dgm:t>
    </dgm:pt>
    <dgm:pt modelId="{105DA38A-831B-3441-945C-492872A95AD6}" type="parTrans" cxnId="{E92E4E0C-4567-1C4E-861F-E2E9784FDAE8}">
      <dgm:prSet/>
      <dgm:spPr/>
      <dgm:t>
        <a:bodyPr/>
        <a:lstStyle/>
        <a:p>
          <a:endParaRPr lang="en-US"/>
        </a:p>
      </dgm:t>
    </dgm:pt>
    <dgm:pt modelId="{8433F750-EBAF-5047-A636-9D7D21287E38}">
      <dgm:prSet phldrT="[Text]"/>
      <dgm:spPr>
        <a:solidFill>
          <a:srgbClr val="D60000"/>
        </a:solidFill>
      </dgm:spPr>
      <dgm:t>
        <a:bodyPr/>
        <a:lstStyle/>
        <a:p>
          <a:r>
            <a:rPr lang="en-US" dirty="0" smtClean="0"/>
            <a:t>Documents</a:t>
          </a:r>
          <a:endParaRPr lang="en-US" dirty="0"/>
        </a:p>
      </dgm:t>
    </dgm:pt>
    <dgm:pt modelId="{30A10C89-27B6-BC4F-9E46-9C559686C4F9}" type="parTrans" cxnId="{586BADB6-0663-034A-A6A7-D6B0B2277A9F}">
      <dgm:prSet/>
      <dgm:spPr/>
      <dgm:t>
        <a:bodyPr/>
        <a:lstStyle/>
        <a:p>
          <a:endParaRPr lang="en-US"/>
        </a:p>
      </dgm:t>
    </dgm:pt>
    <dgm:pt modelId="{925A69FD-DE6A-D14D-9662-CE6C815593C7}" type="sibTrans" cxnId="{586BADB6-0663-034A-A6A7-D6B0B2277A9F}">
      <dgm:prSet/>
      <dgm:spPr/>
      <dgm:t>
        <a:bodyPr/>
        <a:lstStyle/>
        <a:p>
          <a:endParaRPr lang="en-US"/>
        </a:p>
      </dgm:t>
    </dgm:pt>
    <dgm:pt modelId="{744346A8-9A1D-C645-A031-B8E72899976E}">
      <dgm:prSet phldrT="[Text]"/>
      <dgm:spPr>
        <a:solidFill>
          <a:srgbClr val="D60000"/>
        </a:solidFill>
      </dgm:spPr>
      <dgm:t>
        <a:bodyPr/>
        <a:lstStyle/>
        <a:p>
          <a:r>
            <a:rPr lang="en-US" dirty="0" smtClean="0"/>
            <a:t>Completed assessments by others</a:t>
          </a:r>
          <a:endParaRPr lang="en-US" dirty="0"/>
        </a:p>
      </dgm:t>
    </dgm:pt>
    <dgm:pt modelId="{1EA3349D-8477-F942-99FC-4B3A752B4AED}" type="parTrans" cxnId="{46FD40D4-A03F-4845-806D-70FBF4C57BE5}">
      <dgm:prSet/>
      <dgm:spPr/>
      <dgm:t>
        <a:bodyPr/>
        <a:lstStyle/>
        <a:p>
          <a:endParaRPr lang="en-US"/>
        </a:p>
      </dgm:t>
    </dgm:pt>
    <dgm:pt modelId="{F1FE97C3-CDA1-7A43-BF37-C50F7EC9D2A3}" type="sibTrans" cxnId="{46FD40D4-A03F-4845-806D-70FBF4C57BE5}">
      <dgm:prSet/>
      <dgm:spPr/>
      <dgm:t>
        <a:bodyPr/>
        <a:lstStyle/>
        <a:p>
          <a:endParaRPr lang="en-US"/>
        </a:p>
      </dgm:t>
    </dgm:pt>
    <dgm:pt modelId="{07893D04-CE5F-EB4B-8D65-C22583144E83}">
      <dgm:prSet phldrT="[Text]"/>
      <dgm:spPr>
        <a:solidFill>
          <a:srgbClr val="E32C27"/>
        </a:solidFill>
      </dgm:spPr>
      <dgm:t>
        <a:bodyPr/>
        <a:lstStyle/>
        <a:p>
          <a:r>
            <a:rPr lang="en-US" dirty="0" smtClean="0"/>
            <a:t>3. Program considerations</a:t>
          </a:r>
          <a:endParaRPr lang="en-US" dirty="0"/>
        </a:p>
      </dgm:t>
    </dgm:pt>
    <dgm:pt modelId="{3E5BE448-4FA1-C041-B752-134336D157EC}" type="parTrans" cxnId="{D6A0B6FC-1796-D348-B3FC-FDF354571A36}">
      <dgm:prSet/>
      <dgm:spPr/>
      <dgm:t>
        <a:bodyPr/>
        <a:lstStyle/>
        <a:p>
          <a:endParaRPr lang="en-US"/>
        </a:p>
      </dgm:t>
    </dgm:pt>
    <dgm:pt modelId="{5944E554-D7B4-F44B-AA5D-13EB6DEB2712}" type="sibTrans" cxnId="{D6A0B6FC-1796-D348-B3FC-FDF354571A36}">
      <dgm:prSet/>
      <dgm:spPr/>
      <dgm:t>
        <a:bodyPr/>
        <a:lstStyle/>
        <a:p>
          <a:endParaRPr lang="en-US"/>
        </a:p>
      </dgm:t>
    </dgm:pt>
    <dgm:pt modelId="{B2F48AEC-F13E-7E4F-A8B1-0A90F711DE0A}">
      <dgm:prSet phldrT="[Text]"/>
      <dgm:spPr>
        <a:solidFill>
          <a:srgbClr val="E32C27"/>
        </a:solidFill>
      </dgm:spPr>
      <dgm:t>
        <a:bodyPr/>
        <a:lstStyle/>
        <a:p>
          <a:r>
            <a:rPr lang="en-US" dirty="0" smtClean="0"/>
            <a:t>Time frame: short or long term?  </a:t>
          </a:r>
          <a:endParaRPr lang="en-US" dirty="0"/>
        </a:p>
      </dgm:t>
    </dgm:pt>
    <dgm:pt modelId="{F443C4C7-702D-E041-B3BF-49EEDF0C8359}" type="parTrans" cxnId="{F877189C-412D-D147-867C-C01FB0D2102A}">
      <dgm:prSet/>
      <dgm:spPr/>
      <dgm:t>
        <a:bodyPr/>
        <a:lstStyle/>
        <a:p>
          <a:endParaRPr lang="en-US"/>
        </a:p>
      </dgm:t>
    </dgm:pt>
    <dgm:pt modelId="{B364C0E2-8D6C-1149-9A9E-36BCC651D607}" type="sibTrans" cxnId="{F877189C-412D-D147-867C-C01FB0D2102A}">
      <dgm:prSet/>
      <dgm:spPr/>
      <dgm:t>
        <a:bodyPr/>
        <a:lstStyle/>
        <a:p>
          <a:endParaRPr lang="en-US"/>
        </a:p>
      </dgm:t>
    </dgm:pt>
    <dgm:pt modelId="{0CCD5AF6-1E75-8E4D-9FF2-95871AA0B825}">
      <dgm:prSet phldrT="[Text]"/>
      <dgm:spPr>
        <a:solidFill>
          <a:srgbClr val="E32C27"/>
        </a:solidFill>
      </dgm:spPr>
      <dgm:t>
        <a:bodyPr/>
        <a:lstStyle/>
        <a:p>
          <a:endParaRPr lang="en-US" dirty="0"/>
        </a:p>
      </dgm:t>
    </dgm:pt>
    <dgm:pt modelId="{B8FD46FB-FCD3-3742-820A-E46808AD3126}" type="parTrans" cxnId="{022C21DE-6C24-8142-A31C-1CE11919FC89}">
      <dgm:prSet/>
      <dgm:spPr/>
      <dgm:t>
        <a:bodyPr/>
        <a:lstStyle/>
        <a:p>
          <a:endParaRPr lang="en-US"/>
        </a:p>
      </dgm:t>
    </dgm:pt>
    <dgm:pt modelId="{C7FEB00C-D685-E646-A7D6-8C17945FAAD4}" type="sibTrans" cxnId="{022C21DE-6C24-8142-A31C-1CE11919FC89}">
      <dgm:prSet/>
      <dgm:spPr/>
      <dgm:t>
        <a:bodyPr/>
        <a:lstStyle/>
        <a:p>
          <a:endParaRPr lang="en-US"/>
        </a:p>
      </dgm:t>
    </dgm:pt>
    <dgm:pt modelId="{A0CB38B5-0DB1-CE4C-9419-CC4BFE193D04}" type="pres">
      <dgm:prSet presAssocID="{20499232-A0D5-AB42-B336-F2D2E52B41C2}" presName="Name0" presStyleCnt="0">
        <dgm:presLayoutVars>
          <dgm:dir/>
          <dgm:resizeHandles val="exact"/>
        </dgm:presLayoutVars>
      </dgm:prSet>
      <dgm:spPr/>
      <dgm:t>
        <a:bodyPr/>
        <a:lstStyle/>
        <a:p>
          <a:endParaRPr lang="en-US"/>
        </a:p>
      </dgm:t>
    </dgm:pt>
    <dgm:pt modelId="{92A04E5C-A6C9-C14F-A8F4-DFEEE6D64301}" type="pres">
      <dgm:prSet presAssocID="{87078977-3C6A-3C41-A092-ECC4D5731EF4}" presName="node" presStyleLbl="node1" presStyleIdx="0" presStyleCnt="3">
        <dgm:presLayoutVars>
          <dgm:bulletEnabled val="1"/>
        </dgm:presLayoutVars>
      </dgm:prSet>
      <dgm:spPr/>
      <dgm:t>
        <a:bodyPr/>
        <a:lstStyle/>
        <a:p>
          <a:endParaRPr lang="en-US"/>
        </a:p>
      </dgm:t>
    </dgm:pt>
    <dgm:pt modelId="{EC33E293-884B-DD47-B8B8-261C5D1F1684}" type="pres">
      <dgm:prSet presAssocID="{BB13B1E8-07D3-F541-9E6F-C230082B041E}" presName="sibTrans" presStyleCnt="0"/>
      <dgm:spPr/>
    </dgm:pt>
    <dgm:pt modelId="{D113CD24-C580-664A-9476-86BC97F6BB1E}" type="pres">
      <dgm:prSet presAssocID="{C8EE76C0-1806-9240-B377-C5F3CF229298}" presName="node" presStyleLbl="node1" presStyleIdx="1" presStyleCnt="3" custLinFactNeighborX="-25679" custLinFactNeighborY="-15000">
        <dgm:presLayoutVars>
          <dgm:bulletEnabled val="1"/>
        </dgm:presLayoutVars>
      </dgm:prSet>
      <dgm:spPr/>
      <dgm:t>
        <a:bodyPr/>
        <a:lstStyle/>
        <a:p>
          <a:endParaRPr lang="en-US"/>
        </a:p>
      </dgm:t>
    </dgm:pt>
    <dgm:pt modelId="{853E6FDB-D1AF-584A-87DC-898FF7F0A780}" type="pres">
      <dgm:prSet presAssocID="{6F19E7CE-A19E-CC44-969B-175597755AD6}" presName="sibTrans" presStyleCnt="0"/>
      <dgm:spPr/>
    </dgm:pt>
    <dgm:pt modelId="{11274CF7-EC1F-8648-BB61-F89FCBAADA38}" type="pres">
      <dgm:prSet presAssocID="{07893D04-CE5F-EB4B-8D65-C22583144E83}" presName="node" presStyleLbl="node1" presStyleIdx="2" presStyleCnt="3">
        <dgm:presLayoutVars>
          <dgm:bulletEnabled val="1"/>
        </dgm:presLayoutVars>
      </dgm:prSet>
      <dgm:spPr/>
      <dgm:t>
        <a:bodyPr/>
        <a:lstStyle/>
        <a:p>
          <a:endParaRPr lang="en-US"/>
        </a:p>
      </dgm:t>
    </dgm:pt>
  </dgm:ptLst>
  <dgm:cxnLst>
    <dgm:cxn modelId="{1770FC48-5275-3342-9CA6-914B933E25B5}" srcId="{20499232-A0D5-AB42-B336-F2D2E52B41C2}" destId="{87078977-3C6A-3C41-A092-ECC4D5731EF4}" srcOrd="0" destOrd="0" parTransId="{6724518F-3211-6E49-84B9-EF3862C5DA38}" sibTransId="{BB13B1E8-07D3-F541-9E6F-C230082B041E}"/>
    <dgm:cxn modelId="{AF88AF8A-B286-E04D-9989-3F956E905E37}" type="presOf" srcId="{20499232-A0D5-AB42-B336-F2D2E52B41C2}" destId="{A0CB38B5-0DB1-CE4C-9419-CC4BFE193D04}" srcOrd="0" destOrd="0" presId="urn:microsoft.com/office/officeart/2005/8/layout/hList6"/>
    <dgm:cxn modelId="{56974843-3359-A647-AA6B-2E40C2D73E40}" type="presOf" srcId="{5B807EE7-F7C6-9147-93E8-9B93E006A860}" destId="{92A04E5C-A6C9-C14F-A8F4-DFEEE6D64301}" srcOrd="0" destOrd="1" presId="urn:microsoft.com/office/officeart/2005/8/layout/hList6"/>
    <dgm:cxn modelId="{0B204212-A25E-EF46-9F2F-8DD77623487C}" type="presOf" srcId="{C8EE76C0-1806-9240-B377-C5F3CF229298}" destId="{D113CD24-C580-664A-9476-86BC97F6BB1E}" srcOrd="0" destOrd="0" presId="urn:microsoft.com/office/officeart/2005/8/layout/hList6"/>
    <dgm:cxn modelId="{022C21DE-6C24-8142-A31C-1CE11919FC89}" srcId="{07893D04-CE5F-EB4B-8D65-C22583144E83}" destId="{0CCD5AF6-1E75-8E4D-9FF2-95871AA0B825}" srcOrd="1" destOrd="0" parTransId="{B8FD46FB-FCD3-3742-820A-E46808AD3126}" sibTransId="{C7FEB00C-D685-E646-A7D6-8C17945FAAD4}"/>
    <dgm:cxn modelId="{DFDC31CB-B305-3A47-B92E-823793485185}" type="presOf" srcId="{0CCD5AF6-1E75-8E4D-9FF2-95871AA0B825}" destId="{11274CF7-EC1F-8648-BB61-F89FCBAADA38}" srcOrd="0" destOrd="2" presId="urn:microsoft.com/office/officeart/2005/8/layout/hList6"/>
    <dgm:cxn modelId="{F877189C-412D-D147-867C-C01FB0D2102A}" srcId="{07893D04-CE5F-EB4B-8D65-C22583144E83}" destId="{B2F48AEC-F13E-7E4F-A8B1-0A90F711DE0A}" srcOrd="0" destOrd="0" parTransId="{F443C4C7-702D-E041-B3BF-49EEDF0C8359}" sibTransId="{B364C0E2-8D6C-1149-9A9E-36BCC651D607}"/>
    <dgm:cxn modelId="{A17EA108-E9EB-B34E-A164-F176C372D36A}" srcId="{C8EE76C0-1806-9240-B377-C5F3CF229298}" destId="{8C158152-7BB8-7F4C-8C33-CACEFAE66D47}" srcOrd="0" destOrd="0" parTransId="{0BC31FA9-EA2A-0143-813C-F2717C4D3A50}" sibTransId="{1B4516D0-B286-704F-8404-17D17969A849}"/>
    <dgm:cxn modelId="{D6A0B6FC-1796-D348-B3FC-FDF354571A36}" srcId="{20499232-A0D5-AB42-B336-F2D2E52B41C2}" destId="{07893D04-CE5F-EB4B-8D65-C22583144E83}" srcOrd="2" destOrd="0" parTransId="{3E5BE448-4FA1-C041-B752-134336D157EC}" sibTransId="{5944E554-D7B4-F44B-AA5D-13EB6DEB2712}"/>
    <dgm:cxn modelId="{46FD40D4-A03F-4845-806D-70FBF4C57BE5}" srcId="{87078977-3C6A-3C41-A092-ECC4D5731EF4}" destId="{744346A8-9A1D-C645-A031-B8E72899976E}" srcOrd="2" destOrd="0" parTransId="{1EA3349D-8477-F942-99FC-4B3A752B4AED}" sibTransId="{F1FE97C3-CDA1-7A43-BF37-C50F7EC9D2A3}"/>
    <dgm:cxn modelId="{5084A449-CA5E-1949-A7F7-F5DB100181A1}" type="presOf" srcId="{744346A8-9A1D-C645-A031-B8E72899976E}" destId="{92A04E5C-A6C9-C14F-A8F4-DFEEE6D64301}" srcOrd="0" destOrd="3" presId="urn:microsoft.com/office/officeart/2005/8/layout/hList6"/>
    <dgm:cxn modelId="{E92E4E0C-4567-1C4E-861F-E2E9784FDAE8}" srcId="{87078977-3C6A-3C41-A092-ECC4D5731EF4}" destId="{5B807EE7-F7C6-9147-93E8-9B93E006A860}" srcOrd="0" destOrd="0" parTransId="{105DA38A-831B-3441-945C-492872A95AD6}" sibTransId="{91AF0985-205F-664F-9690-23D06B4D2A15}"/>
    <dgm:cxn modelId="{335FD661-55CC-2240-AFBC-042287B87120}" type="presOf" srcId="{B2F48AEC-F13E-7E4F-A8B1-0A90F711DE0A}" destId="{11274CF7-EC1F-8648-BB61-F89FCBAADA38}" srcOrd="0" destOrd="1" presId="urn:microsoft.com/office/officeart/2005/8/layout/hList6"/>
    <dgm:cxn modelId="{6E0DFFFA-854A-C540-8BA6-BBD24E25B404}" type="presOf" srcId="{8433F750-EBAF-5047-A636-9D7D21287E38}" destId="{92A04E5C-A6C9-C14F-A8F4-DFEEE6D64301}" srcOrd="0" destOrd="2" presId="urn:microsoft.com/office/officeart/2005/8/layout/hList6"/>
    <dgm:cxn modelId="{586BADB6-0663-034A-A6A7-D6B0B2277A9F}" srcId="{87078977-3C6A-3C41-A092-ECC4D5731EF4}" destId="{8433F750-EBAF-5047-A636-9D7D21287E38}" srcOrd="1" destOrd="0" parTransId="{30A10C89-27B6-BC4F-9E46-9C559686C4F9}" sibTransId="{925A69FD-DE6A-D14D-9662-CE6C815593C7}"/>
    <dgm:cxn modelId="{F9266CF3-8786-7340-B971-CD6C69A850F4}" type="presOf" srcId="{8C158152-7BB8-7F4C-8C33-CACEFAE66D47}" destId="{D113CD24-C580-664A-9476-86BC97F6BB1E}" srcOrd="0" destOrd="1" presId="urn:microsoft.com/office/officeart/2005/8/layout/hList6"/>
    <dgm:cxn modelId="{0C668042-31A4-AE4B-952E-2955BF2C6D53}" srcId="{20499232-A0D5-AB42-B336-F2D2E52B41C2}" destId="{C8EE76C0-1806-9240-B377-C5F3CF229298}" srcOrd="1" destOrd="0" parTransId="{6C7CC1D0-1686-C247-927C-884D193B69EB}" sibTransId="{6F19E7CE-A19E-CC44-969B-175597755AD6}"/>
    <dgm:cxn modelId="{281F051E-4AA3-A943-8F09-82A91197D828}" type="presOf" srcId="{87078977-3C6A-3C41-A092-ECC4D5731EF4}" destId="{92A04E5C-A6C9-C14F-A8F4-DFEEE6D64301}" srcOrd="0" destOrd="0" presId="urn:microsoft.com/office/officeart/2005/8/layout/hList6"/>
    <dgm:cxn modelId="{2F2E23AD-E0F4-684F-B35B-B3A97E48700F}" type="presOf" srcId="{07893D04-CE5F-EB4B-8D65-C22583144E83}" destId="{11274CF7-EC1F-8648-BB61-F89FCBAADA38}" srcOrd="0" destOrd="0" presId="urn:microsoft.com/office/officeart/2005/8/layout/hList6"/>
    <dgm:cxn modelId="{B8612814-0DB3-B24D-BF7A-14C8D6389436}" type="presParOf" srcId="{A0CB38B5-0DB1-CE4C-9419-CC4BFE193D04}" destId="{92A04E5C-A6C9-C14F-A8F4-DFEEE6D64301}" srcOrd="0" destOrd="0" presId="urn:microsoft.com/office/officeart/2005/8/layout/hList6"/>
    <dgm:cxn modelId="{4C450CF2-E0FE-784E-8F62-0027D9048F39}" type="presParOf" srcId="{A0CB38B5-0DB1-CE4C-9419-CC4BFE193D04}" destId="{EC33E293-884B-DD47-B8B8-261C5D1F1684}" srcOrd="1" destOrd="0" presId="urn:microsoft.com/office/officeart/2005/8/layout/hList6"/>
    <dgm:cxn modelId="{0AF73A87-D07F-4847-85D6-D3BACEB57FCC}" type="presParOf" srcId="{A0CB38B5-0DB1-CE4C-9419-CC4BFE193D04}" destId="{D113CD24-C580-664A-9476-86BC97F6BB1E}" srcOrd="2" destOrd="0" presId="urn:microsoft.com/office/officeart/2005/8/layout/hList6"/>
    <dgm:cxn modelId="{E2A25319-97F0-3E4F-AD1D-75457C2D2F67}" type="presParOf" srcId="{A0CB38B5-0DB1-CE4C-9419-CC4BFE193D04}" destId="{853E6FDB-D1AF-584A-87DC-898FF7F0A780}" srcOrd="3" destOrd="0" presId="urn:microsoft.com/office/officeart/2005/8/layout/hList6"/>
    <dgm:cxn modelId="{1CCD3709-C6D1-8043-A27F-9239A6AED141}" type="presParOf" srcId="{A0CB38B5-0DB1-CE4C-9419-CC4BFE193D04}" destId="{11274CF7-EC1F-8648-BB61-F89FCBAADA38}" srcOrd="4"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499232-A0D5-AB42-B336-F2D2E52B41C2}"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US"/>
        </a:p>
      </dgm:t>
    </dgm:pt>
    <dgm:pt modelId="{74E0E4EE-FBF7-6548-A57A-88BF1854DAD0}">
      <dgm:prSet phldrT="[Text]"/>
      <dgm:spPr>
        <a:solidFill>
          <a:srgbClr val="FF6600"/>
        </a:solidFill>
      </dgm:spPr>
      <dgm:t>
        <a:bodyPr/>
        <a:lstStyle/>
        <a:p>
          <a:r>
            <a:rPr lang="en-US" dirty="0" smtClean="0"/>
            <a:t>4. Data collection</a:t>
          </a:r>
          <a:endParaRPr lang="en-US" dirty="0"/>
        </a:p>
      </dgm:t>
    </dgm:pt>
    <dgm:pt modelId="{12E6C01B-89EB-4D46-A64A-25D4D89D376A}" type="parTrans" cxnId="{89843895-EA34-D048-8987-8B832B87F954}">
      <dgm:prSet/>
      <dgm:spPr/>
      <dgm:t>
        <a:bodyPr/>
        <a:lstStyle/>
        <a:p>
          <a:endParaRPr lang="en-US"/>
        </a:p>
      </dgm:t>
    </dgm:pt>
    <dgm:pt modelId="{00DC56CB-1014-0142-B305-7F8C36D65182}" type="sibTrans" cxnId="{89843895-EA34-D048-8987-8B832B87F954}">
      <dgm:prSet/>
      <dgm:spPr/>
      <dgm:t>
        <a:bodyPr/>
        <a:lstStyle/>
        <a:p>
          <a:endParaRPr lang="en-US"/>
        </a:p>
      </dgm:t>
    </dgm:pt>
    <dgm:pt modelId="{EB3281F0-6F1B-704C-9E4F-572F946B39F5}">
      <dgm:prSet phldrT="[Text]"/>
      <dgm:spPr>
        <a:solidFill>
          <a:srgbClr val="FF6600"/>
        </a:solidFill>
      </dgm:spPr>
      <dgm:t>
        <a:bodyPr/>
        <a:lstStyle/>
        <a:p>
          <a:r>
            <a:rPr lang="en-US" dirty="0" smtClean="0"/>
            <a:t>Appropriate and effective methods</a:t>
          </a:r>
          <a:endParaRPr lang="en-US" dirty="0"/>
        </a:p>
      </dgm:t>
    </dgm:pt>
    <dgm:pt modelId="{57095D42-660E-6D41-A487-2388A53A569B}" type="parTrans" cxnId="{C7200809-7DBF-1B4F-8AD9-3FB684A13182}">
      <dgm:prSet/>
      <dgm:spPr/>
      <dgm:t>
        <a:bodyPr/>
        <a:lstStyle/>
        <a:p>
          <a:endParaRPr lang="en-US"/>
        </a:p>
      </dgm:t>
    </dgm:pt>
    <dgm:pt modelId="{009E92EB-ED61-6A42-A589-C06C4D3DE025}" type="sibTrans" cxnId="{C7200809-7DBF-1B4F-8AD9-3FB684A13182}">
      <dgm:prSet/>
      <dgm:spPr/>
      <dgm:t>
        <a:bodyPr/>
        <a:lstStyle/>
        <a:p>
          <a:endParaRPr lang="en-US"/>
        </a:p>
      </dgm:t>
    </dgm:pt>
    <dgm:pt modelId="{CAF96DD6-6BDF-7847-9788-5A2F97B04241}">
      <dgm:prSet phldrT="[Text]"/>
      <dgm:spPr>
        <a:solidFill>
          <a:srgbClr val="FF6600"/>
        </a:solidFill>
      </dgm:spPr>
      <dgm:t>
        <a:bodyPr/>
        <a:lstStyle/>
        <a:p>
          <a:r>
            <a:rPr lang="en-US" dirty="0" smtClean="0"/>
            <a:t>Review and adapt previous tools</a:t>
          </a:r>
          <a:endParaRPr lang="en-US" dirty="0"/>
        </a:p>
      </dgm:t>
    </dgm:pt>
    <dgm:pt modelId="{682520D0-350F-1345-B0A2-7BCE676EB7A2}" type="parTrans" cxnId="{474CFEEE-96C2-B44B-BF18-6521E2E1F6BB}">
      <dgm:prSet/>
      <dgm:spPr/>
      <dgm:t>
        <a:bodyPr/>
        <a:lstStyle/>
        <a:p>
          <a:endParaRPr lang="en-US"/>
        </a:p>
      </dgm:t>
    </dgm:pt>
    <dgm:pt modelId="{E34FF243-A496-D44E-B228-822A44802E4C}" type="sibTrans" cxnId="{474CFEEE-96C2-B44B-BF18-6521E2E1F6BB}">
      <dgm:prSet/>
      <dgm:spPr/>
      <dgm:t>
        <a:bodyPr/>
        <a:lstStyle/>
        <a:p>
          <a:endParaRPr lang="en-US"/>
        </a:p>
      </dgm:t>
    </dgm:pt>
    <dgm:pt modelId="{1AE98E30-7852-3146-A1AF-F8B783C51A27}">
      <dgm:prSet phldrT="[Text]"/>
      <dgm:spPr>
        <a:solidFill>
          <a:srgbClr val="FF6600"/>
        </a:solidFill>
      </dgm:spPr>
      <dgm:t>
        <a:bodyPr/>
        <a:lstStyle/>
        <a:p>
          <a:r>
            <a:rPr lang="en-US" dirty="0" smtClean="0"/>
            <a:t>Ensure every question is appropriately worded</a:t>
          </a:r>
          <a:endParaRPr lang="en-US" dirty="0"/>
        </a:p>
      </dgm:t>
    </dgm:pt>
    <dgm:pt modelId="{B6950CFC-68F0-CC44-BA3E-E22860EF4725}" type="parTrans" cxnId="{64B9CFBD-F7A2-994B-975B-5A4EA9EB5099}">
      <dgm:prSet/>
      <dgm:spPr/>
      <dgm:t>
        <a:bodyPr/>
        <a:lstStyle/>
        <a:p>
          <a:endParaRPr lang="en-US"/>
        </a:p>
      </dgm:t>
    </dgm:pt>
    <dgm:pt modelId="{957EA493-36E2-2448-9751-8E576937806E}" type="sibTrans" cxnId="{64B9CFBD-F7A2-994B-975B-5A4EA9EB5099}">
      <dgm:prSet/>
      <dgm:spPr/>
      <dgm:t>
        <a:bodyPr/>
        <a:lstStyle/>
        <a:p>
          <a:endParaRPr lang="en-US"/>
        </a:p>
      </dgm:t>
    </dgm:pt>
    <dgm:pt modelId="{DF567272-202F-954B-8A93-B5ECAF251024}">
      <dgm:prSet phldrT="[Text]"/>
      <dgm:spPr>
        <a:solidFill>
          <a:srgbClr val="FF6600"/>
        </a:solidFill>
      </dgm:spPr>
      <dgm:t>
        <a:bodyPr/>
        <a:lstStyle/>
        <a:p>
          <a:r>
            <a:rPr lang="en-US" dirty="0" smtClean="0"/>
            <a:t>If possible, pre-test</a:t>
          </a:r>
          <a:endParaRPr lang="en-US" dirty="0"/>
        </a:p>
      </dgm:t>
    </dgm:pt>
    <dgm:pt modelId="{A792C3AD-6FF2-2E4A-B188-14EAF40A0EF5}" type="parTrans" cxnId="{DBFD8FCD-F3AB-644C-A010-286E7CD01D1D}">
      <dgm:prSet/>
      <dgm:spPr/>
      <dgm:t>
        <a:bodyPr/>
        <a:lstStyle/>
        <a:p>
          <a:endParaRPr lang="en-US"/>
        </a:p>
      </dgm:t>
    </dgm:pt>
    <dgm:pt modelId="{9CF6BDA8-ACCA-3249-8D14-CB80CDA2B2CD}" type="sibTrans" cxnId="{DBFD8FCD-F3AB-644C-A010-286E7CD01D1D}">
      <dgm:prSet/>
      <dgm:spPr/>
      <dgm:t>
        <a:bodyPr/>
        <a:lstStyle/>
        <a:p>
          <a:endParaRPr lang="en-US"/>
        </a:p>
      </dgm:t>
    </dgm:pt>
    <dgm:pt modelId="{911592A1-65EF-C24D-B612-0E1EF3D43284}">
      <dgm:prSet phldrT="[Text]"/>
      <dgm:spPr>
        <a:solidFill>
          <a:srgbClr val="F26429"/>
        </a:solidFill>
      </dgm:spPr>
      <dgm:t>
        <a:bodyPr/>
        <a:lstStyle/>
        <a:p>
          <a:r>
            <a:rPr lang="en-US" dirty="0" smtClean="0"/>
            <a:t>Data collection</a:t>
          </a:r>
          <a:endParaRPr lang="en-US" dirty="0"/>
        </a:p>
      </dgm:t>
    </dgm:pt>
    <dgm:pt modelId="{A601A3DE-FDF6-BC43-ACF3-5531BA6177F4}" type="parTrans" cxnId="{999FEFDD-E4C4-1C41-B87C-36A30EDE80E7}">
      <dgm:prSet/>
      <dgm:spPr/>
      <dgm:t>
        <a:bodyPr/>
        <a:lstStyle/>
        <a:p>
          <a:endParaRPr lang="en-US"/>
        </a:p>
      </dgm:t>
    </dgm:pt>
    <dgm:pt modelId="{CBCBB897-C411-194E-A0C0-4F1EF90A6CF4}" type="sibTrans" cxnId="{999FEFDD-E4C4-1C41-B87C-36A30EDE80E7}">
      <dgm:prSet/>
      <dgm:spPr/>
      <dgm:t>
        <a:bodyPr/>
        <a:lstStyle/>
        <a:p>
          <a:endParaRPr lang="en-US"/>
        </a:p>
      </dgm:t>
    </dgm:pt>
    <dgm:pt modelId="{894C2D1F-FFFD-CC40-8041-F9D5CE6F2284}">
      <dgm:prSet phldrT="[Text]"/>
      <dgm:spPr>
        <a:solidFill>
          <a:srgbClr val="F26429"/>
        </a:solidFill>
      </dgm:spPr>
      <dgm:t>
        <a:bodyPr/>
        <a:lstStyle/>
        <a:p>
          <a:r>
            <a:rPr lang="en-US" dirty="0" smtClean="0"/>
            <a:t>Suitable and well trained data collectors</a:t>
          </a:r>
          <a:endParaRPr lang="en-US" dirty="0"/>
        </a:p>
      </dgm:t>
    </dgm:pt>
    <dgm:pt modelId="{AEE1F3CC-B79C-1E44-A3F4-CB11E3D223AE}" type="parTrans" cxnId="{FB808DE5-6F15-7544-B987-E709904820A1}">
      <dgm:prSet/>
      <dgm:spPr/>
      <dgm:t>
        <a:bodyPr/>
        <a:lstStyle/>
        <a:p>
          <a:endParaRPr lang="en-US"/>
        </a:p>
      </dgm:t>
    </dgm:pt>
    <dgm:pt modelId="{7E61D556-CC24-8E4E-82A0-E6CF4D90BE8A}" type="sibTrans" cxnId="{FB808DE5-6F15-7544-B987-E709904820A1}">
      <dgm:prSet/>
      <dgm:spPr/>
      <dgm:t>
        <a:bodyPr/>
        <a:lstStyle/>
        <a:p>
          <a:endParaRPr lang="en-US"/>
        </a:p>
      </dgm:t>
    </dgm:pt>
    <dgm:pt modelId="{6EF7CFB8-368B-7C41-B529-60F242A56ACF}">
      <dgm:prSet phldrT="[Text]"/>
      <dgm:spPr>
        <a:solidFill>
          <a:srgbClr val="F26429"/>
        </a:solidFill>
      </dgm:spPr>
      <dgm:t>
        <a:bodyPr/>
        <a:lstStyle/>
        <a:p>
          <a:r>
            <a:rPr lang="en-US" dirty="0" smtClean="0"/>
            <a:t>Approach (bring gifts/information leaflets?, time of collection, etc)</a:t>
          </a:r>
          <a:endParaRPr lang="en-US" dirty="0"/>
        </a:p>
      </dgm:t>
    </dgm:pt>
    <dgm:pt modelId="{7190E824-5736-0D44-977D-D536A37E7F09}" type="parTrans" cxnId="{88714CD6-8BEF-E94E-B370-F12F3459EC68}">
      <dgm:prSet/>
      <dgm:spPr/>
    </dgm:pt>
    <dgm:pt modelId="{3B46C4E3-082B-7D4A-9FEA-6049AD37E23A}" type="sibTrans" cxnId="{88714CD6-8BEF-E94E-B370-F12F3459EC68}">
      <dgm:prSet/>
      <dgm:spPr/>
    </dgm:pt>
    <dgm:pt modelId="{A0CB38B5-0DB1-CE4C-9419-CC4BFE193D04}" type="pres">
      <dgm:prSet presAssocID="{20499232-A0D5-AB42-B336-F2D2E52B41C2}" presName="Name0" presStyleCnt="0">
        <dgm:presLayoutVars>
          <dgm:dir/>
          <dgm:resizeHandles val="exact"/>
        </dgm:presLayoutVars>
      </dgm:prSet>
      <dgm:spPr/>
      <dgm:t>
        <a:bodyPr/>
        <a:lstStyle/>
        <a:p>
          <a:endParaRPr lang="en-US"/>
        </a:p>
      </dgm:t>
    </dgm:pt>
    <dgm:pt modelId="{9AFE9EAD-21A6-5F4D-96EF-16AEDECFBEB8}" type="pres">
      <dgm:prSet presAssocID="{74E0E4EE-FBF7-6548-A57A-88BF1854DAD0}" presName="node" presStyleLbl="node1" presStyleIdx="0" presStyleCnt="2" custAng="0" custScaleX="139199">
        <dgm:presLayoutVars>
          <dgm:bulletEnabled val="1"/>
        </dgm:presLayoutVars>
      </dgm:prSet>
      <dgm:spPr/>
      <dgm:t>
        <a:bodyPr/>
        <a:lstStyle/>
        <a:p>
          <a:endParaRPr lang="en-US"/>
        </a:p>
      </dgm:t>
    </dgm:pt>
    <dgm:pt modelId="{B025AFA0-F149-FB4D-995D-AE6B05474305}" type="pres">
      <dgm:prSet presAssocID="{00DC56CB-1014-0142-B305-7F8C36D65182}" presName="sibTrans" presStyleCnt="0"/>
      <dgm:spPr/>
    </dgm:pt>
    <dgm:pt modelId="{E956830E-6CC1-F34D-AEB9-C2899E8B3614}" type="pres">
      <dgm:prSet presAssocID="{911592A1-65EF-C24D-B612-0E1EF3D43284}" presName="node" presStyleLbl="node1" presStyleIdx="1" presStyleCnt="2">
        <dgm:presLayoutVars>
          <dgm:bulletEnabled val="1"/>
        </dgm:presLayoutVars>
      </dgm:prSet>
      <dgm:spPr/>
      <dgm:t>
        <a:bodyPr/>
        <a:lstStyle/>
        <a:p>
          <a:endParaRPr lang="en-US"/>
        </a:p>
      </dgm:t>
    </dgm:pt>
  </dgm:ptLst>
  <dgm:cxnLst>
    <dgm:cxn modelId="{F08B1171-F5EB-7942-BEAE-1D6A7905C6CA}" type="presOf" srcId="{CAF96DD6-6BDF-7847-9788-5A2F97B04241}" destId="{9AFE9EAD-21A6-5F4D-96EF-16AEDECFBEB8}" srcOrd="0" destOrd="2" presId="urn:microsoft.com/office/officeart/2005/8/layout/hList6"/>
    <dgm:cxn modelId="{D2851FE6-7B66-ED49-A120-002D1E0944CF}" type="presOf" srcId="{EB3281F0-6F1B-704C-9E4F-572F946B39F5}" destId="{9AFE9EAD-21A6-5F4D-96EF-16AEDECFBEB8}" srcOrd="0" destOrd="1" presId="urn:microsoft.com/office/officeart/2005/8/layout/hList6"/>
    <dgm:cxn modelId="{7B01EDDB-2A19-0242-85D4-9B33BCF5963F}" type="presOf" srcId="{894C2D1F-FFFD-CC40-8041-F9D5CE6F2284}" destId="{E956830E-6CC1-F34D-AEB9-C2899E8B3614}" srcOrd="0" destOrd="1" presId="urn:microsoft.com/office/officeart/2005/8/layout/hList6"/>
    <dgm:cxn modelId="{2B1D4C06-C0E8-AC4B-8934-30EBF3356DD6}" type="presOf" srcId="{DF567272-202F-954B-8A93-B5ECAF251024}" destId="{9AFE9EAD-21A6-5F4D-96EF-16AEDECFBEB8}" srcOrd="0" destOrd="4" presId="urn:microsoft.com/office/officeart/2005/8/layout/hList6"/>
    <dgm:cxn modelId="{999FEFDD-E4C4-1C41-B87C-36A30EDE80E7}" srcId="{20499232-A0D5-AB42-B336-F2D2E52B41C2}" destId="{911592A1-65EF-C24D-B612-0E1EF3D43284}" srcOrd="1" destOrd="0" parTransId="{A601A3DE-FDF6-BC43-ACF3-5531BA6177F4}" sibTransId="{CBCBB897-C411-194E-A0C0-4F1EF90A6CF4}"/>
    <dgm:cxn modelId="{64B9CFBD-F7A2-994B-975B-5A4EA9EB5099}" srcId="{74E0E4EE-FBF7-6548-A57A-88BF1854DAD0}" destId="{1AE98E30-7852-3146-A1AF-F8B783C51A27}" srcOrd="2" destOrd="0" parTransId="{B6950CFC-68F0-CC44-BA3E-E22860EF4725}" sibTransId="{957EA493-36E2-2448-9751-8E576937806E}"/>
    <dgm:cxn modelId="{C609F220-8CA2-E64D-94F3-FDD7AA378149}" type="presOf" srcId="{20499232-A0D5-AB42-B336-F2D2E52B41C2}" destId="{A0CB38B5-0DB1-CE4C-9419-CC4BFE193D04}" srcOrd="0" destOrd="0" presId="urn:microsoft.com/office/officeart/2005/8/layout/hList6"/>
    <dgm:cxn modelId="{DF29AA03-B0D6-C04A-A6D1-E17EDB75F8A4}" type="presOf" srcId="{6EF7CFB8-368B-7C41-B529-60F242A56ACF}" destId="{E956830E-6CC1-F34D-AEB9-C2899E8B3614}" srcOrd="0" destOrd="2" presId="urn:microsoft.com/office/officeart/2005/8/layout/hList6"/>
    <dgm:cxn modelId="{474CFEEE-96C2-B44B-BF18-6521E2E1F6BB}" srcId="{74E0E4EE-FBF7-6548-A57A-88BF1854DAD0}" destId="{CAF96DD6-6BDF-7847-9788-5A2F97B04241}" srcOrd="1" destOrd="0" parTransId="{682520D0-350F-1345-B0A2-7BCE676EB7A2}" sibTransId="{E34FF243-A496-D44E-B228-822A44802E4C}"/>
    <dgm:cxn modelId="{3568CA89-2FDE-FB4E-8937-81D530DFE273}" type="presOf" srcId="{1AE98E30-7852-3146-A1AF-F8B783C51A27}" destId="{9AFE9EAD-21A6-5F4D-96EF-16AEDECFBEB8}" srcOrd="0" destOrd="3" presId="urn:microsoft.com/office/officeart/2005/8/layout/hList6"/>
    <dgm:cxn modelId="{88714CD6-8BEF-E94E-B370-F12F3459EC68}" srcId="{911592A1-65EF-C24D-B612-0E1EF3D43284}" destId="{6EF7CFB8-368B-7C41-B529-60F242A56ACF}" srcOrd="1" destOrd="0" parTransId="{7190E824-5736-0D44-977D-D536A37E7F09}" sibTransId="{3B46C4E3-082B-7D4A-9FEA-6049AD37E23A}"/>
    <dgm:cxn modelId="{89843895-EA34-D048-8987-8B832B87F954}" srcId="{20499232-A0D5-AB42-B336-F2D2E52B41C2}" destId="{74E0E4EE-FBF7-6548-A57A-88BF1854DAD0}" srcOrd="0" destOrd="0" parTransId="{12E6C01B-89EB-4D46-A64A-25D4D89D376A}" sibTransId="{00DC56CB-1014-0142-B305-7F8C36D65182}"/>
    <dgm:cxn modelId="{C7200809-7DBF-1B4F-8AD9-3FB684A13182}" srcId="{74E0E4EE-FBF7-6548-A57A-88BF1854DAD0}" destId="{EB3281F0-6F1B-704C-9E4F-572F946B39F5}" srcOrd="0" destOrd="0" parTransId="{57095D42-660E-6D41-A487-2388A53A569B}" sibTransId="{009E92EB-ED61-6A42-A589-C06C4D3DE025}"/>
    <dgm:cxn modelId="{9516A509-82A4-4848-83F9-4E6CA4C229CD}" type="presOf" srcId="{911592A1-65EF-C24D-B612-0E1EF3D43284}" destId="{E956830E-6CC1-F34D-AEB9-C2899E8B3614}" srcOrd="0" destOrd="0" presId="urn:microsoft.com/office/officeart/2005/8/layout/hList6"/>
    <dgm:cxn modelId="{7299DEB5-1F62-3A41-9E10-B9D3E99C3A9C}" type="presOf" srcId="{74E0E4EE-FBF7-6548-A57A-88BF1854DAD0}" destId="{9AFE9EAD-21A6-5F4D-96EF-16AEDECFBEB8}" srcOrd="0" destOrd="0" presId="urn:microsoft.com/office/officeart/2005/8/layout/hList6"/>
    <dgm:cxn modelId="{DBFD8FCD-F3AB-644C-A010-286E7CD01D1D}" srcId="{74E0E4EE-FBF7-6548-A57A-88BF1854DAD0}" destId="{DF567272-202F-954B-8A93-B5ECAF251024}" srcOrd="3" destOrd="0" parTransId="{A792C3AD-6FF2-2E4A-B188-14EAF40A0EF5}" sibTransId="{9CF6BDA8-ACCA-3249-8D14-CB80CDA2B2CD}"/>
    <dgm:cxn modelId="{FB808DE5-6F15-7544-B987-E709904820A1}" srcId="{911592A1-65EF-C24D-B612-0E1EF3D43284}" destId="{894C2D1F-FFFD-CC40-8041-F9D5CE6F2284}" srcOrd="0" destOrd="0" parTransId="{AEE1F3CC-B79C-1E44-A3F4-CB11E3D223AE}" sibTransId="{7E61D556-CC24-8E4E-82A0-E6CF4D90BE8A}"/>
    <dgm:cxn modelId="{9552B056-90FF-BE47-8500-7961604814AB}" type="presParOf" srcId="{A0CB38B5-0DB1-CE4C-9419-CC4BFE193D04}" destId="{9AFE9EAD-21A6-5F4D-96EF-16AEDECFBEB8}" srcOrd="0" destOrd="0" presId="urn:microsoft.com/office/officeart/2005/8/layout/hList6"/>
    <dgm:cxn modelId="{E5E073C3-41E4-1F4F-A858-B84A7BF0D665}" type="presParOf" srcId="{A0CB38B5-0DB1-CE4C-9419-CC4BFE193D04}" destId="{B025AFA0-F149-FB4D-995D-AE6B05474305}" srcOrd="1" destOrd="0" presId="urn:microsoft.com/office/officeart/2005/8/layout/hList6"/>
    <dgm:cxn modelId="{7E3ACCD5-39ED-7F47-9FED-252362ADF80C}" type="presParOf" srcId="{A0CB38B5-0DB1-CE4C-9419-CC4BFE193D04}" destId="{E956830E-6CC1-F34D-AEB9-C2899E8B3614}" srcOrd="2"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C25A15-8F2A-F44D-959A-146761B12C2D}" type="doc">
      <dgm:prSet loTypeId="urn:microsoft.com/office/officeart/2005/8/layout/hProcess7#1" loCatId="process" qsTypeId="urn:microsoft.com/office/officeart/2005/8/quickstyle/simple4" qsCatId="simple" csTypeId="urn:microsoft.com/office/officeart/2005/8/colors/accent1_2" csCatId="accent1" phldr="1"/>
      <dgm:spPr/>
      <dgm:t>
        <a:bodyPr/>
        <a:lstStyle/>
        <a:p>
          <a:endParaRPr lang="en-US"/>
        </a:p>
      </dgm:t>
    </dgm:pt>
    <dgm:pt modelId="{51BC8311-2A6A-FE4A-8187-78DF595631A3}">
      <dgm:prSet phldrT="[Text]"/>
      <dgm:spPr>
        <a:solidFill>
          <a:srgbClr val="D60000"/>
        </a:solidFill>
      </dgm:spPr>
      <dgm:t>
        <a:bodyPr/>
        <a:lstStyle/>
        <a:p>
          <a:r>
            <a:rPr lang="en-US" smtClean="0">
              <a:solidFill>
                <a:schemeClr val="bg1"/>
              </a:solidFill>
            </a:rPr>
            <a:t>Basic Information</a:t>
          </a:r>
          <a:endParaRPr lang="en-US" dirty="0">
            <a:solidFill>
              <a:schemeClr val="bg1"/>
            </a:solidFill>
          </a:endParaRPr>
        </a:p>
      </dgm:t>
    </dgm:pt>
    <dgm:pt modelId="{1F54F851-7353-9246-9BFB-920A39086958}" type="parTrans" cxnId="{C98494EA-15CA-2C4F-96FD-C226850B6735}">
      <dgm:prSet/>
      <dgm:spPr/>
      <dgm:t>
        <a:bodyPr/>
        <a:lstStyle/>
        <a:p>
          <a:endParaRPr lang="en-US"/>
        </a:p>
      </dgm:t>
    </dgm:pt>
    <dgm:pt modelId="{01C5034C-99F0-B347-BA6A-C9C53043B3B8}" type="sibTrans" cxnId="{C98494EA-15CA-2C4F-96FD-C226850B6735}">
      <dgm:prSet/>
      <dgm:spPr/>
      <dgm:t>
        <a:bodyPr/>
        <a:lstStyle/>
        <a:p>
          <a:endParaRPr lang="en-US"/>
        </a:p>
      </dgm:t>
    </dgm:pt>
    <dgm:pt modelId="{B6208B73-95EE-3A4E-AAED-8A23725308EE}">
      <dgm:prSet phldrT="[Text]" custT="1"/>
      <dgm:spPr>
        <a:solidFill>
          <a:srgbClr val="D60000"/>
        </a:solidFill>
      </dgm:spPr>
      <dgm:t>
        <a:bodyPr/>
        <a:lstStyle/>
        <a:p>
          <a:r>
            <a:rPr lang="en-US" sz="1800" dirty="0" smtClean="0">
              <a:solidFill>
                <a:schemeClr val="bg1"/>
              </a:solidFill>
            </a:rPr>
            <a:t>Name/age/gender</a:t>
          </a:r>
          <a:endParaRPr lang="en-US" sz="1800" dirty="0">
            <a:solidFill>
              <a:schemeClr val="bg1"/>
            </a:solidFill>
          </a:endParaRPr>
        </a:p>
      </dgm:t>
    </dgm:pt>
    <dgm:pt modelId="{0BA664A8-734C-AF43-898A-ADAFAEE5D4E0}" type="parTrans" cxnId="{32156E2A-17F9-A140-84CA-82159982DCDD}">
      <dgm:prSet/>
      <dgm:spPr/>
      <dgm:t>
        <a:bodyPr/>
        <a:lstStyle/>
        <a:p>
          <a:endParaRPr lang="en-US"/>
        </a:p>
      </dgm:t>
    </dgm:pt>
    <dgm:pt modelId="{771BFCDF-D83E-DF47-863C-66C0888C0911}" type="sibTrans" cxnId="{32156E2A-17F9-A140-84CA-82159982DCDD}">
      <dgm:prSet/>
      <dgm:spPr/>
      <dgm:t>
        <a:bodyPr/>
        <a:lstStyle/>
        <a:p>
          <a:endParaRPr lang="en-US"/>
        </a:p>
      </dgm:t>
    </dgm:pt>
    <dgm:pt modelId="{728D6187-DD9D-FC4F-9854-9A0066C22057}">
      <dgm:prSet phldrT="[Text]"/>
      <dgm:spPr>
        <a:solidFill>
          <a:srgbClr val="F28A31"/>
        </a:solidFill>
      </dgm:spPr>
      <dgm:t>
        <a:bodyPr/>
        <a:lstStyle/>
        <a:p>
          <a:r>
            <a:rPr lang="en-US" dirty="0" smtClean="0">
              <a:solidFill>
                <a:schemeClr val="bg1"/>
              </a:solidFill>
            </a:rPr>
            <a:t>Psychological</a:t>
          </a:r>
          <a:endParaRPr lang="en-US" dirty="0">
            <a:solidFill>
              <a:schemeClr val="bg1"/>
            </a:solidFill>
          </a:endParaRPr>
        </a:p>
      </dgm:t>
    </dgm:pt>
    <dgm:pt modelId="{7075FC8B-0114-5442-A396-6225764976D9}" type="parTrans" cxnId="{5AF4A6E2-4C46-1842-83AC-9A665AF7A584}">
      <dgm:prSet/>
      <dgm:spPr/>
      <dgm:t>
        <a:bodyPr/>
        <a:lstStyle/>
        <a:p>
          <a:endParaRPr lang="en-US"/>
        </a:p>
      </dgm:t>
    </dgm:pt>
    <dgm:pt modelId="{E868DD25-5BD5-1C45-95EF-9E80C246ACC2}" type="sibTrans" cxnId="{5AF4A6E2-4C46-1842-83AC-9A665AF7A584}">
      <dgm:prSet/>
      <dgm:spPr/>
      <dgm:t>
        <a:bodyPr/>
        <a:lstStyle/>
        <a:p>
          <a:endParaRPr lang="en-US"/>
        </a:p>
      </dgm:t>
    </dgm:pt>
    <dgm:pt modelId="{5B30F3B6-9E45-3143-B033-1869B67C259D}">
      <dgm:prSet phldrT="[Text]"/>
      <dgm:spPr>
        <a:solidFill>
          <a:srgbClr val="F28A31"/>
        </a:solidFill>
      </dgm:spPr>
      <dgm:t>
        <a:bodyPr/>
        <a:lstStyle/>
        <a:p>
          <a:r>
            <a:rPr lang="en-US" dirty="0" smtClean="0">
              <a:solidFill>
                <a:schemeClr val="tx1"/>
              </a:solidFill>
            </a:rPr>
            <a:t>Death of loved ones</a:t>
          </a:r>
          <a:endParaRPr lang="en-US" dirty="0">
            <a:solidFill>
              <a:schemeClr val="tx1"/>
            </a:solidFill>
          </a:endParaRPr>
        </a:p>
      </dgm:t>
    </dgm:pt>
    <dgm:pt modelId="{6E00D241-406D-974C-B07E-EBEB25E9A4D4}" type="parTrans" cxnId="{A70E0315-82D8-DB4F-97A9-F1BD862EFBAA}">
      <dgm:prSet/>
      <dgm:spPr/>
      <dgm:t>
        <a:bodyPr/>
        <a:lstStyle/>
        <a:p>
          <a:endParaRPr lang="en-US"/>
        </a:p>
      </dgm:t>
    </dgm:pt>
    <dgm:pt modelId="{0641CADF-4AF4-9D4D-B9E9-E1FC4111A69F}" type="sibTrans" cxnId="{A70E0315-82D8-DB4F-97A9-F1BD862EFBAA}">
      <dgm:prSet/>
      <dgm:spPr/>
      <dgm:t>
        <a:bodyPr/>
        <a:lstStyle/>
        <a:p>
          <a:endParaRPr lang="en-US"/>
        </a:p>
      </dgm:t>
    </dgm:pt>
    <dgm:pt modelId="{8E0422E9-6E06-984C-821A-45FB3C7E6B84}">
      <dgm:prSet phldrT="[Text]"/>
      <dgm:spPr>
        <a:solidFill>
          <a:srgbClr val="F2CB1C"/>
        </a:solidFill>
      </dgm:spPr>
      <dgm:t>
        <a:bodyPr/>
        <a:lstStyle/>
        <a:p>
          <a:r>
            <a:rPr lang="en-US" dirty="0" smtClean="0">
              <a:solidFill>
                <a:srgbClr val="FFFFFF"/>
              </a:solidFill>
            </a:rPr>
            <a:t>Social</a:t>
          </a:r>
          <a:endParaRPr lang="en-US" dirty="0">
            <a:solidFill>
              <a:srgbClr val="FFFFFF"/>
            </a:solidFill>
          </a:endParaRPr>
        </a:p>
      </dgm:t>
    </dgm:pt>
    <dgm:pt modelId="{FEB2C364-10B7-C64A-B7E6-52BBAC4111F9}" type="parTrans" cxnId="{5CAF7199-3E6A-5948-947E-B84442F215DE}">
      <dgm:prSet/>
      <dgm:spPr/>
      <dgm:t>
        <a:bodyPr/>
        <a:lstStyle/>
        <a:p>
          <a:endParaRPr lang="en-US"/>
        </a:p>
      </dgm:t>
    </dgm:pt>
    <dgm:pt modelId="{CECB4554-587C-7648-BDC8-BED01778D4CE}" type="sibTrans" cxnId="{5CAF7199-3E6A-5948-947E-B84442F215DE}">
      <dgm:prSet/>
      <dgm:spPr/>
      <dgm:t>
        <a:bodyPr/>
        <a:lstStyle/>
        <a:p>
          <a:endParaRPr lang="en-US"/>
        </a:p>
      </dgm:t>
    </dgm:pt>
    <dgm:pt modelId="{51F00B8F-787E-2049-891C-3C8DC9528706}">
      <dgm:prSet phldrT="[Text]"/>
      <dgm:spPr>
        <a:solidFill>
          <a:srgbClr val="F2CB1C"/>
        </a:solidFill>
      </dgm:spPr>
      <dgm:t>
        <a:bodyPr/>
        <a:lstStyle/>
        <a:p>
          <a:r>
            <a:rPr lang="en-US" dirty="0" smtClean="0">
              <a:solidFill>
                <a:srgbClr val="000000"/>
              </a:solidFill>
            </a:rPr>
            <a:t>Family structure</a:t>
          </a:r>
          <a:endParaRPr lang="en-US" dirty="0">
            <a:solidFill>
              <a:srgbClr val="000000"/>
            </a:solidFill>
          </a:endParaRPr>
        </a:p>
      </dgm:t>
    </dgm:pt>
    <dgm:pt modelId="{6DDFD807-3374-0840-8CB3-AD24D543453D}" type="parTrans" cxnId="{13D16194-0A24-934F-8302-4BAEFEF7C065}">
      <dgm:prSet/>
      <dgm:spPr/>
      <dgm:t>
        <a:bodyPr/>
        <a:lstStyle/>
        <a:p>
          <a:endParaRPr lang="en-US"/>
        </a:p>
      </dgm:t>
    </dgm:pt>
    <dgm:pt modelId="{2AD3CC38-0197-7C45-BA6F-0DB4A5EDC00B}" type="sibTrans" cxnId="{13D16194-0A24-934F-8302-4BAEFEF7C065}">
      <dgm:prSet/>
      <dgm:spPr/>
      <dgm:t>
        <a:bodyPr/>
        <a:lstStyle/>
        <a:p>
          <a:endParaRPr lang="en-US"/>
        </a:p>
      </dgm:t>
    </dgm:pt>
    <dgm:pt modelId="{A4EA7429-D9B1-BB4E-B425-3D1BD8B25DB9}">
      <dgm:prSet phldrT="[Text]"/>
      <dgm:spPr>
        <a:solidFill>
          <a:srgbClr val="F2CB1C"/>
        </a:solidFill>
      </dgm:spPr>
      <dgm:t>
        <a:bodyPr/>
        <a:lstStyle/>
        <a:p>
          <a:r>
            <a:rPr lang="en-US" dirty="0" smtClean="0">
              <a:solidFill>
                <a:srgbClr val="000000"/>
              </a:solidFill>
            </a:rPr>
            <a:t>Status in the community</a:t>
          </a:r>
          <a:endParaRPr lang="en-US" dirty="0">
            <a:solidFill>
              <a:srgbClr val="000000"/>
            </a:solidFill>
          </a:endParaRPr>
        </a:p>
      </dgm:t>
    </dgm:pt>
    <dgm:pt modelId="{9E8DC13D-E1FA-D943-9904-B0D4FDB70D99}" type="parTrans" cxnId="{4B4BBE3D-A0F2-EA4D-AF0A-0977B056DFF0}">
      <dgm:prSet/>
      <dgm:spPr/>
      <dgm:t>
        <a:bodyPr/>
        <a:lstStyle/>
        <a:p>
          <a:endParaRPr lang="en-US"/>
        </a:p>
      </dgm:t>
    </dgm:pt>
    <dgm:pt modelId="{0AEFCA9A-F8FF-0049-A1E9-1117F5370960}" type="sibTrans" cxnId="{4B4BBE3D-A0F2-EA4D-AF0A-0977B056DFF0}">
      <dgm:prSet/>
      <dgm:spPr/>
      <dgm:t>
        <a:bodyPr/>
        <a:lstStyle/>
        <a:p>
          <a:endParaRPr lang="en-US"/>
        </a:p>
      </dgm:t>
    </dgm:pt>
    <dgm:pt modelId="{252EFBFC-CA3A-6245-9EFF-7FA50426AF97}">
      <dgm:prSet phldrT="[Text]"/>
      <dgm:spPr>
        <a:solidFill>
          <a:srgbClr val="F28A31"/>
        </a:solidFill>
      </dgm:spPr>
      <dgm:t>
        <a:bodyPr/>
        <a:lstStyle/>
        <a:p>
          <a:r>
            <a:rPr lang="en-US" dirty="0" smtClean="0">
              <a:solidFill>
                <a:schemeClr val="tx1"/>
              </a:solidFill>
            </a:rPr>
            <a:t>Injury</a:t>
          </a:r>
        </a:p>
        <a:p>
          <a:r>
            <a:rPr lang="en-US" dirty="0" smtClean="0">
              <a:solidFill>
                <a:schemeClr val="tx1"/>
              </a:solidFill>
            </a:rPr>
            <a:t>Perception and understanding of event</a:t>
          </a:r>
          <a:endParaRPr lang="en-US" dirty="0">
            <a:solidFill>
              <a:schemeClr val="tx1"/>
            </a:solidFill>
          </a:endParaRPr>
        </a:p>
      </dgm:t>
    </dgm:pt>
    <dgm:pt modelId="{05EB5496-A5FC-F249-94F2-C09251C19C1D}" type="parTrans" cxnId="{92ACFF36-5A6D-404D-8461-404A96B29514}">
      <dgm:prSet/>
      <dgm:spPr/>
      <dgm:t>
        <a:bodyPr/>
        <a:lstStyle/>
        <a:p>
          <a:endParaRPr lang="en-US"/>
        </a:p>
      </dgm:t>
    </dgm:pt>
    <dgm:pt modelId="{7EB27C23-F3A2-D246-908A-0ED1A8E94F8A}" type="sibTrans" cxnId="{92ACFF36-5A6D-404D-8461-404A96B29514}">
      <dgm:prSet/>
      <dgm:spPr/>
      <dgm:t>
        <a:bodyPr/>
        <a:lstStyle/>
        <a:p>
          <a:endParaRPr lang="en-US"/>
        </a:p>
      </dgm:t>
    </dgm:pt>
    <dgm:pt modelId="{592DB86E-6473-DA45-A799-EE75731DFEF5}">
      <dgm:prSet phldrT="[Text]"/>
      <dgm:spPr>
        <a:solidFill>
          <a:srgbClr val="F28A31"/>
        </a:solidFill>
      </dgm:spPr>
      <dgm:t>
        <a:bodyPr/>
        <a:lstStyle/>
        <a:p>
          <a:r>
            <a:rPr lang="en-US" dirty="0" smtClean="0">
              <a:solidFill>
                <a:schemeClr val="tx1"/>
              </a:solidFill>
            </a:rPr>
            <a:t>Disturbing and unusual behaviour</a:t>
          </a:r>
          <a:endParaRPr lang="en-US" dirty="0">
            <a:solidFill>
              <a:schemeClr val="tx1"/>
            </a:solidFill>
          </a:endParaRPr>
        </a:p>
      </dgm:t>
    </dgm:pt>
    <dgm:pt modelId="{81AFDD8D-9A00-E844-BC7A-4B4997528B62}" type="parTrans" cxnId="{3E5B5381-EB50-B140-B0AF-A02F50B790E5}">
      <dgm:prSet/>
      <dgm:spPr/>
      <dgm:t>
        <a:bodyPr/>
        <a:lstStyle/>
        <a:p>
          <a:endParaRPr lang="en-US"/>
        </a:p>
      </dgm:t>
    </dgm:pt>
    <dgm:pt modelId="{6C387073-EEC7-7242-8FD8-EBBCD88CBED1}" type="sibTrans" cxnId="{3E5B5381-EB50-B140-B0AF-A02F50B790E5}">
      <dgm:prSet/>
      <dgm:spPr/>
      <dgm:t>
        <a:bodyPr/>
        <a:lstStyle/>
        <a:p>
          <a:endParaRPr lang="en-US"/>
        </a:p>
      </dgm:t>
    </dgm:pt>
    <dgm:pt modelId="{4D2F65C3-F980-6141-BBE2-7F6EFBB888C7}">
      <dgm:prSet phldrT="[Text]" custT="1"/>
      <dgm:spPr>
        <a:solidFill>
          <a:srgbClr val="D60000"/>
        </a:solidFill>
      </dgm:spPr>
      <dgm:t>
        <a:bodyPr/>
        <a:lstStyle/>
        <a:p>
          <a:r>
            <a:rPr lang="en-US" sz="1800" dirty="0" smtClean="0">
              <a:solidFill>
                <a:schemeClr val="bg1"/>
              </a:solidFill>
            </a:rPr>
            <a:t>Loss of livelihoods</a:t>
          </a:r>
          <a:endParaRPr lang="en-US" sz="1800" dirty="0">
            <a:solidFill>
              <a:schemeClr val="bg1"/>
            </a:solidFill>
          </a:endParaRPr>
        </a:p>
      </dgm:t>
    </dgm:pt>
    <dgm:pt modelId="{EAA58468-17B8-5549-9580-344DB80E1C26}" type="parTrans" cxnId="{B665263E-5953-894C-80F2-7D5A7692D419}">
      <dgm:prSet/>
      <dgm:spPr/>
      <dgm:t>
        <a:bodyPr/>
        <a:lstStyle/>
        <a:p>
          <a:endParaRPr lang="en-US"/>
        </a:p>
      </dgm:t>
    </dgm:pt>
    <dgm:pt modelId="{5B7AFD93-56CF-FE42-9CAB-2946439BD4A2}" type="sibTrans" cxnId="{B665263E-5953-894C-80F2-7D5A7692D419}">
      <dgm:prSet/>
      <dgm:spPr/>
      <dgm:t>
        <a:bodyPr/>
        <a:lstStyle/>
        <a:p>
          <a:endParaRPr lang="en-US"/>
        </a:p>
      </dgm:t>
    </dgm:pt>
    <dgm:pt modelId="{5E7BFD07-81FA-9A4A-B489-E0136C52643A}">
      <dgm:prSet custT="1"/>
      <dgm:spPr>
        <a:solidFill>
          <a:srgbClr val="D60000"/>
        </a:solidFill>
      </dgm:spPr>
      <dgm:t>
        <a:bodyPr/>
        <a:lstStyle/>
        <a:p>
          <a:r>
            <a:rPr lang="en-US" sz="1800" dirty="0" smtClean="0">
              <a:solidFill>
                <a:schemeClr val="bg1"/>
              </a:solidFill>
            </a:rPr>
            <a:t>Loss of house</a:t>
          </a:r>
          <a:endParaRPr lang="en-US" sz="1800" dirty="0">
            <a:solidFill>
              <a:schemeClr val="bg1"/>
            </a:solidFill>
          </a:endParaRPr>
        </a:p>
      </dgm:t>
    </dgm:pt>
    <dgm:pt modelId="{03269E71-2B25-2645-98ED-7C022537B30A}" type="parTrans" cxnId="{D24B89D1-861F-5845-A518-874356D94A26}">
      <dgm:prSet/>
      <dgm:spPr/>
      <dgm:t>
        <a:bodyPr/>
        <a:lstStyle/>
        <a:p>
          <a:endParaRPr lang="en-US"/>
        </a:p>
      </dgm:t>
    </dgm:pt>
    <dgm:pt modelId="{49A2B27C-E94C-6944-BC92-04AB2DD4E3B7}" type="sibTrans" cxnId="{D24B89D1-861F-5845-A518-874356D94A26}">
      <dgm:prSet/>
      <dgm:spPr/>
      <dgm:t>
        <a:bodyPr/>
        <a:lstStyle/>
        <a:p>
          <a:endParaRPr lang="en-US"/>
        </a:p>
      </dgm:t>
    </dgm:pt>
    <dgm:pt modelId="{37A1F40D-2E99-7F49-ABB7-367441F49DFF}">
      <dgm:prSet phldrT="[Text]"/>
      <dgm:spPr>
        <a:solidFill>
          <a:srgbClr val="F2CB1C"/>
        </a:solidFill>
      </dgm:spPr>
      <dgm:t>
        <a:bodyPr/>
        <a:lstStyle/>
        <a:p>
          <a:endParaRPr lang="en-US" dirty="0">
            <a:solidFill>
              <a:srgbClr val="000000"/>
            </a:solidFill>
          </a:endParaRPr>
        </a:p>
      </dgm:t>
    </dgm:pt>
    <dgm:pt modelId="{91ED4812-4398-0F41-A51F-043F0E84E088}" type="parTrans" cxnId="{A1663B8A-1A10-B04B-982A-87A8B86D2032}">
      <dgm:prSet/>
      <dgm:spPr/>
      <dgm:t>
        <a:bodyPr/>
        <a:lstStyle/>
        <a:p>
          <a:endParaRPr lang="en-US"/>
        </a:p>
      </dgm:t>
    </dgm:pt>
    <dgm:pt modelId="{9CDA52FA-7008-0B49-81EB-A1DB534A5F1D}" type="sibTrans" cxnId="{A1663B8A-1A10-B04B-982A-87A8B86D2032}">
      <dgm:prSet/>
      <dgm:spPr/>
      <dgm:t>
        <a:bodyPr/>
        <a:lstStyle/>
        <a:p>
          <a:endParaRPr lang="en-US"/>
        </a:p>
      </dgm:t>
    </dgm:pt>
    <dgm:pt modelId="{1FBD8CCB-4D17-D54D-A053-3A6117F87E2E}">
      <dgm:prSet custT="1"/>
      <dgm:spPr>
        <a:solidFill>
          <a:srgbClr val="D60000"/>
        </a:solidFill>
      </dgm:spPr>
      <dgm:t>
        <a:bodyPr/>
        <a:lstStyle/>
        <a:p>
          <a:r>
            <a:rPr lang="en-US" sz="1800" dirty="0" smtClean="0">
              <a:solidFill>
                <a:schemeClr val="bg1"/>
              </a:solidFill>
            </a:rPr>
            <a:t>Previous experience</a:t>
          </a:r>
          <a:endParaRPr lang="en-US" sz="1800" dirty="0">
            <a:solidFill>
              <a:schemeClr val="bg1"/>
            </a:solidFill>
          </a:endParaRPr>
        </a:p>
      </dgm:t>
    </dgm:pt>
    <dgm:pt modelId="{745CA6C7-47A4-314F-A428-101A343742F5}" type="parTrans" cxnId="{F61A3943-9973-124C-AEC8-B2D9EE8B6752}">
      <dgm:prSet/>
      <dgm:spPr/>
      <dgm:t>
        <a:bodyPr/>
        <a:lstStyle/>
        <a:p>
          <a:endParaRPr lang="en-US"/>
        </a:p>
      </dgm:t>
    </dgm:pt>
    <dgm:pt modelId="{ECB7B738-4E0A-1E4A-90B3-919590B70B3C}" type="sibTrans" cxnId="{F61A3943-9973-124C-AEC8-B2D9EE8B6752}">
      <dgm:prSet/>
      <dgm:spPr/>
      <dgm:t>
        <a:bodyPr/>
        <a:lstStyle/>
        <a:p>
          <a:endParaRPr lang="en-US"/>
        </a:p>
      </dgm:t>
    </dgm:pt>
    <dgm:pt modelId="{6FC92873-47AD-4549-8BF9-8A995A62FF06}">
      <dgm:prSet phldrT="[Text]"/>
      <dgm:spPr>
        <a:solidFill>
          <a:srgbClr val="F2CB1C"/>
        </a:solidFill>
      </dgm:spPr>
      <dgm:t>
        <a:bodyPr/>
        <a:lstStyle/>
        <a:p>
          <a:r>
            <a:rPr lang="en-US" dirty="0" smtClean="0">
              <a:solidFill>
                <a:srgbClr val="000000"/>
              </a:solidFill>
            </a:rPr>
            <a:t>Available support systems</a:t>
          </a:r>
          <a:endParaRPr lang="en-US" dirty="0">
            <a:solidFill>
              <a:srgbClr val="000000"/>
            </a:solidFill>
          </a:endParaRPr>
        </a:p>
      </dgm:t>
    </dgm:pt>
    <dgm:pt modelId="{B2860CEB-BCFD-4040-A44A-06BF6A3CAEDF}" type="parTrans" cxnId="{103752DE-4450-D448-9CE1-FAE6FB0FA7E8}">
      <dgm:prSet/>
      <dgm:spPr/>
      <dgm:t>
        <a:bodyPr/>
        <a:lstStyle/>
        <a:p>
          <a:endParaRPr lang="en-US"/>
        </a:p>
      </dgm:t>
    </dgm:pt>
    <dgm:pt modelId="{51D3FFCD-DA68-7949-891A-502FFE02CB4D}" type="sibTrans" cxnId="{103752DE-4450-D448-9CE1-FAE6FB0FA7E8}">
      <dgm:prSet/>
      <dgm:spPr/>
      <dgm:t>
        <a:bodyPr/>
        <a:lstStyle/>
        <a:p>
          <a:endParaRPr lang="en-US"/>
        </a:p>
      </dgm:t>
    </dgm:pt>
    <dgm:pt modelId="{3D709CCF-7738-994C-8C96-54F128992CFF}">
      <dgm:prSet phldrT="[Text]"/>
      <dgm:spPr>
        <a:solidFill>
          <a:srgbClr val="F2CB1C"/>
        </a:solidFill>
      </dgm:spPr>
      <dgm:t>
        <a:bodyPr/>
        <a:lstStyle/>
        <a:p>
          <a:r>
            <a:rPr lang="en-US" dirty="0" smtClean="0">
              <a:solidFill>
                <a:srgbClr val="000000"/>
              </a:solidFill>
            </a:rPr>
            <a:t>Access to assistance </a:t>
          </a:r>
          <a:endParaRPr lang="en-US" dirty="0">
            <a:solidFill>
              <a:srgbClr val="000000"/>
            </a:solidFill>
          </a:endParaRPr>
        </a:p>
      </dgm:t>
    </dgm:pt>
    <dgm:pt modelId="{1C30BDE9-6776-9743-AD0D-3F41DE49A43C}" type="parTrans" cxnId="{4DAEF22B-8A91-E94E-8871-FD8D666EE6E6}">
      <dgm:prSet/>
      <dgm:spPr/>
      <dgm:t>
        <a:bodyPr/>
        <a:lstStyle/>
        <a:p>
          <a:endParaRPr lang="en-US"/>
        </a:p>
      </dgm:t>
    </dgm:pt>
    <dgm:pt modelId="{5BE707EA-1DA9-744D-B674-1C0D51061511}" type="sibTrans" cxnId="{4DAEF22B-8A91-E94E-8871-FD8D666EE6E6}">
      <dgm:prSet/>
      <dgm:spPr/>
      <dgm:t>
        <a:bodyPr/>
        <a:lstStyle/>
        <a:p>
          <a:endParaRPr lang="en-US"/>
        </a:p>
      </dgm:t>
    </dgm:pt>
    <dgm:pt modelId="{444044CC-3E7A-2546-B06B-3F426F9367C9}">
      <dgm:prSet phldrT="[Text]"/>
      <dgm:spPr>
        <a:solidFill>
          <a:srgbClr val="F28A31"/>
        </a:solidFill>
      </dgm:spPr>
      <dgm:t>
        <a:bodyPr/>
        <a:lstStyle/>
        <a:p>
          <a:r>
            <a:rPr lang="en-US" dirty="0" smtClean="0">
              <a:solidFill>
                <a:schemeClr val="tx1"/>
              </a:solidFill>
            </a:rPr>
            <a:t>Separation from family members</a:t>
          </a:r>
          <a:endParaRPr lang="en-US" dirty="0">
            <a:solidFill>
              <a:schemeClr val="tx1"/>
            </a:solidFill>
          </a:endParaRPr>
        </a:p>
      </dgm:t>
    </dgm:pt>
    <dgm:pt modelId="{E28AE442-27A9-1643-A3BB-CC6C328935A2}" type="parTrans" cxnId="{6B3C64AE-9B33-E042-A568-180ABE4A5476}">
      <dgm:prSet/>
      <dgm:spPr/>
      <dgm:t>
        <a:bodyPr/>
        <a:lstStyle/>
        <a:p>
          <a:endParaRPr lang="en-US"/>
        </a:p>
      </dgm:t>
    </dgm:pt>
    <dgm:pt modelId="{A19477C8-4A94-0147-82EC-079FFE33C612}" type="sibTrans" cxnId="{6B3C64AE-9B33-E042-A568-180ABE4A5476}">
      <dgm:prSet/>
      <dgm:spPr/>
      <dgm:t>
        <a:bodyPr/>
        <a:lstStyle/>
        <a:p>
          <a:endParaRPr lang="en-US"/>
        </a:p>
      </dgm:t>
    </dgm:pt>
    <dgm:pt modelId="{BB8291FB-A78E-944A-B02E-24A3F8A1247D}">
      <dgm:prSet phldrT="[Text]"/>
      <dgm:spPr>
        <a:solidFill>
          <a:srgbClr val="F28A31"/>
        </a:solidFill>
      </dgm:spPr>
      <dgm:t>
        <a:bodyPr/>
        <a:lstStyle/>
        <a:p>
          <a:r>
            <a:rPr lang="en-US" dirty="0" smtClean="0">
              <a:solidFill>
                <a:schemeClr val="tx1"/>
              </a:solidFill>
            </a:rPr>
            <a:t>Traumatic experiences</a:t>
          </a:r>
          <a:endParaRPr lang="en-US" dirty="0">
            <a:solidFill>
              <a:schemeClr val="tx1"/>
            </a:solidFill>
          </a:endParaRPr>
        </a:p>
      </dgm:t>
    </dgm:pt>
    <dgm:pt modelId="{717DD8E3-7AF6-0444-9C0F-226A47BE0511}" type="parTrans" cxnId="{4C8D7279-50E3-2341-B34A-31C88207379E}">
      <dgm:prSet/>
      <dgm:spPr/>
      <dgm:t>
        <a:bodyPr/>
        <a:lstStyle/>
        <a:p>
          <a:endParaRPr lang="en-US"/>
        </a:p>
      </dgm:t>
    </dgm:pt>
    <dgm:pt modelId="{14AE45F7-A699-9D4A-9BA5-49D6ECEAB76E}" type="sibTrans" cxnId="{4C8D7279-50E3-2341-B34A-31C88207379E}">
      <dgm:prSet/>
      <dgm:spPr/>
      <dgm:t>
        <a:bodyPr/>
        <a:lstStyle/>
        <a:p>
          <a:endParaRPr lang="en-US"/>
        </a:p>
      </dgm:t>
    </dgm:pt>
    <dgm:pt modelId="{E86193EE-CEFB-C643-A272-2BD4A8FC6C64}">
      <dgm:prSet phldrT="[Text]"/>
      <dgm:spPr>
        <a:solidFill>
          <a:srgbClr val="F28A31"/>
        </a:solidFill>
      </dgm:spPr>
      <dgm:t>
        <a:bodyPr/>
        <a:lstStyle/>
        <a:p>
          <a:r>
            <a:rPr lang="en-US" dirty="0" smtClean="0">
              <a:solidFill>
                <a:schemeClr val="tx1"/>
              </a:solidFill>
            </a:rPr>
            <a:t>Feelings of stress</a:t>
          </a:r>
          <a:endParaRPr lang="en-US" dirty="0">
            <a:solidFill>
              <a:schemeClr val="tx1"/>
            </a:solidFill>
          </a:endParaRPr>
        </a:p>
      </dgm:t>
    </dgm:pt>
    <dgm:pt modelId="{31824FD0-561A-124B-A452-4C6E4D4E68FB}" type="sibTrans" cxnId="{2E76A0FB-95DA-D147-A3B5-BA3BC19E9B7E}">
      <dgm:prSet/>
      <dgm:spPr/>
      <dgm:t>
        <a:bodyPr/>
        <a:lstStyle/>
        <a:p>
          <a:endParaRPr lang="en-US"/>
        </a:p>
      </dgm:t>
    </dgm:pt>
    <dgm:pt modelId="{2D312C01-3465-F64F-9725-00FAC1E1623C}" type="parTrans" cxnId="{2E76A0FB-95DA-D147-A3B5-BA3BC19E9B7E}">
      <dgm:prSet/>
      <dgm:spPr/>
      <dgm:t>
        <a:bodyPr/>
        <a:lstStyle/>
        <a:p>
          <a:endParaRPr lang="en-US"/>
        </a:p>
      </dgm:t>
    </dgm:pt>
    <dgm:pt modelId="{A1DA6ADD-DE1C-804F-B457-C4793256E648}">
      <dgm:prSet phldrT="[Text]"/>
      <dgm:spPr>
        <a:solidFill>
          <a:srgbClr val="F28A31"/>
        </a:solidFill>
      </dgm:spPr>
      <dgm:t>
        <a:bodyPr/>
        <a:lstStyle/>
        <a:p>
          <a:r>
            <a:rPr lang="en-US" dirty="0" smtClean="0">
              <a:solidFill>
                <a:schemeClr val="tx1"/>
              </a:solidFill>
            </a:rPr>
            <a:t>Witness death/traumatic events</a:t>
          </a:r>
          <a:endParaRPr lang="en-US" dirty="0">
            <a:solidFill>
              <a:schemeClr val="tx1"/>
            </a:solidFill>
          </a:endParaRPr>
        </a:p>
      </dgm:t>
    </dgm:pt>
    <dgm:pt modelId="{BF65C496-4426-884E-94A0-868BB9EAA324}" type="sibTrans" cxnId="{05CB59DE-ACDC-7C43-80F0-24424FC7E747}">
      <dgm:prSet/>
      <dgm:spPr/>
      <dgm:t>
        <a:bodyPr/>
        <a:lstStyle/>
        <a:p>
          <a:endParaRPr lang="en-US"/>
        </a:p>
      </dgm:t>
    </dgm:pt>
    <dgm:pt modelId="{59EB17AB-316E-104A-819B-C7143BD48FE7}" type="parTrans" cxnId="{05CB59DE-ACDC-7C43-80F0-24424FC7E747}">
      <dgm:prSet/>
      <dgm:spPr/>
      <dgm:t>
        <a:bodyPr/>
        <a:lstStyle/>
        <a:p>
          <a:endParaRPr lang="en-US"/>
        </a:p>
      </dgm:t>
    </dgm:pt>
    <dgm:pt modelId="{E92AB841-7BBA-214F-BD5B-EC5CAB1112AD}" type="pres">
      <dgm:prSet presAssocID="{00C25A15-8F2A-F44D-959A-146761B12C2D}" presName="Name0" presStyleCnt="0">
        <dgm:presLayoutVars>
          <dgm:dir/>
          <dgm:animLvl val="lvl"/>
          <dgm:resizeHandles val="exact"/>
        </dgm:presLayoutVars>
      </dgm:prSet>
      <dgm:spPr/>
      <dgm:t>
        <a:bodyPr/>
        <a:lstStyle/>
        <a:p>
          <a:endParaRPr lang="en-US"/>
        </a:p>
      </dgm:t>
    </dgm:pt>
    <dgm:pt modelId="{6D1EBDBB-C0BB-C941-A329-30E2B0CC317A}" type="pres">
      <dgm:prSet presAssocID="{51BC8311-2A6A-FE4A-8187-78DF595631A3}" presName="compositeNode" presStyleCnt="0">
        <dgm:presLayoutVars>
          <dgm:bulletEnabled val="1"/>
        </dgm:presLayoutVars>
      </dgm:prSet>
      <dgm:spPr/>
    </dgm:pt>
    <dgm:pt modelId="{DC4F2835-BEFC-8E47-8C54-6BB0E9D165EF}" type="pres">
      <dgm:prSet presAssocID="{51BC8311-2A6A-FE4A-8187-78DF595631A3}" presName="bgRect" presStyleLbl="node1" presStyleIdx="0" presStyleCnt="3" custScaleY="126843"/>
      <dgm:spPr/>
      <dgm:t>
        <a:bodyPr/>
        <a:lstStyle/>
        <a:p>
          <a:endParaRPr lang="en-US"/>
        </a:p>
      </dgm:t>
    </dgm:pt>
    <dgm:pt modelId="{4CBFF615-04DC-CE47-9014-78117FFE7C7F}" type="pres">
      <dgm:prSet presAssocID="{51BC8311-2A6A-FE4A-8187-78DF595631A3}" presName="parentNode" presStyleLbl="node1" presStyleIdx="0" presStyleCnt="3">
        <dgm:presLayoutVars>
          <dgm:chMax val="0"/>
          <dgm:bulletEnabled val="1"/>
        </dgm:presLayoutVars>
      </dgm:prSet>
      <dgm:spPr/>
      <dgm:t>
        <a:bodyPr/>
        <a:lstStyle/>
        <a:p>
          <a:endParaRPr lang="en-US"/>
        </a:p>
      </dgm:t>
    </dgm:pt>
    <dgm:pt modelId="{269DBF4B-138D-B54C-BF67-035FF9489877}" type="pres">
      <dgm:prSet presAssocID="{51BC8311-2A6A-FE4A-8187-78DF595631A3}" presName="childNode" presStyleLbl="node1" presStyleIdx="0" presStyleCnt="3">
        <dgm:presLayoutVars>
          <dgm:bulletEnabled val="1"/>
        </dgm:presLayoutVars>
      </dgm:prSet>
      <dgm:spPr/>
      <dgm:t>
        <a:bodyPr/>
        <a:lstStyle/>
        <a:p>
          <a:endParaRPr lang="en-US"/>
        </a:p>
      </dgm:t>
    </dgm:pt>
    <dgm:pt modelId="{B54B2F1E-CFDC-AF48-A5BA-C13393543FCB}" type="pres">
      <dgm:prSet presAssocID="{01C5034C-99F0-B347-BA6A-C9C53043B3B8}" presName="hSp" presStyleCnt="0"/>
      <dgm:spPr/>
    </dgm:pt>
    <dgm:pt modelId="{E1A7EB5B-DACB-1447-AAE8-D50E973FFF0E}" type="pres">
      <dgm:prSet presAssocID="{01C5034C-99F0-B347-BA6A-C9C53043B3B8}" presName="vProcSp" presStyleCnt="0"/>
      <dgm:spPr/>
    </dgm:pt>
    <dgm:pt modelId="{BC87AB2B-0166-724A-A1F5-C43DAEFD2F3B}" type="pres">
      <dgm:prSet presAssocID="{01C5034C-99F0-B347-BA6A-C9C53043B3B8}" presName="vSp1" presStyleCnt="0"/>
      <dgm:spPr/>
    </dgm:pt>
    <dgm:pt modelId="{F91B7FFA-83F7-6647-B5B7-D0244008EA9E}" type="pres">
      <dgm:prSet presAssocID="{01C5034C-99F0-B347-BA6A-C9C53043B3B8}" presName="simulatedConn" presStyleLbl="solidFgAcc1" presStyleIdx="0" presStyleCnt="2"/>
      <dgm:spPr>
        <a:blipFill rotWithShape="0">
          <a:blip xmlns:r="http://schemas.openxmlformats.org/officeDocument/2006/relationships" r:embed="rId1"/>
          <a:stretch>
            <a:fillRect/>
          </a:stretch>
        </a:blipFill>
      </dgm:spPr>
      <dgm:t>
        <a:bodyPr/>
        <a:lstStyle/>
        <a:p>
          <a:endParaRPr lang="en-US"/>
        </a:p>
      </dgm:t>
    </dgm:pt>
    <dgm:pt modelId="{7E2B3B2F-73C5-3C48-B0F8-EDD891680465}" type="pres">
      <dgm:prSet presAssocID="{01C5034C-99F0-B347-BA6A-C9C53043B3B8}" presName="vSp2" presStyleCnt="0"/>
      <dgm:spPr/>
    </dgm:pt>
    <dgm:pt modelId="{C9EE4C4B-6DEC-044A-9762-C8425557A4CD}" type="pres">
      <dgm:prSet presAssocID="{01C5034C-99F0-B347-BA6A-C9C53043B3B8}" presName="sibTrans" presStyleCnt="0"/>
      <dgm:spPr/>
    </dgm:pt>
    <dgm:pt modelId="{06B4D91D-00AA-7540-B406-125C9EC2647C}" type="pres">
      <dgm:prSet presAssocID="{728D6187-DD9D-FC4F-9854-9A0066C22057}" presName="compositeNode" presStyleCnt="0">
        <dgm:presLayoutVars>
          <dgm:bulletEnabled val="1"/>
        </dgm:presLayoutVars>
      </dgm:prSet>
      <dgm:spPr/>
    </dgm:pt>
    <dgm:pt modelId="{8C018998-41A2-AC4C-8A21-F729ADF33D3B}" type="pres">
      <dgm:prSet presAssocID="{728D6187-DD9D-FC4F-9854-9A0066C22057}" presName="bgRect" presStyleLbl="node1" presStyleIdx="1" presStyleCnt="3" custScaleY="127442"/>
      <dgm:spPr/>
      <dgm:t>
        <a:bodyPr/>
        <a:lstStyle/>
        <a:p>
          <a:endParaRPr lang="en-US"/>
        </a:p>
      </dgm:t>
    </dgm:pt>
    <dgm:pt modelId="{12EEBB1A-9E60-554A-8274-738F545ACAE1}" type="pres">
      <dgm:prSet presAssocID="{728D6187-DD9D-FC4F-9854-9A0066C22057}" presName="parentNode" presStyleLbl="node1" presStyleIdx="1" presStyleCnt="3">
        <dgm:presLayoutVars>
          <dgm:chMax val="0"/>
          <dgm:bulletEnabled val="1"/>
        </dgm:presLayoutVars>
      </dgm:prSet>
      <dgm:spPr/>
      <dgm:t>
        <a:bodyPr/>
        <a:lstStyle/>
        <a:p>
          <a:endParaRPr lang="en-US"/>
        </a:p>
      </dgm:t>
    </dgm:pt>
    <dgm:pt modelId="{914BAA10-1B22-5042-A7B1-3415C067E8D7}" type="pres">
      <dgm:prSet presAssocID="{728D6187-DD9D-FC4F-9854-9A0066C22057}" presName="childNode" presStyleLbl="node1" presStyleIdx="1" presStyleCnt="3">
        <dgm:presLayoutVars>
          <dgm:bulletEnabled val="1"/>
        </dgm:presLayoutVars>
      </dgm:prSet>
      <dgm:spPr/>
      <dgm:t>
        <a:bodyPr/>
        <a:lstStyle/>
        <a:p>
          <a:endParaRPr lang="en-US"/>
        </a:p>
      </dgm:t>
    </dgm:pt>
    <dgm:pt modelId="{902D9E95-BF96-4C4B-B656-FF86607313D8}" type="pres">
      <dgm:prSet presAssocID="{E868DD25-5BD5-1C45-95EF-9E80C246ACC2}" presName="hSp" presStyleCnt="0"/>
      <dgm:spPr/>
    </dgm:pt>
    <dgm:pt modelId="{5E8B135A-7622-C249-AD86-385C2A8CA5F0}" type="pres">
      <dgm:prSet presAssocID="{E868DD25-5BD5-1C45-95EF-9E80C246ACC2}" presName="vProcSp" presStyleCnt="0"/>
      <dgm:spPr/>
    </dgm:pt>
    <dgm:pt modelId="{C0B7DD00-E8D6-0F48-BF22-999CB9AE7DF4}" type="pres">
      <dgm:prSet presAssocID="{E868DD25-5BD5-1C45-95EF-9E80C246ACC2}" presName="vSp1" presStyleCnt="0"/>
      <dgm:spPr/>
    </dgm:pt>
    <dgm:pt modelId="{807A2343-82BB-514E-A001-B6646433C81A}" type="pres">
      <dgm:prSet presAssocID="{E868DD25-5BD5-1C45-95EF-9E80C246ACC2}" presName="simulatedConn" presStyleLbl="solidFgAcc1" presStyleIdx="1" presStyleCnt="2"/>
      <dgm:spPr>
        <a:blipFill rotWithShape="0">
          <a:blip xmlns:r="http://schemas.openxmlformats.org/officeDocument/2006/relationships" r:embed="rId1"/>
          <a:stretch>
            <a:fillRect/>
          </a:stretch>
        </a:blipFill>
      </dgm:spPr>
      <dgm:t>
        <a:bodyPr/>
        <a:lstStyle/>
        <a:p>
          <a:endParaRPr lang="en-US"/>
        </a:p>
      </dgm:t>
    </dgm:pt>
    <dgm:pt modelId="{4446D614-CC23-CB4E-BBA2-E3F910E6C7EF}" type="pres">
      <dgm:prSet presAssocID="{E868DD25-5BD5-1C45-95EF-9E80C246ACC2}" presName="vSp2" presStyleCnt="0"/>
      <dgm:spPr/>
    </dgm:pt>
    <dgm:pt modelId="{27C00272-5E09-BE42-AB72-32BAD9C5455D}" type="pres">
      <dgm:prSet presAssocID="{E868DD25-5BD5-1C45-95EF-9E80C246ACC2}" presName="sibTrans" presStyleCnt="0"/>
      <dgm:spPr/>
    </dgm:pt>
    <dgm:pt modelId="{84560EFF-D2BB-F141-8EA3-961FE1A686F5}" type="pres">
      <dgm:prSet presAssocID="{8E0422E9-6E06-984C-821A-45FB3C7E6B84}" presName="compositeNode" presStyleCnt="0">
        <dgm:presLayoutVars>
          <dgm:bulletEnabled val="1"/>
        </dgm:presLayoutVars>
      </dgm:prSet>
      <dgm:spPr/>
    </dgm:pt>
    <dgm:pt modelId="{90E5F6BB-C120-DC44-9380-76B0C42790A3}" type="pres">
      <dgm:prSet presAssocID="{8E0422E9-6E06-984C-821A-45FB3C7E6B84}" presName="bgRect" presStyleLbl="node1" presStyleIdx="2" presStyleCnt="3" custScaleY="128041"/>
      <dgm:spPr/>
      <dgm:t>
        <a:bodyPr/>
        <a:lstStyle/>
        <a:p>
          <a:endParaRPr lang="en-US"/>
        </a:p>
      </dgm:t>
    </dgm:pt>
    <dgm:pt modelId="{1DC35F32-CB2C-6145-8D98-7E1297F6B6B5}" type="pres">
      <dgm:prSet presAssocID="{8E0422E9-6E06-984C-821A-45FB3C7E6B84}" presName="parentNode" presStyleLbl="node1" presStyleIdx="2" presStyleCnt="3">
        <dgm:presLayoutVars>
          <dgm:chMax val="0"/>
          <dgm:bulletEnabled val="1"/>
        </dgm:presLayoutVars>
      </dgm:prSet>
      <dgm:spPr/>
      <dgm:t>
        <a:bodyPr/>
        <a:lstStyle/>
        <a:p>
          <a:endParaRPr lang="en-US"/>
        </a:p>
      </dgm:t>
    </dgm:pt>
    <dgm:pt modelId="{4F66EEE0-1210-4B4C-8281-0E1935E941F0}" type="pres">
      <dgm:prSet presAssocID="{8E0422E9-6E06-984C-821A-45FB3C7E6B84}" presName="childNode" presStyleLbl="node1" presStyleIdx="2" presStyleCnt="3">
        <dgm:presLayoutVars>
          <dgm:bulletEnabled val="1"/>
        </dgm:presLayoutVars>
      </dgm:prSet>
      <dgm:spPr/>
      <dgm:t>
        <a:bodyPr/>
        <a:lstStyle/>
        <a:p>
          <a:endParaRPr lang="en-US"/>
        </a:p>
      </dgm:t>
    </dgm:pt>
  </dgm:ptLst>
  <dgm:cxnLst>
    <dgm:cxn modelId="{DD61E8A8-53D8-3442-8615-74EAA916E068}" type="presOf" srcId="{8E0422E9-6E06-984C-821A-45FB3C7E6B84}" destId="{1DC35F32-CB2C-6145-8D98-7E1297F6B6B5}" srcOrd="1" destOrd="0" presId="urn:microsoft.com/office/officeart/2005/8/layout/hProcess7#1"/>
    <dgm:cxn modelId="{76EED069-BCB4-974D-87B3-E993ED783100}" type="presOf" srcId="{252EFBFC-CA3A-6245-9EFF-7FA50426AF97}" destId="{914BAA10-1B22-5042-A7B1-3415C067E8D7}" srcOrd="0" destOrd="3" presId="urn:microsoft.com/office/officeart/2005/8/layout/hProcess7#1"/>
    <dgm:cxn modelId="{103752DE-4450-D448-9CE1-FAE6FB0FA7E8}" srcId="{8E0422E9-6E06-984C-821A-45FB3C7E6B84}" destId="{6FC92873-47AD-4549-8BF9-8A995A62FF06}" srcOrd="2" destOrd="0" parTransId="{B2860CEB-BCFD-4040-A44A-06BF6A3CAEDF}" sibTransId="{51D3FFCD-DA68-7949-891A-502FFE02CB4D}"/>
    <dgm:cxn modelId="{32156E2A-17F9-A140-84CA-82159982DCDD}" srcId="{51BC8311-2A6A-FE4A-8187-78DF595631A3}" destId="{B6208B73-95EE-3A4E-AAED-8A23725308EE}" srcOrd="0" destOrd="0" parTransId="{0BA664A8-734C-AF43-898A-ADAFAEE5D4E0}" sibTransId="{771BFCDF-D83E-DF47-863C-66C0888C0911}"/>
    <dgm:cxn modelId="{DDE1E68C-A952-054C-AFC0-0243CC32E49C}" type="presOf" srcId="{51BC8311-2A6A-FE4A-8187-78DF595631A3}" destId="{4CBFF615-04DC-CE47-9014-78117FFE7C7F}" srcOrd="1" destOrd="0" presId="urn:microsoft.com/office/officeart/2005/8/layout/hProcess7#1"/>
    <dgm:cxn modelId="{D24B89D1-861F-5845-A518-874356D94A26}" srcId="{51BC8311-2A6A-FE4A-8187-78DF595631A3}" destId="{5E7BFD07-81FA-9A4A-B489-E0136C52643A}" srcOrd="2" destOrd="0" parTransId="{03269E71-2B25-2645-98ED-7C022537B30A}" sibTransId="{49A2B27C-E94C-6944-BC92-04AB2DD4E3B7}"/>
    <dgm:cxn modelId="{92ACFF36-5A6D-404D-8461-404A96B29514}" srcId="{728D6187-DD9D-FC4F-9854-9A0066C22057}" destId="{252EFBFC-CA3A-6245-9EFF-7FA50426AF97}" srcOrd="3" destOrd="0" parTransId="{05EB5496-A5FC-F249-94F2-C09251C19C1D}" sibTransId="{7EB27C23-F3A2-D246-908A-0ED1A8E94F8A}"/>
    <dgm:cxn modelId="{C98494EA-15CA-2C4F-96FD-C226850B6735}" srcId="{00C25A15-8F2A-F44D-959A-146761B12C2D}" destId="{51BC8311-2A6A-FE4A-8187-78DF595631A3}" srcOrd="0" destOrd="0" parTransId="{1F54F851-7353-9246-9BFB-920A39086958}" sibTransId="{01C5034C-99F0-B347-BA6A-C9C53043B3B8}"/>
    <dgm:cxn modelId="{A8E2F3D9-4968-D749-A9B4-642BC334BE7A}" type="presOf" srcId="{BB8291FB-A78E-944A-B02E-24A3F8A1247D}" destId="{914BAA10-1B22-5042-A7B1-3415C067E8D7}" srcOrd="0" destOrd="4" presId="urn:microsoft.com/office/officeart/2005/8/layout/hProcess7#1"/>
    <dgm:cxn modelId="{66FB02DD-06D8-584D-9B77-813ACE03E19D}" type="presOf" srcId="{444044CC-3E7A-2546-B06B-3F426F9367C9}" destId="{914BAA10-1B22-5042-A7B1-3415C067E8D7}" srcOrd="0" destOrd="2" presId="urn:microsoft.com/office/officeart/2005/8/layout/hProcess7#1"/>
    <dgm:cxn modelId="{B665263E-5953-894C-80F2-7D5A7692D419}" srcId="{51BC8311-2A6A-FE4A-8187-78DF595631A3}" destId="{4D2F65C3-F980-6141-BBE2-7F6EFBB888C7}" srcOrd="1" destOrd="0" parTransId="{EAA58468-17B8-5549-9580-344DB80E1C26}" sibTransId="{5B7AFD93-56CF-FE42-9CAB-2946439BD4A2}"/>
    <dgm:cxn modelId="{4DAEF22B-8A91-E94E-8871-FD8D666EE6E6}" srcId="{8E0422E9-6E06-984C-821A-45FB3C7E6B84}" destId="{3D709CCF-7738-994C-8C96-54F128992CFF}" srcOrd="3" destOrd="0" parTransId="{1C30BDE9-6776-9743-AD0D-3F41DE49A43C}" sibTransId="{5BE707EA-1DA9-744D-B674-1C0D51061511}"/>
    <dgm:cxn modelId="{736B244F-450E-774B-9A0F-5026686DCACB}" type="presOf" srcId="{3D709CCF-7738-994C-8C96-54F128992CFF}" destId="{4F66EEE0-1210-4B4C-8281-0E1935E941F0}" srcOrd="0" destOrd="3" presId="urn:microsoft.com/office/officeart/2005/8/layout/hProcess7#1"/>
    <dgm:cxn modelId="{6F06082D-E867-2A4B-8A19-AFC56A58A7A3}" type="presOf" srcId="{5B30F3B6-9E45-3143-B033-1869B67C259D}" destId="{914BAA10-1B22-5042-A7B1-3415C067E8D7}" srcOrd="0" destOrd="0" presId="urn:microsoft.com/office/officeart/2005/8/layout/hProcess7#1"/>
    <dgm:cxn modelId="{DF3B03C3-B63A-974E-AB80-BB6399610C6B}" type="presOf" srcId="{E86193EE-CEFB-C643-A272-2BD4A8FC6C64}" destId="{914BAA10-1B22-5042-A7B1-3415C067E8D7}" srcOrd="0" destOrd="5" presId="urn:microsoft.com/office/officeart/2005/8/layout/hProcess7#1"/>
    <dgm:cxn modelId="{A702945A-34E1-344B-B9A6-68120F78C360}" type="presOf" srcId="{6FC92873-47AD-4549-8BF9-8A995A62FF06}" destId="{4F66EEE0-1210-4B4C-8281-0E1935E941F0}" srcOrd="0" destOrd="2" presId="urn:microsoft.com/office/officeart/2005/8/layout/hProcess7#1"/>
    <dgm:cxn modelId="{A70E0315-82D8-DB4F-97A9-F1BD862EFBAA}" srcId="{728D6187-DD9D-FC4F-9854-9A0066C22057}" destId="{5B30F3B6-9E45-3143-B033-1869B67C259D}" srcOrd="0" destOrd="0" parTransId="{6E00D241-406D-974C-B07E-EBEB25E9A4D4}" sibTransId="{0641CADF-4AF4-9D4D-B9E9-E1FC4111A69F}"/>
    <dgm:cxn modelId="{F0A22136-1F25-C047-BD7E-45553D69962C}" type="presOf" srcId="{728D6187-DD9D-FC4F-9854-9A0066C22057}" destId="{12EEBB1A-9E60-554A-8274-738F545ACAE1}" srcOrd="1" destOrd="0" presId="urn:microsoft.com/office/officeart/2005/8/layout/hProcess7#1"/>
    <dgm:cxn modelId="{3E5B5381-EB50-B140-B0AF-A02F50B790E5}" srcId="{728D6187-DD9D-FC4F-9854-9A0066C22057}" destId="{592DB86E-6473-DA45-A799-EE75731DFEF5}" srcOrd="6" destOrd="0" parTransId="{81AFDD8D-9A00-E844-BC7A-4B4997528B62}" sibTransId="{6C387073-EEC7-7242-8FD8-EBBCD88CBED1}"/>
    <dgm:cxn modelId="{E65E7840-8B6C-B54E-8A26-023C43ECEA83}" type="presOf" srcId="{5E7BFD07-81FA-9A4A-B489-E0136C52643A}" destId="{269DBF4B-138D-B54C-BF67-035FF9489877}" srcOrd="0" destOrd="2" presId="urn:microsoft.com/office/officeart/2005/8/layout/hProcess7#1"/>
    <dgm:cxn modelId="{6B3C64AE-9B33-E042-A568-180ABE4A5476}" srcId="{728D6187-DD9D-FC4F-9854-9A0066C22057}" destId="{444044CC-3E7A-2546-B06B-3F426F9367C9}" srcOrd="2" destOrd="0" parTransId="{E28AE442-27A9-1643-A3BB-CC6C328935A2}" sibTransId="{A19477C8-4A94-0147-82EC-079FFE33C612}"/>
    <dgm:cxn modelId="{25DBCA87-87CB-3147-A608-BF40DDEEFDEC}" type="presOf" srcId="{8E0422E9-6E06-984C-821A-45FB3C7E6B84}" destId="{90E5F6BB-C120-DC44-9380-76B0C42790A3}" srcOrd="0" destOrd="0" presId="urn:microsoft.com/office/officeart/2005/8/layout/hProcess7#1"/>
    <dgm:cxn modelId="{5CAF7199-3E6A-5948-947E-B84442F215DE}" srcId="{00C25A15-8F2A-F44D-959A-146761B12C2D}" destId="{8E0422E9-6E06-984C-821A-45FB3C7E6B84}" srcOrd="2" destOrd="0" parTransId="{FEB2C364-10B7-C64A-B7E6-52BBAC4111F9}" sibTransId="{CECB4554-587C-7648-BDC8-BED01778D4CE}"/>
    <dgm:cxn modelId="{A1663B8A-1A10-B04B-982A-87A8B86D2032}" srcId="{8E0422E9-6E06-984C-821A-45FB3C7E6B84}" destId="{37A1F40D-2E99-7F49-ABB7-367441F49DFF}" srcOrd="4" destOrd="0" parTransId="{91ED4812-4398-0F41-A51F-043F0E84E088}" sibTransId="{9CDA52FA-7008-0B49-81EB-A1DB534A5F1D}"/>
    <dgm:cxn modelId="{FB288071-7501-0644-A7E4-19BD67B7D6B7}" type="presOf" srcId="{B6208B73-95EE-3A4E-AAED-8A23725308EE}" destId="{269DBF4B-138D-B54C-BF67-035FF9489877}" srcOrd="0" destOrd="0" presId="urn:microsoft.com/office/officeart/2005/8/layout/hProcess7#1"/>
    <dgm:cxn modelId="{ADE49E1E-7DCC-1A40-A6F4-B0D2F960BAA9}" type="presOf" srcId="{A4EA7429-D9B1-BB4E-B425-3D1BD8B25DB9}" destId="{4F66EEE0-1210-4B4C-8281-0E1935E941F0}" srcOrd="0" destOrd="1" presId="urn:microsoft.com/office/officeart/2005/8/layout/hProcess7#1"/>
    <dgm:cxn modelId="{7F75CEED-7E8E-4A47-B788-6663D013815F}" type="presOf" srcId="{1FBD8CCB-4D17-D54D-A053-3A6117F87E2E}" destId="{269DBF4B-138D-B54C-BF67-035FF9489877}" srcOrd="0" destOrd="3" presId="urn:microsoft.com/office/officeart/2005/8/layout/hProcess7#1"/>
    <dgm:cxn modelId="{CCFC68B6-53C6-D642-ACD7-AE4814E74E15}" type="presOf" srcId="{51BC8311-2A6A-FE4A-8187-78DF595631A3}" destId="{DC4F2835-BEFC-8E47-8C54-6BB0E9D165EF}" srcOrd="0" destOrd="0" presId="urn:microsoft.com/office/officeart/2005/8/layout/hProcess7#1"/>
    <dgm:cxn modelId="{2E76A0FB-95DA-D147-A3B5-BA3BC19E9B7E}" srcId="{728D6187-DD9D-FC4F-9854-9A0066C22057}" destId="{E86193EE-CEFB-C643-A272-2BD4A8FC6C64}" srcOrd="5" destOrd="0" parTransId="{2D312C01-3465-F64F-9725-00FAC1E1623C}" sibTransId="{31824FD0-561A-124B-A452-4C6E4D4E68FB}"/>
    <dgm:cxn modelId="{108FDE39-AD4C-5C49-ACB2-3C9F910C6505}" type="presOf" srcId="{37A1F40D-2E99-7F49-ABB7-367441F49DFF}" destId="{4F66EEE0-1210-4B4C-8281-0E1935E941F0}" srcOrd="0" destOrd="4" presId="urn:microsoft.com/office/officeart/2005/8/layout/hProcess7#1"/>
    <dgm:cxn modelId="{50755A83-800F-AD41-AD4A-401AFE418A3C}" type="presOf" srcId="{00C25A15-8F2A-F44D-959A-146761B12C2D}" destId="{E92AB841-7BBA-214F-BD5B-EC5CAB1112AD}" srcOrd="0" destOrd="0" presId="urn:microsoft.com/office/officeart/2005/8/layout/hProcess7#1"/>
    <dgm:cxn modelId="{F61A3943-9973-124C-AEC8-B2D9EE8B6752}" srcId="{51BC8311-2A6A-FE4A-8187-78DF595631A3}" destId="{1FBD8CCB-4D17-D54D-A053-3A6117F87E2E}" srcOrd="3" destOrd="0" parTransId="{745CA6C7-47A4-314F-A428-101A343742F5}" sibTransId="{ECB7B738-4E0A-1E4A-90B3-919590B70B3C}"/>
    <dgm:cxn modelId="{4C8D7279-50E3-2341-B34A-31C88207379E}" srcId="{728D6187-DD9D-FC4F-9854-9A0066C22057}" destId="{BB8291FB-A78E-944A-B02E-24A3F8A1247D}" srcOrd="4" destOrd="0" parTransId="{717DD8E3-7AF6-0444-9C0F-226A47BE0511}" sibTransId="{14AE45F7-A699-9D4A-9BA5-49D6ECEAB76E}"/>
    <dgm:cxn modelId="{CB0B9133-6B88-BC41-8D36-32B506461BFB}" type="presOf" srcId="{592DB86E-6473-DA45-A799-EE75731DFEF5}" destId="{914BAA10-1B22-5042-A7B1-3415C067E8D7}" srcOrd="0" destOrd="6" presId="urn:microsoft.com/office/officeart/2005/8/layout/hProcess7#1"/>
    <dgm:cxn modelId="{2E0503BD-CCA7-FD49-921C-D8B752F13CB3}" type="presOf" srcId="{728D6187-DD9D-FC4F-9854-9A0066C22057}" destId="{8C018998-41A2-AC4C-8A21-F729ADF33D3B}" srcOrd="0" destOrd="0" presId="urn:microsoft.com/office/officeart/2005/8/layout/hProcess7#1"/>
    <dgm:cxn modelId="{5AF4A6E2-4C46-1842-83AC-9A665AF7A584}" srcId="{00C25A15-8F2A-F44D-959A-146761B12C2D}" destId="{728D6187-DD9D-FC4F-9854-9A0066C22057}" srcOrd="1" destOrd="0" parTransId="{7075FC8B-0114-5442-A396-6225764976D9}" sibTransId="{E868DD25-5BD5-1C45-95EF-9E80C246ACC2}"/>
    <dgm:cxn modelId="{65C43A5C-EEEE-A743-AD02-0AA69007F80D}" type="presOf" srcId="{51F00B8F-787E-2049-891C-3C8DC9528706}" destId="{4F66EEE0-1210-4B4C-8281-0E1935E941F0}" srcOrd="0" destOrd="0" presId="urn:microsoft.com/office/officeart/2005/8/layout/hProcess7#1"/>
    <dgm:cxn modelId="{13D16194-0A24-934F-8302-4BAEFEF7C065}" srcId="{8E0422E9-6E06-984C-821A-45FB3C7E6B84}" destId="{51F00B8F-787E-2049-891C-3C8DC9528706}" srcOrd="0" destOrd="0" parTransId="{6DDFD807-3374-0840-8CB3-AD24D543453D}" sibTransId="{2AD3CC38-0197-7C45-BA6F-0DB4A5EDC00B}"/>
    <dgm:cxn modelId="{4B4BBE3D-A0F2-EA4D-AF0A-0977B056DFF0}" srcId="{8E0422E9-6E06-984C-821A-45FB3C7E6B84}" destId="{A4EA7429-D9B1-BB4E-B425-3D1BD8B25DB9}" srcOrd="1" destOrd="0" parTransId="{9E8DC13D-E1FA-D943-9904-B0D4FDB70D99}" sibTransId="{0AEFCA9A-F8FF-0049-A1E9-1117F5370960}"/>
    <dgm:cxn modelId="{BDD16B83-87BD-0848-9308-3E4FD04AB9A2}" type="presOf" srcId="{4D2F65C3-F980-6141-BBE2-7F6EFBB888C7}" destId="{269DBF4B-138D-B54C-BF67-035FF9489877}" srcOrd="0" destOrd="1" presId="urn:microsoft.com/office/officeart/2005/8/layout/hProcess7#1"/>
    <dgm:cxn modelId="{05CB59DE-ACDC-7C43-80F0-24424FC7E747}" srcId="{728D6187-DD9D-FC4F-9854-9A0066C22057}" destId="{A1DA6ADD-DE1C-804F-B457-C4793256E648}" srcOrd="1" destOrd="0" parTransId="{59EB17AB-316E-104A-819B-C7143BD48FE7}" sibTransId="{BF65C496-4426-884E-94A0-868BB9EAA324}"/>
    <dgm:cxn modelId="{8C1D50EF-D3BD-9E41-938B-91CADCD6089B}" type="presOf" srcId="{A1DA6ADD-DE1C-804F-B457-C4793256E648}" destId="{914BAA10-1B22-5042-A7B1-3415C067E8D7}" srcOrd="0" destOrd="1" presId="urn:microsoft.com/office/officeart/2005/8/layout/hProcess7#1"/>
    <dgm:cxn modelId="{BE5A68DD-1E4C-7F46-BC10-A341F675C948}" type="presParOf" srcId="{E92AB841-7BBA-214F-BD5B-EC5CAB1112AD}" destId="{6D1EBDBB-C0BB-C941-A329-30E2B0CC317A}" srcOrd="0" destOrd="0" presId="urn:microsoft.com/office/officeart/2005/8/layout/hProcess7#1"/>
    <dgm:cxn modelId="{BBC735B2-ED37-B24D-95DF-7AFDD6B17832}" type="presParOf" srcId="{6D1EBDBB-C0BB-C941-A329-30E2B0CC317A}" destId="{DC4F2835-BEFC-8E47-8C54-6BB0E9D165EF}" srcOrd="0" destOrd="0" presId="urn:microsoft.com/office/officeart/2005/8/layout/hProcess7#1"/>
    <dgm:cxn modelId="{48C5FA0A-BD05-084E-B643-D0A3DEA3BDC3}" type="presParOf" srcId="{6D1EBDBB-C0BB-C941-A329-30E2B0CC317A}" destId="{4CBFF615-04DC-CE47-9014-78117FFE7C7F}" srcOrd="1" destOrd="0" presId="urn:microsoft.com/office/officeart/2005/8/layout/hProcess7#1"/>
    <dgm:cxn modelId="{008EA431-80E1-AF44-858E-CDACA8888084}" type="presParOf" srcId="{6D1EBDBB-C0BB-C941-A329-30E2B0CC317A}" destId="{269DBF4B-138D-B54C-BF67-035FF9489877}" srcOrd="2" destOrd="0" presId="urn:microsoft.com/office/officeart/2005/8/layout/hProcess7#1"/>
    <dgm:cxn modelId="{FC7769EF-03E9-7F4F-A003-688A92E7DF8D}" type="presParOf" srcId="{E92AB841-7BBA-214F-BD5B-EC5CAB1112AD}" destId="{B54B2F1E-CFDC-AF48-A5BA-C13393543FCB}" srcOrd="1" destOrd="0" presId="urn:microsoft.com/office/officeart/2005/8/layout/hProcess7#1"/>
    <dgm:cxn modelId="{BB060575-7B66-3443-B094-5D0E6A10FEE0}" type="presParOf" srcId="{E92AB841-7BBA-214F-BD5B-EC5CAB1112AD}" destId="{E1A7EB5B-DACB-1447-AAE8-D50E973FFF0E}" srcOrd="2" destOrd="0" presId="urn:microsoft.com/office/officeart/2005/8/layout/hProcess7#1"/>
    <dgm:cxn modelId="{7CC6664A-96BB-A545-9C5E-1DE1E9FF031A}" type="presParOf" srcId="{E1A7EB5B-DACB-1447-AAE8-D50E973FFF0E}" destId="{BC87AB2B-0166-724A-A1F5-C43DAEFD2F3B}" srcOrd="0" destOrd="0" presId="urn:microsoft.com/office/officeart/2005/8/layout/hProcess7#1"/>
    <dgm:cxn modelId="{533EE637-B9F5-BB46-85C8-4E21DA20BFE7}" type="presParOf" srcId="{E1A7EB5B-DACB-1447-AAE8-D50E973FFF0E}" destId="{F91B7FFA-83F7-6647-B5B7-D0244008EA9E}" srcOrd="1" destOrd="0" presId="urn:microsoft.com/office/officeart/2005/8/layout/hProcess7#1"/>
    <dgm:cxn modelId="{5EA0ABE8-5E72-0E4F-A5B7-5089E2558414}" type="presParOf" srcId="{E1A7EB5B-DACB-1447-AAE8-D50E973FFF0E}" destId="{7E2B3B2F-73C5-3C48-B0F8-EDD891680465}" srcOrd="2" destOrd="0" presId="urn:microsoft.com/office/officeart/2005/8/layout/hProcess7#1"/>
    <dgm:cxn modelId="{3647BF13-086B-D248-8B3E-A955656079F2}" type="presParOf" srcId="{E92AB841-7BBA-214F-BD5B-EC5CAB1112AD}" destId="{C9EE4C4B-6DEC-044A-9762-C8425557A4CD}" srcOrd="3" destOrd="0" presId="urn:microsoft.com/office/officeart/2005/8/layout/hProcess7#1"/>
    <dgm:cxn modelId="{BA9615A5-9999-F446-92CC-64474160FE85}" type="presParOf" srcId="{E92AB841-7BBA-214F-BD5B-EC5CAB1112AD}" destId="{06B4D91D-00AA-7540-B406-125C9EC2647C}" srcOrd="4" destOrd="0" presId="urn:microsoft.com/office/officeart/2005/8/layout/hProcess7#1"/>
    <dgm:cxn modelId="{93551FA8-7B50-D84B-8110-399620536FBC}" type="presParOf" srcId="{06B4D91D-00AA-7540-B406-125C9EC2647C}" destId="{8C018998-41A2-AC4C-8A21-F729ADF33D3B}" srcOrd="0" destOrd="0" presId="urn:microsoft.com/office/officeart/2005/8/layout/hProcess7#1"/>
    <dgm:cxn modelId="{BB48E403-D758-0B41-AD36-8391DAD78012}" type="presParOf" srcId="{06B4D91D-00AA-7540-B406-125C9EC2647C}" destId="{12EEBB1A-9E60-554A-8274-738F545ACAE1}" srcOrd="1" destOrd="0" presId="urn:microsoft.com/office/officeart/2005/8/layout/hProcess7#1"/>
    <dgm:cxn modelId="{3C50C7D0-8AC9-7442-92E7-480DECF95ACE}" type="presParOf" srcId="{06B4D91D-00AA-7540-B406-125C9EC2647C}" destId="{914BAA10-1B22-5042-A7B1-3415C067E8D7}" srcOrd="2" destOrd="0" presId="urn:microsoft.com/office/officeart/2005/8/layout/hProcess7#1"/>
    <dgm:cxn modelId="{40C00305-B9BC-4F46-8451-4E14F30402D2}" type="presParOf" srcId="{E92AB841-7BBA-214F-BD5B-EC5CAB1112AD}" destId="{902D9E95-BF96-4C4B-B656-FF86607313D8}" srcOrd="5" destOrd="0" presId="urn:microsoft.com/office/officeart/2005/8/layout/hProcess7#1"/>
    <dgm:cxn modelId="{A1A5544D-B9EA-4F44-B819-51F127C3E182}" type="presParOf" srcId="{E92AB841-7BBA-214F-BD5B-EC5CAB1112AD}" destId="{5E8B135A-7622-C249-AD86-385C2A8CA5F0}" srcOrd="6" destOrd="0" presId="urn:microsoft.com/office/officeart/2005/8/layout/hProcess7#1"/>
    <dgm:cxn modelId="{F709037E-3254-064C-93AA-8D6C3F822949}" type="presParOf" srcId="{5E8B135A-7622-C249-AD86-385C2A8CA5F0}" destId="{C0B7DD00-E8D6-0F48-BF22-999CB9AE7DF4}" srcOrd="0" destOrd="0" presId="urn:microsoft.com/office/officeart/2005/8/layout/hProcess7#1"/>
    <dgm:cxn modelId="{84359DEC-A1AF-2F47-AF3B-9AC2A342600E}" type="presParOf" srcId="{5E8B135A-7622-C249-AD86-385C2A8CA5F0}" destId="{807A2343-82BB-514E-A001-B6646433C81A}" srcOrd="1" destOrd="0" presId="urn:microsoft.com/office/officeart/2005/8/layout/hProcess7#1"/>
    <dgm:cxn modelId="{B8E02263-86C4-8A49-A8BA-74D36B8F0F90}" type="presParOf" srcId="{5E8B135A-7622-C249-AD86-385C2A8CA5F0}" destId="{4446D614-CC23-CB4E-BBA2-E3F910E6C7EF}" srcOrd="2" destOrd="0" presId="urn:microsoft.com/office/officeart/2005/8/layout/hProcess7#1"/>
    <dgm:cxn modelId="{CBF117F4-3C97-DE4A-BC9A-D03D545D0B32}" type="presParOf" srcId="{E92AB841-7BBA-214F-BD5B-EC5CAB1112AD}" destId="{27C00272-5E09-BE42-AB72-32BAD9C5455D}" srcOrd="7" destOrd="0" presId="urn:microsoft.com/office/officeart/2005/8/layout/hProcess7#1"/>
    <dgm:cxn modelId="{878EE19B-B939-7544-A659-E321A819A530}" type="presParOf" srcId="{E92AB841-7BBA-214F-BD5B-EC5CAB1112AD}" destId="{84560EFF-D2BB-F141-8EA3-961FE1A686F5}" srcOrd="8" destOrd="0" presId="urn:microsoft.com/office/officeart/2005/8/layout/hProcess7#1"/>
    <dgm:cxn modelId="{FBE9DB92-0FCC-1F45-8BCA-DB17FB006AC1}" type="presParOf" srcId="{84560EFF-D2BB-F141-8EA3-961FE1A686F5}" destId="{90E5F6BB-C120-DC44-9380-76B0C42790A3}" srcOrd="0" destOrd="0" presId="urn:microsoft.com/office/officeart/2005/8/layout/hProcess7#1"/>
    <dgm:cxn modelId="{EB39D54D-E5CE-B440-A3C8-2EBF18BF0F34}" type="presParOf" srcId="{84560EFF-D2BB-F141-8EA3-961FE1A686F5}" destId="{1DC35F32-CB2C-6145-8D98-7E1297F6B6B5}" srcOrd="1" destOrd="0" presId="urn:microsoft.com/office/officeart/2005/8/layout/hProcess7#1"/>
    <dgm:cxn modelId="{48A3BF22-DEDD-744D-9118-B5DE596054B5}" type="presParOf" srcId="{84560EFF-D2BB-F141-8EA3-961FE1A686F5}" destId="{4F66EEE0-1210-4B4C-8281-0E1935E941F0}" srcOrd="2" destOrd="0" presId="urn:microsoft.com/office/officeart/2005/8/layout/hProcess7#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98C0BA-94F1-3243-B9BD-0E5672E8DF80}" type="doc">
      <dgm:prSet loTypeId="urn:microsoft.com/office/officeart/2005/8/layout/venn2" loCatId="relationship" qsTypeId="urn:microsoft.com/office/officeart/2005/8/quickstyle/simple4" qsCatId="simple" csTypeId="urn:microsoft.com/office/officeart/2005/8/colors/accent1_2" csCatId="accent1" phldr="1"/>
      <dgm:spPr/>
      <dgm:t>
        <a:bodyPr/>
        <a:lstStyle/>
        <a:p>
          <a:endParaRPr lang="en-US"/>
        </a:p>
      </dgm:t>
    </dgm:pt>
    <dgm:pt modelId="{1B832BFE-5092-D34C-AFC5-24F6AD5FE036}">
      <dgm:prSet phldrT="[Text]" custT="1"/>
      <dgm:spPr>
        <a:solidFill>
          <a:srgbClr val="D60000"/>
        </a:solidFill>
      </dgm:spPr>
      <dgm:t>
        <a:bodyPr/>
        <a:lstStyle/>
        <a:p>
          <a:r>
            <a:rPr lang="en-US" sz="1800" dirty="0" smtClean="0">
              <a:solidFill>
                <a:srgbClr val="000000"/>
              </a:solidFill>
            </a:rPr>
            <a:t>Local administration</a:t>
          </a:r>
          <a:endParaRPr lang="en-US" sz="1800" dirty="0">
            <a:solidFill>
              <a:srgbClr val="000000"/>
            </a:solidFill>
          </a:endParaRPr>
        </a:p>
      </dgm:t>
    </dgm:pt>
    <dgm:pt modelId="{93676C47-D6EB-0045-9B60-BD4E41347D00}" type="parTrans" cxnId="{322003EC-1645-F54E-BC7F-33CF543C6506}">
      <dgm:prSet/>
      <dgm:spPr/>
      <dgm:t>
        <a:bodyPr/>
        <a:lstStyle/>
        <a:p>
          <a:endParaRPr lang="en-US"/>
        </a:p>
      </dgm:t>
    </dgm:pt>
    <dgm:pt modelId="{38DBF998-A73F-9C4E-82A4-E1763EF61DB2}" type="sibTrans" cxnId="{322003EC-1645-F54E-BC7F-33CF543C6506}">
      <dgm:prSet/>
      <dgm:spPr/>
      <dgm:t>
        <a:bodyPr/>
        <a:lstStyle/>
        <a:p>
          <a:endParaRPr lang="en-US"/>
        </a:p>
      </dgm:t>
    </dgm:pt>
    <dgm:pt modelId="{644B1B22-2CE5-5546-8210-A49BEF975522}">
      <dgm:prSet phldrT="[Text]" custT="1"/>
      <dgm:spPr>
        <a:solidFill>
          <a:srgbClr val="E32C27"/>
        </a:solidFill>
      </dgm:spPr>
      <dgm:t>
        <a:bodyPr/>
        <a:lstStyle/>
        <a:p>
          <a:r>
            <a:rPr lang="en-US" sz="2000" dirty="0" smtClean="0">
              <a:solidFill>
                <a:srgbClr val="000000"/>
              </a:solidFill>
            </a:rPr>
            <a:t>Teachers</a:t>
          </a:r>
          <a:endParaRPr lang="en-US" sz="2000" dirty="0">
            <a:solidFill>
              <a:srgbClr val="000000"/>
            </a:solidFill>
          </a:endParaRPr>
        </a:p>
      </dgm:t>
    </dgm:pt>
    <dgm:pt modelId="{CEEF7BD3-9210-AA47-9870-2C01BD607D2D}" type="parTrans" cxnId="{E1CD5891-CF9F-0E4B-A57F-0DDBCB5C117E}">
      <dgm:prSet/>
      <dgm:spPr/>
      <dgm:t>
        <a:bodyPr/>
        <a:lstStyle/>
        <a:p>
          <a:endParaRPr lang="en-US"/>
        </a:p>
      </dgm:t>
    </dgm:pt>
    <dgm:pt modelId="{4A9196C4-8AC8-374E-89C4-B21625453921}" type="sibTrans" cxnId="{E1CD5891-CF9F-0E4B-A57F-0DDBCB5C117E}">
      <dgm:prSet/>
      <dgm:spPr/>
      <dgm:t>
        <a:bodyPr/>
        <a:lstStyle/>
        <a:p>
          <a:endParaRPr lang="en-US"/>
        </a:p>
      </dgm:t>
    </dgm:pt>
    <dgm:pt modelId="{B6384B80-2B32-664E-827D-F6A87F549455}">
      <dgm:prSet phldrT="[Text]" custT="1"/>
      <dgm:spPr>
        <a:solidFill>
          <a:srgbClr val="F28A31"/>
        </a:solidFill>
      </dgm:spPr>
      <dgm:t>
        <a:bodyPr/>
        <a:lstStyle/>
        <a:p>
          <a:r>
            <a:rPr lang="en-US" sz="2000" dirty="0" smtClean="0">
              <a:solidFill>
                <a:srgbClr val="000000"/>
              </a:solidFill>
            </a:rPr>
            <a:t>Parents</a:t>
          </a:r>
          <a:endParaRPr lang="en-US" sz="2000" dirty="0">
            <a:solidFill>
              <a:srgbClr val="000000"/>
            </a:solidFill>
          </a:endParaRPr>
        </a:p>
      </dgm:t>
    </dgm:pt>
    <dgm:pt modelId="{A57A9A5E-5761-3144-9297-AA25614D1BA2}" type="parTrans" cxnId="{B5274C4A-C344-0243-A680-1772C2C6B217}">
      <dgm:prSet/>
      <dgm:spPr/>
      <dgm:t>
        <a:bodyPr/>
        <a:lstStyle/>
        <a:p>
          <a:endParaRPr lang="en-US"/>
        </a:p>
      </dgm:t>
    </dgm:pt>
    <dgm:pt modelId="{A1E4D50E-1766-9245-A321-A1C3B9D37B0B}" type="sibTrans" cxnId="{B5274C4A-C344-0243-A680-1772C2C6B217}">
      <dgm:prSet/>
      <dgm:spPr/>
      <dgm:t>
        <a:bodyPr/>
        <a:lstStyle/>
        <a:p>
          <a:endParaRPr lang="en-US"/>
        </a:p>
      </dgm:t>
    </dgm:pt>
    <dgm:pt modelId="{BB3DF4E5-CA61-584D-9EC0-FD1B918353DC}">
      <dgm:prSet phldrT="[Text]" custT="1"/>
      <dgm:spPr>
        <a:solidFill>
          <a:srgbClr val="F2CB1C"/>
        </a:solidFill>
      </dgm:spPr>
      <dgm:t>
        <a:bodyPr/>
        <a:lstStyle/>
        <a:p>
          <a:r>
            <a:rPr lang="en-US" sz="2000" dirty="0" smtClean="0">
              <a:solidFill>
                <a:schemeClr val="tx1"/>
              </a:solidFill>
            </a:rPr>
            <a:t>Children</a:t>
          </a:r>
          <a:endParaRPr lang="en-US" sz="2000" dirty="0">
            <a:solidFill>
              <a:schemeClr val="tx1"/>
            </a:solidFill>
          </a:endParaRPr>
        </a:p>
      </dgm:t>
    </dgm:pt>
    <dgm:pt modelId="{26977F40-EF27-CC4A-B014-2E5E8C5349F1}" type="parTrans" cxnId="{637B51D8-8E3A-9347-B6DD-BDB153F81A14}">
      <dgm:prSet/>
      <dgm:spPr/>
      <dgm:t>
        <a:bodyPr/>
        <a:lstStyle/>
        <a:p>
          <a:endParaRPr lang="en-US"/>
        </a:p>
      </dgm:t>
    </dgm:pt>
    <dgm:pt modelId="{370A4F19-2CBD-6F41-A6C6-9CE4C4AF6F18}" type="sibTrans" cxnId="{637B51D8-8E3A-9347-B6DD-BDB153F81A14}">
      <dgm:prSet/>
      <dgm:spPr/>
      <dgm:t>
        <a:bodyPr/>
        <a:lstStyle/>
        <a:p>
          <a:endParaRPr lang="en-US"/>
        </a:p>
      </dgm:t>
    </dgm:pt>
    <dgm:pt modelId="{5EB08294-F340-3841-AE71-36CEDDD54CF1}" type="pres">
      <dgm:prSet presAssocID="{CA98C0BA-94F1-3243-B9BD-0E5672E8DF80}" presName="Name0" presStyleCnt="0">
        <dgm:presLayoutVars>
          <dgm:chMax val="7"/>
          <dgm:resizeHandles val="exact"/>
        </dgm:presLayoutVars>
      </dgm:prSet>
      <dgm:spPr/>
      <dgm:t>
        <a:bodyPr/>
        <a:lstStyle/>
        <a:p>
          <a:endParaRPr lang="en-US"/>
        </a:p>
      </dgm:t>
    </dgm:pt>
    <dgm:pt modelId="{52977511-073C-F74C-8C53-A43E1A39C751}" type="pres">
      <dgm:prSet presAssocID="{CA98C0BA-94F1-3243-B9BD-0E5672E8DF80}" presName="comp1" presStyleCnt="0"/>
      <dgm:spPr/>
    </dgm:pt>
    <dgm:pt modelId="{A526BF7B-1901-B64F-BFF6-D0BA07AC910E}" type="pres">
      <dgm:prSet presAssocID="{CA98C0BA-94F1-3243-B9BD-0E5672E8DF80}" presName="circle1" presStyleLbl="node1" presStyleIdx="0" presStyleCnt="4" custScaleX="150000" custLinFactNeighborX="-4518" custLinFactNeighborY="1807"/>
      <dgm:spPr/>
      <dgm:t>
        <a:bodyPr/>
        <a:lstStyle/>
        <a:p>
          <a:endParaRPr lang="en-US"/>
        </a:p>
      </dgm:t>
    </dgm:pt>
    <dgm:pt modelId="{E021E96B-FCB9-124C-9F09-F03D1719CC7C}" type="pres">
      <dgm:prSet presAssocID="{CA98C0BA-94F1-3243-B9BD-0E5672E8DF80}" presName="c1text" presStyleLbl="node1" presStyleIdx="0" presStyleCnt="4">
        <dgm:presLayoutVars>
          <dgm:bulletEnabled val="1"/>
        </dgm:presLayoutVars>
      </dgm:prSet>
      <dgm:spPr/>
      <dgm:t>
        <a:bodyPr/>
        <a:lstStyle/>
        <a:p>
          <a:endParaRPr lang="en-US"/>
        </a:p>
      </dgm:t>
    </dgm:pt>
    <dgm:pt modelId="{4CCD45CA-989F-424C-981A-E41762FD3EF4}" type="pres">
      <dgm:prSet presAssocID="{CA98C0BA-94F1-3243-B9BD-0E5672E8DF80}" presName="comp2" presStyleCnt="0"/>
      <dgm:spPr/>
    </dgm:pt>
    <dgm:pt modelId="{DCE14E86-0D2E-E846-83B5-5D9256140F98}" type="pres">
      <dgm:prSet presAssocID="{CA98C0BA-94F1-3243-B9BD-0E5672E8DF80}" presName="circle2" presStyleLbl="node1" presStyleIdx="1" presStyleCnt="4" custScaleX="117187"/>
      <dgm:spPr/>
      <dgm:t>
        <a:bodyPr/>
        <a:lstStyle/>
        <a:p>
          <a:endParaRPr lang="en-US"/>
        </a:p>
      </dgm:t>
    </dgm:pt>
    <dgm:pt modelId="{6AB222F6-3C2C-EA41-91B4-4F2BEDB22B6A}" type="pres">
      <dgm:prSet presAssocID="{CA98C0BA-94F1-3243-B9BD-0E5672E8DF80}" presName="c2text" presStyleLbl="node1" presStyleIdx="1" presStyleCnt="4">
        <dgm:presLayoutVars>
          <dgm:bulletEnabled val="1"/>
        </dgm:presLayoutVars>
      </dgm:prSet>
      <dgm:spPr/>
      <dgm:t>
        <a:bodyPr/>
        <a:lstStyle/>
        <a:p>
          <a:endParaRPr lang="en-US"/>
        </a:p>
      </dgm:t>
    </dgm:pt>
    <dgm:pt modelId="{D295473E-9C62-134E-8550-37E6BB0B1768}" type="pres">
      <dgm:prSet presAssocID="{CA98C0BA-94F1-3243-B9BD-0E5672E8DF80}" presName="comp3" presStyleCnt="0"/>
      <dgm:spPr/>
    </dgm:pt>
    <dgm:pt modelId="{9DD9CCE1-4B40-3F49-926A-26FE076DBDDF}" type="pres">
      <dgm:prSet presAssocID="{CA98C0BA-94F1-3243-B9BD-0E5672E8DF80}" presName="circle3" presStyleLbl="node1" presStyleIdx="2" presStyleCnt="4" custScaleX="106250"/>
      <dgm:spPr/>
      <dgm:t>
        <a:bodyPr/>
        <a:lstStyle/>
        <a:p>
          <a:endParaRPr lang="en-US"/>
        </a:p>
      </dgm:t>
    </dgm:pt>
    <dgm:pt modelId="{AEBAFD80-4C6D-AC46-B09C-FC6C91768932}" type="pres">
      <dgm:prSet presAssocID="{CA98C0BA-94F1-3243-B9BD-0E5672E8DF80}" presName="c3text" presStyleLbl="node1" presStyleIdx="2" presStyleCnt="4">
        <dgm:presLayoutVars>
          <dgm:bulletEnabled val="1"/>
        </dgm:presLayoutVars>
      </dgm:prSet>
      <dgm:spPr/>
      <dgm:t>
        <a:bodyPr/>
        <a:lstStyle/>
        <a:p>
          <a:endParaRPr lang="en-US"/>
        </a:p>
      </dgm:t>
    </dgm:pt>
    <dgm:pt modelId="{91239124-1D0C-B149-9F9B-4227619E05B4}" type="pres">
      <dgm:prSet presAssocID="{CA98C0BA-94F1-3243-B9BD-0E5672E8DF80}" presName="comp4" presStyleCnt="0"/>
      <dgm:spPr/>
    </dgm:pt>
    <dgm:pt modelId="{2118D0D9-98EA-E740-A6EE-337E26E2631B}" type="pres">
      <dgm:prSet presAssocID="{CA98C0BA-94F1-3243-B9BD-0E5672E8DF80}" presName="circle4" presStyleLbl="node1" presStyleIdx="3" presStyleCnt="4" custScaleX="112500"/>
      <dgm:spPr/>
      <dgm:t>
        <a:bodyPr/>
        <a:lstStyle/>
        <a:p>
          <a:endParaRPr lang="en-US"/>
        </a:p>
      </dgm:t>
    </dgm:pt>
    <dgm:pt modelId="{E6D4BC07-5FAB-914D-A333-487481D9D5E1}" type="pres">
      <dgm:prSet presAssocID="{CA98C0BA-94F1-3243-B9BD-0E5672E8DF80}" presName="c4text" presStyleLbl="node1" presStyleIdx="3" presStyleCnt="4">
        <dgm:presLayoutVars>
          <dgm:bulletEnabled val="1"/>
        </dgm:presLayoutVars>
      </dgm:prSet>
      <dgm:spPr/>
      <dgm:t>
        <a:bodyPr/>
        <a:lstStyle/>
        <a:p>
          <a:endParaRPr lang="en-US"/>
        </a:p>
      </dgm:t>
    </dgm:pt>
  </dgm:ptLst>
  <dgm:cxnLst>
    <dgm:cxn modelId="{322003EC-1645-F54E-BC7F-33CF543C6506}" srcId="{CA98C0BA-94F1-3243-B9BD-0E5672E8DF80}" destId="{1B832BFE-5092-D34C-AFC5-24F6AD5FE036}" srcOrd="0" destOrd="0" parTransId="{93676C47-D6EB-0045-9B60-BD4E41347D00}" sibTransId="{38DBF998-A73F-9C4E-82A4-E1763EF61DB2}"/>
    <dgm:cxn modelId="{B5274C4A-C344-0243-A680-1772C2C6B217}" srcId="{CA98C0BA-94F1-3243-B9BD-0E5672E8DF80}" destId="{B6384B80-2B32-664E-827D-F6A87F549455}" srcOrd="2" destOrd="0" parTransId="{A57A9A5E-5761-3144-9297-AA25614D1BA2}" sibTransId="{A1E4D50E-1766-9245-A321-A1C3B9D37B0B}"/>
    <dgm:cxn modelId="{FEC087FE-9FE7-5C4C-A26A-3BD05FF57748}" type="presOf" srcId="{B6384B80-2B32-664E-827D-F6A87F549455}" destId="{9DD9CCE1-4B40-3F49-926A-26FE076DBDDF}" srcOrd="0" destOrd="0" presId="urn:microsoft.com/office/officeart/2005/8/layout/venn2"/>
    <dgm:cxn modelId="{4E5F5903-9595-3344-9D64-AA488DB1BE7F}" type="presOf" srcId="{1B832BFE-5092-D34C-AFC5-24F6AD5FE036}" destId="{A526BF7B-1901-B64F-BFF6-D0BA07AC910E}" srcOrd="0" destOrd="0" presId="urn:microsoft.com/office/officeart/2005/8/layout/venn2"/>
    <dgm:cxn modelId="{637B51D8-8E3A-9347-B6DD-BDB153F81A14}" srcId="{CA98C0BA-94F1-3243-B9BD-0E5672E8DF80}" destId="{BB3DF4E5-CA61-584D-9EC0-FD1B918353DC}" srcOrd="3" destOrd="0" parTransId="{26977F40-EF27-CC4A-B014-2E5E8C5349F1}" sibTransId="{370A4F19-2CBD-6F41-A6C6-9CE4C4AF6F18}"/>
    <dgm:cxn modelId="{8DFB1131-9EA3-6A4B-A74E-2EB8B003CCAB}" type="presOf" srcId="{644B1B22-2CE5-5546-8210-A49BEF975522}" destId="{DCE14E86-0D2E-E846-83B5-5D9256140F98}" srcOrd="0" destOrd="0" presId="urn:microsoft.com/office/officeart/2005/8/layout/venn2"/>
    <dgm:cxn modelId="{E1CD5891-CF9F-0E4B-A57F-0DDBCB5C117E}" srcId="{CA98C0BA-94F1-3243-B9BD-0E5672E8DF80}" destId="{644B1B22-2CE5-5546-8210-A49BEF975522}" srcOrd="1" destOrd="0" parTransId="{CEEF7BD3-9210-AA47-9870-2C01BD607D2D}" sibTransId="{4A9196C4-8AC8-374E-89C4-B21625453921}"/>
    <dgm:cxn modelId="{A333983B-BD2D-B44C-A145-4B6615063A99}" type="presOf" srcId="{644B1B22-2CE5-5546-8210-A49BEF975522}" destId="{6AB222F6-3C2C-EA41-91B4-4F2BEDB22B6A}" srcOrd="1" destOrd="0" presId="urn:microsoft.com/office/officeart/2005/8/layout/venn2"/>
    <dgm:cxn modelId="{8E3D5741-274B-5441-96B4-017236D98C0D}" type="presOf" srcId="{CA98C0BA-94F1-3243-B9BD-0E5672E8DF80}" destId="{5EB08294-F340-3841-AE71-36CEDDD54CF1}" srcOrd="0" destOrd="0" presId="urn:microsoft.com/office/officeart/2005/8/layout/venn2"/>
    <dgm:cxn modelId="{3242E94E-E65A-E446-B227-AC1095D7BDD6}" type="presOf" srcId="{1B832BFE-5092-D34C-AFC5-24F6AD5FE036}" destId="{E021E96B-FCB9-124C-9F09-F03D1719CC7C}" srcOrd="1" destOrd="0" presId="urn:microsoft.com/office/officeart/2005/8/layout/venn2"/>
    <dgm:cxn modelId="{BBD397AE-24B0-DE4F-9949-BD1985BC2F6F}" type="presOf" srcId="{BB3DF4E5-CA61-584D-9EC0-FD1B918353DC}" destId="{2118D0D9-98EA-E740-A6EE-337E26E2631B}" srcOrd="0" destOrd="0" presId="urn:microsoft.com/office/officeart/2005/8/layout/venn2"/>
    <dgm:cxn modelId="{E8A7D899-1081-4B4B-B7A1-1F8698355B34}" type="presOf" srcId="{B6384B80-2B32-664E-827D-F6A87F549455}" destId="{AEBAFD80-4C6D-AC46-B09C-FC6C91768932}" srcOrd="1" destOrd="0" presId="urn:microsoft.com/office/officeart/2005/8/layout/venn2"/>
    <dgm:cxn modelId="{73FE7708-28BE-5C48-9F25-CAB80338D92B}" type="presOf" srcId="{BB3DF4E5-CA61-584D-9EC0-FD1B918353DC}" destId="{E6D4BC07-5FAB-914D-A333-487481D9D5E1}" srcOrd="1" destOrd="0" presId="urn:microsoft.com/office/officeart/2005/8/layout/venn2"/>
    <dgm:cxn modelId="{A9F62C21-6D5C-5B4F-B8E4-B0605DCA815E}" type="presParOf" srcId="{5EB08294-F340-3841-AE71-36CEDDD54CF1}" destId="{52977511-073C-F74C-8C53-A43E1A39C751}" srcOrd="0" destOrd="0" presId="urn:microsoft.com/office/officeart/2005/8/layout/venn2"/>
    <dgm:cxn modelId="{02DD8343-376E-174B-81FC-04B5CD912C09}" type="presParOf" srcId="{52977511-073C-F74C-8C53-A43E1A39C751}" destId="{A526BF7B-1901-B64F-BFF6-D0BA07AC910E}" srcOrd="0" destOrd="0" presId="urn:microsoft.com/office/officeart/2005/8/layout/venn2"/>
    <dgm:cxn modelId="{AAE857F7-CFB0-F342-95BC-2CBE21E5E49C}" type="presParOf" srcId="{52977511-073C-F74C-8C53-A43E1A39C751}" destId="{E021E96B-FCB9-124C-9F09-F03D1719CC7C}" srcOrd="1" destOrd="0" presId="urn:microsoft.com/office/officeart/2005/8/layout/venn2"/>
    <dgm:cxn modelId="{3BD2A7AE-B007-B048-8DAF-A36A05479408}" type="presParOf" srcId="{5EB08294-F340-3841-AE71-36CEDDD54CF1}" destId="{4CCD45CA-989F-424C-981A-E41762FD3EF4}" srcOrd="1" destOrd="0" presId="urn:microsoft.com/office/officeart/2005/8/layout/venn2"/>
    <dgm:cxn modelId="{93CBB872-0DC8-BE48-B6EE-736D61D18C02}" type="presParOf" srcId="{4CCD45CA-989F-424C-981A-E41762FD3EF4}" destId="{DCE14E86-0D2E-E846-83B5-5D9256140F98}" srcOrd="0" destOrd="0" presId="urn:microsoft.com/office/officeart/2005/8/layout/venn2"/>
    <dgm:cxn modelId="{5B4D4594-2AAB-8041-81A3-8D4959B51654}" type="presParOf" srcId="{4CCD45CA-989F-424C-981A-E41762FD3EF4}" destId="{6AB222F6-3C2C-EA41-91B4-4F2BEDB22B6A}" srcOrd="1" destOrd="0" presId="urn:microsoft.com/office/officeart/2005/8/layout/venn2"/>
    <dgm:cxn modelId="{02E2288C-5D1B-5D40-9632-BAEE190035D3}" type="presParOf" srcId="{5EB08294-F340-3841-AE71-36CEDDD54CF1}" destId="{D295473E-9C62-134E-8550-37E6BB0B1768}" srcOrd="2" destOrd="0" presId="urn:microsoft.com/office/officeart/2005/8/layout/venn2"/>
    <dgm:cxn modelId="{956F5AD1-14CC-8342-BA21-0DFD9C8CDCCF}" type="presParOf" srcId="{D295473E-9C62-134E-8550-37E6BB0B1768}" destId="{9DD9CCE1-4B40-3F49-926A-26FE076DBDDF}" srcOrd="0" destOrd="0" presId="urn:microsoft.com/office/officeart/2005/8/layout/venn2"/>
    <dgm:cxn modelId="{43E4429A-C414-9A4D-8D75-C413E4E45936}" type="presParOf" srcId="{D295473E-9C62-134E-8550-37E6BB0B1768}" destId="{AEBAFD80-4C6D-AC46-B09C-FC6C91768932}" srcOrd="1" destOrd="0" presId="urn:microsoft.com/office/officeart/2005/8/layout/venn2"/>
    <dgm:cxn modelId="{151E2288-5F07-9048-97F4-448B15D8D234}" type="presParOf" srcId="{5EB08294-F340-3841-AE71-36CEDDD54CF1}" destId="{91239124-1D0C-B149-9F9B-4227619E05B4}" srcOrd="3" destOrd="0" presId="urn:microsoft.com/office/officeart/2005/8/layout/venn2"/>
    <dgm:cxn modelId="{9B08DF0C-A338-B94B-A897-9BE5DED1D357}" type="presParOf" srcId="{91239124-1D0C-B149-9F9B-4227619E05B4}" destId="{2118D0D9-98EA-E740-A6EE-337E26E2631B}" srcOrd="0" destOrd="0" presId="urn:microsoft.com/office/officeart/2005/8/layout/venn2"/>
    <dgm:cxn modelId="{D5D21165-64C9-FE49-B717-20C08D8584F8}" type="presParOf" srcId="{91239124-1D0C-B149-9F9B-4227619E05B4}" destId="{E6D4BC07-5FAB-914D-A333-487481D9D5E1}"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A04E5C-A6C9-C14F-A8F4-DFEEE6D64301}">
      <dsp:nvSpPr>
        <dsp:cNvPr id="0" name=""/>
        <dsp:cNvSpPr/>
      </dsp:nvSpPr>
      <dsp:spPr>
        <a:xfrm rot="16200000">
          <a:off x="-676622" y="677664"/>
          <a:ext cx="4064000" cy="2708671"/>
        </a:xfrm>
        <a:prstGeom prst="flowChartManualOperation">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090" bIns="0" numCol="1" spcCol="1270" anchor="t" anchorCtr="0">
          <a:noAutofit/>
        </a:bodyPr>
        <a:lstStyle/>
        <a:p>
          <a:pPr lvl="0" algn="l" defTabSz="1244600">
            <a:lnSpc>
              <a:spcPct val="90000"/>
            </a:lnSpc>
            <a:spcBef>
              <a:spcPct val="0"/>
            </a:spcBef>
            <a:spcAft>
              <a:spcPct val="35000"/>
            </a:spcAft>
          </a:pPr>
          <a:r>
            <a:rPr lang="en-US" sz="2800" kern="1200" dirty="0" smtClean="0"/>
            <a:t>1. Background information</a:t>
          </a:r>
          <a:endParaRPr lang="en-US" sz="2800" kern="1200" dirty="0"/>
        </a:p>
        <a:p>
          <a:pPr marL="228600" lvl="1" indent="-228600" algn="l" defTabSz="977900">
            <a:lnSpc>
              <a:spcPct val="90000"/>
            </a:lnSpc>
            <a:spcBef>
              <a:spcPct val="0"/>
            </a:spcBef>
            <a:spcAft>
              <a:spcPct val="15000"/>
            </a:spcAft>
            <a:buChar char="••"/>
          </a:pPr>
          <a:r>
            <a:rPr lang="en-US" sz="2200" kern="1200" dirty="0" smtClean="0"/>
            <a:t>Reports</a:t>
          </a:r>
          <a:endParaRPr lang="en-US" sz="2200" kern="1200" dirty="0"/>
        </a:p>
        <a:p>
          <a:pPr marL="228600" lvl="1" indent="-228600" algn="l" defTabSz="977900">
            <a:lnSpc>
              <a:spcPct val="90000"/>
            </a:lnSpc>
            <a:spcBef>
              <a:spcPct val="0"/>
            </a:spcBef>
            <a:spcAft>
              <a:spcPct val="15000"/>
            </a:spcAft>
            <a:buChar char="••"/>
          </a:pPr>
          <a:r>
            <a:rPr lang="en-US" sz="2200" kern="1200" dirty="0" smtClean="0"/>
            <a:t>Documents</a:t>
          </a:r>
          <a:endParaRPr lang="en-US" sz="2200" kern="1200" dirty="0"/>
        </a:p>
        <a:p>
          <a:pPr marL="228600" lvl="1" indent="-228600" algn="l" defTabSz="977900">
            <a:lnSpc>
              <a:spcPct val="90000"/>
            </a:lnSpc>
            <a:spcBef>
              <a:spcPct val="0"/>
            </a:spcBef>
            <a:spcAft>
              <a:spcPct val="15000"/>
            </a:spcAft>
            <a:buChar char="••"/>
          </a:pPr>
          <a:r>
            <a:rPr lang="en-US" sz="2200" kern="1200" dirty="0" smtClean="0"/>
            <a:t>Completed assessments by others</a:t>
          </a:r>
          <a:endParaRPr lang="en-US" sz="2200" kern="1200" dirty="0"/>
        </a:p>
      </dsp:txBody>
      <dsp:txXfrm rot="5400000">
        <a:off x="1043" y="812799"/>
        <a:ext cx="2708671" cy="2438400"/>
      </dsp:txXfrm>
    </dsp:sp>
    <dsp:sp modelId="{D113CD24-C580-664A-9476-86BC97F6BB1E}">
      <dsp:nvSpPr>
        <dsp:cNvPr id="0" name=""/>
        <dsp:cNvSpPr/>
      </dsp:nvSpPr>
      <dsp:spPr>
        <a:xfrm rot="16200000">
          <a:off x="2183033" y="677664"/>
          <a:ext cx="4064000" cy="2708671"/>
        </a:xfrm>
        <a:prstGeom prst="flowChartManualOperation">
          <a:avLst/>
        </a:prstGeom>
        <a:solidFill>
          <a:srgbClr val="FF291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090" bIns="0" numCol="1" spcCol="1270" anchor="t" anchorCtr="0">
          <a:noAutofit/>
        </a:bodyPr>
        <a:lstStyle/>
        <a:p>
          <a:pPr lvl="0" algn="l" defTabSz="1244600">
            <a:lnSpc>
              <a:spcPct val="90000"/>
            </a:lnSpc>
            <a:spcBef>
              <a:spcPct val="0"/>
            </a:spcBef>
            <a:spcAft>
              <a:spcPct val="35000"/>
            </a:spcAft>
          </a:pPr>
          <a:r>
            <a:rPr lang="en-US" sz="2800" kern="1200" dirty="0" smtClean="0"/>
            <a:t>2. PSWB Info</a:t>
          </a:r>
          <a:endParaRPr lang="en-US" sz="2800" kern="1200" dirty="0"/>
        </a:p>
        <a:p>
          <a:pPr marL="228600" lvl="1" indent="-228600" algn="l" defTabSz="977900">
            <a:lnSpc>
              <a:spcPct val="90000"/>
            </a:lnSpc>
            <a:spcBef>
              <a:spcPct val="0"/>
            </a:spcBef>
            <a:spcAft>
              <a:spcPct val="15000"/>
            </a:spcAft>
            <a:buChar char="••"/>
          </a:pPr>
          <a:r>
            <a:rPr lang="en-US" sz="2200" kern="1200" dirty="0" smtClean="0"/>
            <a:t>What info is missing to assess PSWB and PSS needs? </a:t>
          </a:r>
          <a:endParaRPr lang="en-US" sz="2200" kern="1200" dirty="0"/>
        </a:p>
      </dsp:txBody>
      <dsp:txXfrm rot="5400000">
        <a:off x="2860698" y="812799"/>
        <a:ext cx="2708671" cy="2438400"/>
      </dsp:txXfrm>
    </dsp:sp>
    <dsp:sp modelId="{11274CF7-EC1F-8648-BB61-F89FCBAADA38}">
      <dsp:nvSpPr>
        <dsp:cNvPr id="0" name=""/>
        <dsp:cNvSpPr/>
      </dsp:nvSpPr>
      <dsp:spPr>
        <a:xfrm rot="16200000">
          <a:off x="5147022" y="677664"/>
          <a:ext cx="4064000" cy="2708671"/>
        </a:xfrm>
        <a:prstGeom prst="flowChartManualOperation">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090" bIns="0" numCol="1" spcCol="1270" anchor="t" anchorCtr="0">
          <a:noAutofit/>
        </a:bodyPr>
        <a:lstStyle/>
        <a:p>
          <a:pPr lvl="0" algn="l" defTabSz="1244600">
            <a:lnSpc>
              <a:spcPct val="90000"/>
            </a:lnSpc>
            <a:spcBef>
              <a:spcPct val="0"/>
            </a:spcBef>
            <a:spcAft>
              <a:spcPct val="35000"/>
            </a:spcAft>
          </a:pPr>
          <a:r>
            <a:rPr lang="en-US" sz="2800" kern="1200" dirty="0" smtClean="0"/>
            <a:t>3. Program considerations</a:t>
          </a:r>
          <a:endParaRPr lang="en-US" sz="2800" kern="1200" dirty="0"/>
        </a:p>
        <a:p>
          <a:pPr marL="228600" lvl="1" indent="-228600" algn="l" defTabSz="977900">
            <a:lnSpc>
              <a:spcPct val="90000"/>
            </a:lnSpc>
            <a:spcBef>
              <a:spcPct val="0"/>
            </a:spcBef>
            <a:spcAft>
              <a:spcPct val="15000"/>
            </a:spcAft>
            <a:buChar char="••"/>
          </a:pPr>
          <a:r>
            <a:rPr lang="en-US" sz="2200" kern="1200" dirty="0" smtClean="0"/>
            <a:t>Time frame: short or long term?  </a:t>
          </a:r>
          <a:endParaRPr lang="en-US" sz="2200" kern="1200" dirty="0"/>
        </a:p>
        <a:p>
          <a:pPr marL="228600" lvl="1" indent="-228600" algn="l" defTabSz="977900">
            <a:lnSpc>
              <a:spcPct val="90000"/>
            </a:lnSpc>
            <a:spcBef>
              <a:spcPct val="0"/>
            </a:spcBef>
            <a:spcAft>
              <a:spcPct val="15000"/>
            </a:spcAft>
            <a:buChar char="••"/>
          </a:pPr>
          <a:endParaRPr lang="en-US" sz="2200" kern="1200" dirty="0"/>
        </a:p>
      </dsp:txBody>
      <dsp:txXfrm rot="5400000">
        <a:off x="5824687" y="812799"/>
        <a:ext cx="2708671" cy="2438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9EAD-21A6-5F4D-96EF-16AEDECFBEB8}">
      <dsp:nvSpPr>
        <dsp:cNvPr id="0" name=""/>
        <dsp:cNvSpPr/>
      </dsp:nvSpPr>
      <dsp:spPr>
        <a:xfrm rot="16200000">
          <a:off x="376113" y="-375283"/>
          <a:ext cx="4064000" cy="4814567"/>
        </a:xfrm>
        <a:prstGeom prst="flowChartManualOperation">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229" bIns="0" numCol="1" spcCol="1270" anchor="t" anchorCtr="0">
          <a:noAutofit/>
        </a:bodyPr>
        <a:lstStyle/>
        <a:p>
          <a:pPr lvl="0" algn="l" defTabSz="1244600">
            <a:lnSpc>
              <a:spcPct val="90000"/>
            </a:lnSpc>
            <a:spcBef>
              <a:spcPct val="0"/>
            </a:spcBef>
            <a:spcAft>
              <a:spcPct val="35000"/>
            </a:spcAft>
          </a:pPr>
          <a:r>
            <a:rPr lang="en-US" sz="2800" kern="1200" dirty="0" smtClean="0"/>
            <a:t>4. Data collection</a:t>
          </a:r>
          <a:endParaRPr lang="en-US" sz="2800" kern="1200" dirty="0"/>
        </a:p>
        <a:p>
          <a:pPr marL="228600" lvl="1" indent="-228600" algn="l" defTabSz="977900">
            <a:lnSpc>
              <a:spcPct val="90000"/>
            </a:lnSpc>
            <a:spcBef>
              <a:spcPct val="0"/>
            </a:spcBef>
            <a:spcAft>
              <a:spcPct val="15000"/>
            </a:spcAft>
            <a:buChar char="••"/>
          </a:pPr>
          <a:r>
            <a:rPr lang="en-US" sz="2200" kern="1200" dirty="0" smtClean="0"/>
            <a:t>Appropriate and effective methods</a:t>
          </a:r>
          <a:endParaRPr lang="en-US" sz="2200" kern="1200" dirty="0"/>
        </a:p>
        <a:p>
          <a:pPr marL="228600" lvl="1" indent="-228600" algn="l" defTabSz="977900">
            <a:lnSpc>
              <a:spcPct val="90000"/>
            </a:lnSpc>
            <a:spcBef>
              <a:spcPct val="0"/>
            </a:spcBef>
            <a:spcAft>
              <a:spcPct val="15000"/>
            </a:spcAft>
            <a:buChar char="••"/>
          </a:pPr>
          <a:r>
            <a:rPr lang="en-US" sz="2200" kern="1200" dirty="0" smtClean="0"/>
            <a:t>Review and adapt previous tools</a:t>
          </a:r>
          <a:endParaRPr lang="en-US" sz="2200" kern="1200" dirty="0"/>
        </a:p>
        <a:p>
          <a:pPr marL="228600" lvl="1" indent="-228600" algn="l" defTabSz="977900">
            <a:lnSpc>
              <a:spcPct val="90000"/>
            </a:lnSpc>
            <a:spcBef>
              <a:spcPct val="0"/>
            </a:spcBef>
            <a:spcAft>
              <a:spcPct val="15000"/>
            </a:spcAft>
            <a:buChar char="••"/>
          </a:pPr>
          <a:r>
            <a:rPr lang="en-US" sz="2200" kern="1200" dirty="0" smtClean="0"/>
            <a:t>Ensure every question is appropriately worded</a:t>
          </a:r>
          <a:endParaRPr lang="en-US" sz="2200" kern="1200" dirty="0"/>
        </a:p>
        <a:p>
          <a:pPr marL="228600" lvl="1" indent="-228600" algn="l" defTabSz="977900">
            <a:lnSpc>
              <a:spcPct val="90000"/>
            </a:lnSpc>
            <a:spcBef>
              <a:spcPct val="0"/>
            </a:spcBef>
            <a:spcAft>
              <a:spcPct val="15000"/>
            </a:spcAft>
            <a:buChar char="••"/>
          </a:pPr>
          <a:r>
            <a:rPr lang="en-US" sz="2200" kern="1200" dirty="0" smtClean="0"/>
            <a:t>If possible, pre-test</a:t>
          </a:r>
          <a:endParaRPr lang="en-US" sz="2200" kern="1200" dirty="0"/>
        </a:p>
      </dsp:txBody>
      <dsp:txXfrm rot="5400000">
        <a:off x="830" y="812800"/>
        <a:ext cx="4814567" cy="2438400"/>
      </dsp:txXfrm>
    </dsp:sp>
    <dsp:sp modelId="{E956830E-6CC1-F34D-AEB9-C2899E8B3614}">
      <dsp:nvSpPr>
        <dsp:cNvPr id="0" name=""/>
        <dsp:cNvSpPr/>
      </dsp:nvSpPr>
      <dsp:spPr>
        <a:xfrm rot="16200000">
          <a:off x="4772187" y="302617"/>
          <a:ext cx="4064000" cy="3458765"/>
        </a:xfrm>
        <a:prstGeom prst="flowChartManualOperation">
          <a:avLst/>
        </a:prstGeom>
        <a:solidFill>
          <a:srgbClr val="F264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229" bIns="0" numCol="1" spcCol="1270" anchor="t" anchorCtr="0">
          <a:noAutofit/>
        </a:bodyPr>
        <a:lstStyle/>
        <a:p>
          <a:pPr lvl="0" algn="l" defTabSz="1244600">
            <a:lnSpc>
              <a:spcPct val="90000"/>
            </a:lnSpc>
            <a:spcBef>
              <a:spcPct val="0"/>
            </a:spcBef>
            <a:spcAft>
              <a:spcPct val="35000"/>
            </a:spcAft>
          </a:pPr>
          <a:r>
            <a:rPr lang="en-US" sz="2800" kern="1200" dirty="0" smtClean="0"/>
            <a:t>Data collection</a:t>
          </a:r>
          <a:endParaRPr lang="en-US" sz="2800" kern="1200" dirty="0"/>
        </a:p>
        <a:p>
          <a:pPr marL="228600" lvl="1" indent="-228600" algn="l" defTabSz="977900">
            <a:lnSpc>
              <a:spcPct val="90000"/>
            </a:lnSpc>
            <a:spcBef>
              <a:spcPct val="0"/>
            </a:spcBef>
            <a:spcAft>
              <a:spcPct val="15000"/>
            </a:spcAft>
            <a:buChar char="••"/>
          </a:pPr>
          <a:r>
            <a:rPr lang="en-US" sz="2200" kern="1200" dirty="0" smtClean="0"/>
            <a:t>Suitable and well trained data collectors</a:t>
          </a:r>
          <a:endParaRPr lang="en-US" sz="2200" kern="1200" dirty="0"/>
        </a:p>
        <a:p>
          <a:pPr marL="228600" lvl="1" indent="-228600" algn="l" defTabSz="977900">
            <a:lnSpc>
              <a:spcPct val="90000"/>
            </a:lnSpc>
            <a:spcBef>
              <a:spcPct val="0"/>
            </a:spcBef>
            <a:spcAft>
              <a:spcPct val="15000"/>
            </a:spcAft>
            <a:buChar char="••"/>
          </a:pPr>
          <a:r>
            <a:rPr lang="en-US" sz="2200" kern="1200" dirty="0" smtClean="0"/>
            <a:t>Approach (bring gifts/information leaflets?, time of collection, etc)</a:t>
          </a:r>
          <a:endParaRPr lang="en-US" sz="2200" kern="1200" dirty="0"/>
        </a:p>
      </dsp:txBody>
      <dsp:txXfrm rot="5400000">
        <a:off x="5074805" y="812799"/>
        <a:ext cx="3458765" cy="24384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4F2835-BEFC-8E47-8C54-6BB0E9D165EF}">
      <dsp:nvSpPr>
        <dsp:cNvPr id="0" name=""/>
        <dsp:cNvSpPr/>
      </dsp:nvSpPr>
      <dsp:spPr>
        <a:xfrm>
          <a:off x="674" y="131521"/>
          <a:ext cx="2903599" cy="4419615"/>
        </a:xfrm>
        <a:prstGeom prst="roundRect">
          <a:avLst>
            <a:gd name="adj" fmla="val 5000"/>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113157" rIns="146685" bIns="0" numCol="1" spcCol="1270" anchor="t" anchorCtr="0">
          <a:noAutofit/>
        </a:bodyPr>
        <a:lstStyle/>
        <a:p>
          <a:pPr lvl="0" algn="r" defTabSz="1466850">
            <a:lnSpc>
              <a:spcPct val="90000"/>
            </a:lnSpc>
            <a:spcBef>
              <a:spcPct val="0"/>
            </a:spcBef>
            <a:spcAft>
              <a:spcPct val="35000"/>
            </a:spcAft>
          </a:pPr>
          <a:r>
            <a:rPr lang="en-US" sz="3300" kern="1200" smtClean="0">
              <a:solidFill>
                <a:schemeClr val="bg1"/>
              </a:solidFill>
            </a:rPr>
            <a:t>Basic Information</a:t>
          </a:r>
          <a:endParaRPr lang="en-US" sz="3300" kern="1200" dirty="0">
            <a:solidFill>
              <a:schemeClr val="bg1"/>
            </a:solidFill>
          </a:endParaRPr>
        </a:p>
      </dsp:txBody>
      <dsp:txXfrm rot="16200000">
        <a:off x="-1521007" y="1653203"/>
        <a:ext cx="3624084" cy="580719"/>
      </dsp:txXfrm>
    </dsp:sp>
    <dsp:sp modelId="{269DBF4B-138D-B54C-BF67-035FF9489877}">
      <dsp:nvSpPr>
        <dsp:cNvPr id="0" name=""/>
        <dsp:cNvSpPr/>
      </dsp:nvSpPr>
      <dsp:spPr>
        <a:xfrm>
          <a:off x="581394" y="131521"/>
          <a:ext cx="2163181" cy="4419615"/>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smtClean="0">
              <a:solidFill>
                <a:schemeClr val="bg1"/>
              </a:solidFill>
            </a:rPr>
            <a:t>Name/age/gender</a:t>
          </a:r>
          <a:endParaRPr lang="en-US" sz="1800" kern="1200" dirty="0">
            <a:solidFill>
              <a:schemeClr val="bg1"/>
            </a:solidFill>
          </a:endParaRPr>
        </a:p>
        <a:p>
          <a:pPr lvl="0" algn="l" defTabSz="800100">
            <a:lnSpc>
              <a:spcPct val="90000"/>
            </a:lnSpc>
            <a:spcBef>
              <a:spcPct val="0"/>
            </a:spcBef>
            <a:spcAft>
              <a:spcPct val="35000"/>
            </a:spcAft>
          </a:pPr>
          <a:r>
            <a:rPr lang="en-US" sz="1800" kern="1200" dirty="0" smtClean="0">
              <a:solidFill>
                <a:schemeClr val="bg1"/>
              </a:solidFill>
            </a:rPr>
            <a:t>Loss of livelihoods</a:t>
          </a:r>
          <a:endParaRPr lang="en-US" sz="1800" kern="1200" dirty="0">
            <a:solidFill>
              <a:schemeClr val="bg1"/>
            </a:solidFill>
          </a:endParaRPr>
        </a:p>
        <a:p>
          <a:pPr lvl="0" algn="l" defTabSz="800100">
            <a:lnSpc>
              <a:spcPct val="90000"/>
            </a:lnSpc>
            <a:spcBef>
              <a:spcPct val="0"/>
            </a:spcBef>
            <a:spcAft>
              <a:spcPct val="35000"/>
            </a:spcAft>
          </a:pPr>
          <a:r>
            <a:rPr lang="en-US" sz="1800" kern="1200" dirty="0" smtClean="0">
              <a:solidFill>
                <a:schemeClr val="bg1"/>
              </a:solidFill>
            </a:rPr>
            <a:t>Loss of house</a:t>
          </a:r>
          <a:endParaRPr lang="en-US" sz="1800" kern="1200" dirty="0">
            <a:solidFill>
              <a:schemeClr val="bg1"/>
            </a:solidFill>
          </a:endParaRPr>
        </a:p>
        <a:p>
          <a:pPr lvl="0" algn="l" defTabSz="800100">
            <a:lnSpc>
              <a:spcPct val="90000"/>
            </a:lnSpc>
            <a:spcBef>
              <a:spcPct val="0"/>
            </a:spcBef>
            <a:spcAft>
              <a:spcPct val="35000"/>
            </a:spcAft>
          </a:pPr>
          <a:r>
            <a:rPr lang="en-US" sz="1800" kern="1200" dirty="0" smtClean="0">
              <a:solidFill>
                <a:schemeClr val="bg1"/>
              </a:solidFill>
            </a:rPr>
            <a:t>Previous experience</a:t>
          </a:r>
          <a:endParaRPr lang="en-US" sz="1800" kern="1200" dirty="0">
            <a:solidFill>
              <a:schemeClr val="bg1"/>
            </a:solidFill>
          </a:endParaRPr>
        </a:p>
      </dsp:txBody>
      <dsp:txXfrm>
        <a:off x="581394" y="131521"/>
        <a:ext cx="2163181" cy="4419615"/>
      </dsp:txXfrm>
    </dsp:sp>
    <dsp:sp modelId="{8C018998-41A2-AC4C-8A21-F729ADF33D3B}">
      <dsp:nvSpPr>
        <dsp:cNvPr id="0" name=""/>
        <dsp:cNvSpPr/>
      </dsp:nvSpPr>
      <dsp:spPr>
        <a:xfrm>
          <a:off x="3005900" y="131521"/>
          <a:ext cx="2903599" cy="4440486"/>
        </a:xfrm>
        <a:prstGeom prst="roundRect">
          <a:avLst>
            <a:gd name="adj" fmla="val 5000"/>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113157" rIns="146685" bIns="0" numCol="1" spcCol="1270" anchor="t" anchorCtr="0">
          <a:noAutofit/>
        </a:bodyPr>
        <a:lstStyle/>
        <a:p>
          <a:pPr lvl="0" algn="r" defTabSz="1466850">
            <a:lnSpc>
              <a:spcPct val="90000"/>
            </a:lnSpc>
            <a:spcBef>
              <a:spcPct val="0"/>
            </a:spcBef>
            <a:spcAft>
              <a:spcPct val="35000"/>
            </a:spcAft>
          </a:pPr>
          <a:r>
            <a:rPr lang="en-US" sz="3300" kern="1200" dirty="0" smtClean="0">
              <a:solidFill>
                <a:schemeClr val="bg1"/>
              </a:solidFill>
            </a:rPr>
            <a:t>Psychological</a:t>
          </a:r>
          <a:endParaRPr lang="en-US" sz="3300" kern="1200" dirty="0">
            <a:solidFill>
              <a:schemeClr val="bg1"/>
            </a:solidFill>
          </a:endParaRPr>
        </a:p>
      </dsp:txBody>
      <dsp:txXfrm rot="16200000">
        <a:off x="1475660" y="1661760"/>
        <a:ext cx="3641198" cy="580719"/>
      </dsp:txXfrm>
    </dsp:sp>
    <dsp:sp modelId="{F91B7FFA-83F7-6647-B5B7-D0244008EA9E}">
      <dsp:nvSpPr>
        <dsp:cNvPr id="0" name=""/>
        <dsp:cNvSpPr/>
      </dsp:nvSpPr>
      <dsp:spPr>
        <a:xfrm rot="5400000">
          <a:off x="2764430" y="2900270"/>
          <a:ext cx="511974" cy="435539"/>
        </a:xfrm>
        <a:prstGeom prst="flowChartExtra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14BAA10-1B22-5042-A7B1-3415C067E8D7}">
      <dsp:nvSpPr>
        <dsp:cNvPr id="0" name=""/>
        <dsp:cNvSpPr/>
      </dsp:nvSpPr>
      <dsp:spPr>
        <a:xfrm>
          <a:off x="3586620" y="131521"/>
          <a:ext cx="2163181" cy="4440486"/>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solidFill>
                <a:schemeClr val="tx1"/>
              </a:solidFill>
            </a:rPr>
            <a:t>Death of loved ones</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Witness death/traumatic events</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Separation from family members</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Injury</a:t>
          </a:r>
        </a:p>
        <a:p>
          <a:pPr lvl="0" algn="l" defTabSz="755650">
            <a:lnSpc>
              <a:spcPct val="90000"/>
            </a:lnSpc>
            <a:spcBef>
              <a:spcPct val="0"/>
            </a:spcBef>
            <a:spcAft>
              <a:spcPct val="35000"/>
            </a:spcAft>
          </a:pPr>
          <a:r>
            <a:rPr lang="en-US" sz="1700" kern="1200" dirty="0" smtClean="0">
              <a:solidFill>
                <a:schemeClr val="tx1"/>
              </a:solidFill>
            </a:rPr>
            <a:t>Perception and understanding of event</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Traumatic experiences</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Feelings of stress</a:t>
          </a:r>
          <a:endParaRPr lang="en-US" sz="1700" kern="1200" dirty="0">
            <a:solidFill>
              <a:schemeClr val="tx1"/>
            </a:solidFill>
          </a:endParaRPr>
        </a:p>
        <a:p>
          <a:pPr lvl="0" algn="l" defTabSz="755650">
            <a:lnSpc>
              <a:spcPct val="90000"/>
            </a:lnSpc>
            <a:spcBef>
              <a:spcPct val="0"/>
            </a:spcBef>
            <a:spcAft>
              <a:spcPct val="35000"/>
            </a:spcAft>
          </a:pPr>
          <a:r>
            <a:rPr lang="en-US" sz="1700" kern="1200" dirty="0" smtClean="0">
              <a:solidFill>
                <a:schemeClr val="tx1"/>
              </a:solidFill>
            </a:rPr>
            <a:t>Disturbing and unusual behaviour</a:t>
          </a:r>
          <a:endParaRPr lang="en-US" sz="1700" kern="1200" dirty="0">
            <a:solidFill>
              <a:schemeClr val="tx1"/>
            </a:solidFill>
          </a:endParaRPr>
        </a:p>
      </dsp:txBody>
      <dsp:txXfrm>
        <a:off x="3586620" y="131521"/>
        <a:ext cx="2163181" cy="4440486"/>
      </dsp:txXfrm>
    </dsp:sp>
    <dsp:sp modelId="{90E5F6BB-C120-DC44-9380-76B0C42790A3}">
      <dsp:nvSpPr>
        <dsp:cNvPr id="0" name=""/>
        <dsp:cNvSpPr/>
      </dsp:nvSpPr>
      <dsp:spPr>
        <a:xfrm>
          <a:off x="6011125" y="131521"/>
          <a:ext cx="2903599" cy="4461357"/>
        </a:xfrm>
        <a:prstGeom prst="roundRect">
          <a:avLst>
            <a:gd name="adj" fmla="val 5000"/>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113157" rIns="146685" bIns="0" numCol="1" spcCol="1270" anchor="t" anchorCtr="0">
          <a:noAutofit/>
        </a:bodyPr>
        <a:lstStyle/>
        <a:p>
          <a:pPr lvl="0" algn="r" defTabSz="1466850">
            <a:lnSpc>
              <a:spcPct val="90000"/>
            </a:lnSpc>
            <a:spcBef>
              <a:spcPct val="0"/>
            </a:spcBef>
            <a:spcAft>
              <a:spcPct val="35000"/>
            </a:spcAft>
          </a:pPr>
          <a:r>
            <a:rPr lang="en-US" sz="3300" kern="1200" dirty="0" smtClean="0">
              <a:solidFill>
                <a:srgbClr val="FFFFFF"/>
              </a:solidFill>
            </a:rPr>
            <a:t>Social</a:t>
          </a:r>
          <a:endParaRPr lang="en-US" sz="3300" kern="1200" dirty="0">
            <a:solidFill>
              <a:srgbClr val="FFFFFF"/>
            </a:solidFill>
          </a:endParaRPr>
        </a:p>
      </dsp:txBody>
      <dsp:txXfrm rot="16200000">
        <a:off x="4472329" y="1670317"/>
        <a:ext cx="3658313" cy="580719"/>
      </dsp:txXfrm>
    </dsp:sp>
    <dsp:sp modelId="{807A2343-82BB-514E-A001-B6646433C81A}">
      <dsp:nvSpPr>
        <dsp:cNvPr id="0" name=""/>
        <dsp:cNvSpPr/>
      </dsp:nvSpPr>
      <dsp:spPr>
        <a:xfrm rot="5400000">
          <a:off x="5769656" y="2900270"/>
          <a:ext cx="511974" cy="435539"/>
        </a:xfrm>
        <a:prstGeom prst="flowChartExtra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F66EEE0-1210-4B4C-8281-0E1935E941F0}">
      <dsp:nvSpPr>
        <dsp:cNvPr id="0" name=""/>
        <dsp:cNvSpPr/>
      </dsp:nvSpPr>
      <dsp:spPr>
        <a:xfrm>
          <a:off x="6591845" y="131521"/>
          <a:ext cx="2163181" cy="4461357"/>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solidFill>
                <a:srgbClr val="000000"/>
              </a:solidFill>
            </a:rPr>
            <a:t>Family structure</a:t>
          </a:r>
          <a:endParaRPr lang="en-US" sz="1700" kern="1200" dirty="0">
            <a:solidFill>
              <a:srgbClr val="000000"/>
            </a:solidFill>
          </a:endParaRPr>
        </a:p>
        <a:p>
          <a:pPr lvl="0" algn="l" defTabSz="755650">
            <a:lnSpc>
              <a:spcPct val="90000"/>
            </a:lnSpc>
            <a:spcBef>
              <a:spcPct val="0"/>
            </a:spcBef>
            <a:spcAft>
              <a:spcPct val="35000"/>
            </a:spcAft>
          </a:pPr>
          <a:r>
            <a:rPr lang="en-US" sz="1700" kern="1200" dirty="0" smtClean="0">
              <a:solidFill>
                <a:srgbClr val="000000"/>
              </a:solidFill>
            </a:rPr>
            <a:t>Status in the community</a:t>
          </a:r>
          <a:endParaRPr lang="en-US" sz="1700" kern="1200" dirty="0">
            <a:solidFill>
              <a:srgbClr val="000000"/>
            </a:solidFill>
          </a:endParaRPr>
        </a:p>
        <a:p>
          <a:pPr lvl="0" algn="l" defTabSz="755650">
            <a:lnSpc>
              <a:spcPct val="90000"/>
            </a:lnSpc>
            <a:spcBef>
              <a:spcPct val="0"/>
            </a:spcBef>
            <a:spcAft>
              <a:spcPct val="35000"/>
            </a:spcAft>
          </a:pPr>
          <a:r>
            <a:rPr lang="en-US" sz="1700" kern="1200" dirty="0" smtClean="0">
              <a:solidFill>
                <a:srgbClr val="000000"/>
              </a:solidFill>
            </a:rPr>
            <a:t>Available support systems</a:t>
          </a:r>
          <a:endParaRPr lang="en-US" sz="1700" kern="1200" dirty="0">
            <a:solidFill>
              <a:srgbClr val="000000"/>
            </a:solidFill>
          </a:endParaRPr>
        </a:p>
        <a:p>
          <a:pPr lvl="0" algn="l" defTabSz="755650">
            <a:lnSpc>
              <a:spcPct val="90000"/>
            </a:lnSpc>
            <a:spcBef>
              <a:spcPct val="0"/>
            </a:spcBef>
            <a:spcAft>
              <a:spcPct val="35000"/>
            </a:spcAft>
          </a:pPr>
          <a:r>
            <a:rPr lang="en-US" sz="1700" kern="1200" dirty="0" smtClean="0">
              <a:solidFill>
                <a:srgbClr val="000000"/>
              </a:solidFill>
            </a:rPr>
            <a:t>Access to assistance </a:t>
          </a:r>
          <a:endParaRPr lang="en-US" sz="1700" kern="1200" dirty="0">
            <a:solidFill>
              <a:srgbClr val="000000"/>
            </a:solidFill>
          </a:endParaRPr>
        </a:p>
        <a:p>
          <a:pPr lvl="0" algn="l" defTabSz="755650">
            <a:lnSpc>
              <a:spcPct val="90000"/>
            </a:lnSpc>
            <a:spcBef>
              <a:spcPct val="0"/>
            </a:spcBef>
            <a:spcAft>
              <a:spcPct val="35000"/>
            </a:spcAft>
          </a:pPr>
          <a:endParaRPr lang="en-US" sz="1700" kern="1200" dirty="0">
            <a:solidFill>
              <a:srgbClr val="000000"/>
            </a:solidFill>
          </a:endParaRPr>
        </a:p>
      </dsp:txBody>
      <dsp:txXfrm>
        <a:off x="6591845" y="131521"/>
        <a:ext cx="2163181" cy="44613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6BF7B-1901-B64F-BFF6-D0BA07AC910E}">
      <dsp:nvSpPr>
        <dsp:cNvPr id="0" name=""/>
        <dsp:cNvSpPr/>
      </dsp:nvSpPr>
      <dsp:spPr>
        <a:xfrm>
          <a:off x="0" y="0"/>
          <a:ext cx="6324600" cy="4216400"/>
        </a:xfrm>
        <a:prstGeom prst="ellipse">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Local administration</a:t>
          </a:r>
          <a:endParaRPr lang="en-US" sz="1800" kern="1200" dirty="0">
            <a:solidFill>
              <a:srgbClr val="000000"/>
            </a:solidFill>
          </a:endParaRPr>
        </a:p>
      </dsp:txBody>
      <dsp:txXfrm>
        <a:off x="2278120" y="210820"/>
        <a:ext cx="1768358" cy="632460"/>
      </dsp:txXfrm>
    </dsp:sp>
    <dsp:sp modelId="{DCE14E86-0D2E-E846-83B5-5D9256140F98}">
      <dsp:nvSpPr>
        <dsp:cNvPr id="0" name=""/>
        <dsp:cNvSpPr/>
      </dsp:nvSpPr>
      <dsp:spPr>
        <a:xfrm>
          <a:off x="1223970" y="843279"/>
          <a:ext cx="3952858" cy="3373120"/>
        </a:xfrm>
        <a:prstGeom prst="ellipse">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Teachers</a:t>
          </a:r>
          <a:endParaRPr lang="en-US" sz="2000" kern="1200" dirty="0">
            <a:solidFill>
              <a:srgbClr val="000000"/>
            </a:solidFill>
          </a:endParaRPr>
        </a:p>
      </dsp:txBody>
      <dsp:txXfrm>
        <a:off x="2509638" y="1045667"/>
        <a:ext cx="1381523" cy="607161"/>
      </dsp:txXfrm>
    </dsp:sp>
    <dsp:sp modelId="{9DD9CCE1-4B40-3F49-926A-26FE076DBDDF}">
      <dsp:nvSpPr>
        <dsp:cNvPr id="0" name=""/>
        <dsp:cNvSpPr/>
      </dsp:nvSpPr>
      <dsp:spPr>
        <a:xfrm>
          <a:off x="1856422" y="1686559"/>
          <a:ext cx="2687955" cy="2529840"/>
        </a:xfrm>
        <a:prstGeom prst="ellipse">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Parents</a:t>
          </a:r>
          <a:endParaRPr lang="en-US" sz="2000" kern="1200" dirty="0">
            <a:solidFill>
              <a:srgbClr val="000000"/>
            </a:solidFill>
          </a:endParaRPr>
        </a:p>
      </dsp:txBody>
      <dsp:txXfrm>
        <a:off x="2574106" y="1876297"/>
        <a:ext cx="1252587" cy="569214"/>
      </dsp:txXfrm>
    </dsp:sp>
    <dsp:sp modelId="{2118D0D9-98EA-E740-A6EE-337E26E2631B}">
      <dsp:nvSpPr>
        <dsp:cNvPr id="0" name=""/>
        <dsp:cNvSpPr/>
      </dsp:nvSpPr>
      <dsp:spPr>
        <a:xfrm>
          <a:off x="2251710" y="2529839"/>
          <a:ext cx="1897380" cy="1686560"/>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Children</a:t>
          </a:r>
          <a:endParaRPr lang="en-US" sz="2000" kern="1200" dirty="0">
            <a:solidFill>
              <a:schemeClr val="tx1"/>
            </a:solidFill>
          </a:endParaRPr>
        </a:p>
      </dsp:txBody>
      <dsp:txXfrm>
        <a:off x="2529574" y="2951479"/>
        <a:ext cx="1341650" cy="84328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BF0C84F-9DE6-134E-8339-0A3078137E19}" type="slidenum">
              <a:rPr lang="da-DK"/>
              <a:pPr>
                <a:defRPr/>
              </a:pPr>
              <a:t>‹nr.›</a:t>
            </a:fld>
            <a:endParaRPr lang="da-DK"/>
          </a:p>
        </p:txBody>
      </p:sp>
    </p:spTree>
    <p:extLst>
      <p:ext uri="{BB962C8B-B14F-4D97-AF65-F5344CB8AC3E}">
        <p14:creationId xmlns:p14="http://schemas.microsoft.com/office/powerpoint/2010/main" val="2476558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14340"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984A289D-1F35-E043-9F2A-5CA8ADF33968}" type="slidenum">
              <a:rPr lang="da-DK"/>
              <a:pPr>
                <a:defRPr/>
              </a:pPr>
              <a:t>‹nr.›</a:t>
            </a:fld>
            <a:endParaRPr lang="da-DK"/>
          </a:p>
        </p:txBody>
      </p:sp>
    </p:spTree>
    <p:extLst>
      <p:ext uri="{BB962C8B-B14F-4D97-AF65-F5344CB8AC3E}">
        <p14:creationId xmlns:p14="http://schemas.microsoft.com/office/powerpoint/2010/main" val="12913382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37B9DAF-26D0-3340-BD34-4B7645B9C7E0}" type="slidenum">
              <a:rPr lang="da-DK"/>
              <a:pPr/>
              <a:t>1</a:t>
            </a:fld>
            <a:endParaRPr lang="da-DK"/>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p:spPr>
        <p:txBody>
          <a:bodyPr/>
          <a:lstStyle/>
          <a:p>
            <a:pPr marL="228600" indent="-228600">
              <a:buFontTx/>
              <a:buAutoNum type="arabicPeriod"/>
            </a:pPr>
            <a:r>
              <a:rPr lang="en-US" smtClean="0"/>
              <a:t>Psychosocial impact assessments typically include many, if not all of the same focus areas, as a psychosocial needs assessment, but has additional points of enquiry, as shown here in the red text. </a:t>
            </a:r>
          </a:p>
          <a:p>
            <a:pPr marL="228600" indent="-228600">
              <a:buFontTx/>
              <a:buAutoNum type="arabicPeriod"/>
            </a:pPr>
            <a:r>
              <a:rPr lang="en-US" smtClean="0"/>
              <a:t>They usually compare data that was collected earlier, with data collected at the given time of the impact assessment, and it is the comparison that helps to determine if the given intervention or response is having the desired impact. </a:t>
            </a:r>
            <a:endParaRPr lang="en-US"/>
          </a:p>
        </p:txBody>
      </p:sp>
      <p:sp>
        <p:nvSpPr>
          <p:cNvPr id="34820" name="Slide Number Placeholder 3"/>
          <p:cNvSpPr>
            <a:spLocks noGrp="1"/>
          </p:cNvSpPr>
          <p:nvPr>
            <p:ph type="sldNum" sz="quarter" idx="5"/>
          </p:nvPr>
        </p:nvSpPr>
        <p:spPr>
          <a:noFill/>
        </p:spPr>
        <p:txBody>
          <a:bodyPr/>
          <a:lstStyle/>
          <a:p>
            <a:fld id="{E77ED1E3-6539-B844-9C39-A69075858420}" type="slidenum">
              <a:rPr lang="da-DK" smtClean="0"/>
              <a:pPr/>
              <a:t>10</a:t>
            </a:fld>
            <a:endParaRPr lang="da-DK"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ln/>
        </p:spPr>
      </p:sp>
      <p:sp>
        <p:nvSpPr>
          <p:cNvPr id="36867" name="Notes Placeholder 2"/>
          <p:cNvSpPr>
            <a:spLocks noGrp="1"/>
          </p:cNvSpPr>
          <p:nvPr>
            <p:ph type="body" idx="1"/>
          </p:nvPr>
        </p:nvSpPr>
        <p:spPr>
          <a:noFill/>
          <a:ln/>
        </p:spPr>
        <p:txBody>
          <a:bodyPr/>
          <a:lstStyle/>
          <a:p>
            <a:pPr marL="228600" indent="-228600">
              <a:buFontTx/>
              <a:buAutoNum type="arabicPeriod"/>
            </a:pPr>
            <a:r>
              <a:rPr lang="en-US" dirty="0" smtClean="0"/>
              <a:t>Impact assessments help us to determine if the intervention or response is having the desired impact – which in the case of psychosocial interventions is improved psychosocial well-being of the targeted population</a:t>
            </a:r>
          </a:p>
          <a:p>
            <a:pPr marL="228600" indent="-228600">
              <a:buFontTx/>
              <a:buAutoNum type="arabicPeriod"/>
            </a:pPr>
            <a:r>
              <a:rPr lang="en-US" dirty="0" smtClean="0"/>
              <a:t>And they also help us to determine if there is a need to adapt the intervention. Adaptation may be needed because the intervention is NOT resulting in a positive change in the lives of the affected population – or it may be that the needs of the population have changed BECAUSE the intervention has been successful so far, and therefore the focus of the intervention may need to be adapted. </a:t>
            </a:r>
            <a:endParaRPr lang="en-US" dirty="0"/>
          </a:p>
        </p:txBody>
      </p:sp>
      <p:sp>
        <p:nvSpPr>
          <p:cNvPr id="36868" name="Slide Number Placeholder 3"/>
          <p:cNvSpPr>
            <a:spLocks noGrp="1"/>
          </p:cNvSpPr>
          <p:nvPr>
            <p:ph type="sldNum" sz="quarter" idx="5"/>
          </p:nvPr>
        </p:nvSpPr>
        <p:spPr>
          <a:noFill/>
        </p:spPr>
        <p:txBody>
          <a:bodyPr/>
          <a:lstStyle/>
          <a:p>
            <a:fld id="{ED252BE8-70C8-E545-A99C-DE8F2E5A38B8}" type="slidenum">
              <a:rPr lang="da-DK" smtClean="0"/>
              <a:pPr/>
              <a:t>11</a:t>
            </a:fld>
            <a:endParaRPr lang="da-DK"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pPr marL="228600" indent="-228600">
              <a:buFontTx/>
              <a:buAutoNum type="arabicPeriod"/>
            </a:pPr>
            <a:r>
              <a:rPr lang="en-US" b="1" dirty="0" smtClean="0"/>
              <a:t>First - ask the participants if they know when assessments are done? Wait for them to give some answers before moving to the next slide with the graph.  </a:t>
            </a:r>
          </a:p>
          <a:p>
            <a:pPr marL="228600" indent="-228600">
              <a:buFontTx/>
              <a:buAutoNum type="arabicPeriod"/>
            </a:pPr>
            <a:endParaRPr lang="en-US" dirty="0"/>
          </a:p>
        </p:txBody>
      </p:sp>
      <p:sp>
        <p:nvSpPr>
          <p:cNvPr id="38916" name="Slide Number Placeholder 3"/>
          <p:cNvSpPr>
            <a:spLocks noGrp="1"/>
          </p:cNvSpPr>
          <p:nvPr>
            <p:ph type="sldNum" sz="quarter" idx="5"/>
          </p:nvPr>
        </p:nvSpPr>
        <p:spPr>
          <a:noFill/>
        </p:spPr>
        <p:txBody>
          <a:bodyPr/>
          <a:lstStyle/>
          <a:p>
            <a:fld id="{B233051F-BA8C-8F44-BDBB-46886D9D2E89}" type="slidenum">
              <a:rPr lang="da-DK" smtClean="0"/>
              <a:pPr/>
              <a:t>12</a:t>
            </a:fld>
            <a:endParaRPr lang="da-DK"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p:spPr>
        <p:txBody>
          <a:bodyPr/>
          <a:lstStyle/>
          <a:p>
            <a:pPr marL="228600" indent="-228600">
              <a:buFontTx/>
              <a:buAutoNum type="arabicPeriod"/>
            </a:pPr>
            <a:r>
              <a:rPr lang="en-US" b="1" smtClean="0"/>
              <a:t>Use the graph to explain the following: </a:t>
            </a:r>
          </a:p>
          <a:p>
            <a:pPr marL="685800" lvl="1" indent="-228600">
              <a:buFontTx/>
              <a:buAutoNum type="arabicPeriod"/>
            </a:pPr>
            <a:r>
              <a:rPr lang="en-US" dirty="0" smtClean="0"/>
              <a:t>The first assessment that is done is the rapid assessment. </a:t>
            </a:r>
          </a:p>
          <a:p>
            <a:pPr marL="228600" indent="-228600">
              <a:buFontTx/>
              <a:buAutoNum type="arabicPeriod"/>
            </a:pPr>
            <a:endParaRPr lang="en-US" dirty="0"/>
          </a:p>
        </p:txBody>
      </p:sp>
      <p:sp>
        <p:nvSpPr>
          <p:cNvPr id="40964" name="Slide Number Placeholder 3"/>
          <p:cNvSpPr>
            <a:spLocks noGrp="1"/>
          </p:cNvSpPr>
          <p:nvPr>
            <p:ph type="sldNum" sz="quarter" idx="5"/>
          </p:nvPr>
        </p:nvSpPr>
        <p:spPr>
          <a:noFill/>
        </p:spPr>
        <p:txBody>
          <a:bodyPr/>
          <a:lstStyle/>
          <a:p>
            <a:fld id="{F1B25421-7731-5E4F-8E60-9666CA55B796}" type="slidenum">
              <a:rPr lang="da-DK" smtClean="0"/>
              <a:pPr/>
              <a:t>13</a:t>
            </a:fld>
            <a:endParaRPr lang="da-DK"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Rapid assessments take place in the first few days after a disaster event, or as soon as possible after that. </a:t>
            </a:r>
          </a:p>
          <a:p>
            <a:pPr marL="228600" indent="-228600">
              <a:buFontTx/>
              <a:buAutoNum type="arabicPeriod"/>
              <a:defRPr/>
            </a:pPr>
            <a:r>
              <a:rPr lang="en-US" dirty="0" smtClean="0"/>
              <a:t>It is becoming more and more common that rapid assessments are done by a number of organizations that coordinate and conduct joint rapid assessments. This is definitely a good practice, as pooling resources (financial and human) means more comprehensive and detailed analysis can be made, and it also means that the assessments will focus on all factors that are influencing the wellbeing of the affected population. It also reduces the risk that affected persons are asked the same questions over and over again by different organizations, which in itself can be traumatic and harmful for them. </a:t>
            </a:r>
          </a:p>
          <a:p>
            <a:pPr marL="228600" indent="-228600">
              <a:buFontTx/>
              <a:buAutoNum type="arabicPeriod"/>
              <a:defRPr/>
            </a:pPr>
            <a:r>
              <a:rPr lang="en-US" dirty="0" smtClean="0"/>
              <a:t>The outcome of the rapid assessment is used to prepare for immediate and urgent responses. The primary focus will always be on what needs to be done to keep the affected population safe and to reduce any risks that could affect their survival. Most organizations focus on basic needs, such as food, water, shelter – and on medical needs. However, in recent years psychosocial wellbeing and needs have also been included, as has been recognized that it is important to provide psychosocial support as early as possible. </a:t>
            </a:r>
          </a:p>
          <a:p>
            <a:pPr marL="228600" indent="-228600">
              <a:buFontTx/>
              <a:buAutoNum type="arabicPeriod"/>
              <a:defRPr/>
            </a:pPr>
            <a:r>
              <a:rPr lang="en-US" dirty="0" smtClean="0"/>
              <a:t>IFRC usually deploy FACT teams and RDRT teams to take part in or conduct their own rapid assessments - FACT (field assessment and coordination teams) and RDRT (regional</a:t>
            </a:r>
          </a:p>
          <a:p>
            <a:pPr>
              <a:defRPr/>
            </a:pPr>
            <a:r>
              <a:rPr lang="en-US" dirty="0" smtClean="0"/>
              <a:t>disaster response teams)</a:t>
            </a:r>
          </a:p>
          <a:p>
            <a:pPr marL="228600" indent="-228600">
              <a:buFontTx/>
              <a:buAutoNum type="arabicPeriod"/>
              <a:defRPr/>
            </a:pPr>
            <a:endParaRPr lang="en-US" dirty="0"/>
          </a:p>
        </p:txBody>
      </p:sp>
      <p:sp>
        <p:nvSpPr>
          <p:cNvPr id="43012" name="Slide Number Placeholder 3"/>
          <p:cNvSpPr>
            <a:spLocks noGrp="1"/>
          </p:cNvSpPr>
          <p:nvPr>
            <p:ph type="sldNum" sz="quarter" idx="5"/>
          </p:nvPr>
        </p:nvSpPr>
        <p:spPr>
          <a:noFill/>
        </p:spPr>
        <p:txBody>
          <a:bodyPr/>
          <a:lstStyle/>
          <a:p>
            <a:fld id="{87001F3E-F845-0C49-8061-28BECAC0D8FD}" type="slidenum">
              <a:rPr lang="da-DK" smtClean="0"/>
              <a:pPr/>
              <a:t>14</a:t>
            </a:fld>
            <a:endParaRPr lang="da-DK"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pPr marL="228600" indent="-228600">
              <a:buFontTx/>
              <a:buAutoNum type="arabicPeriod"/>
            </a:pPr>
            <a:r>
              <a:rPr lang="en-US" smtClean="0"/>
              <a:t>Rapid assessments that include focus on psychosocial wellbeing will typically focus on what state of shock the population is in, whether people seem disorientated, what level of distress they are showing, what their immediate concerns are, and if they show signs of feeling a loss of ‘sense of place’. These are all typical reactions when people have been through traumatic experiences, lost their homes and been displaced, and have lost loved ones. </a:t>
            </a:r>
          </a:p>
          <a:p>
            <a:pPr marL="228600" indent="-228600">
              <a:buFontTx/>
              <a:buAutoNum type="arabicPeriod"/>
            </a:pPr>
            <a:r>
              <a:rPr lang="en-US" smtClean="0"/>
              <a:t>Common responses on finding such reactions are </a:t>
            </a:r>
          </a:p>
          <a:p>
            <a:pPr marL="685800" lvl="1" indent="-228600">
              <a:buFontTx/>
              <a:buAutoNum type="arabicPeriod"/>
            </a:pPr>
            <a:r>
              <a:rPr lang="en-US" smtClean="0"/>
              <a:t>providing psychological first aid,</a:t>
            </a:r>
          </a:p>
          <a:p>
            <a:pPr marL="685800" lvl="1" indent="-228600">
              <a:buFontTx/>
              <a:buAutoNum type="arabicPeriod"/>
            </a:pPr>
            <a:r>
              <a:rPr lang="en-US" smtClean="0"/>
              <a:t>making every effort to link families with organizations like the ICRC who work to reunite family members, </a:t>
            </a:r>
          </a:p>
          <a:p>
            <a:pPr marL="685800" lvl="1" indent="-228600">
              <a:buFontTx/>
              <a:buAutoNum type="arabicPeriod"/>
            </a:pPr>
            <a:r>
              <a:rPr lang="en-US" smtClean="0"/>
              <a:t>Trying to establish a ‘sense of normality’ and ‘routine’ as soon as possible – for example, try to get children back to school, etc</a:t>
            </a:r>
          </a:p>
          <a:p>
            <a:pPr marL="685800" lvl="1" indent="-228600">
              <a:buFontTx/>
              <a:buAutoNum type="arabicPeriod"/>
            </a:pPr>
            <a:r>
              <a:rPr lang="en-US" smtClean="0"/>
              <a:t>And raising awareness that the reactions people are having are ‘normal reactions to abnormal events’ – since many people fear they are going crazy because they react the way they do. </a:t>
            </a:r>
            <a:endParaRPr lang="en-US"/>
          </a:p>
        </p:txBody>
      </p:sp>
      <p:sp>
        <p:nvSpPr>
          <p:cNvPr id="45060" name="Slide Number Placeholder 3"/>
          <p:cNvSpPr>
            <a:spLocks noGrp="1"/>
          </p:cNvSpPr>
          <p:nvPr>
            <p:ph type="sldNum" sz="quarter" idx="5"/>
          </p:nvPr>
        </p:nvSpPr>
        <p:spPr>
          <a:noFill/>
        </p:spPr>
        <p:txBody>
          <a:bodyPr/>
          <a:lstStyle/>
          <a:p>
            <a:fld id="{015FA8EA-C13D-6849-8C0A-71DE3ED94783}" type="slidenum">
              <a:rPr lang="da-DK" smtClean="0"/>
              <a:pPr/>
              <a:t>15</a:t>
            </a:fld>
            <a:endParaRPr lang="da-DK"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pPr marL="228600" indent="-228600">
              <a:buFontTx/>
              <a:buAutoNum type="arabicPeriod"/>
            </a:pPr>
            <a:r>
              <a:rPr lang="en-US" dirty="0" smtClean="0"/>
              <a:t>If the rapid assessment indicates there is a need for psychosocial support, the next step will be to do a detailed assessment. </a:t>
            </a:r>
            <a:endParaRPr lang="en-US" dirty="0"/>
          </a:p>
        </p:txBody>
      </p:sp>
      <p:sp>
        <p:nvSpPr>
          <p:cNvPr id="47108" name="Slide Number Placeholder 3"/>
          <p:cNvSpPr>
            <a:spLocks noGrp="1"/>
          </p:cNvSpPr>
          <p:nvPr>
            <p:ph type="sldNum" sz="quarter" idx="5"/>
          </p:nvPr>
        </p:nvSpPr>
        <p:spPr>
          <a:noFill/>
        </p:spPr>
        <p:txBody>
          <a:bodyPr/>
          <a:lstStyle/>
          <a:p>
            <a:fld id="{8DA77231-FE8A-BB46-9F2E-5201F2C7A07B}" type="slidenum">
              <a:rPr lang="da-DK" smtClean="0"/>
              <a:pPr/>
              <a:t>16</a:t>
            </a:fld>
            <a:endParaRPr lang="da-DK"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marL="228600" indent="-228600">
              <a:buFontTx/>
              <a:buAutoNum type="arabicPeriod"/>
              <a:defRPr/>
            </a:pPr>
            <a:r>
              <a:rPr lang="en-US" dirty="0" smtClean="0"/>
              <a:t>Detailed assessments usually take place after the first three months or so – when there is a clear indication that the affected population will benefit from long-term psychosocial support responses. </a:t>
            </a:r>
          </a:p>
          <a:p>
            <a:pPr marL="228600" indent="-228600">
              <a:buFontTx/>
              <a:buAutoNum type="arabicPeriod"/>
              <a:defRPr/>
            </a:pPr>
            <a:r>
              <a:rPr lang="en-US" dirty="0" smtClean="0"/>
              <a:t>Detailed assessments go beyond the focus of the initial rapid assessments, and explore in-depth how the affected communities are functioning and what kinds of opportunities there are for establishing long-term </a:t>
            </a:r>
            <a:r>
              <a:rPr lang="en-US" smtClean="0"/>
              <a:t>psychosocial interventions. </a:t>
            </a:r>
          </a:p>
          <a:p>
            <a:pPr>
              <a:defRPr/>
            </a:pPr>
            <a:endParaRPr lang="en-US" dirty="0"/>
          </a:p>
        </p:txBody>
      </p:sp>
      <p:sp>
        <p:nvSpPr>
          <p:cNvPr id="49156" name="Slide Number Placeholder 3"/>
          <p:cNvSpPr>
            <a:spLocks noGrp="1"/>
          </p:cNvSpPr>
          <p:nvPr>
            <p:ph type="sldNum" sz="quarter" idx="5"/>
          </p:nvPr>
        </p:nvSpPr>
        <p:spPr>
          <a:noFill/>
        </p:spPr>
        <p:txBody>
          <a:bodyPr/>
          <a:lstStyle/>
          <a:p>
            <a:fld id="{65E74C58-43B9-AB46-B670-D3AD924EFBB3}" type="slidenum">
              <a:rPr lang="da-DK" smtClean="0"/>
              <a:pPr/>
              <a:t>17</a:t>
            </a:fld>
            <a:endParaRPr lang="da-DK"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p:spPr>
        <p:txBody>
          <a:bodyPr/>
          <a:lstStyle/>
          <a:p>
            <a:pPr marL="228600" indent="-228600">
              <a:buFontTx/>
              <a:buAutoNum type="arabicPeriod"/>
            </a:pPr>
            <a:r>
              <a:rPr lang="en-US" dirty="0" smtClean="0"/>
              <a:t>Once the psychosocial intervention has been planned, one of the first program activities is to design and conduct a baseline study. </a:t>
            </a:r>
            <a:endParaRPr lang="en-US" dirty="0"/>
          </a:p>
        </p:txBody>
      </p:sp>
      <p:sp>
        <p:nvSpPr>
          <p:cNvPr id="51204" name="Slide Number Placeholder 3"/>
          <p:cNvSpPr>
            <a:spLocks noGrp="1"/>
          </p:cNvSpPr>
          <p:nvPr>
            <p:ph type="sldNum" sz="quarter" idx="5"/>
          </p:nvPr>
        </p:nvSpPr>
        <p:spPr>
          <a:noFill/>
        </p:spPr>
        <p:txBody>
          <a:bodyPr/>
          <a:lstStyle/>
          <a:p>
            <a:fld id="{965A274F-5A62-CC46-96C9-4BC1E0FA0AD0}" type="slidenum">
              <a:rPr lang="da-DK" smtClean="0"/>
              <a:pPr/>
              <a:t>18</a:t>
            </a:fld>
            <a:endParaRPr lang="da-DK"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r>
              <a:rPr lang="en-US" b="1" dirty="0" smtClean="0"/>
              <a:t>1. Ask participants what a baseline study is? Ask them what it is used for? And if anyone has been involved in designing or collecting data for a baseline study? </a:t>
            </a:r>
          </a:p>
          <a:p>
            <a:endParaRPr lang="en-US" b="1" dirty="0" smtClean="0"/>
          </a:p>
        </p:txBody>
      </p:sp>
      <p:sp>
        <p:nvSpPr>
          <p:cNvPr id="53252" name="Slide Number Placeholder 3"/>
          <p:cNvSpPr>
            <a:spLocks noGrp="1"/>
          </p:cNvSpPr>
          <p:nvPr>
            <p:ph type="sldNum" sz="quarter" idx="5"/>
          </p:nvPr>
        </p:nvSpPr>
        <p:spPr>
          <a:noFill/>
        </p:spPr>
        <p:txBody>
          <a:bodyPr/>
          <a:lstStyle/>
          <a:p>
            <a:fld id="{FD2ECBA0-0C56-934E-840A-4E8D3C37A042}" type="slidenum">
              <a:rPr lang="da-DK" smtClean="0"/>
              <a:pPr/>
              <a:t>19</a:t>
            </a:fld>
            <a:endParaRPr lang="da-DK"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21959B36-37B2-8B43-BAB5-5259F8D64BA6}" type="slidenum">
              <a:rPr lang="da-DK"/>
              <a:pPr/>
              <a:t>2</a:t>
            </a:fld>
            <a:endParaRPr lang="da-DK"/>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p:spPr>
        <p:txBody>
          <a:bodyPr/>
          <a:lstStyle/>
          <a:p>
            <a:pPr marL="228600" indent="-228600">
              <a:buFontTx/>
              <a:buAutoNum type="arabicPeriod"/>
            </a:pPr>
            <a:r>
              <a:rPr lang="en-US" dirty="0" smtClean="0"/>
              <a:t>Baseline studies are very important tools for monitoring and evaluation purposes. Ideally they should be done as one of the very first activities in a long-term intervention, before psychosocial activities with the community actually start. This is because baseline studies collect the very first set of measurements of the indicators that are chosen to represent the psychosocial wellbeing of the population. Thus, as the psychosocial intervention is implemented, the continuous monitoring assessments, and the mid-term and final evaluation, can compare against this set of data to see if the desired outcome has been reached. </a:t>
            </a:r>
          </a:p>
          <a:p>
            <a:pPr marL="228600" indent="-228600">
              <a:buFontTx/>
              <a:buAutoNum type="arabicPeriod"/>
            </a:pPr>
            <a:r>
              <a:rPr lang="en-US" dirty="0" smtClean="0"/>
              <a:t>Baseline studies are sometimes difficult to conduct, because it is not always easy to develop or define indicators for psychosocial interventions. There are past examples where baseline studies have only been done a year or so after the intervention was started. This is not ideal, but at times it cannot be avoided. </a:t>
            </a:r>
          </a:p>
        </p:txBody>
      </p:sp>
      <p:sp>
        <p:nvSpPr>
          <p:cNvPr id="55300" name="Slide Number Placeholder 3"/>
          <p:cNvSpPr>
            <a:spLocks noGrp="1"/>
          </p:cNvSpPr>
          <p:nvPr>
            <p:ph type="sldNum" sz="quarter" idx="5"/>
          </p:nvPr>
        </p:nvSpPr>
        <p:spPr>
          <a:noFill/>
        </p:spPr>
        <p:txBody>
          <a:bodyPr/>
          <a:lstStyle/>
          <a:p>
            <a:fld id="{4D79E58C-9E41-4B48-A9D2-875FCEA35CAC}" type="slidenum">
              <a:rPr lang="da-DK" smtClean="0"/>
              <a:pPr/>
              <a:t>20</a:t>
            </a:fld>
            <a:endParaRPr lang="da-DK"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a:ln/>
        </p:spPr>
      </p:sp>
      <p:sp>
        <p:nvSpPr>
          <p:cNvPr id="57347" name="Notes Placeholder 2"/>
          <p:cNvSpPr>
            <a:spLocks noGrp="1"/>
          </p:cNvSpPr>
          <p:nvPr>
            <p:ph type="body" idx="1"/>
          </p:nvPr>
        </p:nvSpPr>
        <p:spPr>
          <a:noFill/>
          <a:ln/>
        </p:spPr>
        <p:txBody>
          <a:bodyPr/>
          <a:lstStyle/>
          <a:p>
            <a:pPr marL="228600" indent="-228600">
              <a:buFontTx/>
              <a:buAutoNum type="arabicPeriod"/>
            </a:pPr>
            <a:r>
              <a:rPr lang="en-US" dirty="0" smtClean="0"/>
              <a:t>Once an intervention has started, assessments are conducted at regular intervals throughout the program cycle. These are complemented by evaluations, which are usually conducted half way through the program cycle and at the end of the program.</a:t>
            </a:r>
          </a:p>
          <a:p>
            <a:pPr marL="228600" indent="-228600">
              <a:buFontTx/>
              <a:buAutoNum type="arabicPeriod"/>
            </a:pPr>
            <a:r>
              <a:rPr lang="en-US" dirty="0" smtClean="0"/>
              <a:t>It is important to remember that evaluations do not rely </a:t>
            </a:r>
            <a:r>
              <a:rPr lang="en-US" b="1" dirty="0" smtClean="0"/>
              <a:t>only </a:t>
            </a:r>
            <a:r>
              <a:rPr lang="en-US" dirty="0" smtClean="0"/>
              <a:t>on data collected only at the time of the evaluation, but also on data collected throughout the whole program cycle. </a:t>
            </a:r>
          </a:p>
          <a:p>
            <a:pPr marL="228600" indent="-228600">
              <a:buFontTx/>
              <a:buAutoNum type="arabicPeriod"/>
            </a:pPr>
            <a:endParaRPr lang="en-US" dirty="0" smtClean="0"/>
          </a:p>
        </p:txBody>
      </p:sp>
      <p:sp>
        <p:nvSpPr>
          <p:cNvPr id="57348" name="Slide Number Placeholder 3"/>
          <p:cNvSpPr>
            <a:spLocks noGrp="1"/>
          </p:cNvSpPr>
          <p:nvPr>
            <p:ph type="sldNum" sz="quarter" idx="5"/>
          </p:nvPr>
        </p:nvSpPr>
        <p:spPr>
          <a:noFill/>
        </p:spPr>
        <p:txBody>
          <a:bodyPr/>
          <a:lstStyle/>
          <a:p>
            <a:fld id="{256A3042-13DF-2542-9903-87E63AF1DADA}" type="slidenum">
              <a:rPr lang="da-DK" smtClean="0"/>
              <a:pPr/>
              <a:t>21</a:t>
            </a:fld>
            <a:endParaRPr lang="da-DK"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p:spPr>
        <p:txBody>
          <a:bodyPr/>
          <a:lstStyle/>
          <a:p>
            <a:pPr marL="228600" indent="-228600">
              <a:buFontTx/>
              <a:buAutoNum type="arabicPeriod"/>
            </a:pPr>
            <a:r>
              <a:rPr lang="en-US" smtClean="0"/>
              <a:t>Continuous assessments are used to monitor the implementation of the psychosocial intervention. </a:t>
            </a:r>
          </a:p>
          <a:p>
            <a:pPr marL="228600" indent="-228600">
              <a:buFontTx/>
              <a:buAutoNum type="arabicPeriod"/>
            </a:pPr>
            <a:r>
              <a:rPr lang="en-US" smtClean="0"/>
              <a:t>This means that they investigate both the </a:t>
            </a:r>
            <a:r>
              <a:rPr lang="en-US" b="1" smtClean="0"/>
              <a:t>process</a:t>
            </a:r>
            <a:r>
              <a:rPr lang="en-US" smtClean="0"/>
              <a:t> – which is the way the intervention is being implemented, looking at all the administrative and programme management aspects of it – and they investigate the </a:t>
            </a:r>
            <a:r>
              <a:rPr lang="en-US" b="1" smtClean="0"/>
              <a:t>progress</a:t>
            </a:r>
            <a:r>
              <a:rPr lang="en-US" smtClean="0"/>
              <a:t> of the intervention, particularly if the desired outcome of improved psychosocial wellbeing is being achieved. </a:t>
            </a:r>
          </a:p>
          <a:p>
            <a:pPr marL="228600" indent="-228600">
              <a:buFontTx/>
              <a:buAutoNum type="arabicPeriod"/>
            </a:pPr>
            <a:r>
              <a:rPr lang="en-US" smtClean="0"/>
              <a:t>These assessments are very important tools, as they help to inform program managers and staff whether they need to adapt the program during the implementation period. This is particularly relevant for psychosocial interventions, as people’s psychosocial needs often change over time. Monitoring activities thus help to ensure that the intervention is always addressing real and relevant needs and issues. </a:t>
            </a:r>
          </a:p>
          <a:p>
            <a:pPr marL="228600" indent="-228600">
              <a:buFontTx/>
              <a:buAutoNum type="arabicPeriod"/>
            </a:pPr>
            <a:endParaRPr lang="en-US"/>
          </a:p>
        </p:txBody>
      </p:sp>
      <p:sp>
        <p:nvSpPr>
          <p:cNvPr id="59396" name="Slide Number Placeholder 3"/>
          <p:cNvSpPr>
            <a:spLocks noGrp="1"/>
          </p:cNvSpPr>
          <p:nvPr>
            <p:ph type="sldNum" sz="quarter" idx="5"/>
          </p:nvPr>
        </p:nvSpPr>
        <p:spPr>
          <a:noFill/>
        </p:spPr>
        <p:txBody>
          <a:bodyPr/>
          <a:lstStyle/>
          <a:p>
            <a:fld id="{E662604C-D137-264E-AABE-1CB8C5CE20C3}" type="slidenum">
              <a:rPr lang="da-DK" smtClean="0"/>
              <a:pPr/>
              <a:t>22</a:t>
            </a:fld>
            <a:endParaRPr lang="da-DK"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p:spPr>
        <p:txBody>
          <a:bodyPr/>
          <a:lstStyle/>
          <a:p>
            <a:pPr marL="228600" indent="-228600">
              <a:buFontTx/>
              <a:buAutoNum type="arabicPeriod"/>
            </a:pPr>
            <a:r>
              <a:rPr lang="en-US" smtClean="0"/>
              <a:t>Evaluations are similar to monitoring assessments, except they are usually much larger and more detailed assessments, that take more time and cost more to conduct. </a:t>
            </a:r>
          </a:p>
          <a:p>
            <a:pPr marL="228600" indent="-228600">
              <a:buFontTx/>
              <a:buAutoNum type="arabicPeriod"/>
            </a:pPr>
            <a:r>
              <a:rPr lang="en-US" smtClean="0"/>
              <a:t>It is good practice to hire external consultants to do evaluations, as they are likely to be non-biased and can provide very honest reports on all aspects of the programming. </a:t>
            </a:r>
          </a:p>
          <a:p>
            <a:pPr marL="228600" indent="-228600">
              <a:buFontTx/>
              <a:buAutoNum type="arabicPeriod"/>
            </a:pPr>
            <a:r>
              <a:rPr lang="en-US" smtClean="0"/>
              <a:t>Mid-term evaluations are, like monitoring assessments, very useful tools as they can help to identify any need for adaptation to the intervention. </a:t>
            </a:r>
          </a:p>
          <a:p>
            <a:pPr marL="228600" indent="-228600">
              <a:buFontTx/>
              <a:buAutoNum type="arabicPeriod"/>
            </a:pPr>
            <a:r>
              <a:rPr lang="en-US" smtClean="0"/>
              <a:t>Final evaluations help to guide organizations and the affected population themselves, as to whether additional or alternate support is needed after the program period is over. They can be very useful for deciding what the best exit strategy would be, when an organization ‘leaves’ a community. </a:t>
            </a:r>
            <a:endParaRPr lang="en-US"/>
          </a:p>
        </p:txBody>
      </p:sp>
      <p:sp>
        <p:nvSpPr>
          <p:cNvPr id="61444" name="Slide Number Placeholder 3"/>
          <p:cNvSpPr>
            <a:spLocks noGrp="1"/>
          </p:cNvSpPr>
          <p:nvPr>
            <p:ph type="sldNum" sz="quarter" idx="5"/>
          </p:nvPr>
        </p:nvSpPr>
        <p:spPr>
          <a:noFill/>
        </p:spPr>
        <p:txBody>
          <a:bodyPr/>
          <a:lstStyle/>
          <a:p>
            <a:fld id="{FC3E4DEC-27E9-084B-B22B-07D74630AD68}" type="slidenum">
              <a:rPr lang="da-DK" smtClean="0"/>
              <a:pPr/>
              <a:t>23</a:t>
            </a:fld>
            <a:endParaRPr lang="da-DK"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pPr marL="228600" indent="-228600">
              <a:buFontTx/>
              <a:buAutoNum type="arabicPeriod"/>
            </a:pPr>
            <a:r>
              <a:rPr lang="en-US" b="1" dirty="0" smtClean="0"/>
              <a:t>Ask the participants if they know what the two main types of data are that are collected for assessments. </a:t>
            </a:r>
          </a:p>
          <a:p>
            <a:pPr marL="228600" indent="-228600">
              <a:buFontTx/>
              <a:buAutoNum type="arabicPeriod"/>
            </a:pPr>
            <a:r>
              <a:rPr lang="en-US" b="1" dirty="0" smtClean="0"/>
              <a:t>When they have given the answers of quantitative and qualitative,</a:t>
            </a:r>
            <a:r>
              <a:rPr lang="en-US" b="1" u="sng" dirty="0" smtClean="0"/>
              <a:t> CLICK </a:t>
            </a:r>
            <a:r>
              <a:rPr lang="en-US" b="1" dirty="0" smtClean="0"/>
              <a:t>and ask them if they know if these kinds of data are collected by the same methods. </a:t>
            </a:r>
          </a:p>
          <a:p>
            <a:pPr marL="228600" indent="-228600">
              <a:buFontTx/>
              <a:buAutoNum type="arabicPeriod"/>
            </a:pPr>
            <a:r>
              <a:rPr lang="en-US" b="1" dirty="0" smtClean="0">
                <a:solidFill>
                  <a:srgbClr val="FF0000"/>
                </a:solidFill>
              </a:rPr>
              <a:t>When the participants have given their answers, explain that </a:t>
            </a:r>
            <a:r>
              <a:rPr lang="en-US" dirty="0" smtClean="0"/>
              <a:t>some methods of data collection specifically focus on quantitative data, such as surveys or questionnaires that have scaled measure, or psychometric tools </a:t>
            </a:r>
            <a:r>
              <a:rPr lang="en-US" dirty="0" err="1" smtClean="0"/>
              <a:t>tthat</a:t>
            </a:r>
            <a:r>
              <a:rPr lang="en-US" dirty="0" smtClean="0"/>
              <a:t> also have scaled measures. Such data is usually reported in numeric terms – as counts, ratios or percentages. </a:t>
            </a:r>
          </a:p>
          <a:p>
            <a:pPr marL="228600" indent="-228600">
              <a:buFontTx/>
              <a:buAutoNum type="arabicPeriod"/>
            </a:pPr>
            <a:r>
              <a:rPr lang="en-US" dirty="0" smtClean="0"/>
              <a:t>Other methods of data collection, such as focus group discussions, key informant interviews or </a:t>
            </a:r>
            <a:r>
              <a:rPr lang="en-US" dirty="0" err="1" smtClean="0"/>
              <a:t>behavioural</a:t>
            </a:r>
            <a:r>
              <a:rPr lang="en-US" dirty="0" smtClean="0"/>
              <a:t> observations focus on qualitative data. This is usually reported in descriptions. </a:t>
            </a:r>
          </a:p>
          <a:p>
            <a:pPr marL="228600" indent="-228600">
              <a:buFontTx/>
              <a:buAutoNum type="arabicPeriod"/>
            </a:pPr>
            <a:r>
              <a:rPr lang="en-US" dirty="0" smtClean="0"/>
              <a:t>However, it is common when you plan to collect data that you focus on both quantitative and qualitative data. For example, you may ask a group of people about the number of people they know have lost their homes, and also how losing their homes has impacted their lives.</a:t>
            </a:r>
            <a:r>
              <a:rPr lang="en-US" u="sng" dirty="0" smtClean="0"/>
              <a:t> </a:t>
            </a:r>
            <a:r>
              <a:rPr lang="en-US" b="1" u="sng" dirty="0" smtClean="0"/>
              <a:t>CLICK </a:t>
            </a:r>
            <a:r>
              <a:rPr lang="en-US" b="1" dirty="0" smtClean="0"/>
              <a:t>to show the interactive relationship of the two types of data </a:t>
            </a:r>
          </a:p>
          <a:p>
            <a:pPr marL="228600" indent="-228600">
              <a:buFontTx/>
              <a:buAutoNum type="arabicPeriod"/>
            </a:pPr>
            <a:endParaRPr lang="en-US" dirty="0"/>
          </a:p>
        </p:txBody>
      </p:sp>
      <p:sp>
        <p:nvSpPr>
          <p:cNvPr id="63492" name="Slide Number Placeholder 3"/>
          <p:cNvSpPr>
            <a:spLocks noGrp="1"/>
          </p:cNvSpPr>
          <p:nvPr>
            <p:ph type="sldNum" sz="quarter" idx="5"/>
          </p:nvPr>
        </p:nvSpPr>
        <p:spPr>
          <a:noFill/>
        </p:spPr>
        <p:txBody>
          <a:bodyPr/>
          <a:lstStyle/>
          <a:p>
            <a:fld id="{3574360B-A69C-0F4A-8F1F-8A1B7095CA58}" type="slidenum">
              <a:rPr lang="da-DK" smtClean="0"/>
              <a:pPr/>
              <a:t>24</a:t>
            </a:fld>
            <a:endParaRPr lang="da-DK"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pPr marL="228600" indent="-228600">
              <a:buFontTx/>
              <a:buAutoNum type="arabicPeriod"/>
            </a:pPr>
            <a:r>
              <a:rPr lang="en-US" b="1" dirty="0" smtClean="0"/>
              <a:t>Ask the participants to form</a:t>
            </a:r>
            <a:r>
              <a:rPr lang="en-US" b="1" baseline="0" dirty="0" smtClean="0"/>
              <a:t> small groups, of 4 or 5, depending on the group size. Ask them to discuss the two different methods given, Focus Group Discussions and Community Mapping. </a:t>
            </a:r>
          </a:p>
          <a:p>
            <a:pPr marL="228600" indent="-228600">
              <a:buFontTx/>
              <a:buAutoNum type="arabicPeriod"/>
            </a:pPr>
            <a:r>
              <a:rPr lang="en-US" b="1" baseline="0" dirty="0" smtClean="0"/>
              <a:t>When they have formed their groups, first ask if someone in every group knows what the two methods are. If not, swop with people from other groups, so there is someone in each group who knows what they are. If NO ONE knows what they are, leave the exercise, and instead follow the explanations below. However, IF there are people in the groups who know what they are, give them some time to work on the given questions. </a:t>
            </a:r>
          </a:p>
          <a:p>
            <a:pPr marL="228600" indent="-228600">
              <a:buFontTx/>
              <a:buAutoNum type="arabicPeriod"/>
            </a:pPr>
            <a:r>
              <a:rPr lang="en-US" b="1" baseline="0" dirty="0" smtClean="0"/>
              <a:t>Below are give them the following explanations (and ONLY if NO ONE knows what they are in the whole group – otherwise encourage the groups to tell plenary what the methods are)</a:t>
            </a:r>
          </a:p>
          <a:p>
            <a:pPr marL="685800" lvl="1" indent="-228600">
              <a:buFontTx/>
              <a:buAutoNum type="arabicPeriod"/>
            </a:pPr>
            <a:r>
              <a:rPr lang="en-US" b="0" baseline="0" dirty="0" smtClean="0"/>
              <a:t>Focus Group Discussions are semi-structured discussion groups held with a selection of representatives of either a whole population or of subgroups in a population. Semi-structured means the interviewer has a list of prepared questions that focus on the topic of interest, which in this case, would be the psychosocial wellbeing and needs for psychosocial support responses. However, the questions are GUIDING, and the group are encouraged to talk about these questions and anything else that concerns them. </a:t>
            </a:r>
          </a:p>
          <a:p>
            <a:pPr marL="685800" lvl="1" indent="-228600">
              <a:buFontTx/>
              <a:buAutoNum type="arabicPeriod"/>
            </a:pPr>
            <a:r>
              <a:rPr lang="en-US" b="0" baseline="0" dirty="0" smtClean="0"/>
              <a:t>Focus Group Discussion are usually held in a quiet place where the interviewed group and interviewer will not be disturbed, and where they will feel safe and comfortable to talk about anything. </a:t>
            </a:r>
          </a:p>
          <a:p>
            <a:pPr marL="685800" lvl="1" indent="-228600">
              <a:buFontTx/>
              <a:buAutoNum type="arabicPeriod"/>
            </a:pPr>
            <a:r>
              <a:rPr lang="en-US" b="0" baseline="0" dirty="0" smtClean="0"/>
              <a:t>It is common in many cultures that men and women feel more comfortable talking about personal experiences or feelings or concerns when they are in groups of their own gender. For this reason, it is common to conduct FGDs with same gender groups. </a:t>
            </a:r>
          </a:p>
          <a:p>
            <a:pPr marL="685800" lvl="1" indent="-228600">
              <a:buFontTx/>
              <a:buAutoNum type="arabicPeriod"/>
            </a:pPr>
            <a:r>
              <a:rPr lang="en-US" b="0" baseline="0" dirty="0" smtClean="0"/>
              <a:t>To stimulate interactive discussions amongst the group members in an FGD, it is also advisable to invite community members of similar ages. Children might not feel comfortable sharing fears or concerns in front of a group of adults they are not familiar with, or that they may even fear. Adults may also hold back on sharing if there are children. </a:t>
            </a:r>
          </a:p>
          <a:p>
            <a:pPr marL="685800" lvl="1" indent="-228600">
              <a:buFontTx/>
              <a:buAutoNum type="arabicPeriod"/>
            </a:pPr>
            <a:r>
              <a:rPr lang="en-US" b="0" baseline="0" dirty="0" smtClean="0"/>
              <a:t>FGDs are very useful data collection methods for psychosocial interventions as they allow community members to share and discuss their experiences, challenges and concerns in a safe space. They give the group members an opportunity to discuss and share their concerns and be listened to. FGDs are excellent opportunities to encourage community members also to discuss and think about what the best solutions for their problems would be. </a:t>
            </a:r>
          </a:p>
          <a:p>
            <a:pPr marL="685800" lvl="1" indent="-228600">
              <a:buFontTx/>
              <a:buAutoNum type="arabicPeriod"/>
            </a:pPr>
            <a:r>
              <a:rPr lang="en-US" b="0" baseline="0" dirty="0" smtClean="0"/>
              <a:t>Community mapping is an activity held with representatives of an affected population. Like FGDs they can be representatives of the whole population or with sub groups. </a:t>
            </a:r>
          </a:p>
          <a:p>
            <a:pPr marL="685800" lvl="1" indent="-228600">
              <a:buFontTx/>
              <a:buAutoNum type="arabicPeriod"/>
            </a:pPr>
            <a:r>
              <a:rPr lang="en-US" b="0" baseline="0" dirty="0" smtClean="0"/>
              <a:t>The activity in community mapping is that the participators either draw, or build a model, of their community. They are usually guided, and asked to show specific things in the community. In a psychosocial response, it is common that participants are asked to indicate areas where there are resources that can help them cope better, for example, hospitals, schools, churches. They are also asked to show areas of the community where they feel vulnerable or unsafe, such as areas that were destroyed by the disaster, or dark alleys where there is no lighting. </a:t>
            </a:r>
          </a:p>
          <a:p>
            <a:pPr marL="685800" lvl="1" indent="-228600">
              <a:buFontTx/>
              <a:buAutoNum type="arabicPeriod"/>
            </a:pPr>
            <a:r>
              <a:rPr lang="en-US" b="0" baseline="0" dirty="0" smtClean="0"/>
              <a:t>Community mapping is an extremely useful activity in psychosocial assessments for two main reasons. One they give invaluable information to the responders, on what the situation is in the affected community. Secondly, the often stimulate in-depth discussion amongst community members about their community, the challenges and the solutions. </a:t>
            </a:r>
          </a:p>
          <a:p>
            <a:pPr marL="685800" lvl="1" indent="-228600">
              <a:buFontTx/>
              <a:buAutoNum type="arabicPeriod"/>
            </a:pPr>
            <a:r>
              <a:rPr lang="en-US" b="0" baseline="0" dirty="0" smtClean="0"/>
              <a:t>The same reasons as above for the FGDs apply to community mapping, re gender, age. </a:t>
            </a:r>
            <a:endParaRPr lang="en-US" b="0" dirty="0"/>
          </a:p>
        </p:txBody>
      </p:sp>
      <p:sp>
        <p:nvSpPr>
          <p:cNvPr id="63492" name="Slide Number Placeholder 3"/>
          <p:cNvSpPr>
            <a:spLocks noGrp="1"/>
          </p:cNvSpPr>
          <p:nvPr>
            <p:ph type="sldNum" sz="quarter" idx="5"/>
          </p:nvPr>
        </p:nvSpPr>
        <p:spPr>
          <a:noFill/>
        </p:spPr>
        <p:txBody>
          <a:bodyPr/>
          <a:lstStyle/>
          <a:p>
            <a:fld id="{3574360B-A69C-0F4A-8F1F-8A1B7095CA58}" type="slidenum">
              <a:rPr lang="da-DK" smtClean="0"/>
              <a:pPr/>
              <a:t>25</a:t>
            </a:fld>
            <a:endParaRPr lang="da-DK"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p:spPr>
        <p:txBody>
          <a:bodyPr/>
          <a:lstStyle/>
          <a:p>
            <a:pPr marL="228600" indent="-228600">
              <a:buFontTx/>
              <a:buAutoNum type="arabicPeriod"/>
            </a:pPr>
            <a:r>
              <a:rPr lang="en-US" smtClean="0"/>
              <a:t>The first step in designing an assessment is always to gather and read as much background information as possible. This can be reports by other organizations, that give important information on the affected area and it’s population, including history, politics, social relations, culture, economics – and any other information that affect the wellbeing, both current and potential – of the affected population. It can also be reports of assessments that have already been completed by your own or other’s organizations. </a:t>
            </a:r>
          </a:p>
          <a:p>
            <a:pPr marL="228600" indent="-228600">
              <a:buFontTx/>
              <a:buAutoNum type="arabicPeriod"/>
            </a:pPr>
            <a:r>
              <a:rPr lang="en-US" smtClean="0"/>
              <a:t>Secondly, from the information that you now HAVE – you need to assess what information is MISSING, so that you can assess the psychosocial wellbeing and needs of the affected population. </a:t>
            </a:r>
          </a:p>
          <a:p>
            <a:pPr marL="228600" indent="-228600">
              <a:buFontTx/>
              <a:buAutoNum type="arabicPeriod"/>
            </a:pPr>
            <a:r>
              <a:rPr lang="en-US" smtClean="0"/>
              <a:t>Third, you need to consider what time frame your response will be. If you are planning an immediate short term response, the information you will need will be different from that for a long-term multiple year response. </a:t>
            </a:r>
          </a:p>
          <a:p>
            <a:pPr marL="228600" indent="-228600"/>
            <a:endParaRPr lang="en-US" smtClean="0"/>
          </a:p>
        </p:txBody>
      </p:sp>
      <p:sp>
        <p:nvSpPr>
          <p:cNvPr id="65540" name="Slide Number Placeholder 3"/>
          <p:cNvSpPr>
            <a:spLocks noGrp="1"/>
          </p:cNvSpPr>
          <p:nvPr>
            <p:ph type="sldNum" sz="quarter" idx="5"/>
          </p:nvPr>
        </p:nvSpPr>
        <p:spPr>
          <a:noFill/>
        </p:spPr>
        <p:txBody>
          <a:bodyPr/>
          <a:lstStyle/>
          <a:p>
            <a:fld id="{845E3E96-6163-EE40-910E-575E025D3FDD}" type="slidenum">
              <a:rPr lang="da-DK" smtClean="0"/>
              <a:pPr/>
              <a:t>26</a:t>
            </a:fld>
            <a:endParaRPr lang="da-DK"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p:cNvSpPr>
          <p:nvPr>
            <p:ph type="sldImg"/>
          </p:nvPr>
        </p:nvSpPr>
        <p:spPr>
          <a:ln/>
        </p:spPr>
      </p:sp>
      <p:sp>
        <p:nvSpPr>
          <p:cNvPr id="67587" name="Notes Placeholder 2"/>
          <p:cNvSpPr>
            <a:spLocks noGrp="1"/>
          </p:cNvSpPr>
          <p:nvPr>
            <p:ph type="body" idx="1"/>
          </p:nvPr>
        </p:nvSpPr>
        <p:spPr>
          <a:noFill/>
          <a:ln/>
        </p:spPr>
        <p:txBody>
          <a:bodyPr/>
          <a:lstStyle/>
          <a:p>
            <a:pPr marL="228600" indent="-228600">
              <a:buFontTx/>
              <a:buAutoNum type="arabicPeriod"/>
            </a:pPr>
            <a:r>
              <a:rPr lang="en-US" smtClean="0"/>
              <a:t>When you have decided what the information you need is, you have to assess which are the most appropriate ways of collecting the data needed. Will it be through surveys or questionnaires that you will distribute amongst many people, or through key informant interviews with a few selected people? Or focus group discussions? Or would it be best to hold a participatory workshop with community members? </a:t>
            </a:r>
          </a:p>
          <a:p>
            <a:pPr marL="228600" indent="-228600">
              <a:buFontTx/>
              <a:buAutoNum type="arabicPeriod"/>
            </a:pPr>
            <a:r>
              <a:rPr lang="en-US" smtClean="0"/>
              <a:t>When you have decided what the best way of collecting the data is, you should review any tools that were used in similar situations before. There is no reason to reinvent the wheel, and if there are some tools that were successfully used before, they may help to guide you in this task. However, it is very important you review the tools, and adapt them carefully to the current situation. </a:t>
            </a:r>
          </a:p>
          <a:p>
            <a:pPr marL="228600" indent="-228600">
              <a:buFontTx/>
              <a:buAutoNum type="arabicPeriod"/>
            </a:pPr>
            <a:r>
              <a:rPr lang="en-US" smtClean="0"/>
              <a:t>Make sure every word is appropriate in this situation, so you do not make people uncomfortable, by asking them something that may be culturally, or politically, inappropriate. </a:t>
            </a:r>
          </a:p>
          <a:p>
            <a:pPr marL="228600" indent="-228600">
              <a:buFontTx/>
              <a:buAutoNum type="arabicPeriod"/>
            </a:pPr>
            <a:r>
              <a:rPr lang="en-US" smtClean="0"/>
              <a:t>When your tools have been adapted, if there is time and money for it, make sure you pre-test the tools – and then finalise them after the evaluation of the pre-test. </a:t>
            </a:r>
          </a:p>
          <a:p>
            <a:pPr marL="228600" indent="-228600">
              <a:buFontTx/>
              <a:buAutoNum type="arabicPeriod"/>
            </a:pPr>
            <a:r>
              <a:rPr lang="en-US" smtClean="0"/>
              <a:t>Finally, it is critical that the persons who will collect the data are well-trained. Exploring psychosocial wellbeing and challenges often means touching on sensitive and emotionally difficult topics. This means the data collectors need to be trained on how to ask questions in a sensitive manner, and also on what to do if someone they speak to has a difficult reaction to their questions. </a:t>
            </a:r>
          </a:p>
          <a:p>
            <a:pPr marL="228600" indent="-228600">
              <a:buFontTx/>
              <a:buAutoNum type="arabicPeriod"/>
            </a:pPr>
            <a:r>
              <a:rPr lang="en-US" smtClean="0"/>
              <a:t>In some countries and cultures, it is expected that people are rewarded, either with a little gift, or a bit of food or drink, for participating in a survey, or group discussion, or individual interview. Make sure you are aware of such customs so that you do not offend anyone by ignoring such customs. </a:t>
            </a:r>
          </a:p>
          <a:p>
            <a:pPr marL="228600" indent="-228600">
              <a:buFontTx/>
              <a:buAutoNum type="arabicPeriod"/>
            </a:pPr>
            <a:r>
              <a:rPr lang="en-US" smtClean="0"/>
              <a:t>Doing assessments is also a very good opportunity for psycho-education. If you have some information leaflets or other material, use this opportunity to distribute such materials. </a:t>
            </a:r>
            <a:endParaRPr lang="en-US"/>
          </a:p>
        </p:txBody>
      </p:sp>
      <p:sp>
        <p:nvSpPr>
          <p:cNvPr id="67588" name="Slide Number Placeholder 3"/>
          <p:cNvSpPr>
            <a:spLocks noGrp="1"/>
          </p:cNvSpPr>
          <p:nvPr>
            <p:ph type="sldNum" sz="quarter" idx="5"/>
          </p:nvPr>
        </p:nvSpPr>
        <p:spPr>
          <a:noFill/>
        </p:spPr>
        <p:txBody>
          <a:bodyPr/>
          <a:lstStyle/>
          <a:p>
            <a:fld id="{75FD7AA1-C778-304A-A73C-43C8903B58CF}" type="slidenum">
              <a:rPr lang="da-DK" smtClean="0"/>
              <a:pPr/>
              <a:t>27</a:t>
            </a:fld>
            <a:endParaRPr lang="da-DK"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When designing an assessment that has psychosocial focus, it is important to understand and respect that psychosocial wellbeing is a contextual and culturally defined concept and state. This means that what it MEANS to feel well, psychosocially, is not necessarily the same for all populations. Although there may be general similarities, the details that indicated if a population are doing well psychosocially usually differs from one population to another. This is the case even for subpopulations within a larger population. </a:t>
            </a:r>
          </a:p>
          <a:p>
            <a:pPr marL="228600" indent="-228600">
              <a:buFontTx/>
              <a:buAutoNum type="arabicPeriod"/>
              <a:defRPr/>
            </a:pPr>
            <a:r>
              <a:rPr lang="en-US" b="1" dirty="0" smtClean="0"/>
              <a:t>Ask the participants to make groups of 4 and to discuss the question stated: Can you think of different populations that you know, where the meaning of psychosocial wellbeing differs. Encourage them to also consider subpopulations within the same general population. After some minutes ask them to share with the group. If they have trouble thinking of examples, help them with some of the following: </a:t>
            </a:r>
            <a:r>
              <a:rPr lang="en-US" b="1" dirty="0" smtClean="0">
                <a:solidFill>
                  <a:srgbClr val="FF0000"/>
                </a:solidFill>
              </a:rPr>
              <a:t>(You do not need to use these examples if the groups have many of their own)</a:t>
            </a:r>
            <a:endParaRPr lang="en-US" dirty="0" smtClean="0">
              <a:solidFill>
                <a:srgbClr val="FF0000"/>
              </a:solidFill>
            </a:endParaRPr>
          </a:p>
          <a:p>
            <a:pPr marL="1143000" lvl="2" indent="-228600">
              <a:buFontTx/>
              <a:buAutoNum type="arabicPeriod"/>
              <a:defRPr/>
            </a:pPr>
            <a:r>
              <a:rPr lang="en-US" dirty="0" smtClean="0"/>
              <a:t>A disadvantaged population living in poverty and in a conflict zone may feel psychosocial wellbeing as long as they have their basic needs met and are safe from danger – whilst a group of people living in a wealthy and safe country may experience psychosocial wellbeing in terms of having enough money to own a house, spend time with their family and friends on vacations, etc. </a:t>
            </a:r>
          </a:p>
          <a:p>
            <a:pPr marL="1143000" lvl="2" indent="-228600">
              <a:buFontTx/>
              <a:buAutoNum type="arabicPeriod"/>
              <a:defRPr/>
            </a:pPr>
            <a:r>
              <a:rPr lang="en-US" dirty="0" smtClean="0"/>
              <a:t>Children often feel psychosocial wellbeing if they the opportunity to play and if they have at least one adult they feel a strong attachment with, whilst adults typically feel psychosocial wellbeing if they and their families are safe and cared for and if they have the opportunity to </a:t>
            </a:r>
            <a:r>
              <a:rPr lang="en-US" dirty="0" err="1" smtClean="0"/>
              <a:t>socialise</a:t>
            </a:r>
            <a:r>
              <a:rPr lang="en-US" dirty="0" smtClean="0"/>
              <a:t> with peers with similar interests. </a:t>
            </a:r>
          </a:p>
        </p:txBody>
      </p:sp>
      <p:sp>
        <p:nvSpPr>
          <p:cNvPr id="69636" name="Slide Number Placeholder 3"/>
          <p:cNvSpPr>
            <a:spLocks noGrp="1"/>
          </p:cNvSpPr>
          <p:nvPr>
            <p:ph type="sldNum" sz="quarter" idx="5"/>
          </p:nvPr>
        </p:nvSpPr>
        <p:spPr>
          <a:noFill/>
        </p:spPr>
        <p:txBody>
          <a:bodyPr/>
          <a:lstStyle/>
          <a:p>
            <a:fld id="{D92721D9-05E8-D642-8766-F52303169469}" type="slidenum">
              <a:rPr lang="da-DK" smtClean="0"/>
              <a:pPr/>
              <a:t>28</a:t>
            </a:fld>
            <a:endParaRPr lang="da-DK"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a:ln/>
        </p:spPr>
      </p:sp>
      <p:sp>
        <p:nvSpPr>
          <p:cNvPr id="71683" name="Notes Placeholder 2"/>
          <p:cNvSpPr>
            <a:spLocks noGrp="1"/>
          </p:cNvSpPr>
          <p:nvPr>
            <p:ph type="body" idx="1"/>
          </p:nvPr>
        </p:nvSpPr>
        <p:spPr>
          <a:noFill/>
          <a:ln/>
        </p:spPr>
        <p:txBody>
          <a:bodyPr/>
          <a:lstStyle/>
          <a:p>
            <a:pPr marL="228600" indent="-228600">
              <a:buFontTx/>
              <a:buAutoNum type="arabicPeriod"/>
            </a:pPr>
            <a:r>
              <a:rPr lang="en-US" smtClean="0"/>
              <a:t>The following are examples of questions that are well-suited to explore both the MEANING and the STATUS of psychosocial wellbeing in a given population. </a:t>
            </a:r>
          </a:p>
          <a:p>
            <a:pPr marL="228600" indent="-228600">
              <a:buFontTx/>
              <a:buAutoNum type="arabicPeriod"/>
            </a:pPr>
            <a:r>
              <a:rPr lang="en-US" b="1" smtClean="0"/>
              <a:t>Read the example questions</a:t>
            </a:r>
          </a:p>
        </p:txBody>
      </p:sp>
      <p:sp>
        <p:nvSpPr>
          <p:cNvPr id="71684" name="Slide Number Placeholder 3"/>
          <p:cNvSpPr>
            <a:spLocks noGrp="1"/>
          </p:cNvSpPr>
          <p:nvPr>
            <p:ph type="sldNum" sz="quarter" idx="5"/>
          </p:nvPr>
        </p:nvSpPr>
        <p:spPr>
          <a:noFill/>
        </p:spPr>
        <p:txBody>
          <a:bodyPr/>
          <a:lstStyle/>
          <a:p>
            <a:fld id="{4A7EDEF1-CDD1-F54A-B4A1-D89DF9B61B50}" type="slidenum">
              <a:rPr lang="da-DK" smtClean="0"/>
              <a:pPr/>
              <a:t>29</a:t>
            </a:fld>
            <a:endParaRPr lang="da-D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A3DDBF8C-2284-6941-BF2B-92591F7A9F80}" type="slidenum">
              <a:rPr lang="da-DK"/>
              <a:pPr/>
              <a:t>3</a:t>
            </a:fld>
            <a:endParaRPr lang="da-DK"/>
          </a:p>
        </p:txBody>
      </p:sp>
      <p:sp>
        <p:nvSpPr>
          <p:cNvPr id="20483"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The most obvious explanation of assessments is that they are tools that help up to find out the facts. </a:t>
            </a:r>
          </a:p>
          <a:p>
            <a:pPr marL="228600" indent="-228600" eaLnBrk="1" hangingPunct="1">
              <a:buFontTx/>
              <a:buAutoNum type="arabicPeriod"/>
              <a:defRPr/>
            </a:pPr>
            <a:r>
              <a:rPr lang="en-GB" b="1" dirty="0" smtClean="0"/>
              <a:t>Ask the participants if they know what the difference is between facts and data? If they do not know, explain: </a:t>
            </a:r>
            <a:r>
              <a:rPr lang="en-GB" dirty="0" smtClean="0"/>
              <a:t>Data is the ‘raw’ material that is collected, such as ‘numbers of people who were counted as homeless’, or ‘number of schools that were destroyed’. Data is collected and analysed to produce facts/information</a:t>
            </a:r>
          </a:p>
          <a:p>
            <a:pPr marL="228600" indent="-228600" eaLnBrk="1" hangingPunct="1">
              <a:buFontTx/>
              <a:buAutoNum type="arabicPeriod"/>
              <a:defRPr/>
            </a:pPr>
            <a:r>
              <a:rPr lang="en-GB" dirty="0" smtClean="0"/>
              <a:t>What assessments do is collect measurable data that is used to analyse and report the impact of a disaster or a crisis on a population. The impact is not only the physical destruction or how many people have died, but also includes looking at the reactions of the population, their needs, and the resources they have to cope with the impact. When working with psychosocial responses, the focus is obviously on the impact on psychosocial wellbeing, and how the population are coping with this. </a:t>
            </a:r>
          </a:p>
          <a:p>
            <a:pPr marL="228600" indent="-228600" eaLnBrk="1" hangingPunct="1">
              <a:buFontTx/>
              <a:buAutoNum type="arabicPeriod"/>
              <a:defRPr/>
            </a:pPr>
            <a:r>
              <a:rPr lang="en-GB" dirty="0" smtClean="0"/>
              <a:t>Assessments also help us to identify if there are some groups of people that are more vulnerable than others. </a:t>
            </a:r>
          </a:p>
          <a:p>
            <a:pPr marL="228600" indent="-228600" eaLnBrk="1" hangingPunct="1">
              <a:buFontTx/>
              <a:buAutoNum type="arabicPeriod"/>
              <a:defRPr/>
            </a:pPr>
            <a:r>
              <a:rPr lang="en-GB" dirty="0" smtClean="0"/>
              <a:t>Finally, the results of assessments are what we use to guide us when planning and implementing psychosocial responses. They guide us on who to target with the responses, where they are and what kind of assistance they need. </a:t>
            </a:r>
          </a:p>
          <a:p>
            <a:pPr marL="228600" indent="-228600" eaLnBrk="1" hangingPunct="1">
              <a:buFontTx/>
              <a:buAutoNum type="arabicPeriod"/>
              <a:defRPr/>
            </a:pPr>
            <a:endParaRPr lang="en-GB" dirty="0" smtClean="0"/>
          </a:p>
          <a:p>
            <a:pPr marL="228600" indent="-228600" eaLnBrk="1" hangingPunct="1">
              <a:defRPr/>
            </a:pPr>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a:ln/>
        </p:spPr>
      </p:sp>
      <p:sp>
        <p:nvSpPr>
          <p:cNvPr id="73731" name="Notes Placeholder 2"/>
          <p:cNvSpPr>
            <a:spLocks noGrp="1"/>
          </p:cNvSpPr>
          <p:nvPr>
            <p:ph type="body" idx="1"/>
          </p:nvPr>
        </p:nvSpPr>
        <p:spPr>
          <a:noFill/>
          <a:ln/>
        </p:spPr>
        <p:txBody>
          <a:bodyPr/>
          <a:lstStyle/>
          <a:p>
            <a:pPr marL="228600" indent="-228600">
              <a:buFontTx/>
              <a:buAutoNum type="arabicPeriod"/>
            </a:pPr>
            <a:r>
              <a:rPr lang="en-US" b="1" smtClean="0"/>
              <a:t>Read the example questions</a:t>
            </a:r>
          </a:p>
        </p:txBody>
      </p:sp>
      <p:sp>
        <p:nvSpPr>
          <p:cNvPr id="73732" name="Slide Number Placeholder 3"/>
          <p:cNvSpPr>
            <a:spLocks noGrp="1"/>
          </p:cNvSpPr>
          <p:nvPr>
            <p:ph type="sldNum" sz="quarter" idx="5"/>
          </p:nvPr>
        </p:nvSpPr>
        <p:spPr>
          <a:noFill/>
        </p:spPr>
        <p:txBody>
          <a:bodyPr/>
          <a:lstStyle/>
          <a:p>
            <a:fld id="{168E3B39-A363-444D-BF79-B0669839CC27}" type="slidenum">
              <a:rPr lang="da-DK" smtClean="0"/>
              <a:pPr/>
              <a:t>30</a:t>
            </a:fld>
            <a:endParaRPr lang="da-DK"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p:cNvSpPr>
          <p:nvPr>
            <p:ph type="sldImg"/>
          </p:nvPr>
        </p:nvSpPr>
        <p:spPr>
          <a:ln/>
        </p:spPr>
      </p:sp>
      <p:sp>
        <p:nvSpPr>
          <p:cNvPr id="75779" name="Notes Placeholder 2"/>
          <p:cNvSpPr>
            <a:spLocks noGrp="1"/>
          </p:cNvSpPr>
          <p:nvPr>
            <p:ph type="body" idx="1"/>
          </p:nvPr>
        </p:nvSpPr>
        <p:spPr>
          <a:noFill/>
          <a:ln/>
        </p:spPr>
        <p:txBody>
          <a:bodyPr/>
          <a:lstStyle/>
          <a:p>
            <a:pPr marL="228600" indent="-228600">
              <a:buFontTx/>
              <a:buAutoNum type="arabicPeriod"/>
            </a:pPr>
            <a:r>
              <a:rPr lang="en-US" b="1" smtClean="0"/>
              <a:t>Read the example questions</a:t>
            </a:r>
          </a:p>
        </p:txBody>
      </p:sp>
      <p:sp>
        <p:nvSpPr>
          <p:cNvPr id="75780" name="Slide Number Placeholder 3"/>
          <p:cNvSpPr>
            <a:spLocks noGrp="1"/>
          </p:cNvSpPr>
          <p:nvPr>
            <p:ph type="sldNum" sz="quarter" idx="5"/>
          </p:nvPr>
        </p:nvSpPr>
        <p:spPr>
          <a:noFill/>
        </p:spPr>
        <p:txBody>
          <a:bodyPr/>
          <a:lstStyle/>
          <a:p>
            <a:fld id="{B7F55101-FFD6-5A44-B5DA-E0D7625FB2F5}" type="slidenum">
              <a:rPr lang="da-DK" smtClean="0"/>
              <a:pPr/>
              <a:t>31</a:t>
            </a:fld>
            <a:endParaRPr lang="da-DK"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a:ln/>
        </p:spPr>
      </p:sp>
      <p:sp>
        <p:nvSpPr>
          <p:cNvPr id="77827" name="Notes Placeholder 2"/>
          <p:cNvSpPr>
            <a:spLocks noGrp="1"/>
          </p:cNvSpPr>
          <p:nvPr>
            <p:ph type="body" idx="1"/>
          </p:nvPr>
        </p:nvSpPr>
        <p:spPr>
          <a:noFill/>
          <a:ln/>
        </p:spPr>
        <p:txBody>
          <a:bodyPr/>
          <a:lstStyle/>
          <a:p>
            <a:pPr marL="228600" indent="-228600">
              <a:buFontTx/>
              <a:buAutoNum type="arabicPeriod"/>
            </a:pPr>
            <a:r>
              <a:rPr lang="en-US" b="1" smtClean="0"/>
              <a:t>Ask the participants the stated question: Who should collect data in a population affected by a crisis? </a:t>
            </a:r>
          </a:p>
          <a:p>
            <a:pPr marL="228600" indent="-228600">
              <a:buFontTx/>
              <a:buAutoNum type="arabicPeriod"/>
            </a:pPr>
            <a:r>
              <a:rPr lang="en-US" b="1" smtClean="0"/>
              <a:t>If they do not come up with answers, ask them more of the following questions? </a:t>
            </a:r>
          </a:p>
          <a:p>
            <a:pPr marL="685800" lvl="1" indent="-228600">
              <a:buFontTx/>
              <a:buAutoNum type="arabicPeriod"/>
            </a:pPr>
            <a:r>
              <a:rPr lang="en-US" b="1" smtClean="0"/>
              <a:t>Should it be international consultants who have just arrived in the country and do not speak the local language? Why not? </a:t>
            </a:r>
          </a:p>
          <a:p>
            <a:pPr marL="685800" lvl="1" indent="-228600">
              <a:buFontTx/>
              <a:buAutoNum type="arabicPeriod"/>
            </a:pPr>
            <a:r>
              <a:rPr lang="en-US" b="1" smtClean="0"/>
              <a:t>Should it be someone completely unknown to your organization who has no training in psychosocial support or in data collection? Why not? </a:t>
            </a:r>
          </a:p>
          <a:p>
            <a:pPr marL="685800" lvl="1" indent="-228600">
              <a:buFontTx/>
              <a:buAutoNum type="arabicPeriod"/>
            </a:pPr>
            <a:r>
              <a:rPr lang="en-US" b="1" smtClean="0"/>
              <a:t>Explain the following: </a:t>
            </a:r>
            <a:r>
              <a:rPr lang="en-US" smtClean="0"/>
              <a:t>It is best to use local volunteers as data collectors when working with sensitive topics such as psychosocial wellbeing. Local volunteers have an innate understanding of the population’s culture, language and behaviour. They will know how to approach the community members in a culturally acceptable manner, and will be able to interpret the MEANING of what is said or explained, better than someone who does not know the population. </a:t>
            </a:r>
          </a:p>
          <a:p>
            <a:pPr marL="685800" lvl="1" indent="-228600">
              <a:buFontTx/>
              <a:buAutoNum type="arabicPeriod"/>
            </a:pPr>
            <a:endParaRPr lang="en-US" b="1" smtClean="0"/>
          </a:p>
        </p:txBody>
      </p:sp>
      <p:sp>
        <p:nvSpPr>
          <p:cNvPr id="77828" name="Slide Number Placeholder 3"/>
          <p:cNvSpPr>
            <a:spLocks noGrp="1"/>
          </p:cNvSpPr>
          <p:nvPr>
            <p:ph type="sldNum" sz="quarter" idx="5"/>
          </p:nvPr>
        </p:nvSpPr>
        <p:spPr>
          <a:noFill/>
        </p:spPr>
        <p:txBody>
          <a:bodyPr/>
          <a:lstStyle/>
          <a:p>
            <a:fld id="{C0D3D70C-33E1-B14F-8281-4E828E359744}" type="slidenum">
              <a:rPr lang="da-DK" smtClean="0"/>
              <a:pPr/>
              <a:t>32</a:t>
            </a:fld>
            <a:endParaRPr lang="da-DK"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a:ln/>
        </p:spPr>
      </p:sp>
      <p:sp>
        <p:nvSpPr>
          <p:cNvPr id="79875" name="Notes Placeholder 2"/>
          <p:cNvSpPr>
            <a:spLocks noGrp="1"/>
          </p:cNvSpPr>
          <p:nvPr>
            <p:ph type="body" idx="1"/>
          </p:nvPr>
        </p:nvSpPr>
        <p:spPr>
          <a:noFill/>
          <a:ln/>
        </p:spPr>
        <p:txBody>
          <a:bodyPr/>
          <a:lstStyle/>
          <a:p>
            <a:pPr marL="685800" lvl="1" indent="-228600">
              <a:buFontTx/>
              <a:buAutoNum type="arabicPeriod"/>
            </a:pPr>
            <a:r>
              <a:rPr lang="en-US" b="1" smtClean="0"/>
              <a:t>Ask the participants who they think should provide the information in assessments. Encourage a discussion about whether it should only be the population you are planning to target with your response, or whether you should also interview and collect data from others who are not directly affected. </a:t>
            </a:r>
          </a:p>
          <a:p>
            <a:pPr marL="685800" lvl="1" indent="-228600">
              <a:buFontTx/>
              <a:buAutoNum type="arabicPeriod"/>
            </a:pPr>
            <a:r>
              <a:rPr lang="en-US" b="1" smtClean="0"/>
              <a:t>Use the next slide to summarise</a:t>
            </a:r>
          </a:p>
        </p:txBody>
      </p:sp>
      <p:sp>
        <p:nvSpPr>
          <p:cNvPr id="79876" name="Slide Number Placeholder 3"/>
          <p:cNvSpPr>
            <a:spLocks noGrp="1"/>
          </p:cNvSpPr>
          <p:nvPr>
            <p:ph type="sldNum" sz="quarter" idx="5"/>
          </p:nvPr>
        </p:nvSpPr>
        <p:spPr>
          <a:noFill/>
        </p:spPr>
        <p:txBody>
          <a:bodyPr/>
          <a:lstStyle/>
          <a:p>
            <a:fld id="{06CAD352-E0A1-D843-B86C-27BB098D1A18}" type="slidenum">
              <a:rPr lang="da-DK" smtClean="0"/>
              <a:pPr/>
              <a:t>33</a:t>
            </a:fld>
            <a:endParaRPr lang="da-DK"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indent="-228600">
              <a:buFontTx/>
              <a:buAutoNum type="arabicPeriod"/>
            </a:pPr>
            <a:r>
              <a:rPr lang="en-US" dirty="0" smtClean="0"/>
              <a:t>When you are gathering information about a certain population, it is important to collect data NOT ONLY from the population you will target, but also from others who may influence or impact the lives of the targeted population. Thus, if you are targeting a community in a certain area, it is important to also try to get information from others who may influence the lives and the psychosocial wellbeing of that community, such as the local government. </a:t>
            </a:r>
          </a:p>
          <a:p>
            <a:pPr marL="228600" indent="-228600">
              <a:buFontTx/>
              <a:buAutoNum type="arabicPeriod"/>
            </a:pPr>
            <a:r>
              <a:rPr lang="en-US" dirty="0" smtClean="0"/>
              <a:t>In this example, the targeted group is the children. However, to get a full understanding of how the children are doing and what psychosocial needs they have, and what opportunities there are to address these needs, it is important to gather information from all who influence their lives, such as their parents, their school teachers, the local administration, the government, etc. </a:t>
            </a:r>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34</a:t>
            </a:fld>
            <a:endParaRPr lang="da-DK"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dirty="0" smtClean="0"/>
              <a:t>Another important technique in data collection is triangulation.</a:t>
            </a:r>
            <a:r>
              <a:rPr lang="en-US" baseline="0" dirty="0" smtClean="0"/>
              <a:t> Triangulation is a way of ‘double’, or rather ‘triple’ checking the accurateness and truth of the data collected. It can be done in two different ways – one is collecting data on the same topic, using the same data collection methods, but from different sources, as is shown in this diagram. </a:t>
            </a:r>
            <a:endParaRPr lang="en-US" dirty="0" smtClean="0"/>
          </a:p>
          <a:p>
            <a:pPr marL="228600" indent="-228600">
              <a:buFontTx/>
              <a:buAutoNum type="arabicPeriod"/>
            </a:pPr>
            <a:endParaRPr lang="en-US" dirty="0" smtClean="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35</a:t>
            </a:fld>
            <a:endParaRPr lang="da-DK"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indent="-228600">
              <a:buFontTx/>
              <a:buAutoNum type="arabicPeriod"/>
            </a:pPr>
            <a:r>
              <a:rPr lang="en-US" dirty="0" smtClean="0"/>
              <a:t>The</a:t>
            </a:r>
            <a:r>
              <a:rPr lang="en-US" baseline="0" dirty="0" smtClean="0"/>
              <a:t> second is shown here, and is collecting data on the same topic from the same population, but using different data collection techniques. </a:t>
            </a:r>
            <a:endParaRPr lang="en-US" dirty="0" smtClean="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36</a:t>
            </a:fld>
            <a:endParaRPr lang="da-DK"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indent="-228600">
              <a:buFontTx/>
              <a:buAutoNum type="arabicPeriod"/>
            </a:pPr>
            <a:r>
              <a:rPr lang="en-US" dirty="0" smtClean="0"/>
              <a:t>Collecting</a:t>
            </a:r>
            <a:r>
              <a:rPr lang="en-US" baseline="0" dirty="0" smtClean="0"/>
              <a:t> data in a psychosocial assessment can be a very challenging experience, both for those collecting the data and for those providing it. </a:t>
            </a:r>
          </a:p>
          <a:p>
            <a:pPr marL="228600" indent="-228600">
              <a:buFontTx/>
              <a:buAutoNum type="arabicPeriod"/>
            </a:pPr>
            <a:r>
              <a:rPr lang="en-US" baseline="0" dirty="0" smtClean="0"/>
              <a:t>Talking about issues related to  psychosocial wellbeing and to coping after experiencing a disaster or crisis event often opens up to sensitive and emotional topics, where those affected share the painful and difficult experiences they have had.</a:t>
            </a:r>
          </a:p>
          <a:p>
            <a:pPr marL="228600" indent="-228600">
              <a:buFontTx/>
              <a:buAutoNum type="arabicPeriod"/>
            </a:pPr>
            <a:r>
              <a:rPr lang="en-US" baseline="0" dirty="0" smtClean="0"/>
              <a:t> Often the affected population show very high levels of distress, and are anxious and fearful of the future because they do not yet know how it will be. </a:t>
            </a:r>
          </a:p>
          <a:p>
            <a:pPr marL="228600" indent="-228600">
              <a:buFontTx/>
              <a:buAutoNum type="arabicPeriod"/>
            </a:pPr>
            <a:r>
              <a:rPr lang="en-US" b="1" baseline="0" dirty="0" smtClean="0"/>
              <a:t>CLICK: </a:t>
            </a:r>
            <a:r>
              <a:rPr lang="en-US" baseline="0" dirty="0" smtClean="0"/>
              <a:t>It is therefore very important that data collectors, who are most often staff and volunteers – undergo training and receive constant supervision during the time they are collecting data. </a:t>
            </a:r>
          </a:p>
          <a:p>
            <a:pPr marL="228600" indent="-228600">
              <a:buFontTx/>
              <a:buAutoNum type="arabicPeriod"/>
            </a:pPr>
            <a:r>
              <a:rPr lang="en-US" baseline="0" dirty="0" smtClean="0"/>
              <a:t>They should receive training on how to provide psychological first aid and methods of providing psychosocial support. </a:t>
            </a:r>
          </a:p>
          <a:p>
            <a:pPr marL="228600" indent="-228600">
              <a:buFontTx/>
              <a:buAutoNum type="arabicPeriod"/>
            </a:pPr>
            <a:r>
              <a:rPr lang="en-US" baseline="0" dirty="0" smtClean="0"/>
              <a:t>They should also be encouraged and efforts made so that they can engage in peer support initiatives. </a:t>
            </a:r>
          </a:p>
          <a:p>
            <a:pPr marL="228600" indent="-228600">
              <a:buFontTx/>
              <a:buAutoNum type="arabicPeriod"/>
            </a:pPr>
            <a:r>
              <a:rPr lang="en-US" baseline="0" dirty="0" smtClean="0"/>
              <a:t>Finally, it is of critical importance staff and volunteers working in psychosocial responses are trained on how to take care of themselves, recognizing their own limits and making sure they too, receive psychosocial support. </a:t>
            </a:r>
          </a:p>
          <a:p>
            <a:pPr marL="228600" indent="-228600">
              <a:buFontTx/>
              <a:buAutoNum type="arabicPeriod"/>
            </a:pPr>
            <a:r>
              <a:rPr lang="en-US" b="1" baseline="0" dirty="0" smtClean="0"/>
              <a:t>CLICK: </a:t>
            </a:r>
            <a:r>
              <a:rPr lang="en-US" baseline="0" dirty="0" smtClean="0"/>
              <a:t>If the staff and volunteers have adequate training and are well equipped to approach the sensitive topics in a supportive way, the actual experience of being interviewed for data collection, or taking part in a focus group discussion, can be a very positive experience for the person affected by the disaster. </a:t>
            </a:r>
          </a:p>
          <a:p>
            <a:pPr marL="228600" indent="-228600">
              <a:buFontTx/>
              <a:buAutoNum type="arabicPeriod"/>
            </a:pPr>
            <a:r>
              <a:rPr lang="en-US" baseline="0" dirty="0" smtClean="0"/>
              <a:t>It can be an empowering experience where, through sharing of challenges, the affected people can find solutions to their problems and identify what they need to cope better. </a:t>
            </a:r>
          </a:p>
          <a:p>
            <a:pPr marL="228600" indent="-228600">
              <a:buFontTx/>
              <a:buAutoNum type="arabicPeriod"/>
            </a:pPr>
            <a:r>
              <a:rPr lang="en-US" baseline="0" dirty="0" smtClean="0"/>
              <a:t>In summary, the experience of providing data can be the first step to improving psychosocial wellbeing. </a:t>
            </a:r>
            <a:endParaRPr lang="en-US" dirty="0" smtClean="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37</a:t>
            </a:fld>
            <a:endParaRPr lang="da-DK"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a:ln/>
        </p:spPr>
      </p:sp>
      <p:sp>
        <p:nvSpPr>
          <p:cNvPr id="83971" name="Notes Placeholder 2"/>
          <p:cNvSpPr>
            <a:spLocks noGrp="1"/>
          </p:cNvSpPr>
          <p:nvPr>
            <p:ph type="body" idx="1"/>
          </p:nvPr>
        </p:nvSpPr>
        <p:spPr>
          <a:noFill/>
          <a:ln/>
        </p:spPr>
        <p:txBody>
          <a:bodyPr/>
          <a:lstStyle/>
          <a:p>
            <a:pPr marL="685800" lvl="1" indent="-228600">
              <a:buFontTx/>
              <a:buAutoNum type="arabicPeriod"/>
            </a:pPr>
            <a:r>
              <a:rPr lang="en-US" smtClean="0"/>
              <a:t>There are a number of things one has to be aware of when planning to collect data in assessments. </a:t>
            </a:r>
          </a:p>
          <a:p>
            <a:pPr marL="685800" lvl="1" indent="-228600">
              <a:buFontTx/>
              <a:buAutoNum type="arabicPeriod"/>
            </a:pPr>
            <a:r>
              <a:rPr lang="en-US" smtClean="0"/>
              <a:t>The first is that the data collection is well planned and justifiable. This means there has to be a good reason to collect the data – which there usually is if a disaster has taken place and a population has been hurt or displaced. The data collection activity has to be well planned – the data collectors have to be well trained, and adequate time and resources should be budgeted for the data collection activities. </a:t>
            </a:r>
          </a:p>
          <a:p>
            <a:pPr marL="685800" lvl="1" indent="-228600">
              <a:buFontTx/>
              <a:buAutoNum type="arabicPeriod"/>
            </a:pPr>
            <a:r>
              <a:rPr lang="en-US" smtClean="0"/>
              <a:t>Secondly, it is important to coordinate data collection with others, both in your own organization, and with other organizations and government departments – for example, at coordination meetings. This will prevent the same people from being interviewed over and over again, which can be traumatic for them. It is also less confusing for the affected population. </a:t>
            </a:r>
          </a:p>
          <a:p>
            <a:pPr marL="685800" lvl="1" indent="-228600">
              <a:buFontTx/>
              <a:buAutoNum type="arabicPeriod"/>
            </a:pPr>
            <a:r>
              <a:rPr lang="en-US" smtClean="0"/>
              <a:t>Third, during training of data collectors, it is important that the aims and the ethical and expected procedures are carefully explained and then followed. All data collectors should be able to explain the aims of the data collection they are doing clearly to the people they talk to. </a:t>
            </a:r>
          </a:p>
          <a:p>
            <a:pPr marL="685800" lvl="1" indent="-228600">
              <a:buFontTx/>
              <a:buAutoNum type="arabicPeriod"/>
            </a:pPr>
            <a:r>
              <a:rPr lang="en-US" smtClean="0"/>
              <a:t>Explaining the aims of data collection is connected to this next point, since those who are interviewed should be given the opportunity to understand completely what the data is going to be used for – and then the option of whether they want to contribute with data. This reduces any unrealistic expectations. </a:t>
            </a:r>
          </a:p>
          <a:p>
            <a:pPr marL="685800" lvl="1" indent="-228600">
              <a:buFontTx/>
              <a:buAutoNum type="arabicPeriod"/>
            </a:pPr>
            <a:endParaRPr lang="en-US" smtClean="0"/>
          </a:p>
        </p:txBody>
      </p:sp>
      <p:sp>
        <p:nvSpPr>
          <p:cNvPr id="83972" name="Slide Number Placeholder 3"/>
          <p:cNvSpPr>
            <a:spLocks noGrp="1"/>
          </p:cNvSpPr>
          <p:nvPr>
            <p:ph type="sldNum" sz="quarter" idx="5"/>
          </p:nvPr>
        </p:nvSpPr>
        <p:spPr>
          <a:noFill/>
        </p:spPr>
        <p:txBody>
          <a:bodyPr/>
          <a:lstStyle/>
          <a:p>
            <a:fld id="{BFDE8E60-C143-DE47-946F-F18E8572A4EF}" type="slidenum">
              <a:rPr lang="da-DK" smtClean="0"/>
              <a:pPr/>
              <a:t>38</a:t>
            </a:fld>
            <a:endParaRPr lang="da-DK"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ln/>
        </p:spPr>
      </p:sp>
      <p:sp>
        <p:nvSpPr>
          <p:cNvPr id="86019" name="Notes Placeholder 2"/>
          <p:cNvSpPr>
            <a:spLocks noGrp="1"/>
          </p:cNvSpPr>
          <p:nvPr>
            <p:ph type="body" idx="1"/>
          </p:nvPr>
        </p:nvSpPr>
        <p:spPr>
          <a:noFill/>
          <a:ln/>
        </p:spPr>
        <p:txBody>
          <a:bodyPr/>
          <a:lstStyle/>
          <a:p>
            <a:pPr marL="685800" lvl="1" indent="-228600">
              <a:buFontTx/>
              <a:buAutoNum type="arabicPeriod"/>
            </a:pPr>
            <a:r>
              <a:rPr lang="en-US" smtClean="0"/>
              <a:t>In scientific experiments it is usual that one has a control group, or a comparison group, that was not included in the scientific experiment. This is done to show if the experiment worked on the group that was included. This is NOT ethical and should be avoided when planning psychosocial interventions. It is not ethical to deprive some people of psychosocial support purely for comparison purposes. The only way this sometimes works, is if a psychosocial response is implemented with a time delay in some groups – then one could  make comparisons with groups that were waiting to receive support. </a:t>
            </a:r>
          </a:p>
          <a:p>
            <a:pPr marL="685800" lvl="1" indent="-228600">
              <a:buFontTx/>
              <a:buAutoNum type="arabicPeriod"/>
            </a:pPr>
            <a:r>
              <a:rPr lang="en-US" smtClean="0"/>
              <a:t>It is very important that all people who collect data do so in a culturally appropriate and respectful manner. All persons who provide data should also give their informed consent at the beginning of the data collection activity. </a:t>
            </a:r>
          </a:p>
          <a:p>
            <a:pPr marL="685800" lvl="1" indent="-228600">
              <a:buFontTx/>
              <a:buAutoNum type="arabicPeriod"/>
            </a:pPr>
            <a:r>
              <a:rPr lang="en-US" smtClean="0"/>
              <a:t>Whilst giving informers the opportunity to give consent, it should also be explained to them that all the data will be private and confidential, and their names will not be made public or shared with others, except for the purposes of assisting them with psychosocial support. </a:t>
            </a:r>
          </a:p>
          <a:p>
            <a:pPr marL="685800" lvl="1" indent="-228600">
              <a:buFontTx/>
              <a:buAutoNum type="arabicPeriod"/>
            </a:pPr>
            <a:r>
              <a:rPr lang="en-US" smtClean="0"/>
              <a:t>When people have gone through a difficult experience, it may be painful and disturbing for them to talk about it again to others. Data collectors should be trained to deal with this, especially when they are collecting information on psychosocial needs. It is best data collectors expect strong reactions, so they know what to do. </a:t>
            </a:r>
          </a:p>
          <a:p>
            <a:pPr marL="685800" lvl="1" indent="-228600">
              <a:buFontTx/>
              <a:buAutoNum type="arabicPeriod"/>
            </a:pPr>
            <a:endParaRPr lang="en-US" smtClean="0"/>
          </a:p>
        </p:txBody>
      </p:sp>
      <p:sp>
        <p:nvSpPr>
          <p:cNvPr id="86020" name="Slide Number Placeholder 3"/>
          <p:cNvSpPr>
            <a:spLocks noGrp="1"/>
          </p:cNvSpPr>
          <p:nvPr>
            <p:ph type="sldNum" sz="quarter" idx="5"/>
          </p:nvPr>
        </p:nvSpPr>
        <p:spPr>
          <a:noFill/>
        </p:spPr>
        <p:txBody>
          <a:bodyPr/>
          <a:lstStyle/>
          <a:p>
            <a:fld id="{B95FA46A-E149-C747-93ED-AB8F9EF2D8F4}" type="slidenum">
              <a:rPr lang="da-DK" smtClean="0"/>
              <a:pPr/>
              <a:t>39</a:t>
            </a:fld>
            <a:endParaRPr lang="da-D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08B08743-D7D8-9F40-87FA-C359B0AC4C7B}" type="slidenum">
              <a:rPr lang="da-DK"/>
              <a:pPr/>
              <a:t>4</a:t>
            </a:fld>
            <a:endParaRPr lang="da-DK"/>
          </a:p>
        </p:txBody>
      </p:sp>
      <p:sp>
        <p:nvSpPr>
          <p:cNvPr id="22531"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b="1" dirty="0" smtClean="0"/>
              <a:t>Ask the participants to buzz with their partners whom they are sitting next to. If there is an uneven number of participants, make one group of three. </a:t>
            </a:r>
          </a:p>
          <a:p>
            <a:pPr eaLnBrk="1" hangingPunct="1">
              <a:defRPr/>
            </a:pPr>
            <a:r>
              <a:rPr lang="en-GB" b="1" dirty="0" smtClean="0"/>
              <a:t>Ask them to discuss the question on the slide for 5 minutes, and then you will ask them to contribute to a brainstorm on the topic in the big group. </a:t>
            </a:r>
          </a:p>
          <a:p>
            <a:pPr eaLnBrk="1" hangingPunct="1">
              <a:defRPr/>
            </a:pPr>
            <a:r>
              <a:rPr lang="en-GB" b="1" dirty="0" smtClean="0"/>
              <a:t>Only present the next slide after they have finished sharing their ideas. </a:t>
            </a:r>
          </a:p>
          <a:p>
            <a:pPr eaLnBrk="1" hangingPunct="1">
              <a:defRPr/>
            </a:pPr>
            <a:endParaRPr lang="en-GB" dirty="0" smtClean="0"/>
          </a:p>
          <a:p>
            <a:pPr marL="228600" indent="-228600" eaLnBrk="1" hangingPunct="1">
              <a:defRPr/>
            </a:pPr>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ln/>
        </p:spPr>
      </p:sp>
      <p:sp>
        <p:nvSpPr>
          <p:cNvPr id="86019" name="Notes Placeholder 2"/>
          <p:cNvSpPr>
            <a:spLocks noGrp="1"/>
          </p:cNvSpPr>
          <p:nvPr>
            <p:ph type="body" idx="1"/>
          </p:nvPr>
        </p:nvSpPr>
        <p:spPr>
          <a:noFill/>
          <a:ln/>
        </p:spPr>
        <p:txBody>
          <a:bodyPr/>
          <a:lstStyle/>
          <a:p>
            <a:pPr marL="685800" lvl="1" indent="-228600">
              <a:buFontTx/>
              <a:buAutoNum type="arabicPeriod"/>
            </a:pPr>
            <a:r>
              <a:rPr lang="en-US" dirty="0" smtClean="0"/>
              <a:t>There are special ethical principals</a:t>
            </a:r>
            <a:r>
              <a:rPr lang="en-US" baseline="0" dirty="0" smtClean="0"/>
              <a:t> when working with and interviewing children due to the power imbalance between adults and children. There are, unfortunately, too many incidences of children who have been subjected to abuse and violence as a result of this power imbalance. </a:t>
            </a:r>
          </a:p>
          <a:p>
            <a:pPr marL="685800" lvl="1" indent="-228600">
              <a:buFontTx/>
              <a:buAutoNum type="arabicPeriod"/>
            </a:pPr>
            <a:r>
              <a:rPr lang="en-US" baseline="0" dirty="0" smtClean="0"/>
              <a:t>Before interviewing children in an assessment, be sure to inform the community leaders and parents in the community that you also wish to interview some children. </a:t>
            </a:r>
          </a:p>
          <a:p>
            <a:pPr marL="685800" lvl="1" indent="-228600">
              <a:buFontTx/>
              <a:buAutoNum type="arabicPeriod"/>
            </a:pPr>
            <a:r>
              <a:rPr lang="en-US" baseline="0" dirty="0" smtClean="0"/>
              <a:t>As with adults, children also need to given informed consent prior to any interview. If they are with their caregivers, they also need to give consent before you may interview the children. </a:t>
            </a:r>
          </a:p>
          <a:p>
            <a:pPr marL="685800" lvl="1" indent="-228600">
              <a:buFontTx/>
              <a:buAutoNum type="arabicPeriod"/>
            </a:pPr>
            <a:r>
              <a:rPr lang="en-US" baseline="0" dirty="0" smtClean="0"/>
              <a:t>Make sure children are interviewed in places where they feel comfortable and safe. </a:t>
            </a:r>
          </a:p>
          <a:p>
            <a:pPr marL="685800" lvl="1" indent="-228600">
              <a:buFontTx/>
              <a:buAutoNum type="arabicPeriod"/>
            </a:pPr>
            <a:r>
              <a:rPr lang="en-US" baseline="0" dirty="0" smtClean="0"/>
              <a:t>It is also best if anyone who is going to conduct interviews with children has received special training on how to approach and work with children</a:t>
            </a:r>
            <a:r>
              <a:rPr lang="en-US" baseline="0" smtClean="0"/>
              <a:t>. </a:t>
            </a:r>
            <a:endParaRPr lang="en-US" dirty="0" smtClean="0"/>
          </a:p>
        </p:txBody>
      </p:sp>
      <p:sp>
        <p:nvSpPr>
          <p:cNvPr id="86020" name="Slide Number Placeholder 3"/>
          <p:cNvSpPr>
            <a:spLocks noGrp="1"/>
          </p:cNvSpPr>
          <p:nvPr>
            <p:ph type="sldNum" sz="quarter" idx="5"/>
          </p:nvPr>
        </p:nvSpPr>
        <p:spPr>
          <a:noFill/>
        </p:spPr>
        <p:txBody>
          <a:bodyPr/>
          <a:lstStyle/>
          <a:p>
            <a:fld id="{B95FA46A-E149-C747-93ED-AB8F9EF2D8F4}" type="slidenum">
              <a:rPr lang="da-DK" smtClean="0"/>
              <a:pPr/>
              <a:t>40</a:t>
            </a:fld>
            <a:endParaRPr lang="da-DK"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a:ln/>
        </p:spPr>
      </p:sp>
      <p:sp>
        <p:nvSpPr>
          <p:cNvPr id="88067" name="Notes Placeholder 2"/>
          <p:cNvSpPr>
            <a:spLocks noGrp="1"/>
          </p:cNvSpPr>
          <p:nvPr>
            <p:ph type="body" idx="1"/>
          </p:nvPr>
        </p:nvSpPr>
        <p:spPr>
          <a:noFill/>
          <a:ln/>
        </p:spPr>
        <p:txBody>
          <a:bodyPr/>
          <a:lstStyle/>
          <a:p>
            <a:pPr marL="228600" indent="-228600">
              <a:buFontTx/>
              <a:buAutoNum type="arabicPeriod"/>
            </a:pPr>
            <a:r>
              <a:rPr lang="en-US" smtClean="0"/>
              <a:t>When data has been collected and analyzed, depending on when in the program cycle it has taken place, the information generated will feed into the next stage of programming. </a:t>
            </a:r>
          </a:p>
          <a:p>
            <a:pPr marL="228600" indent="-228600">
              <a:buFontTx/>
              <a:buAutoNum type="arabicPeriod"/>
            </a:pPr>
            <a:r>
              <a:rPr lang="en-US" smtClean="0"/>
              <a:t>As it has been discussed, information from the rapid assessment will lead to an immediate response, AND motivate the undertaking of a detailed assessment.</a:t>
            </a:r>
          </a:p>
          <a:p>
            <a:pPr marL="228600" indent="-228600">
              <a:buFontTx/>
              <a:buAutoNum type="arabicPeriod"/>
            </a:pPr>
            <a:r>
              <a:rPr lang="en-US" smtClean="0"/>
              <a:t>The information from the detailed assessment will enable the design of a long term programme design AND provide guidance for the development of indicators to use in a baseline study. </a:t>
            </a:r>
          </a:p>
          <a:p>
            <a:pPr marL="228600" indent="-228600">
              <a:buFontTx/>
              <a:buAutoNum type="arabicPeriod"/>
            </a:pPr>
            <a:r>
              <a:rPr lang="en-US" smtClean="0"/>
              <a:t>The indicators from the baseline study will be used throughout the program cycle in continuous assessments and in mid-term and final evaluations. </a:t>
            </a:r>
          </a:p>
          <a:p>
            <a:pPr marL="228600" indent="-228600">
              <a:buFontTx/>
              <a:buAutoNum type="arabicPeriod"/>
            </a:pPr>
            <a:r>
              <a:rPr lang="en-US" smtClean="0"/>
              <a:t>The data collected in monitoring, as continuous assessment will feed into regular activity review and adaption, and will be valuable information for evaluations. </a:t>
            </a:r>
          </a:p>
          <a:p>
            <a:pPr marL="228600" indent="-228600">
              <a:buFontTx/>
              <a:buAutoNum type="arabicPeriod"/>
            </a:pPr>
            <a:r>
              <a:rPr lang="en-US" smtClean="0"/>
              <a:t>The information generated in evaluations will guide any future activities and also help to inform future psychosocial interventions. </a:t>
            </a:r>
            <a:endParaRPr lang="en-US"/>
          </a:p>
        </p:txBody>
      </p:sp>
      <p:sp>
        <p:nvSpPr>
          <p:cNvPr id="88068" name="Slide Number Placeholder 3"/>
          <p:cNvSpPr>
            <a:spLocks noGrp="1"/>
          </p:cNvSpPr>
          <p:nvPr>
            <p:ph type="sldNum" sz="quarter" idx="5"/>
          </p:nvPr>
        </p:nvSpPr>
        <p:spPr>
          <a:noFill/>
        </p:spPr>
        <p:txBody>
          <a:bodyPr/>
          <a:lstStyle/>
          <a:p>
            <a:fld id="{6BDD63DE-C877-3C4D-8597-5695D09BFC47}" type="slidenum">
              <a:rPr lang="da-DK" smtClean="0"/>
              <a:pPr/>
              <a:t>41</a:t>
            </a:fld>
            <a:endParaRPr lang="da-DK"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ln/>
        </p:spPr>
      </p:sp>
      <p:sp>
        <p:nvSpPr>
          <p:cNvPr id="90115" name="Notes Placeholder 2"/>
          <p:cNvSpPr>
            <a:spLocks noGrp="1"/>
          </p:cNvSpPr>
          <p:nvPr>
            <p:ph type="body" idx="1"/>
          </p:nvPr>
        </p:nvSpPr>
        <p:spPr>
          <a:noFill/>
          <a:ln/>
        </p:spPr>
        <p:txBody>
          <a:bodyPr/>
          <a:lstStyle/>
          <a:p>
            <a:pPr marL="228600" indent="-228600">
              <a:buFontTx/>
              <a:buAutoNum type="arabicPeriod"/>
            </a:pPr>
            <a:r>
              <a:rPr lang="en-US" b="1" smtClean="0"/>
              <a:t>Refer to the following explanations if the groups DO NOT come up with the explanations on their own. If they do, praise their contributions and DON’T add the ones below: </a:t>
            </a:r>
          </a:p>
          <a:p>
            <a:pPr marL="685800" lvl="1" indent="-228600">
              <a:buFontTx/>
              <a:buAutoNum type="arabicPeriod"/>
            </a:pPr>
            <a:r>
              <a:rPr lang="en-US" smtClean="0"/>
              <a:t>Sentence 1: When a population has experienced a traumatic event, it can be a very difficult experience for them to tell others about their experience over and over again. Out of respect for the affected population, organizations should coordinate their plans to make assessments, and collaborate in undertaking assessments, so as to reduce stress on the affected population as much as possible. </a:t>
            </a:r>
          </a:p>
          <a:p>
            <a:pPr marL="685800" lvl="1" indent="-228600">
              <a:buFontTx/>
              <a:buAutoNum type="arabicPeriod"/>
            </a:pPr>
            <a:r>
              <a:rPr lang="en-US" smtClean="0"/>
              <a:t>Sentence 1: Populations affected by crises usually have many different needs, and some of these are psychosocial. If you work with other responding organizations that may be focusing on other aspects of wellbeing, such as basic needs, or medical care – you can provide a more holistic response to the overall needs of the population. </a:t>
            </a:r>
          </a:p>
          <a:p>
            <a:pPr marL="685800" lvl="1" indent="-228600">
              <a:buFontTx/>
              <a:buAutoNum type="arabicPeriod"/>
            </a:pPr>
            <a:r>
              <a:rPr lang="en-US" smtClean="0"/>
              <a:t>Sentence 2: If you share the findings of assessments with others, you enhance the opportunities for collaboration and coordination and for responding to the populations holistic needs. </a:t>
            </a:r>
          </a:p>
          <a:p>
            <a:pPr marL="685800" lvl="1" indent="-228600">
              <a:buFontTx/>
              <a:buAutoNum type="arabicPeriod"/>
            </a:pPr>
            <a:endParaRPr lang="en-US" smtClean="0"/>
          </a:p>
        </p:txBody>
      </p:sp>
      <p:sp>
        <p:nvSpPr>
          <p:cNvPr id="90116" name="Slide Number Placeholder 3"/>
          <p:cNvSpPr>
            <a:spLocks noGrp="1"/>
          </p:cNvSpPr>
          <p:nvPr>
            <p:ph type="sldNum" sz="quarter" idx="5"/>
          </p:nvPr>
        </p:nvSpPr>
        <p:spPr>
          <a:noFill/>
        </p:spPr>
        <p:txBody>
          <a:bodyPr/>
          <a:lstStyle/>
          <a:p>
            <a:fld id="{F1E2C5D9-7B34-7E4F-ABB7-0221712D57D0}" type="slidenum">
              <a:rPr lang="da-DK" smtClean="0"/>
              <a:pPr/>
              <a:t>42</a:t>
            </a:fld>
            <a:endParaRPr lang="da-DK"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A3DDD7FB-77EE-1340-B181-C7B7614FF593}" type="slidenum">
              <a:rPr lang="da-DK"/>
              <a:pPr/>
              <a:t>5</a:t>
            </a:fld>
            <a:endParaRPr lang="da-DK"/>
          </a:p>
        </p:txBody>
      </p:sp>
      <p:sp>
        <p:nvSpPr>
          <p:cNvPr id="24579"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b="1" dirty="0" smtClean="0"/>
              <a:t>When you present the list of reasons for why assessments are needed, ask the participants what additional things were listed in the brainstorm that are not on this list. Write these on a flip chart. </a:t>
            </a:r>
          </a:p>
          <a:p>
            <a:pPr eaLnBrk="1" hangingPunct="1">
              <a:defRPr/>
            </a:pPr>
            <a:r>
              <a:rPr lang="en-GB" b="1" dirty="0" smtClean="0"/>
              <a:t>Please add these additional listed reasons to your workshop evaluation form. </a:t>
            </a:r>
          </a:p>
          <a:p>
            <a:pPr marL="228600" indent="-228600" eaLnBrk="1" hangingPunct="1">
              <a:defRPr/>
            </a:pP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E1FB48C-967E-C540-BFE4-63B8F5423FD7}" type="slidenum">
              <a:rPr lang="da-DK"/>
              <a:pPr/>
              <a:t>6</a:t>
            </a:fld>
            <a:endParaRPr lang="da-DK"/>
          </a:p>
        </p:txBody>
      </p:sp>
      <p:sp>
        <p:nvSpPr>
          <p:cNvPr id="26627"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dirty="0" smtClean="0"/>
              <a:t>Successful assessments prevent us from making assumptions about people’s reactions, resources and needs. Making incorrect assumptions can lead to inappropriate and unrealistic interventions that risk doing more harm than good. Instead, well-done assessments guide us on how to plan and implement well-planned and realistic responses, that provide the affected populations with the appropriate responses to improve and strengthen their well-being. </a:t>
            </a:r>
          </a:p>
          <a:p>
            <a:pPr marL="228600" indent="-228600" eaLnBrk="1" hangingPunct="1">
              <a:defRPr/>
            </a:pPr>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marL="228600" indent="-228600">
              <a:buFontTx/>
              <a:buAutoNum type="arabicPeriod"/>
              <a:defRPr/>
            </a:pPr>
            <a:r>
              <a:rPr lang="en-US" dirty="0" smtClean="0"/>
              <a:t>There are two main categories of assessments. The first is needs assessments. These focus on the impact of the event – and how people have reacted and are affected. </a:t>
            </a:r>
          </a:p>
          <a:p>
            <a:pPr>
              <a:defRPr/>
            </a:pPr>
            <a:r>
              <a:rPr lang="en-US" dirty="0" smtClean="0"/>
              <a:t>Examples of these are rapid assessments, in-depth detailed assessments, and the continuous assessments that take place throughout a program implementation period. </a:t>
            </a:r>
            <a:endParaRPr lang="en-US" dirty="0"/>
          </a:p>
        </p:txBody>
      </p:sp>
      <p:sp>
        <p:nvSpPr>
          <p:cNvPr id="28676" name="Slide Number Placeholder 3"/>
          <p:cNvSpPr>
            <a:spLocks noGrp="1"/>
          </p:cNvSpPr>
          <p:nvPr>
            <p:ph type="sldNum" sz="quarter" idx="5"/>
          </p:nvPr>
        </p:nvSpPr>
        <p:spPr>
          <a:noFill/>
        </p:spPr>
        <p:txBody>
          <a:bodyPr/>
          <a:lstStyle/>
          <a:p>
            <a:fld id="{1F00D7DA-E2CF-FF42-A724-2D1BA72238F5}" type="slidenum">
              <a:rPr lang="da-DK" smtClean="0"/>
              <a:pPr/>
              <a:t>7</a:t>
            </a:fld>
            <a:endParaRPr lang="da-DK"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pPr marL="228600" indent="-228600">
              <a:buFontTx/>
              <a:buAutoNum type="arabicPeriod"/>
            </a:pPr>
            <a:r>
              <a:rPr lang="en-US" smtClean="0"/>
              <a:t>The second category of assessments are impact assessment, which measure the impact of an intervention. </a:t>
            </a:r>
          </a:p>
          <a:p>
            <a:pPr marL="228600" indent="-228600">
              <a:buFontTx/>
              <a:buAutoNum type="arabicPeriod"/>
            </a:pPr>
            <a:r>
              <a:rPr lang="en-US" smtClean="0"/>
              <a:t>Examples of such assessments include Baseline studies, continuous assessments (which are also known as monitoring activities), and mid-term and final evaluations.</a:t>
            </a:r>
          </a:p>
          <a:p>
            <a:pPr marL="228600" indent="-228600"/>
            <a:r>
              <a:rPr lang="en-US" smtClean="0"/>
              <a:t> </a:t>
            </a:r>
            <a:endParaRPr lang="en-US"/>
          </a:p>
        </p:txBody>
      </p:sp>
      <p:sp>
        <p:nvSpPr>
          <p:cNvPr id="30724" name="Slide Number Placeholder 3"/>
          <p:cNvSpPr>
            <a:spLocks noGrp="1"/>
          </p:cNvSpPr>
          <p:nvPr>
            <p:ph type="sldNum" sz="quarter" idx="5"/>
          </p:nvPr>
        </p:nvSpPr>
        <p:spPr>
          <a:noFill/>
        </p:spPr>
        <p:txBody>
          <a:bodyPr/>
          <a:lstStyle/>
          <a:p>
            <a:fld id="{229FC596-3A12-A748-BE20-C2562BDCBEDD}" type="slidenum">
              <a:rPr lang="da-DK" smtClean="0"/>
              <a:pPr/>
              <a:t>8</a:t>
            </a:fld>
            <a:endParaRPr lang="da-DK"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Psychosocial needs assessments investigate the physical, social, emotional impact on the population, as well as the impact on the environment and infrastructure, as these directly impact how the population are affected.</a:t>
            </a:r>
          </a:p>
          <a:p>
            <a:pPr marL="228600" indent="-228600">
              <a:buFontTx/>
              <a:buAutoNum type="arabicPeriod"/>
              <a:defRPr/>
            </a:pPr>
            <a:r>
              <a:rPr lang="en-US" dirty="0" smtClean="0"/>
              <a:t>Initial needs assessments, immediately after a disaster event, or at the beginning of a response to an on-going crisis, also typically include a </a:t>
            </a:r>
            <a:r>
              <a:rPr lang="en-US" b="1" dirty="0" smtClean="0"/>
              <a:t>situational analysis</a:t>
            </a:r>
            <a:r>
              <a:rPr lang="en-US" dirty="0" smtClean="0"/>
              <a:t>. A situational analysis does not focus directly on needs, but focuses on the </a:t>
            </a:r>
            <a:r>
              <a:rPr lang="en-US" b="1" dirty="0" smtClean="0"/>
              <a:t>context</a:t>
            </a:r>
            <a:r>
              <a:rPr lang="en-US" dirty="0" smtClean="0"/>
              <a:t> of the affected population, such as the social, economic, political and cultural situation – which all influence the populations wellbeing, needs and the opportunities there are to respond to these. </a:t>
            </a:r>
          </a:p>
          <a:p>
            <a:pPr marL="228600" indent="-228600">
              <a:buFontTx/>
              <a:buAutoNum type="arabicPeriod"/>
              <a:defRPr/>
            </a:pPr>
            <a:r>
              <a:rPr lang="en-US" dirty="0" smtClean="0"/>
              <a:t>A very important focus of a psychosocial needs assessment is not only looking at what problems the population is facing NOW, but also what problems are expected to arise. This is critical information when planning the appropriate response. </a:t>
            </a:r>
          </a:p>
          <a:p>
            <a:pPr marL="228600" indent="-228600">
              <a:buFontTx/>
              <a:buAutoNum type="arabicPeriod"/>
              <a:defRPr/>
            </a:pPr>
            <a:r>
              <a:rPr lang="en-US" dirty="0" smtClean="0"/>
              <a:t>As important as the above is exploring what resources and capacities are already available – from the population themselves, and from the different organizations or other bodies that are already present in the affected area. When working with psychosocial support, it is necessary to explore how the population are currently coping with the situation, or how they have coped in the past and what are common coping mechanisms to this population. For example, if it is a very religious population, identifying religious leaders and groups who can support their followers might be an appropriate way of strengthening existing coping mechanisms. </a:t>
            </a:r>
          </a:p>
          <a:p>
            <a:pPr marL="228600" indent="-228600">
              <a:buFontTx/>
              <a:buAutoNum type="arabicPeriod"/>
              <a:defRPr/>
            </a:pPr>
            <a:r>
              <a:rPr lang="en-US" dirty="0" smtClean="0"/>
              <a:t>Finally, needs assessments naturally look at what assistance a population needs to recover and gain strength and wellbeing. Ideally psychosocial needs assessments should be part of larger holistic needs assessments that also focus on basic needs, as well as medical, safety and educational needs – as all of these factors also influence psychosocial wellbeing.  </a:t>
            </a:r>
          </a:p>
          <a:p>
            <a:pPr marL="228600" indent="-228600">
              <a:buFontTx/>
              <a:buAutoNum type="arabicPeriod"/>
              <a:defRPr/>
            </a:pPr>
            <a:endParaRPr lang="en-US" dirty="0" smtClean="0"/>
          </a:p>
          <a:p>
            <a:pPr>
              <a:defRPr/>
            </a:pPr>
            <a:endParaRPr lang="en-US" dirty="0"/>
          </a:p>
        </p:txBody>
      </p:sp>
      <p:sp>
        <p:nvSpPr>
          <p:cNvPr id="32772" name="Slide Number Placeholder 3"/>
          <p:cNvSpPr>
            <a:spLocks noGrp="1"/>
          </p:cNvSpPr>
          <p:nvPr>
            <p:ph type="sldNum" sz="quarter" idx="5"/>
          </p:nvPr>
        </p:nvSpPr>
        <p:spPr>
          <a:noFill/>
        </p:spPr>
        <p:txBody>
          <a:bodyPr/>
          <a:lstStyle/>
          <a:p>
            <a:fld id="{F75CB708-911C-E04B-BA73-6BF18B723E9E}" type="slidenum">
              <a:rPr lang="da-DK" smtClean="0"/>
              <a:pPr/>
              <a:t>9</a:t>
            </a:fld>
            <a:endParaRPr lang="da-DK"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da-DK" sz="500" b="1">
                <a:latin typeface="Helvetica" charset="0"/>
              </a:rPr>
              <a:t>Click to edit Master text styles</a:t>
            </a:r>
          </a:p>
          <a:p>
            <a:pPr eaLnBrk="1" hangingPunct="1">
              <a:spcBef>
                <a:spcPct val="20000"/>
              </a:spcBef>
              <a:defRPr/>
            </a:pPr>
            <a:r>
              <a:rPr lang="da-DK" sz="500" b="1">
                <a:latin typeface="Helvetica" charset="0"/>
              </a:rPr>
              <a:t>Second level</a:t>
            </a:r>
          </a:p>
          <a:p>
            <a:pPr eaLnBrk="1" hangingPunct="1">
              <a:spcBef>
                <a:spcPct val="20000"/>
              </a:spcBef>
              <a:defRPr/>
            </a:pPr>
            <a:r>
              <a:rPr lang="da-DK" sz="500" b="1">
                <a:latin typeface="Helvetica" charset="0"/>
              </a:rPr>
              <a:t>Third level</a:t>
            </a:r>
          </a:p>
          <a:p>
            <a:pPr eaLnBrk="1" hangingPunct="1">
              <a:spcBef>
                <a:spcPct val="20000"/>
              </a:spcBef>
              <a:defRPr/>
            </a:pPr>
            <a:r>
              <a:rPr lang="da-DK" sz="500" b="1">
                <a:latin typeface="Helvetica" charset="0"/>
              </a:rPr>
              <a:t>Fourth level</a:t>
            </a:r>
          </a:p>
          <a:p>
            <a:pPr eaLnBrk="1" hangingPunct="1">
              <a:spcBef>
                <a:spcPct val="20000"/>
              </a:spcBef>
              <a:defRPr/>
            </a:pPr>
            <a:r>
              <a:rPr lang="da-DK" sz="500" b="1">
                <a:latin typeface="Helvetica" charset="0"/>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a:t>Click to edit Master text styles</a:t>
            </a:r>
          </a:p>
          <a:p>
            <a:pPr lvl="1"/>
            <a:r>
              <a:rPr lang="da-DK"/>
              <a:t>Second level</a:t>
            </a:r>
          </a:p>
          <a:p>
            <a:pPr lvl="2"/>
            <a:r>
              <a:rPr lang="da-DK"/>
              <a:t>Third level</a:t>
            </a:r>
          </a:p>
          <a:p>
            <a:pPr lvl="3"/>
            <a:r>
              <a:rPr lang="da-DK"/>
              <a:t>Fourth level</a:t>
            </a:r>
          </a:p>
          <a:p>
            <a:pPr lvl="4"/>
            <a:r>
              <a:rPr lang="da-DK"/>
              <a:t>Fifth level</a:t>
            </a:r>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2911"/>
        </a:solidFill>
        <a:effectLst/>
      </p:bgPr>
    </p:bg>
    <p:spTree>
      <p:nvGrpSpPr>
        <p:cNvPr id="1" name=""/>
        <p:cNvGrpSpPr/>
        <p:nvPr/>
      </p:nvGrpSpPr>
      <p:grpSpPr>
        <a:xfrm>
          <a:off x="0" y="0"/>
          <a:ext cx="0" cy="0"/>
          <a:chOff x="0" y="0"/>
          <a:chExt cx="0" cy="0"/>
        </a:xfrm>
      </p:grpSpPr>
      <p:pic>
        <p:nvPicPr>
          <p:cNvPr id="1536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304800" y="441325"/>
            <a:ext cx="7162800" cy="1169988"/>
          </a:xfrm>
          <a:prstGeom prst="rect">
            <a:avLst/>
          </a:prstGeom>
          <a:noFill/>
          <a:ln w="9525">
            <a:noFill/>
            <a:miter lim="800000"/>
            <a:headEnd/>
            <a:tailEnd/>
          </a:ln>
        </p:spPr>
        <p:txBody>
          <a:bodyPr>
            <a:prstTxWarp prst="textNoShape">
              <a:avLst/>
            </a:prstTxWarp>
            <a:spAutoFit/>
          </a:bodyPr>
          <a:lstStyle/>
          <a:p>
            <a:pPr>
              <a:spcBef>
                <a:spcPct val="50000"/>
              </a:spcBef>
            </a:pPr>
            <a:r>
              <a:rPr lang="da-DK" sz="7000" b="1">
                <a:solidFill>
                  <a:schemeClr val="tx2"/>
                </a:solidFill>
                <a:latin typeface="Helvetica" charset="0"/>
              </a:rPr>
              <a:t>ASSESSMENTS</a:t>
            </a: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6"/>
          <p:cNvPicPr>
            <a:picLocks noChangeAspect="1"/>
          </p:cNvPicPr>
          <p:nvPr/>
        </p:nvPicPr>
        <p:blipFill>
          <a:blip r:embed="rId5"/>
          <a:srcRect/>
          <a:stretch>
            <a:fillRect/>
          </a:stretch>
        </p:blipFill>
        <p:spPr bwMode="auto">
          <a:xfrm>
            <a:off x="1600200" y="1676400"/>
            <a:ext cx="5092700" cy="453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5"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33796"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7"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lang="en-GB" b="1">
              <a:solidFill>
                <a:schemeClr val="tx2"/>
              </a:solidFill>
              <a:latin typeface="Helvetica" charset="0"/>
            </a:endParaRPr>
          </a:p>
        </p:txBody>
      </p:sp>
      <p:sp>
        <p:nvSpPr>
          <p:cNvPr id="33798"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lang="en-GB" sz="2600">
              <a:solidFill>
                <a:srgbClr val="292929"/>
              </a:solidFill>
              <a:latin typeface="Helvetica" charset="0"/>
              <a:ea typeface="Arial" charset="0"/>
              <a:cs typeface="Arial" charset="0"/>
            </a:endParaRPr>
          </a:p>
        </p:txBody>
      </p:sp>
      <p:sp>
        <p:nvSpPr>
          <p:cNvPr id="33799"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dirty="0">
                <a:solidFill>
                  <a:schemeClr val="tx2"/>
                </a:solidFill>
                <a:latin typeface="Helvetica" charset="0"/>
              </a:rPr>
              <a:t>Psychosocial impact assessments </a:t>
            </a:r>
            <a:r>
              <a:rPr lang="en-GB" sz="3200" b="1" dirty="0" smtClean="0">
                <a:solidFill>
                  <a:schemeClr val="tx2"/>
                </a:solidFill>
                <a:latin typeface="Helvetica" charset="0"/>
              </a:rPr>
              <a:t>foci</a:t>
            </a:r>
            <a:endParaRPr lang="da-DK" sz="3200" b="1" dirty="0">
              <a:solidFill>
                <a:schemeClr val="tx2"/>
              </a:solidFill>
              <a:latin typeface="Helvetica" charset="0"/>
            </a:endParaRPr>
          </a:p>
        </p:txBody>
      </p:sp>
      <p:sp>
        <p:nvSpPr>
          <p:cNvPr id="33800" name="Rectangle 12"/>
          <p:cNvSpPr>
            <a:spLocks noChangeArrowheads="1"/>
          </p:cNvSpPr>
          <p:nvPr/>
        </p:nvSpPr>
        <p:spPr bwMode="auto">
          <a:xfrm>
            <a:off x="609600" y="1676400"/>
            <a:ext cx="8229600" cy="3733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Demographics: who, where, population characteristics</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Impact of event: physical, social, emotional </a:t>
            </a:r>
            <a:r>
              <a:rPr lang="en-US" sz="2600" dirty="0">
                <a:solidFill>
                  <a:srgbClr val="FF2911"/>
                </a:solidFill>
                <a:latin typeface="Helvetica" charset="0"/>
                <a:ea typeface="Arial" charset="0"/>
                <a:cs typeface="Arial" charset="0"/>
              </a:rPr>
              <a:t>(past and present)</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Problems: </a:t>
            </a:r>
            <a:r>
              <a:rPr lang="en-US" sz="2600" dirty="0">
                <a:solidFill>
                  <a:srgbClr val="FF2911"/>
                </a:solidFill>
                <a:latin typeface="Helvetica" charset="0"/>
                <a:ea typeface="Arial" charset="0"/>
                <a:cs typeface="Arial" charset="0"/>
              </a:rPr>
              <a:t>Past, </a:t>
            </a:r>
            <a:r>
              <a:rPr lang="en-US" sz="2600" dirty="0">
                <a:solidFill>
                  <a:srgbClr val="292929"/>
                </a:solidFill>
                <a:latin typeface="Helvetica" charset="0"/>
                <a:ea typeface="Arial" charset="0"/>
                <a:cs typeface="Arial" charset="0"/>
              </a:rPr>
              <a:t>present and future</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Resources and capacities: to help themselves and each other (coping mechanisms) </a:t>
            </a:r>
            <a:r>
              <a:rPr lang="en-US" sz="2600" dirty="0">
                <a:solidFill>
                  <a:srgbClr val="FF2911"/>
                </a:solidFill>
                <a:latin typeface="Helvetica" charset="0"/>
                <a:ea typeface="Arial" charset="0"/>
                <a:cs typeface="Arial" charset="0"/>
              </a:rPr>
              <a:t>before and now</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Assistance </a:t>
            </a:r>
            <a:r>
              <a:rPr lang="en-US" sz="2600" dirty="0">
                <a:solidFill>
                  <a:srgbClr val="FF2911"/>
                </a:solidFill>
                <a:latin typeface="Helvetica" charset="0"/>
                <a:ea typeface="Arial" charset="0"/>
                <a:cs typeface="Arial" charset="0"/>
              </a:rPr>
              <a:t>given already </a:t>
            </a:r>
            <a:r>
              <a:rPr lang="en-US" sz="2600" dirty="0">
                <a:solidFill>
                  <a:srgbClr val="292929"/>
                </a:solidFill>
                <a:latin typeface="Helvetica" charset="0"/>
                <a:ea typeface="Arial" charset="0"/>
                <a:cs typeface="Arial" charset="0"/>
              </a:rPr>
              <a:t>and </a:t>
            </a:r>
            <a:r>
              <a:rPr lang="en-US" sz="2600" dirty="0">
                <a:solidFill>
                  <a:srgbClr val="FF2911"/>
                </a:solidFill>
                <a:latin typeface="Helvetica" charset="0"/>
                <a:ea typeface="Arial" charset="0"/>
                <a:cs typeface="Arial" charset="0"/>
              </a:rPr>
              <a:t>still needed </a:t>
            </a:r>
          </a:p>
          <a:p>
            <a:pPr marL="342900" indent="-342900" eaLnBrk="1" hangingPunct="1">
              <a:spcBef>
                <a:spcPct val="20000"/>
              </a:spcBef>
              <a:buFont typeface="Arial" charset="0"/>
              <a:buChar char="•"/>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da-DK" sz="2600" dirty="0">
              <a:solidFill>
                <a:srgbClr val="292929"/>
              </a:solidFill>
              <a:latin typeface="Helvetica" charset="0"/>
              <a:ea typeface="Arial" charset="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5843"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35844"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5845"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lang="en-GB" b="1">
              <a:solidFill>
                <a:schemeClr val="tx2"/>
              </a:solidFill>
              <a:latin typeface="Helvetica" charset="0"/>
            </a:endParaRPr>
          </a:p>
        </p:txBody>
      </p:sp>
      <p:sp>
        <p:nvSpPr>
          <p:cNvPr id="35846"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lang="en-GB" sz="2600">
              <a:solidFill>
                <a:srgbClr val="292929"/>
              </a:solidFill>
              <a:latin typeface="Helvetica" charset="0"/>
              <a:ea typeface="Arial" charset="0"/>
              <a:cs typeface="Arial" charset="0"/>
            </a:endParaRPr>
          </a:p>
        </p:txBody>
      </p:sp>
      <p:sp>
        <p:nvSpPr>
          <p:cNvPr id="35847"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a:solidFill>
                  <a:schemeClr val="tx2"/>
                </a:solidFill>
                <a:latin typeface="Helvetica" charset="0"/>
              </a:rPr>
              <a:t>Impact assessments help us to determine</a:t>
            </a:r>
            <a:endParaRPr lang="da-DK" sz="3200" b="1">
              <a:solidFill>
                <a:schemeClr val="tx2"/>
              </a:solidFill>
              <a:latin typeface="Helvetica" charset="0"/>
            </a:endParaRPr>
          </a:p>
        </p:txBody>
      </p:sp>
      <p:sp>
        <p:nvSpPr>
          <p:cNvPr id="35848" name="Rectangle 12"/>
          <p:cNvSpPr>
            <a:spLocks noChangeArrowheads="1"/>
          </p:cNvSpPr>
          <p:nvPr/>
        </p:nvSpPr>
        <p:spPr bwMode="auto">
          <a:xfrm>
            <a:off x="0" y="2438400"/>
            <a:ext cx="9144000" cy="2819400"/>
          </a:xfrm>
          <a:prstGeom prst="rect">
            <a:avLst/>
          </a:prstGeom>
          <a:noFill/>
          <a:ln w="9525">
            <a:noFill/>
            <a:miter lim="800000"/>
            <a:headEnd/>
            <a:tailEnd/>
          </a:ln>
        </p:spPr>
        <p:txBody>
          <a:bodyPr>
            <a:prstTxWarp prst="textNoShape">
              <a:avLst/>
            </a:prstTxWarp>
          </a:bodyPr>
          <a:lstStyle/>
          <a:p>
            <a:pPr eaLnBrk="1" hangingPunct="1">
              <a:spcBef>
                <a:spcPct val="20000"/>
              </a:spcBef>
            </a:pPr>
            <a:r>
              <a:rPr lang="en-US" sz="2600" dirty="0">
                <a:latin typeface="Helvetica" charset="0"/>
                <a:ea typeface="Arial" charset="0"/>
                <a:cs typeface="Arial" charset="0"/>
              </a:rPr>
              <a:t>Impact of psychosocial </a:t>
            </a:r>
            <a:r>
              <a:rPr lang="en-US" sz="2600" dirty="0" smtClean="0">
                <a:latin typeface="Helvetica" charset="0"/>
                <a:ea typeface="Arial" charset="0"/>
                <a:cs typeface="Arial" charset="0"/>
              </a:rPr>
              <a:t>intervention=desired impact or not? </a:t>
            </a:r>
            <a:endParaRPr lang="en-US" sz="2600" dirty="0">
              <a:latin typeface="Helvetica" charset="0"/>
              <a:ea typeface="Arial" charset="0"/>
              <a:cs typeface="Arial" charset="0"/>
            </a:endParaRPr>
          </a:p>
          <a:p>
            <a:pPr eaLnBrk="1" hangingPunct="1">
              <a:spcBef>
                <a:spcPct val="20000"/>
              </a:spcBef>
            </a:pPr>
            <a:endParaRPr lang="en-US" sz="2600" dirty="0">
              <a:latin typeface="Helvetica" charset="0"/>
              <a:ea typeface="Arial" charset="0"/>
              <a:cs typeface="Arial" charset="0"/>
            </a:endParaRPr>
          </a:p>
          <a:p>
            <a:pPr eaLnBrk="1" hangingPunct="1">
              <a:spcBef>
                <a:spcPct val="20000"/>
              </a:spcBef>
            </a:pPr>
            <a:r>
              <a:rPr lang="en-US" sz="2600" dirty="0" smtClean="0">
                <a:latin typeface="Helvetica" charset="0"/>
                <a:ea typeface="Arial" charset="0"/>
                <a:cs typeface="Arial" charset="0"/>
              </a:rPr>
              <a:t>Improved </a:t>
            </a:r>
            <a:r>
              <a:rPr lang="en-US" sz="2600" dirty="0">
                <a:latin typeface="Helvetica" charset="0"/>
                <a:ea typeface="Arial" charset="0"/>
                <a:cs typeface="Arial" charset="0"/>
              </a:rPr>
              <a:t>psychosocial well-being?</a:t>
            </a:r>
          </a:p>
          <a:p>
            <a:pPr marL="342900" indent="-342900" eaLnBrk="1" hangingPunct="1">
              <a:spcBef>
                <a:spcPct val="20000"/>
              </a:spcBef>
            </a:pPr>
            <a:endParaRPr lang="en-US" sz="2600" dirty="0">
              <a:latin typeface="Helvetica" charset="0"/>
              <a:ea typeface="Arial" charset="0"/>
              <a:cs typeface="Arial" charset="0"/>
            </a:endParaRPr>
          </a:p>
          <a:p>
            <a:pPr eaLnBrk="1" hangingPunct="1">
              <a:spcBef>
                <a:spcPct val="20000"/>
              </a:spcBef>
            </a:pPr>
            <a:r>
              <a:rPr lang="en-US" sz="2600" dirty="0">
                <a:latin typeface="Helvetica" charset="0"/>
                <a:ea typeface="Arial" charset="0"/>
                <a:cs typeface="Arial" charset="0"/>
              </a:rPr>
              <a:t>Need for adaptation of psychosocial </a:t>
            </a:r>
            <a:r>
              <a:rPr lang="en-US" sz="2600" dirty="0" smtClean="0">
                <a:latin typeface="Helvetica" charset="0"/>
                <a:ea typeface="Arial" charset="0"/>
                <a:cs typeface="Arial" charset="0"/>
              </a:rPr>
              <a:t>intervention/response?</a:t>
            </a:r>
            <a:endParaRPr lang="en-US" sz="2600" dirty="0">
              <a:latin typeface="Helvetica" charset="0"/>
              <a:ea typeface="Arial" charset="0"/>
              <a:cs typeface="Arial" charset="0"/>
            </a:endParaRPr>
          </a:p>
          <a:p>
            <a:pPr marL="342900" indent="-342900" eaLnBrk="1" hangingPunct="1">
              <a:spcBef>
                <a:spcPct val="20000"/>
              </a:spcBef>
              <a:buFont typeface="Arial" charset="0"/>
              <a:buChar char="•"/>
            </a:pPr>
            <a:endParaRPr lang="en-US" sz="2600" dirty="0">
              <a:latin typeface="Helvetica" charset="0"/>
              <a:ea typeface="Arial" charset="0"/>
              <a:cs typeface="Arial" charset="0"/>
            </a:endParaRPr>
          </a:p>
          <a:p>
            <a:pPr marL="342900" indent="-342900" eaLnBrk="1" hangingPunct="1">
              <a:spcBef>
                <a:spcPct val="20000"/>
              </a:spcBef>
            </a:pPr>
            <a:endParaRPr lang="en-US" sz="2600" dirty="0">
              <a:latin typeface="Helvetica" charset="0"/>
              <a:ea typeface="Arial" charset="0"/>
              <a:cs typeface="Arial" charset="0"/>
            </a:endParaRPr>
          </a:p>
          <a:p>
            <a:pPr marL="342900" indent="-342900" eaLnBrk="1" hangingPunct="1">
              <a:spcBef>
                <a:spcPct val="20000"/>
              </a:spcBef>
            </a:pPr>
            <a:endParaRPr lang="en-US" sz="2600" dirty="0">
              <a:latin typeface="Helvetica" charset="0"/>
              <a:ea typeface="Arial" charset="0"/>
              <a:cs typeface="Arial" charset="0"/>
            </a:endParaRPr>
          </a:p>
          <a:p>
            <a:pPr marL="342900" indent="-342900" eaLnBrk="1" hangingPunct="1">
              <a:spcBef>
                <a:spcPct val="20000"/>
              </a:spcBef>
            </a:pPr>
            <a:endParaRPr lang="da-DK" sz="2600" dirty="0">
              <a:latin typeface="Helvetica" charset="0"/>
              <a:ea typeface="Arial" charset="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3789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When are assessments done?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3994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994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When are assessments done? </a:t>
            </a:r>
          </a:p>
        </p:txBody>
      </p:sp>
      <p:pic>
        <p:nvPicPr>
          <p:cNvPr id="39942" name="Picture 12"/>
          <p:cNvPicPr>
            <a:picLocks noChangeAspect="1"/>
          </p:cNvPicPr>
          <p:nvPr/>
        </p:nvPicPr>
        <p:blipFill>
          <a:blip r:embed="rId5"/>
          <a:srcRect/>
          <a:stretch>
            <a:fillRect/>
          </a:stretch>
        </p:blipFill>
        <p:spPr bwMode="auto">
          <a:xfrm>
            <a:off x="762000" y="2438400"/>
            <a:ext cx="1143000" cy="457200"/>
          </a:xfrm>
          <a:prstGeom prst="rect">
            <a:avLst/>
          </a:prstGeom>
          <a:noFill/>
          <a:ln w="9525">
            <a:noFill/>
            <a:miter lim="800000"/>
            <a:headEnd/>
            <a:tailEnd/>
          </a:ln>
        </p:spPr>
      </p:pic>
      <p:pic>
        <p:nvPicPr>
          <p:cNvPr id="39943" name="Picture 8"/>
          <p:cNvPicPr>
            <a:picLocks noChangeAspect="1"/>
          </p:cNvPicPr>
          <p:nvPr/>
        </p:nvPicPr>
        <p:blipFill>
          <a:blip r:embed="rId6"/>
          <a:srcRect/>
          <a:stretch>
            <a:fillRect/>
          </a:stretch>
        </p:blipFill>
        <p:spPr bwMode="auto">
          <a:xfrm>
            <a:off x="0" y="1270000"/>
            <a:ext cx="9169400" cy="5588000"/>
          </a:xfrm>
          <a:prstGeom prst="rect">
            <a:avLst/>
          </a:prstGeom>
          <a:noFill/>
          <a:ln w="9525">
            <a:noFill/>
            <a:miter lim="800000"/>
            <a:headEnd/>
            <a:tailEnd/>
          </a:ln>
        </p:spPr>
      </p:pic>
      <p:pic>
        <p:nvPicPr>
          <p:cNvPr id="9" name="Picture 8"/>
          <p:cNvPicPr>
            <a:picLocks noChangeAspect="1"/>
          </p:cNvPicPr>
          <p:nvPr/>
        </p:nvPicPr>
        <p:blipFill>
          <a:blip r:embed="rId7"/>
          <a:srcRect/>
          <a:stretch>
            <a:fillRect/>
          </a:stretch>
        </p:blipFill>
        <p:spPr bwMode="auto">
          <a:xfrm>
            <a:off x="762000" y="2438400"/>
            <a:ext cx="1146175" cy="45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4198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8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lang="en-US" sz="3200" b="1">
              <a:solidFill>
                <a:schemeClr val="tx2"/>
              </a:solidFill>
              <a:latin typeface="Helvetica" charset="0"/>
            </a:endParaRPr>
          </a:p>
        </p:txBody>
      </p:sp>
      <p:sp>
        <p:nvSpPr>
          <p:cNvPr id="41990" name="Rectangle 12"/>
          <p:cNvSpPr>
            <a:spLocks noChangeArrowheads="1"/>
          </p:cNvSpPr>
          <p:nvPr/>
        </p:nvSpPr>
        <p:spPr bwMode="auto">
          <a:xfrm>
            <a:off x="0" y="1752600"/>
            <a:ext cx="4724400" cy="3733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Immediately after a disaster </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Collaborated effort between responders (desired)</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Preparation for immediate and urgent response</a:t>
            </a:r>
          </a:p>
          <a:p>
            <a:pPr marL="800100" lvl="1" indent="-342900" eaLnBrk="1" hangingPunct="1">
              <a:spcBef>
                <a:spcPct val="20000"/>
              </a:spcBef>
              <a:buFont typeface="Courier New" charset="0"/>
              <a:buChar char="o"/>
            </a:pPr>
            <a:r>
              <a:rPr lang="en-US" sz="2600" dirty="0">
                <a:solidFill>
                  <a:srgbClr val="292929"/>
                </a:solidFill>
                <a:latin typeface="Helvetica" charset="0"/>
                <a:ea typeface="Arial" charset="0"/>
                <a:cs typeface="Arial" charset="0"/>
              </a:rPr>
              <a:t>Primary focus – survival: basic and medical needs</a:t>
            </a:r>
          </a:p>
          <a:p>
            <a:pPr marL="1257300" lvl="2" indent="-342900" eaLnBrk="1" hangingPunct="1">
              <a:spcBef>
                <a:spcPct val="20000"/>
              </a:spcBef>
              <a:buFont typeface="Arial" charset="0"/>
              <a:buChar char="•"/>
            </a:pP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endParaRPr lang="da-DK" sz="2600" dirty="0">
              <a:solidFill>
                <a:srgbClr val="292929"/>
              </a:solidFill>
              <a:latin typeface="Helvetica" charset="0"/>
              <a:ea typeface="Arial" charset="0"/>
              <a:cs typeface="Arial" charset="0"/>
            </a:endParaRPr>
          </a:p>
        </p:txBody>
      </p:sp>
      <p:sp>
        <p:nvSpPr>
          <p:cNvPr id="41991" name="Rectangle 7"/>
          <p:cNvSpPr>
            <a:spLocks noChangeArrowheads="1"/>
          </p:cNvSpPr>
          <p:nvPr/>
        </p:nvSpPr>
        <p:spPr bwMode="auto">
          <a:xfrm>
            <a:off x="685800" y="838200"/>
            <a:ext cx="4016375" cy="584200"/>
          </a:xfrm>
          <a:prstGeom prst="rect">
            <a:avLst/>
          </a:prstGeom>
          <a:noFill/>
          <a:ln w="9525">
            <a:noFill/>
            <a:miter lim="800000"/>
            <a:headEnd/>
            <a:tailEnd/>
          </a:ln>
        </p:spPr>
        <p:txBody>
          <a:bodyPr wrap="none">
            <a:prstTxWarp prst="textNoShape">
              <a:avLst/>
            </a:prstTxWarp>
            <a:spAutoFit/>
          </a:bodyPr>
          <a:lstStyle/>
          <a:p>
            <a:r>
              <a:rPr lang="en-US" sz="3200" b="1">
                <a:solidFill>
                  <a:srgbClr val="292929"/>
                </a:solidFill>
                <a:latin typeface="Helvetica" charset="0"/>
                <a:ea typeface="Arial" charset="0"/>
                <a:cs typeface="Arial" charset="0"/>
              </a:rPr>
              <a:t>Rapid assessments</a:t>
            </a:r>
            <a:endParaRPr lang="en-US" sz="3200"/>
          </a:p>
        </p:txBody>
      </p:sp>
      <p:sp>
        <p:nvSpPr>
          <p:cNvPr id="41992" name="Rectangle 10"/>
          <p:cNvSpPr>
            <a:spLocks noChangeArrowheads="1"/>
          </p:cNvSpPr>
          <p:nvPr/>
        </p:nvSpPr>
        <p:spPr bwMode="auto">
          <a:xfrm>
            <a:off x="0" y="5486400"/>
            <a:ext cx="9144000" cy="708025"/>
          </a:xfrm>
          <a:prstGeom prst="rect">
            <a:avLst/>
          </a:prstGeom>
          <a:noFill/>
          <a:ln w="9525">
            <a:noFill/>
            <a:miter lim="800000"/>
            <a:headEnd/>
            <a:tailEnd/>
          </a:ln>
        </p:spPr>
        <p:txBody>
          <a:bodyPr>
            <a:prstTxWarp prst="textNoShape">
              <a:avLst/>
            </a:prstTxWarp>
            <a:spAutoFit/>
          </a:bodyPr>
          <a:lstStyle/>
          <a:p>
            <a:r>
              <a:rPr lang="en-US" sz="2000" b="1" dirty="0">
                <a:solidFill>
                  <a:srgbClr val="292929"/>
                </a:solidFill>
                <a:latin typeface="Helvetica" charset="0"/>
                <a:ea typeface="Arial" charset="0"/>
                <a:cs typeface="Arial" charset="0"/>
              </a:rPr>
              <a:t>Examples: </a:t>
            </a:r>
            <a:r>
              <a:rPr lang="en-US" sz="2000" dirty="0">
                <a:solidFill>
                  <a:srgbClr val="292929"/>
                </a:solidFill>
                <a:latin typeface="Helvetica" charset="0"/>
                <a:ea typeface="Arial" charset="0"/>
                <a:cs typeface="Arial" charset="0"/>
              </a:rPr>
              <a:t>Field and assessments coordination teams (FACT) and Regional Disaster Response Teams (RDRT)</a:t>
            </a:r>
            <a:endParaRPr lang="en-US" sz="2000" dirty="0"/>
          </a:p>
        </p:txBody>
      </p:sp>
      <p:pic>
        <p:nvPicPr>
          <p:cNvPr id="41993" name="Picture 10"/>
          <p:cNvPicPr>
            <a:picLocks noChangeAspect="1"/>
          </p:cNvPicPr>
          <p:nvPr/>
        </p:nvPicPr>
        <p:blipFill>
          <a:blip r:embed="rId5"/>
          <a:srcRect/>
          <a:stretch>
            <a:fillRect/>
          </a:stretch>
        </p:blipFill>
        <p:spPr bwMode="auto">
          <a:xfrm>
            <a:off x="4724400" y="1600200"/>
            <a:ext cx="4114800" cy="368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4403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403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lang="en-US" sz="3200" b="1">
              <a:solidFill>
                <a:schemeClr val="tx2"/>
              </a:solidFill>
              <a:latin typeface="Helvetica" charset="0"/>
            </a:endParaRPr>
          </a:p>
        </p:txBody>
      </p:sp>
      <p:sp>
        <p:nvSpPr>
          <p:cNvPr id="40967" name="Rectangle 12"/>
          <p:cNvSpPr>
            <a:spLocks noChangeArrowheads="1"/>
          </p:cNvSpPr>
          <p:nvPr/>
        </p:nvSpPr>
        <p:spPr bwMode="auto">
          <a:xfrm>
            <a:off x="533400" y="1676400"/>
            <a:ext cx="7620000" cy="1981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defRPr/>
            </a:pPr>
            <a:r>
              <a:rPr lang="en-US" sz="2600" b="1" dirty="0">
                <a:solidFill>
                  <a:srgbClr val="292929"/>
                </a:solidFill>
                <a:latin typeface="Helvetica" charset="0"/>
                <a:ea typeface="Arial" charset="0"/>
                <a:cs typeface="Arial" charset="0"/>
              </a:rPr>
              <a:t>Psychosocial foci</a:t>
            </a:r>
          </a:p>
          <a:p>
            <a:pPr indent="-342900" eaLnBrk="1" hangingPunct="1">
              <a:spcBef>
                <a:spcPct val="20000"/>
              </a:spcBef>
              <a:defRPr/>
            </a:pPr>
            <a:r>
              <a:rPr lang="en-US" sz="2600" dirty="0">
                <a:solidFill>
                  <a:srgbClr val="292929"/>
                </a:solidFill>
                <a:latin typeface="Helvetica" charset="0"/>
                <a:ea typeface="Arial" charset="0"/>
                <a:cs typeface="Arial" charset="0"/>
              </a:rPr>
              <a:t>Shock, disorientation, major and minor distress, immediate concerns, loss of ‘sense of place’  </a:t>
            </a:r>
          </a:p>
          <a:p>
            <a:pPr marL="342900" indent="-342900" eaLnBrk="1" hangingPunct="1">
              <a:spcBef>
                <a:spcPct val="20000"/>
              </a:spcBef>
              <a:defRPr/>
            </a:pP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r>
              <a:rPr lang="en-GB" sz="2600" dirty="0">
                <a:solidFill>
                  <a:srgbClr val="292929"/>
                </a:solidFill>
                <a:latin typeface="Helvetica" charset="0"/>
                <a:ea typeface="Arial" charset="0"/>
                <a:cs typeface="Arial" charset="0"/>
              </a:rPr>
              <a:t>	</a:t>
            </a:r>
            <a:endParaRPr lang="da-DK" sz="2600" dirty="0">
              <a:solidFill>
                <a:srgbClr val="292929"/>
              </a:solidFill>
              <a:latin typeface="Helvetica" charset="0"/>
              <a:ea typeface="Arial" charset="0"/>
              <a:cs typeface="Arial" charset="0"/>
            </a:endParaRPr>
          </a:p>
        </p:txBody>
      </p:sp>
      <p:sp>
        <p:nvSpPr>
          <p:cNvPr id="44039" name="Rectangle 7"/>
          <p:cNvSpPr>
            <a:spLocks noChangeArrowheads="1"/>
          </p:cNvSpPr>
          <p:nvPr/>
        </p:nvSpPr>
        <p:spPr bwMode="auto">
          <a:xfrm>
            <a:off x="685800" y="838200"/>
            <a:ext cx="4016375" cy="584200"/>
          </a:xfrm>
          <a:prstGeom prst="rect">
            <a:avLst/>
          </a:prstGeom>
          <a:noFill/>
          <a:ln w="9525">
            <a:noFill/>
            <a:miter lim="800000"/>
            <a:headEnd/>
            <a:tailEnd/>
          </a:ln>
        </p:spPr>
        <p:txBody>
          <a:bodyPr wrap="none">
            <a:prstTxWarp prst="textNoShape">
              <a:avLst/>
            </a:prstTxWarp>
            <a:spAutoFit/>
          </a:bodyPr>
          <a:lstStyle/>
          <a:p>
            <a:r>
              <a:rPr lang="en-US" sz="3200" b="1">
                <a:solidFill>
                  <a:srgbClr val="292929"/>
                </a:solidFill>
                <a:latin typeface="Helvetica" charset="0"/>
                <a:ea typeface="Arial" charset="0"/>
                <a:cs typeface="Arial" charset="0"/>
              </a:rPr>
              <a:t>Rapid assessments</a:t>
            </a:r>
            <a:endParaRPr lang="en-US" sz="3200"/>
          </a:p>
        </p:txBody>
      </p:sp>
      <p:sp>
        <p:nvSpPr>
          <p:cNvPr id="11" name="Rectangle 10"/>
          <p:cNvSpPr/>
          <p:nvPr/>
        </p:nvSpPr>
        <p:spPr>
          <a:xfrm>
            <a:off x="5638800" y="3048000"/>
            <a:ext cx="3505200" cy="3434786"/>
          </a:xfrm>
          <a:prstGeom prst="rect">
            <a:avLst/>
          </a:prstGeom>
        </p:spPr>
        <p:txBody>
          <a:bodyPr>
            <a:spAutoFit/>
          </a:bodyPr>
          <a:lstStyle/>
          <a:p>
            <a:pPr marL="342900" indent="-342900" eaLnBrk="1" hangingPunct="1">
              <a:spcBef>
                <a:spcPct val="20000"/>
              </a:spcBef>
              <a:defRPr/>
            </a:pPr>
            <a:r>
              <a:rPr lang="en-US" b="1" dirty="0">
                <a:solidFill>
                  <a:srgbClr val="292929"/>
                </a:solidFill>
                <a:latin typeface="Helvetica" charset="0"/>
                <a:ea typeface="Arial" charset="0"/>
                <a:cs typeface="Arial" charset="0"/>
              </a:rPr>
              <a:t>Typical response </a:t>
            </a:r>
          </a:p>
          <a:p>
            <a:pPr marL="228600" indent="-228600" eaLnBrk="1" hangingPunct="1">
              <a:spcBef>
                <a:spcPct val="20000"/>
              </a:spcBef>
              <a:spcAft>
                <a:spcPts val="1200"/>
              </a:spcAft>
              <a:buFont typeface="Arial"/>
              <a:buChar char="•"/>
              <a:defRPr/>
            </a:pPr>
            <a:r>
              <a:rPr lang="en-US" dirty="0">
                <a:solidFill>
                  <a:srgbClr val="292929"/>
                </a:solidFill>
                <a:latin typeface="Helvetica" charset="0"/>
                <a:ea typeface="Arial" charset="0"/>
                <a:cs typeface="Arial" charset="0"/>
              </a:rPr>
              <a:t>Psychological First Aid</a:t>
            </a:r>
          </a:p>
          <a:p>
            <a:pPr marL="228600" indent="-228600" eaLnBrk="1" hangingPunct="1">
              <a:spcBef>
                <a:spcPct val="20000"/>
              </a:spcBef>
              <a:spcAft>
                <a:spcPts val="1200"/>
              </a:spcAft>
              <a:buFont typeface="Arial"/>
              <a:buChar char="•"/>
              <a:defRPr/>
            </a:pPr>
            <a:r>
              <a:rPr lang="en-US" dirty="0">
                <a:solidFill>
                  <a:srgbClr val="292929"/>
                </a:solidFill>
                <a:latin typeface="Helvetica" charset="0"/>
                <a:ea typeface="Arial" charset="0"/>
                <a:cs typeface="Arial" charset="0"/>
              </a:rPr>
              <a:t>Restoring family links</a:t>
            </a:r>
          </a:p>
          <a:p>
            <a:pPr marL="228600" indent="-228600" eaLnBrk="1" hangingPunct="1">
              <a:spcBef>
                <a:spcPct val="20000"/>
              </a:spcBef>
              <a:spcAft>
                <a:spcPts val="1200"/>
              </a:spcAft>
              <a:buFont typeface="Arial"/>
              <a:buChar char="•"/>
              <a:defRPr/>
            </a:pPr>
            <a:r>
              <a:rPr lang="en-US" dirty="0">
                <a:solidFill>
                  <a:srgbClr val="292929"/>
                </a:solidFill>
                <a:latin typeface="Helvetica" charset="0"/>
                <a:ea typeface="Arial" charset="0"/>
                <a:cs typeface="Arial" charset="0"/>
              </a:rPr>
              <a:t>Restoration of ‘sense of normality’</a:t>
            </a:r>
          </a:p>
          <a:p>
            <a:pPr marL="228600" indent="-228600" eaLnBrk="1" hangingPunct="1">
              <a:spcBef>
                <a:spcPct val="20000"/>
              </a:spcBef>
              <a:spcAft>
                <a:spcPts val="1200"/>
              </a:spcAft>
              <a:buFont typeface="Arial"/>
              <a:buChar char="•"/>
              <a:defRPr/>
            </a:pPr>
            <a:r>
              <a:rPr lang="en-US" dirty="0">
                <a:solidFill>
                  <a:srgbClr val="292929"/>
                </a:solidFill>
                <a:latin typeface="Helvetica" charset="0"/>
                <a:ea typeface="Arial" charset="0"/>
                <a:cs typeface="Arial" charset="0"/>
              </a:rPr>
              <a:t>“Normal reactions to abnormal events” </a:t>
            </a:r>
          </a:p>
        </p:txBody>
      </p:sp>
      <p:pic>
        <p:nvPicPr>
          <p:cNvPr id="44041" name="Picture 11"/>
          <p:cNvPicPr>
            <a:picLocks noChangeAspect="1"/>
          </p:cNvPicPr>
          <p:nvPr/>
        </p:nvPicPr>
        <p:blipFill>
          <a:blip r:embed="rId5"/>
          <a:srcRect/>
          <a:stretch>
            <a:fillRect/>
          </a:stretch>
        </p:blipFill>
        <p:spPr bwMode="auto">
          <a:xfrm>
            <a:off x="228600" y="3048000"/>
            <a:ext cx="5067300" cy="3060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4608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46085" name="Picture 7"/>
          <p:cNvPicPr preferRelativeResize="0">
            <a:picLocks noChangeAspect="1"/>
          </p:cNvPicPr>
          <p:nvPr/>
        </p:nvPicPr>
        <p:blipFill>
          <a:blip r:embed="rId5"/>
          <a:srcRect/>
          <a:stretch>
            <a:fillRect/>
          </a:stretch>
        </p:blipFill>
        <p:spPr bwMode="auto">
          <a:xfrm>
            <a:off x="0" y="1600200"/>
            <a:ext cx="9144000" cy="5257800"/>
          </a:xfrm>
          <a:prstGeom prst="rect">
            <a:avLst/>
          </a:prstGeom>
          <a:noFill/>
          <a:ln w="9525">
            <a:noFill/>
            <a:miter lim="800000"/>
            <a:headEnd/>
            <a:tailEnd/>
          </a:ln>
        </p:spPr>
      </p:pic>
      <p:sp>
        <p:nvSpPr>
          <p:cNvPr id="4608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Example of assessment timeline</a:t>
            </a:r>
          </a:p>
        </p:txBody>
      </p:sp>
      <p:pic>
        <p:nvPicPr>
          <p:cNvPr id="9" name="Picture 8"/>
          <p:cNvPicPr>
            <a:picLocks noChangeAspect="1"/>
          </p:cNvPicPr>
          <p:nvPr/>
        </p:nvPicPr>
        <p:blipFill>
          <a:blip r:embed="rId6"/>
          <a:srcRect/>
          <a:stretch>
            <a:fillRect/>
          </a:stretch>
        </p:blipFill>
        <p:spPr bwMode="auto">
          <a:xfrm>
            <a:off x="1981200" y="2438400"/>
            <a:ext cx="1143000"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4813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813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lang="en-US" sz="3200" b="1">
              <a:solidFill>
                <a:schemeClr val="tx2"/>
              </a:solidFill>
              <a:latin typeface="Helvetica" charset="0"/>
            </a:endParaRPr>
          </a:p>
        </p:txBody>
      </p:sp>
      <p:sp>
        <p:nvSpPr>
          <p:cNvPr id="48134" name="Rectangle 12"/>
          <p:cNvSpPr>
            <a:spLocks noChangeArrowheads="1"/>
          </p:cNvSpPr>
          <p:nvPr/>
        </p:nvSpPr>
        <p:spPr bwMode="auto">
          <a:xfrm>
            <a:off x="0" y="1752600"/>
            <a:ext cx="4800600" cy="3505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Weeks or even months after crisis event</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Motivated by indication of psychosocial needs</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Analysis of community structures and opportunities for long term psychosocial interventions</a:t>
            </a:r>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endParaRPr lang="da-DK" sz="2600" dirty="0">
              <a:solidFill>
                <a:srgbClr val="292929"/>
              </a:solidFill>
              <a:latin typeface="Helvetica" charset="0"/>
              <a:ea typeface="Arial" charset="0"/>
              <a:cs typeface="Arial" charset="0"/>
            </a:endParaRPr>
          </a:p>
        </p:txBody>
      </p:sp>
      <p:sp>
        <p:nvSpPr>
          <p:cNvPr id="48135" name="Rectangle 7"/>
          <p:cNvSpPr>
            <a:spLocks noChangeArrowheads="1"/>
          </p:cNvSpPr>
          <p:nvPr/>
        </p:nvSpPr>
        <p:spPr bwMode="auto">
          <a:xfrm>
            <a:off x="685800" y="838200"/>
            <a:ext cx="4473575" cy="584200"/>
          </a:xfrm>
          <a:prstGeom prst="rect">
            <a:avLst/>
          </a:prstGeom>
          <a:noFill/>
          <a:ln w="9525">
            <a:noFill/>
            <a:miter lim="800000"/>
            <a:headEnd/>
            <a:tailEnd/>
          </a:ln>
        </p:spPr>
        <p:txBody>
          <a:bodyPr wrap="none">
            <a:prstTxWarp prst="textNoShape">
              <a:avLst/>
            </a:prstTxWarp>
            <a:spAutoFit/>
          </a:bodyPr>
          <a:lstStyle/>
          <a:p>
            <a:r>
              <a:rPr lang="en-US" sz="3200" b="1">
                <a:solidFill>
                  <a:srgbClr val="292929"/>
                </a:solidFill>
                <a:latin typeface="Helvetica" charset="0"/>
                <a:ea typeface="Arial" charset="0"/>
                <a:cs typeface="Arial" charset="0"/>
              </a:rPr>
              <a:t>Detailed assessments</a:t>
            </a:r>
            <a:endParaRPr lang="en-US" sz="3200"/>
          </a:p>
        </p:txBody>
      </p:sp>
      <p:pic>
        <p:nvPicPr>
          <p:cNvPr id="48136" name="Picture 9"/>
          <p:cNvPicPr>
            <a:picLocks noChangeAspect="1"/>
          </p:cNvPicPr>
          <p:nvPr/>
        </p:nvPicPr>
        <p:blipFill>
          <a:blip r:embed="rId5"/>
          <a:srcRect/>
          <a:stretch>
            <a:fillRect/>
          </a:stretch>
        </p:blipFill>
        <p:spPr bwMode="auto">
          <a:xfrm>
            <a:off x="4899025" y="1905000"/>
            <a:ext cx="4244975" cy="3276600"/>
          </a:xfrm>
          <a:prstGeom prst="rect">
            <a:avLst/>
          </a:prstGeom>
          <a:noFill/>
          <a:ln w="9525">
            <a:noFill/>
            <a:miter lim="800000"/>
            <a:headEnd/>
            <a:tailEnd/>
          </a:ln>
        </p:spPr>
      </p:pic>
      <p:sp>
        <p:nvSpPr>
          <p:cNvPr id="48137" name="Rectangle 10"/>
          <p:cNvSpPr>
            <a:spLocks noChangeArrowheads="1"/>
          </p:cNvSpPr>
          <p:nvPr/>
        </p:nvSpPr>
        <p:spPr bwMode="auto">
          <a:xfrm>
            <a:off x="228600" y="5715000"/>
            <a:ext cx="8534400" cy="461963"/>
          </a:xfrm>
          <a:prstGeom prst="rect">
            <a:avLst/>
          </a:prstGeom>
          <a:noFill/>
          <a:ln w="9525">
            <a:noFill/>
            <a:miter lim="800000"/>
            <a:headEnd/>
            <a:tailEnd/>
          </a:ln>
        </p:spPr>
        <p:txBody>
          <a:bodyPr>
            <a:prstTxWarp prst="textNoShape">
              <a:avLst/>
            </a:prstTxWarp>
            <a:spAutoFit/>
          </a:bodyPr>
          <a:lstStyle/>
          <a:p>
            <a:pPr marL="342900" indent="-342900" algn="ctr" eaLnBrk="1" hangingPunct="1">
              <a:spcBef>
                <a:spcPct val="20000"/>
              </a:spcBef>
            </a:pPr>
            <a:r>
              <a:rPr lang="en-US">
                <a:solidFill>
                  <a:srgbClr val="FF0000"/>
                </a:solidFill>
                <a:latin typeface="Helvetica" charset="0"/>
                <a:ea typeface="Arial" charset="0"/>
                <a:cs typeface="Arial" charset="0"/>
              </a:rPr>
              <a:t>Focus is on realistic, appropriate long-term interventions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9"/>
          <p:cNvPicPr>
            <a:picLocks noChangeAspect="1"/>
          </p:cNvPicPr>
          <p:nvPr/>
        </p:nvPicPr>
        <p:blipFill>
          <a:blip r:embed="rId3"/>
          <a:srcRect/>
          <a:stretch>
            <a:fillRect/>
          </a:stretch>
        </p:blipFill>
        <p:spPr bwMode="auto">
          <a:xfrm>
            <a:off x="0" y="0"/>
            <a:ext cx="9169400" cy="1828800"/>
          </a:xfrm>
          <a:prstGeom prst="rect">
            <a:avLst/>
          </a:prstGeom>
          <a:noFill/>
          <a:ln w="9525">
            <a:noFill/>
            <a:miter lim="800000"/>
            <a:headEnd/>
            <a:tailEnd/>
          </a:ln>
        </p:spPr>
      </p:pic>
      <p:sp>
        <p:nvSpPr>
          <p:cNvPr id="5017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5018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50181" name="Picture 7"/>
          <p:cNvPicPr preferRelativeResize="0">
            <a:picLocks noChangeAspect="1"/>
          </p:cNvPicPr>
          <p:nvPr/>
        </p:nvPicPr>
        <p:blipFill>
          <a:blip r:embed="rId5"/>
          <a:srcRect/>
          <a:stretch>
            <a:fillRect/>
          </a:stretch>
        </p:blipFill>
        <p:spPr bwMode="auto">
          <a:xfrm>
            <a:off x="0" y="1828800"/>
            <a:ext cx="9144000" cy="5181600"/>
          </a:xfrm>
          <a:prstGeom prst="rect">
            <a:avLst/>
          </a:prstGeom>
          <a:noFill/>
          <a:ln w="9525">
            <a:noFill/>
            <a:miter lim="800000"/>
            <a:headEnd/>
            <a:tailEnd/>
          </a:ln>
        </p:spPr>
      </p:pic>
      <p:sp>
        <p:nvSpPr>
          <p:cNvPr id="50182"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Example of assessment timeline</a:t>
            </a:r>
          </a:p>
        </p:txBody>
      </p:sp>
      <p:pic>
        <p:nvPicPr>
          <p:cNvPr id="9" name="Picture 8"/>
          <p:cNvPicPr>
            <a:picLocks noChangeAspect="1"/>
          </p:cNvPicPr>
          <p:nvPr/>
        </p:nvPicPr>
        <p:blipFill>
          <a:blip r:embed="rId6"/>
          <a:srcRect/>
          <a:stretch>
            <a:fillRect/>
          </a:stretch>
        </p:blipFill>
        <p:spPr bwMode="auto">
          <a:xfrm>
            <a:off x="3200400" y="2438400"/>
            <a:ext cx="1066800" cy="38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5222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222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Baseline study</a:t>
            </a:r>
          </a:p>
        </p:txBody>
      </p:sp>
      <p:sp>
        <p:nvSpPr>
          <p:cNvPr id="52230"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52231" name="TextBox 7"/>
          <p:cNvSpPr txBox="1">
            <a:spLocks noChangeArrowheads="1"/>
          </p:cNvSpPr>
          <p:nvPr/>
        </p:nvSpPr>
        <p:spPr bwMode="auto">
          <a:xfrm>
            <a:off x="685800" y="2057400"/>
            <a:ext cx="8153400" cy="2678113"/>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2800"/>
              <a:t>What is a baseline study? </a:t>
            </a:r>
          </a:p>
          <a:p>
            <a:pPr>
              <a:buFont typeface="Arial" charset="0"/>
              <a:buChar char="•"/>
            </a:pPr>
            <a:endParaRPr lang="en-US" sz="2800"/>
          </a:p>
          <a:p>
            <a:pPr>
              <a:buFont typeface="Arial" charset="0"/>
              <a:buChar char="•"/>
            </a:pPr>
            <a:r>
              <a:rPr lang="en-US" sz="2800"/>
              <a:t>What is it used for? </a:t>
            </a:r>
          </a:p>
          <a:p>
            <a:pPr>
              <a:buFont typeface="Arial" charset="0"/>
              <a:buChar char="•"/>
            </a:pPr>
            <a:endParaRPr lang="en-US" sz="2800"/>
          </a:p>
          <a:p>
            <a:pPr>
              <a:buFont typeface="Arial" charset="0"/>
              <a:buChar char="•"/>
            </a:pPr>
            <a:r>
              <a:rPr lang="en-US" sz="2800"/>
              <a:t>Has anyone been involved in designing or collecting data for a baseline study?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sp>
        <p:nvSpPr>
          <p:cNvPr id="17412" name="Rectangle 2"/>
          <p:cNvSpPr>
            <a:spLocks noGrp="1" noChangeArrowheads="1"/>
          </p:cNvSpPr>
          <p:nvPr>
            <p:ph type="title" idx="4294967295"/>
          </p:nvPr>
        </p:nvSpPr>
        <p:spPr>
          <a:xfrm>
            <a:off x="228600" y="2057400"/>
            <a:ext cx="8610600" cy="3733800"/>
          </a:xfrm>
        </p:spPr>
        <p:txBody>
          <a:bodyPr/>
          <a:lstStyle/>
          <a:p>
            <a:pPr eaLnBrk="1" hangingPunct="1">
              <a:spcAft>
                <a:spcPts val="1200"/>
              </a:spcAft>
            </a:pPr>
            <a:r>
              <a:rPr lang="da-DK" sz="3200" b="0" dirty="0" err="1" smtClean="0"/>
              <a:t>What</a:t>
            </a:r>
            <a:r>
              <a:rPr lang="da-DK" sz="3200" b="0" dirty="0" smtClean="0"/>
              <a:t> </a:t>
            </a:r>
            <a:r>
              <a:rPr lang="da-DK" sz="3200" b="0" dirty="0" err="1" smtClean="0"/>
              <a:t>are</a:t>
            </a:r>
            <a:r>
              <a:rPr lang="da-DK" sz="3200" b="0" dirty="0" smtClean="0"/>
              <a:t> </a:t>
            </a:r>
            <a:r>
              <a:rPr lang="da-DK" sz="3200" b="0" dirty="0" err="1" smtClean="0"/>
              <a:t>psychosocial</a:t>
            </a:r>
            <a:r>
              <a:rPr lang="da-DK" sz="3200" b="0" dirty="0" smtClean="0"/>
              <a:t> </a:t>
            </a:r>
            <a:r>
              <a:rPr lang="da-DK" sz="3200" b="0" dirty="0" err="1" smtClean="0"/>
              <a:t>assessments</a:t>
            </a:r>
            <a:r>
              <a:rPr lang="da-DK" sz="3200" b="0" dirty="0" smtClean="0"/>
              <a:t>?</a:t>
            </a:r>
            <a:br>
              <a:rPr lang="da-DK" sz="3200" b="0" dirty="0" smtClean="0"/>
            </a:br>
            <a:r>
              <a:rPr lang="da-DK" sz="3200" b="0" dirty="0" err="1" smtClean="0"/>
              <a:t>Why</a:t>
            </a:r>
            <a:r>
              <a:rPr lang="da-DK" sz="3200" b="0" dirty="0" smtClean="0"/>
              <a:t> </a:t>
            </a:r>
            <a:r>
              <a:rPr lang="da-DK" sz="3200" b="0" dirty="0" err="1" smtClean="0"/>
              <a:t>are</a:t>
            </a:r>
            <a:r>
              <a:rPr lang="da-DK" sz="3200" b="0" dirty="0" smtClean="0"/>
              <a:t> </a:t>
            </a:r>
            <a:r>
              <a:rPr lang="da-DK" sz="3200" b="0" dirty="0" err="1" smtClean="0"/>
              <a:t>assessments</a:t>
            </a:r>
            <a:r>
              <a:rPr lang="da-DK" sz="3200" b="0" dirty="0" smtClean="0"/>
              <a:t> </a:t>
            </a:r>
            <a:r>
              <a:rPr lang="da-DK" sz="3200" b="0" dirty="0" err="1" smtClean="0"/>
              <a:t>needed</a:t>
            </a:r>
            <a:r>
              <a:rPr lang="da-DK" sz="3200" b="0" dirty="0" smtClean="0"/>
              <a:t>? </a:t>
            </a:r>
            <a:br>
              <a:rPr lang="da-DK" sz="3200" b="0" dirty="0" smtClean="0"/>
            </a:br>
            <a:r>
              <a:rPr lang="da-DK" sz="3200" b="0" dirty="0" err="1" smtClean="0"/>
              <a:t>What</a:t>
            </a:r>
            <a:r>
              <a:rPr lang="da-DK" sz="3200" b="0" dirty="0" smtClean="0"/>
              <a:t> kinds of </a:t>
            </a:r>
            <a:r>
              <a:rPr lang="da-DK" sz="3200" b="0" dirty="0" err="1" smtClean="0"/>
              <a:t>assessments</a:t>
            </a:r>
            <a:r>
              <a:rPr lang="da-DK" sz="3200" b="0" dirty="0" smtClean="0"/>
              <a:t> </a:t>
            </a:r>
            <a:r>
              <a:rPr lang="da-DK" sz="3200" b="0" dirty="0" err="1" smtClean="0"/>
              <a:t>are</a:t>
            </a:r>
            <a:r>
              <a:rPr lang="da-DK" sz="3200" b="0" dirty="0" smtClean="0"/>
              <a:t> </a:t>
            </a:r>
            <a:r>
              <a:rPr lang="da-DK" sz="3200" b="0" dirty="0" err="1" smtClean="0"/>
              <a:t>there</a:t>
            </a:r>
            <a:r>
              <a:rPr lang="da-DK" sz="3200" b="0" dirty="0" smtClean="0"/>
              <a:t>? </a:t>
            </a:r>
            <a:br>
              <a:rPr lang="da-DK" sz="3200" b="0" dirty="0" smtClean="0"/>
            </a:br>
            <a:r>
              <a:rPr lang="da-DK" sz="3200" b="0" dirty="0" err="1" smtClean="0"/>
              <a:t>When</a:t>
            </a:r>
            <a:r>
              <a:rPr lang="da-DK" sz="3200" b="0" dirty="0" smtClean="0"/>
              <a:t> </a:t>
            </a:r>
            <a:r>
              <a:rPr lang="da-DK" sz="3200" b="0" dirty="0" err="1" smtClean="0"/>
              <a:t>are</a:t>
            </a:r>
            <a:r>
              <a:rPr lang="da-DK" sz="3200" b="0" dirty="0" smtClean="0"/>
              <a:t> </a:t>
            </a:r>
            <a:r>
              <a:rPr lang="da-DK" sz="3200" b="0" dirty="0" err="1" smtClean="0"/>
              <a:t>assessments</a:t>
            </a:r>
            <a:r>
              <a:rPr lang="da-DK" sz="3200" b="0" dirty="0" smtClean="0"/>
              <a:t> done? </a:t>
            </a:r>
            <a:br>
              <a:rPr lang="da-DK" sz="3200" b="0" dirty="0" smtClean="0"/>
            </a:br>
            <a:r>
              <a:rPr lang="da-DK" sz="3200" b="0" dirty="0" err="1" smtClean="0"/>
              <a:t>How</a:t>
            </a:r>
            <a:r>
              <a:rPr lang="da-DK" sz="3200" b="0" dirty="0" smtClean="0"/>
              <a:t> do </a:t>
            </a:r>
            <a:r>
              <a:rPr lang="da-DK" sz="3200" b="0" dirty="0" err="1" smtClean="0"/>
              <a:t>you</a:t>
            </a:r>
            <a:r>
              <a:rPr lang="da-DK" sz="3200" b="0" dirty="0" smtClean="0"/>
              <a:t> do </a:t>
            </a:r>
            <a:r>
              <a:rPr lang="da-DK" sz="3200" b="0" dirty="0" err="1" smtClean="0"/>
              <a:t>assessments</a:t>
            </a:r>
            <a:r>
              <a:rPr lang="da-DK" sz="3200" b="0" dirty="0" smtClean="0"/>
              <a:t>? </a:t>
            </a:r>
            <a:br>
              <a:rPr lang="da-DK" sz="3200" b="0" dirty="0" smtClean="0"/>
            </a:br>
            <a:r>
              <a:rPr lang="da-DK" sz="3200" b="0" dirty="0" err="1" smtClean="0"/>
              <a:t>Who</a:t>
            </a:r>
            <a:r>
              <a:rPr lang="da-DK" sz="3200" b="0" dirty="0" smtClean="0"/>
              <a:t> </a:t>
            </a:r>
            <a:r>
              <a:rPr lang="da-DK" sz="3200" b="0" dirty="0" err="1" smtClean="0"/>
              <a:t>conducts</a:t>
            </a:r>
            <a:r>
              <a:rPr lang="da-DK" sz="3200" b="0" dirty="0" smtClean="0"/>
              <a:t> </a:t>
            </a:r>
            <a:r>
              <a:rPr lang="da-DK" sz="3200" b="0" dirty="0" err="1" smtClean="0"/>
              <a:t>assessments</a:t>
            </a:r>
            <a:r>
              <a:rPr lang="da-DK" sz="3200" b="0" dirty="0" smtClean="0"/>
              <a:t>?</a:t>
            </a:r>
            <a:br>
              <a:rPr lang="da-DK" sz="3200" b="0" dirty="0" smtClean="0"/>
            </a:br>
            <a:r>
              <a:rPr lang="da-DK" sz="3200" b="0" dirty="0" err="1" smtClean="0"/>
              <a:t>Who</a:t>
            </a:r>
            <a:r>
              <a:rPr lang="da-DK" sz="3200" b="0" dirty="0" smtClean="0"/>
              <a:t> </a:t>
            </a:r>
            <a:r>
              <a:rPr lang="da-DK" sz="3200" b="0" dirty="0" err="1" smtClean="0"/>
              <a:t>provides</a:t>
            </a:r>
            <a:r>
              <a:rPr lang="da-DK" sz="3200" b="0" dirty="0" smtClean="0"/>
              <a:t> information</a:t>
            </a:r>
            <a:r>
              <a:rPr lang="da-DK" sz="3200" dirty="0" smtClean="0"/>
              <a:t/>
            </a:r>
            <a:br>
              <a:rPr lang="da-DK" sz="3200" dirty="0" smtClean="0"/>
            </a:br>
            <a:r>
              <a:rPr lang="da-DK" sz="3200" dirty="0" smtClean="0"/>
              <a:t> </a:t>
            </a:r>
          </a:p>
        </p:txBody>
      </p:sp>
      <p:pic>
        <p:nvPicPr>
          <p:cNvPr id="174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Focus of this workshop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427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5427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427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Baseline study</a:t>
            </a:r>
          </a:p>
        </p:txBody>
      </p:sp>
      <p:sp>
        <p:nvSpPr>
          <p:cNvPr id="54278"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Rectangle 12"/>
          <p:cNvSpPr>
            <a:spLocks noChangeArrowheads="1"/>
          </p:cNvSpPr>
          <p:nvPr/>
        </p:nvSpPr>
        <p:spPr bwMode="auto">
          <a:xfrm>
            <a:off x="609600" y="1676400"/>
            <a:ext cx="7924800" cy="3733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3000"/>
              </a:spcAft>
              <a:buFont typeface="Arial" charset="0"/>
              <a:buChar char="•"/>
            </a:pPr>
            <a:r>
              <a:rPr lang="en-US" sz="2600" dirty="0">
                <a:solidFill>
                  <a:srgbClr val="292929"/>
                </a:solidFill>
                <a:latin typeface="Helvetica" charset="0"/>
                <a:ea typeface="Arial" charset="0"/>
                <a:cs typeface="Arial" charset="0"/>
              </a:rPr>
              <a:t>Designed and undertaken AFTER the intervention has been planned</a:t>
            </a:r>
          </a:p>
          <a:p>
            <a:pPr marL="342900" indent="-342900" eaLnBrk="1" hangingPunct="1">
              <a:spcBef>
                <a:spcPct val="20000"/>
              </a:spcBef>
              <a:spcAft>
                <a:spcPts val="3000"/>
              </a:spcAft>
              <a:buFont typeface="Arial" charset="0"/>
              <a:buChar char="•"/>
            </a:pPr>
            <a:r>
              <a:rPr lang="en-US" sz="2600" dirty="0">
                <a:solidFill>
                  <a:srgbClr val="292929"/>
                </a:solidFill>
                <a:latin typeface="Helvetica" charset="0"/>
                <a:ea typeface="Arial" charset="0"/>
                <a:cs typeface="Arial" charset="0"/>
              </a:rPr>
              <a:t>Used to provide BASELINE or FIRST SET of data to compare future monitoring and evaluation with </a:t>
            </a:r>
          </a:p>
          <a:p>
            <a:pPr marL="342900" indent="-342900" eaLnBrk="1" hangingPunct="1">
              <a:spcBef>
                <a:spcPct val="20000"/>
              </a:spcBef>
              <a:spcAft>
                <a:spcPts val="3000"/>
              </a:spcAft>
              <a:buFont typeface="Arial" charset="0"/>
              <a:buChar char="•"/>
            </a:pPr>
            <a:r>
              <a:rPr lang="en-US" sz="2600" dirty="0">
                <a:solidFill>
                  <a:srgbClr val="292929"/>
                </a:solidFill>
                <a:latin typeface="Helvetica" charset="0"/>
                <a:ea typeface="Arial" charset="0"/>
                <a:cs typeface="Arial" charset="0"/>
              </a:rPr>
              <a:t>Important tool for mid-term and final evaluations</a:t>
            </a:r>
          </a:p>
          <a:p>
            <a:pPr marL="342900" indent="-342900" eaLnBrk="1" hangingPunct="1">
              <a:spcBef>
                <a:spcPct val="20000"/>
              </a:spcBef>
              <a:spcAft>
                <a:spcPts val="3000"/>
              </a:spcAft>
              <a:buFont typeface="Arial" charset="0"/>
              <a:buChar char="•"/>
            </a:pPr>
            <a:r>
              <a:rPr lang="en-US" sz="2600" dirty="0">
                <a:solidFill>
                  <a:srgbClr val="292929"/>
                </a:solidFill>
                <a:latin typeface="Helvetica" charset="0"/>
                <a:ea typeface="Arial" charset="0"/>
                <a:cs typeface="Arial" charset="0"/>
              </a:rPr>
              <a:t>Measures INDICATORS of psychosocial wellbeing – that are then measured again later</a:t>
            </a:r>
          </a:p>
          <a:p>
            <a:pPr marL="342900" indent="-342900" eaLnBrk="1" hangingPunct="1">
              <a:spcBef>
                <a:spcPct val="20000"/>
              </a:spcBef>
              <a:spcAft>
                <a:spcPts val="3000"/>
              </a:spcAft>
              <a:buFont typeface="Arial" charset="0"/>
              <a:buChar char="•"/>
            </a:pP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3000"/>
              </a:spcAft>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3000"/>
              </a:spcAft>
            </a:pPr>
            <a:r>
              <a:rPr lang="en-GB" sz="2600" dirty="0">
                <a:solidFill>
                  <a:srgbClr val="292929"/>
                </a:solidFill>
                <a:latin typeface="Helvetica" charset="0"/>
                <a:ea typeface="Arial" charset="0"/>
                <a:cs typeface="Arial" charset="0"/>
              </a:rPr>
              <a:t>	</a:t>
            </a:r>
            <a:endParaRPr lang="da-DK" sz="2600" dirty="0">
              <a:solidFill>
                <a:srgbClr val="292929"/>
              </a:solidFill>
              <a:latin typeface="Helvetica" charset="0"/>
              <a:ea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5632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56325" name="Picture 7"/>
          <p:cNvPicPr preferRelativeResize="0">
            <a:picLocks noChangeAspect="1"/>
          </p:cNvPicPr>
          <p:nvPr/>
        </p:nvPicPr>
        <p:blipFill>
          <a:blip r:embed="rId5"/>
          <a:srcRect/>
          <a:stretch>
            <a:fillRect/>
          </a:stretch>
        </p:blipFill>
        <p:spPr bwMode="auto">
          <a:xfrm>
            <a:off x="0" y="1600200"/>
            <a:ext cx="9144000" cy="5257800"/>
          </a:xfrm>
          <a:prstGeom prst="rect">
            <a:avLst/>
          </a:prstGeom>
          <a:noFill/>
          <a:ln w="9525">
            <a:noFill/>
            <a:miter lim="800000"/>
            <a:headEnd/>
            <a:tailEnd/>
          </a:ln>
        </p:spPr>
      </p:pic>
      <p:sp>
        <p:nvSpPr>
          <p:cNvPr id="5632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Example</a:t>
            </a:r>
            <a:r>
              <a:rPr lang="da-DK" sz="3200" b="1" dirty="0">
                <a:solidFill>
                  <a:schemeClr val="tx2"/>
                </a:solidFill>
                <a:latin typeface="Helvetica" charset="0"/>
              </a:rPr>
              <a:t> of </a:t>
            </a:r>
            <a:r>
              <a:rPr lang="da-DK" sz="3200" b="1" dirty="0" err="1">
                <a:solidFill>
                  <a:schemeClr val="tx2"/>
                </a:solidFill>
                <a:latin typeface="Helvetica" charset="0"/>
              </a:rPr>
              <a:t>assessment</a:t>
            </a:r>
            <a:r>
              <a:rPr lang="da-DK" sz="3200" b="1" dirty="0">
                <a:solidFill>
                  <a:schemeClr val="tx2"/>
                </a:solidFill>
                <a:latin typeface="Helvetica" charset="0"/>
              </a:rPr>
              <a:t> timeline</a:t>
            </a:r>
          </a:p>
        </p:txBody>
      </p:sp>
      <p:pic>
        <p:nvPicPr>
          <p:cNvPr id="56327" name="Picture 7"/>
          <p:cNvPicPr>
            <a:picLocks noChangeAspect="1"/>
          </p:cNvPicPr>
          <p:nvPr/>
        </p:nvPicPr>
        <p:blipFill>
          <a:blip r:embed="rId6"/>
          <a:srcRect/>
          <a:stretch>
            <a:fillRect/>
          </a:stretch>
        </p:blipFill>
        <p:spPr bwMode="auto">
          <a:xfrm>
            <a:off x="4419600" y="2438400"/>
            <a:ext cx="4678363" cy="45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5632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5837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Continuous assessments </a:t>
            </a:r>
          </a:p>
        </p:txBody>
      </p:sp>
      <p:sp>
        <p:nvSpPr>
          <p:cNvPr id="5837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58375" name="Rectangle 12"/>
          <p:cNvSpPr>
            <a:spLocks noChangeArrowheads="1"/>
          </p:cNvSpPr>
          <p:nvPr/>
        </p:nvSpPr>
        <p:spPr bwMode="auto">
          <a:xfrm>
            <a:off x="0" y="2209800"/>
            <a:ext cx="3733800" cy="3352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Used for monitoring purposes</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Keep track of progress and challenges</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Provide guidance for needed adaptation</a:t>
            </a:r>
          </a:p>
          <a:p>
            <a:pPr marL="342900" indent="-342900" eaLnBrk="1" hangingPunct="1">
              <a:spcBef>
                <a:spcPct val="20000"/>
              </a:spcBef>
              <a:buFont typeface="Arial" charset="0"/>
              <a:buChar char="•"/>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en-US" sz="2600" dirty="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endParaRPr lang="da-DK" sz="2600" dirty="0">
              <a:solidFill>
                <a:srgbClr val="292929"/>
              </a:solidFill>
              <a:latin typeface="Helvetica" charset="0"/>
              <a:ea typeface="Arial" charset="0"/>
              <a:cs typeface="Arial" charset="0"/>
            </a:endParaRPr>
          </a:p>
        </p:txBody>
      </p:sp>
      <p:pic>
        <p:nvPicPr>
          <p:cNvPr id="58376" name="Picture 8"/>
          <p:cNvPicPr>
            <a:picLocks noChangeAspect="1"/>
          </p:cNvPicPr>
          <p:nvPr/>
        </p:nvPicPr>
        <p:blipFill>
          <a:blip r:embed="rId5"/>
          <a:srcRect/>
          <a:stretch>
            <a:fillRect/>
          </a:stretch>
        </p:blipFill>
        <p:spPr bwMode="auto">
          <a:xfrm>
            <a:off x="3733800" y="2209800"/>
            <a:ext cx="52324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042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Evaluations</a:t>
            </a:r>
          </a:p>
        </p:txBody>
      </p:sp>
      <p:sp>
        <p:nvSpPr>
          <p:cNvPr id="60422" name="Rectangle 12"/>
          <p:cNvSpPr>
            <a:spLocks noChangeArrowheads="1"/>
          </p:cNvSpPr>
          <p:nvPr/>
        </p:nvSpPr>
        <p:spPr bwMode="auto">
          <a:xfrm>
            <a:off x="4419600" y="2819400"/>
            <a:ext cx="4724400" cy="3505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Larger and often more costly than other assessments</a:t>
            </a:r>
          </a:p>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Valuable information to donors, program managers, participants and beneficiaries, progressing field of PSS. </a:t>
            </a:r>
          </a:p>
        </p:txBody>
      </p:sp>
      <p:sp>
        <p:nvSpPr>
          <p:cNvPr id="60423" name="Rectangle 12"/>
          <p:cNvSpPr>
            <a:spLocks noChangeArrowheads="1"/>
          </p:cNvSpPr>
          <p:nvPr/>
        </p:nvSpPr>
        <p:spPr bwMode="auto">
          <a:xfrm>
            <a:off x="228600" y="1676400"/>
            <a:ext cx="87630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r>
              <a:rPr lang="en-US" sz="2600">
                <a:solidFill>
                  <a:srgbClr val="292929"/>
                </a:solidFill>
                <a:latin typeface="Helvetica" charset="0"/>
                <a:ea typeface="Arial" charset="0"/>
                <a:cs typeface="Arial" charset="0"/>
              </a:rPr>
              <a:t>Mid-term and final</a:t>
            </a:r>
          </a:p>
          <a:p>
            <a:pPr marL="342900" indent="-342900" eaLnBrk="1" hangingPunct="1">
              <a:spcBef>
                <a:spcPct val="20000"/>
              </a:spcBef>
              <a:buFont typeface="Arial" charset="0"/>
              <a:buChar char="•"/>
            </a:pPr>
            <a:r>
              <a:rPr lang="en-US" sz="2600">
                <a:solidFill>
                  <a:srgbClr val="292929"/>
                </a:solidFill>
                <a:latin typeface="Helvetica" charset="0"/>
                <a:ea typeface="Arial" charset="0"/>
                <a:cs typeface="Arial" charset="0"/>
              </a:rPr>
              <a:t>Focus on </a:t>
            </a:r>
            <a:r>
              <a:rPr lang="en-US" sz="2600">
                <a:solidFill>
                  <a:srgbClr val="FF0000"/>
                </a:solidFill>
                <a:latin typeface="Helvetica" charset="0"/>
                <a:ea typeface="Arial" charset="0"/>
                <a:cs typeface="Arial" charset="0"/>
              </a:rPr>
              <a:t>past, present </a:t>
            </a:r>
            <a:r>
              <a:rPr lang="en-US" sz="2600">
                <a:solidFill>
                  <a:srgbClr val="292929"/>
                </a:solidFill>
                <a:latin typeface="Helvetica" charset="0"/>
                <a:ea typeface="Arial" charset="0"/>
                <a:cs typeface="Arial" charset="0"/>
              </a:rPr>
              <a:t>and </a:t>
            </a:r>
            <a:r>
              <a:rPr lang="en-US" sz="2600">
                <a:solidFill>
                  <a:srgbClr val="FF0000"/>
                </a:solidFill>
                <a:latin typeface="Helvetica" charset="0"/>
                <a:ea typeface="Arial" charset="0"/>
                <a:cs typeface="Arial" charset="0"/>
              </a:rPr>
              <a:t>future</a:t>
            </a: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pic>
        <p:nvPicPr>
          <p:cNvPr id="60424" name="Picture 9"/>
          <p:cNvPicPr>
            <a:picLocks noChangeAspect="1"/>
          </p:cNvPicPr>
          <p:nvPr/>
        </p:nvPicPr>
        <p:blipFill>
          <a:blip r:embed="rId5"/>
          <a:srcRect/>
          <a:stretch>
            <a:fillRect/>
          </a:stretch>
        </p:blipFill>
        <p:spPr bwMode="auto">
          <a:xfrm>
            <a:off x="152400" y="2743200"/>
            <a:ext cx="42672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246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How</a:t>
            </a:r>
            <a:r>
              <a:rPr lang="da-DK" sz="3200" b="1" dirty="0">
                <a:solidFill>
                  <a:schemeClr val="tx2"/>
                </a:solidFill>
                <a:latin typeface="Helvetica" charset="0"/>
              </a:rPr>
              <a:t> to </a:t>
            </a:r>
            <a:r>
              <a:rPr lang="da-DK" sz="3200" b="1" dirty="0" err="1">
                <a:solidFill>
                  <a:schemeClr val="tx2"/>
                </a:solidFill>
                <a:latin typeface="Helvetica" charset="0"/>
              </a:rPr>
              <a:t>conduct</a:t>
            </a:r>
            <a:r>
              <a:rPr lang="da-DK" sz="3200" b="1" dirty="0">
                <a:solidFill>
                  <a:schemeClr val="tx2"/>
                </a:solidFill>
                <a:latin typeface="Helvetica" charset="0"/>
              </a:rPr>
              <a:t> </a:t>
            </a:r>
            <a:r>
              <a:rPr lang="da-DK" sz="3200" b="1" dirty="0" err="1" smtClean="0">
                <a:solidFill>
                  <a:schemeClr val="tx2"/>
                </a:solidFill>
                <a:latin typeface="Helvetica" charset="0"/>
              </a:rPr>
              <a:t>assessments</a:t>
            </a:r>
            <a:endParaRPr lang="da-DK" sz="3200" b="1" dirty="0">
              <a:solidFill>
                <a:schemeClr val="tx2"/>
              </a:solidFill>
              <a:latin typeface="Helvetica" charset="0"/>
            </a:endParaRPr>
          </a:p>
        </p:txBody>
      </p:sp>
      <p:sp>
        <p:nvSpPr>
          <p:cNvPr id="62470" name="Rectangle 12"/>
          <p:cNvSpPr>
            <a:spLocks noChangeArrowheads="1"/>
          </p:cNvSpPr>
          <p:nvPr/>
        </p:nvSpPr>
        <p:spPr bwMode="auto">
          <a:xfrm>
            <a:off x="609600" y="2122227"/>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22" name="Rectangle 12"/>
          <p:cNvSpPr>
            <a:spLocks noChangeArrowheads="1"/>
          </p:cNvSpPr>
          <p:nvPr/>
        </p:nvSpPr>
        <p:spPr bwMode="auto">
          <a:xfrm>
            <a:off x="457200" y="1828800"/>
            <a:ext cx="7924800" cy="68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Two main types of data collected</a:t>
            </a: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23" name="TextBox 22"/>
          <p:cNvSpPr txBox="1">
            <a:spLocks noChangeArrowheads="1"/>
          </p:cNvSpPr>
          <p:nvPr/>
        </p:nvSpPr>
        <p:spPr bwMode="auto">
          <a:xfrm>
            <a:off x="1524000" y="2743200"/>
            <a:ext cx="5451475" cy="461963"/>
          </a:xfrm>
          <a:prstGeom prst="rect">
            <a:avLst/>
          </a:prstGeom>
          <a:noFill/>
          <a:ln w="9525">
            <a:noFill/>
            <a:miter lim="800000"/>
            <a:headEnd/>
            <a:tailEnd/>
          </a:ln>
        </p:spPr>
        <p:txBody>
          <a:bodyPr wrap="none">
            <a:prstTxWarp prst="textNoShape">
              <a:avLst/>
            </a:prstTxWarp>
            <a:spAutoFit/>
          </a:bodyPr>
          <a:lstStyle/>
          <a:p>
            <a:r>
              <a:rPr lang="en-US" b="1"/>
              <a:t>Quantitative			Qualitative </a:t>
            </a:r>
          </a:p>
        </p:txBody>
      </p:sp>
      <p:sp>
        <p:nvSpPr>
          <p:cNvPr id="25" name="TextBox 24"/>
          <p:cNvSpPr txBox="1">
            <a:spLocks noChangeArrowheads="1"/>
          </p:cNvSpPr>
          <p:nvPr/>
        </p:nvSpPr>
        <p:spPr bwMode="auto">
          <a:xfrm>
            <a:off x="1447800" y="3352800"/>
            <a:ext cx="7696200" cy="2678113"/>
          </a:xfrm>
          <a:prstGeom prst="rect">
            <a:avLst/>
          </a:prstGeom>
          <a:noFill/>
          <a:ln w="9525">
            <a:noFill/>
            <a:miter lim="800000"/>
            <a:headEnd/>
            <a:tailEnd/>
          </a:ln>
        </p:spPr>
        <p:txBody>
          <a:bodyPr>
            <a:prstTxWarp prst="textNoShape">
              <a:avLst/>
            </a:prstTxWarp>
            <a:spAutoFit/>
          </a:bodyPr>
          <a:lstStyle/>
          <a:p>
            <a:pPr>
              <a:tabLst>
                <a:tab pos="635000" algn="l"/>
                <a:tab pos="3035300" algn="l"/>
              </a:tabLst>
            </a:pPr>
            <a:r>
              <a:rPr lang="en-US" dirty="0" smtClean="0"/>
              <a:t>Surveys</a:t>
            </a:r>
            <a:r>
              <a:rPr lang="en-US" dirty="0"/>
              <a:t>	Key informant interviews</a:t>
            </a:r>
          </a:p>
          <a:p>
            <a:pPr>
              <a:tabLst>
                <a:tab pos="635000" algn="l"/>
                <a:tab pos="3035300" algn="l"/>
              </a:tabLst>
            </a:pPr>
            <a:r>
              <a:rPr lang="en-US" dirty="0"/>
              <a:t>Questionnaires 	Focus Group Discussions</a:t>
            </a:r>
          </a:p>
          <a:p>
            <a:pPr>
              <a:tabLst>
                <a:tab pos="635000" algn="l"/>
                <a:tab pos="3035300" algn="l"/>
              </a:tabLst>
            </a:pPr>
            <a:r>
              <a:rPr lang="en-US" dirty="0"/>
              <a:t>Psychometric tools 	Observations</a:t>
            </a:r>
          </a:p>
          <a:p>
            <a:pPr>
              <a:tabLst>
                <a:tab pos="635000" algn="l"/>
                <a:tab pos="3035300" algn="l"/>
              </a:tabLst>
            </a:pPr>
            <a:endParaRPr lang="en-US" dirty="0"/>
          </a:p>
          <a:p>
            <a:pPr>
              <a:tabLst>
                <a:tab pos="635000" algn="l"/>
                <a:tab pos="3035300" algn="l"/>
              </a:tabLst>
            </a:pPr>
            <a:r>
              <a:rPr lang="en-US" dirty="0"/>
              <a:t>	1,2,3 		Word descriptions</a:t>
            </a:r>
          </a:p>
          <a:p>
            <a:pPr>
              <a:tabLst>
                <a:tab pos="635000" algn="l"/>
                <a:tab pos="3035300" algn="l"/>
              </a:tabLst>
            </a:pPr>
            <a:r>
              <a:rPr lang="en-US" dirty="0"/>
              <a:t>	=, %, </a:t>
            </a:r>
            <a:r>
              <a:rPr lang="en-US" dirty="0" err="1"/>
              <a:t>a:b</a:t>
            </a:r>
            <a:endParaRPr lang="en-US" dirty="0"/>
          </a:p>
          <a:p>
            <a:pPr>
              <a:tabLst>
                <a:tab pos="635000" algn="l"/>
                <a:tab pos="3035300" algn="l"/>
              </a:tabLst>
            </a:pPr>
            <a:endParaRPr lang="en-US" dirty="0"/>
          </a:p>
        </p:txBody>
      </p:sp>
      <p:grpSp>
        <p:nvGrpSpPr>
          <p:cNvPr id="2" name="Group 29"/>
          <p:cNvGrpSpPr>
            <a:grpSpLocks/>
          </p:cNvGrpSpPr>
          <p:nvPr/>
        </p:nvGrpSpPr>
        <p:grpSpPr bwMode="auto">
          <a:xfrm>
            <a:off x="838200" y="2286000"/>
            <a:ext cx="7239000" cy="3657600"/>
            <a:chOff x="838200" y="2286000"/>
            <a:chExt cx="7239000" cy="3657600"/>
          </a:xfrm>
        </p:grpSpPr>
        <p:sp>
          <p:nvSpPr>
            <p:cNvPr id="62475" name="Connector 26"/>
            <p:cNvSpPr>
              <a:spLocks noChangeArrowheads="1"/>
            </p:cNvSpPr>
            <p:nvPr/>
          </p:nvSpPr>
          <p:spPr bwMode="auto">
            <a:xfrm>
              <a:off x="838200" y="2286000"/>
              <a:ext cx="3962400" cy="3657600"/>
            </a:xfrm>
            <a:prstGeom prst="flowChartConnector">
              <a:avLst/>
            </a:prstGeom>
            <a:noFill/>
            <a:ln w="34925">
              <a:solidFill>
                <a:srgbClr val="FF0000"/>
              </a:solidFill>
              <a:round/>
              <a:headEnd/>
              <a:tailEnd/>
            </a:ln>
          </p:spPr>
          <p:txBody>
            <a:bodyPr>
              <a:prstTxWarp prst="textNoShape">
                <a:avLst/>
              </a:prstTxWarp>
            </a:bodyPr>
            <a:lstStyle/>
            <a:p>
              <a:endParaRPr lang="en-US"/>
            </a:p>
          </p:txBody>
        </p:sp>
        <p:sp>
          <p:nvSpPr>
            <p:cNvPr id="62476" name="Connector 28"/>
            <p:cNvSpPr>
              <a:spLocks noChangeArrowheads="1"/>
            </p:cNvSpPr>
            <p:nvPr/>
          </p:nvSpPr>
          <p:spPr bwMode="auto">
            <a:xfrm>
              <a:off x="4114800" y="2286000"/>
              <a:ext cx="3962400" cy="3657600"/>
            </a:xfrm>
            <a:prstGeom prst="flowChartConnector">
              <a:avLst/>
            </a:prstGeom>
            <a:noFill/>
            <a:ln w="34925">
              <a:solidFill>
                <a:srgbClr val="F28A31"/>
              </a:solidFill>
              <a:round/>
              <a:headEnd/>
              <a:tailEnd/>
            </a:ln>
          </p:spPr>
          <p:txBody>
            <a:bodyPr>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3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246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How</a:t>
            </a:r>
            <a:r>
              <a:rPr lang="da-DK" sz="3200" b="1" dirty="0">
                <a:solidFill>
                  <a:schemeClr val="tx2"/>
                </a:solidFill>
                <a:latin typeface="Helvetica" charset="0"/>
              </a:rPr>
              <a:t> to </a:t>
            </a:r>
            <a:r>
              <a:rPr lang="da-DK" sz="3200" b="1" dirty="0" err="1">
                <a:solidFill>
                  <a:schemeClr val="tx2"/>
                </a:solidFill>
                <a:latin typeface="Helvetica" charset="0"/>
              </a:rPr>
              <a:t>conduct</a:t>
            </a:r>
            <a:r>
              <a:rPr lang="da-DK" sz="3200" b="1" dirty="0">
                <a:solidFill>
                  <a:schemeClr val="tx2"/>
                </a:solidFill>
                <a:latin typeface="Helvetica" charset="0"/>
              </a:rPr>
              <a:t> </a:t>
            </a:r>
            <a:r>
              <a:rPr lang="da-DK" sz="3200" b="1" dirty="0" err="1" smtClean="0">
                <a:solidFill>
                  <a:schemeClr val="tx2"/>
                </a:solidFill>
                <a:latin typeface="Helvetica" charset="0"/>
              </a:rPr>
              <a:t>assessments</a:t>
            </a:r>
            <a:endParaRPr lang="da-DK" sz="3200" b="1" dirty="0">
              <a:solidFill>
                <a:schemeClr val="tx2"/>
              </a:solidFill>
              <a:latin typeface="Helvetica" charset="0"/>
            </a:endParaRPr>
          </a:p>
        </p:txBody>
      </p:sp>
      <p:sp>
        <p:nvSpPr>
          <p:cNvPr id="13" name="TextBox 12"/>
          <p:cNvSpPr txBox="1"/>
          <p:nvPr/>
        </p:nvSpPr>
        <p:spPr>
          <a:xfrm>
            <a:off x="304800" y="1905000"/>
            <a:ext cx="8839200" cy="5216812"/>
          </a:xfrm>
          <a:prstGeom prst="rect">
            <a:avLst/>
          </a:prstGeom>
          <a:noFill/>
        </p:spPr>
        <p:txBody>
          <a:bodyPr wrap="square" rtlCol="0">
            <a:spAutoFit/>
          </a:bodyPr>
          <a:lstStyle/>
          <a:p>
            <a:r>
              <a:rPr lang="en-US" dirty="0" smtClean="0"/>
              <a:t>In small groups discuss the two qualitative data collection methods given below, answering the given questions.</a:t>
            </a:r>
          </a:p>
          <a:p>
            <a:endParaRPr lang="en-US" dirty="0" smtClean="0"/>
          </a:p>
          <a:p>
            <a:pPr marL="228600" indent="-228600" algn="ctr"/>
            <a:r>
              <a:rPr lang="en-US" dirty="0" smtClean="0">
                <a:solidFill>
                  <a:srgbClr val="FF0000"/>
                </a:solidFill>
              </a:rPr>
              <a:t>Focus group discussions</a:t>
            </a:r>
          </a:p>
          <a:p>
            <a:pPr marL="228600" indent="-228600" algn="ctr"/>
            <a:r>
              <a:rPr lang="en-US" dirty="0" smtClean="0">
                <a:solidFill>
                  <a:srgbClr val="FF0000"/>
                </a:solidFill>
              </a:rPr>
              <a:t>Community mapping</a:t>
            </a:r>
          </a:p>
          <a:p>
            <a:endParaRPr lang="en-US" dirty="0" smtClean="0"/>
          </a:p>
          <a:p>
            <a:pPr marL="457200" indent="-457200">
              <a:spcAft>
                <a:spcPts val="1800"/>
              </a:spcAft>
              <a:buAutoNum type="arabicPeriod"/>
            </a:pPr>
            <a:r>
              <a:rPr lang="en-US" dirty="0" smtClean="0"/>
              <a:t>What are they? How do you ‘do’ them? </a:t>
            </a:r>
          </a:p>
          <a:p>
            <a:pPr marL="457200" indent="-457200">
              <a:spcAft>
                <a:spcPts val="1800"/>
              </a:spcAft>
              <a:buAutoNum type="arabicPeriod"/>
            </a:pPr>
            <a:r>
              <a:rPr lang="en-US" dirty="0" smtClean="0"/>
              <a:t>Why are they useful in psychosocial interventions?</a:t>
            </a:r>
          </a:p>
          <a:p>
            <a:pPr marL="457200" indent="-457200">
              <a:spcAft>
                <a:spcPts val="1800"/>
              </a:spcAft>
              <a:buAutoNum type="arabicPeriod"/>
            </a:pPr>
            <a:r>
              <a:rPr lang="en-US" dirty="0" smtClean="0"/>
              <a:t>What considerations should you make regarding GENDER and AGE of participants in these methods, and WHY? </a:t>
            </a:r>
          </a:p>
          <a:p>
            <a:r>
              <a:rPr lang="en-US" dirty="0" smtClean="0"/>
              <a:t>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451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Designing an assessment</a:t>
            </a:r>
          </a:p>
        </p:txBody>
      </p:sp>
      <p:sp>
        <p:nvSpPr>
          <p:cNvPr id="64518" name="Rectangle 12"/>
          <p:cNvSpPr>
            <a:spLocks noChangeArrowheads="1"/>
          </p:cNvSpPr>
          <p:nvPr/>
        </p:nvSpPr>
        <p:spPr bwMode="auto">
          <a:xfrm>
            <a:off x="228600" y="1752600"/>
            <a:ext cx="8305800" cy="449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aphicFrame>
        <p:nvGraphicFramePr>
          <p:cNvPr id="9" name="Diagram 8"/>
          <p:cNvGraphicFramePr/>
          <p:nvPr/>
        </p:nvGraphicFramePr>
        <p:xfrm>
          <a:off x="457200" y="1752600"/>
          <a:ext cx="85344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656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5"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Designing an assessment</a:t>
            </a:r>
          </a:p>
        </p:txBody>
      </p:sp>
      <p:sp>
        <p:nvSpPr>
          <p:cNvPr id="66566" name="Rectangle 12"/>
          <p:cNvSpPr>
            <a:spLocks noChangeArrowheads="1"/>
          </p:cNvSpPr>
          <p:nvPr/>
        </p:nvSpPr>
        <p:spPr bwMode="auto">
          <a:xfrm>
            <a:off x="228600" y="1752600"/>
            <a:ext cx="8305800" cy="449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aphicFrame>
        <p:nvGraphicFramePr>
          <p:cNvPr id="9" name="Diagram 8"/>
          <p:cNvGraphicFramePr/>
          <p:nvPr/>
        </p:nvGraphicFramePr>
        <p:xfrm>
          <a:off x="304800" y="1828800"/>
          <a:ext cx="85344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6861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Exploring psychosocial wellbeing </a:t>
            </a:r>
          </a:p>
        </p:txBody>
      </p:sp>
      <p:sp>
        <p:nvSpPr>
          <p:cNvPr id="6861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68616" name="Rectangle 12"/>
          <p:cNvSpPr>
            <a:spLocks noChangeArrowheads="1"/>
          </p:cNvSpPr>
          <p:nvPr/>
        </p:nvSpPr>
        <p:spPr bwMode="auto">
          <a:xfrm>
            <a:off x="228600" y="1752600"/>
            <a:ext cx="8382000" cy="3416300"/>
          </a:xfrm>
          <a:prstGeom prst="rect">
            <a:avLst/>
          </a:prstGeom>
          <a:noFill/>
          <a:ln w="9525">
            <a:noFill/>
            <a:miter lim="800000"/>
            <a:headEnd/>
            <a:tailEnd/>
          </a:ln>
        </p:spPr>
        <p:txBody>
          <a:bodyPr>
            <a:prstTxWarp prst="textNoShape">
              <a:avLst/>
            </a:prstTxWarp>
            <a:spAutoFit/>
          </a:bodyPr>
          <a:lstStyle/>
          <a:p>
            <a:r>
              <a:rPr lang="en-US"/>
              <a:t>Contextually, culturally defined</a:t>
            </a:r>
          </a:p>
          <a:p>
            <a:pPr algn="ctr"/>
            <a:endParaRPr lang="en-US"/>
          </a:p>
          <a:p>
            <a:r>
              <a:rPr lang="en-US"/>
              <a:t>MEANING of psychosocial wellbeing typically differs from Population A to Population B</a:t>
            </a:r>
          </a:p>
          <a:p>
            <a:endParaRPr lang="en-US"/>
          </a:p>
          <a:p>
            <a:r>
              <a:rPr lang="en-US" b="1"/>
              <a:t>Buzz groups: </a:t>
            </a:r>
          </a:p>
          <a:p>
            <a:r>
              <a:rPr lang="en-US"/>
              <a:t>Can you think of different populations that you know, where the meaning of psychosocial wellbeing differs? </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065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7066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066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Exploring psychosocial wellbeing </a:t>
            </a:r>
          </a:p>
        </p:txBody>
      </p:sp>
      <p:sp>
        <p:nvSpPr>
          <p:cNvPr id="70662"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70664" name="Rectangle 12"/>
          <p:cNvSpPr>
            <a:spLocks noChangeArrowheads="1"/>
          </p:cNvSpPr>
          <p:nvPr/>
        </p:nvSpPr>
        <p:spPr bwMode="auto">
          <a:xfrm>
            <a:off x="228600" y="2286000"/>
            <a:ext cx="8382000" cy="4586288"/>
          </a:xfrm>
          <a:prstGeom prst="rect">
            <a:avLst/>
          </a:prstGeom>
          <a:noFill/>
          <a:ln w="9525">
            <a:noFill/>
            <a:miter lim="800000"/>
            <a:headEnd/>
            <a:tailEnd/>
          </a:ln>
        </p:spPr>
        <p:txBody>
          <a:bodyPr>
            <a:prstTxWarp prst="textNoShape">
              <a:avLst/>
            </a:prstTxWarp>
            <a:spAutoFit/>
          </a:bodyPr>
          <a:lstStyle/>
          <a:p>
            <a:r>
              <a:rPr lang="en-US"/>
              <a:t>• How do you know when people in your community are doing well? Not doing well? </a:t>
            </a:r>
            <a:r>
              <a:rPr lang="en-US">
                <a:solidFill>
                  <a:srgbClr val="FF0000"/>
                </a:solidFill>
              </a:rPr>
              <a:t>(meaning of PSWB)</a:t>
            </a:r>
          </a:p>
          <a:p>
            <a:endParaRPr lang="en-US"/>
          </a:p>
          <a:p>
            <a:r>
              <a:rPr lang="en-US"/>
              <a:t>• How are they doing now? </a:t>
            </a:r>
            <a:r>
              <a:rPr lang="en-US">
                <a:solidFill>
                  <a:srgbClr val="FF0000"/>
                </a:solidFill>
              </a:rPr>
              <a:t>(PSS needs)</a:t>
            </a:r>
          </a:p>
          <a:p>
            <a:endParaRPr lang="en-US">
              <a:solidFill>
                <a:srgbClr val="FF0000"/>
              </a:solidFill>
            </a:endParaRPr>
          </a:p>
          <a:p>
            <a:r>
              <a:rPr lang="en-US"/>
              <a:t> • What has changed in your daily life and in the community following the crisis event? </a:t>
            </a:r>
            <a:r>
              <a:rPr lang="en-US">
                <a:solidFill>
                  <a:srgbClr val="FF0000"/>
                </a:solidFill>
              </a:rPr>
              <a:t>(meaning and needs) </a:t>
            </a:r>
          </a:p>
          <a:p>
            <a:endParaRPr lang="en-US">
              <a:solidFill>
                <a:srgbClr val="FF0000"/>
              </a:solidFill>
            </a:endParaRPr>
          </a:p>
          <a:p>
            <a:r>
              <a:rPr lang="en-US"/>
              <a:t>• How are people helping each other? </a:t>
            </a:r>
            <a:r>
              <a:rPr lang="en-US">
                <a:solidFill>
                  <a:srgbClr val="FF0000"/>
                </a:solidFill>
              </a:rPr>
              <a:t>(coping, social support systems)</a:t>
            </a:r>
          </a:p>
          <a:p>
            <a:endParaRPr lang="en-US" sz="2800"/>
          </a:p>
          <a:p>
            <a:endParaRPr lang="en-US"/>
          </a:p>
        </p:txBody>
      </p:sp>
      <p:sp>
        <p:nvSpPr>
          <p:cNvPr id="70665" name="TextBox 9"/>
          <p:cNvSpPr txBox="1">
            <a:spLocks noChangeArrowheads="1"/>
          </p:cNvSpPr>
          <p:nvPr/>
        </p:nvSpPr>
        <p:spPr bwMode="auto">
          <a:xfrm>
            <a:off x="228600" y="1676400"/>
            <a:ext cx="8915400" cy="461963"/>
          </a:xfrm>
          <a:prstGeom prst="rect">
            <a:avLst/>
          </a:prstGeom>
          <a:noFill/>
          <a:ln w="9525">
            <a:noFill/>
            <a:miter lim="800000"/>
            <a:headEnd/>
            <a:tailEnd/>
          </a:ln>
        </p:spPr>
        <p:txBody>
          <a:bodyPr>
            <a:prstTxWarp prst="textNoShape">
              <a:avLst/>
            </a:prstTxWarp>
            <a:spAutoFit/>
          </a:bodyPr>
          <a:lstStyle/>
          <a:p>
            <a:r>
              <a:rPr lang="en-US" b="1"/>
              <a:t>Example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sp>
        <p:nvSpPr>
          <p:cNvPr id="19460"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What are psychosocial assessments? </a:t>
            </a:r>
          </a:p>
        </p:txBody>
      </p:sp>
      <p:sp>
        <p:nvSpPr>
          <p:cNvPr id="19461" name="Rectangle 3"/>
          <p:cNvSpPr>
            <a:spLocks noGrp="1" noChangeArrowheads="1"/>
          </p:cNvSpPr>
          <p:nvPr>
            <p:ph type="body" idx="4294967295"/>
          </p:nvPr>
        </p:nvSpPr>
        <p:spPr>
          <a:xfrm>
            <a:off x="0" y="1752600"/>
            <a:ext cx="9144000" cy="3810000"/>
          </a:xfrm>
        </p:spPr>
        <p:txBody>
          <a:bodyPr/>
          <a:lstStyle/>
          <a:p>
            <a:pPr eaLnBrk="1" hangingPunct="1">
              <a:spcAft>
                <a:spcPts val="3000"/>
              </a:spcAft>
              <a:buFontTx/>
              <a:buChar char="•"/>
            </a:pPr>
            <a:r>
              <a:rPr lang="en-GB" sz="2600" dirty="0" smtClean="0">
                <a:solidFill>
                  <a:srgbClr val="292929"/>
                </a:solidFill>
              </a:rPr>
              <a:t>Tools that help to find</a:t>
            </a:r>
            <a:r>
              <a:rPr lang="en-GB" sz="2600" dirty="0" smtClean="0">
                <a:solidFill>
                  <a:srgbClr val="FF0000"/>
                </a:solidFill>
              </a:rPr>
              <a:t> facts </a:t>
            </a:r>
            <a:r>
              <a:rPr lang="en-GB" sz="2600" dirty="0" smtClean="0">
                <a:solidFill>
                  <a:srgbClr val="292929"/>
                </a:solidFill>
              </a:rPr>
              <a:t>about psychosocial wellbeing and psychosocial needs</a:t>
            </a:r>
          </a:p>
          <a:p>
            <a:pPr eaLnBrk="1" hangingPunct="1">
              <a:spcAft>
                <a:spcPts val="3000"/>
              </a:spcAft>
              <a:buFontTx/>
              <a:buChar char="•"/>
            </a:pPr>
            <a:r>
              <a:rPr lang="en-US" sz="2600" dirty="0" smtClean="0">
                <a:solidFill>
                  <a:srgbClr val="292929"/>
                </a:solidFill>
              </a:rPr>
              <a:t>Measure and report </a:t>
            </a:r>
            <a:r>
              <a:rPr lang="en-US" sz="2600" dirty="0" smtClean="0">
                <a:solidFill>
                  <a:srgbClr val="FF0000"/>
                </a:solidFill>
              </a:rPr>
              <a:t>impact </a:t>
            </a:r>
            <a:r>
              <a:rPr lang="en-US" sz="2600" dirty="0" smtClean="0">
                <a:solidFill>
                  <a:srgbClr val="292929"/>
                </a:solidFill>
              </a:rPr>
              <a:t>of disaster / crisis on population (reactions, needs and resources) – including </a:t>
            </a:r>
            <a:r>
              <a:rPr lang="en-US" sz="2600" dirty="0" smtClean="0">
                <a:solidFill>
                  <a:srgbClr val="FF0000"/>
                </a:solidFill>
              </a:rPr>
              <a:t>impact on psychosocial wellbeing </a:t>
            </a:r>
            <a:r>
              <a:rPr lang="en-US" sz="2600" dirty="0" smtClean="0">
                <a:solidFill>
                  <a:srgbClr val="292929"/>
                </a:solidFill>
              </a:rPr>
              <a:t>and </a:t>
            </a:r>
            <a:r>
              <a:rPr lang="en-US" sz="2600" dirty="0" smtClean="0">
                <a:solidFill>
                  <a:srgbClr val="FF0000"/>
                </a:solidFill>
              </a:rPr>
              <a:t>coping</a:t>
            </a:r>
          </a:p>
          <a:p>
            <a:pPr eaLnBrk="1" hangingPunct="1">
              <a:spcAft>
                <a:spcPts val="3000"/>
              </a:spcAft>
              <a:buFontTx/>
              <a:buChar char="•"/>
            </a:pPr>
            <a:r>
              <a:rPr lang="en-GB" sz="2600" dirty="0" smtClean="0">
                <a:solidFill>
                  <a:srgbClr val="292929"/>
                </a:solidFill>
              </a:rPr>
              <a:t>Help to identify </a:t>
            </a:r>
            <a:r>
              <a:rPr lang="en-GB" sz="2600" dirty="0" smtClean="0">
                <a:solidFill>
                  <a:srgbClr val="FF0000"/>
                </a:solidFill>
              </a:rPr>
              <a:t>vulnerable</a:t>
            </a:r>
            <a:r>
              <a:rPr lang="en-GB" sz="2600" dirty="0" smtClean="0">
                <a:solidFill>
                  <a:srgbClr val="292929"/>
                </a:solidFill>
              </a:rPr>
              <a:t> sub-groups</a:t>
            </a:r>
          </a:p>
          <a:p>
            <a:pPr eaLnBrk="1" hangingPunct="1">
              <a:spcAft>
                <a:spcPts val="3000"/>
              </a:spcAft>
              <a:buFontTx/>
              <a:buChar char="•"/>
            </a:pPr>
            <a:r>
              <a:rPr lang="en-GB" sz="2600" dirty="0" smtClean="0">
                <a:solidFill>
                  <a:srgbClr val="292929"/>
                </a:solidFill>
                <a:ea typeface="Times New Roman" charset="0"/>
                <a:cs typeface="Times New Roman" charset="0"/>
              </a:rPr>
              <a:t>Guide the ‘where, when, what and how’ to </a:t>
            </a:r>
            <a:r>
              <a:rPr lang="en-GB" sz="2600" dirty="0" smtClean="0">
                <a:solidFill>
                  <a:srgbClr val="FF2911"/>
                </a:solidFill>
                <a:ea typeface="Times New Roman" charset="0"/>
                <a:cs typeface="Times New Roman" charset="0"/>
              </a:rPr>
              <a:t>planning</a:t>
            </a:r>
            <a:r>
              <a:rPr lang="en-GB" sz="2600" dirty="0" smtClean="0">
                <a:solidFill>
                  <a:srgbClr val="292929"/>
                </a:solidFill>
                <a:ea typeface="Times New Roman" charset="0"/>
                <a:cs typeface="Times New Roman" charset="0"/>
              </a:rPr>
              <a:t> and </a:t>
            </a:r>
            <a:r>
              <a:rPr lang="en-GB" sz="2600" dirty="0" smtClean="0">
                <a:solidFill>
                  <a:srgbClr val="FF2911"/>
                </a:solidFill>
                <a:ea typeface="Times New Roman" charset="0"/>
                <a:cs typeface="Times New Roman" charset="0"/>
              </a:rPr>
              <a:t>implementing</a:t>
            </a:r>
            <a:r>
              <a:rPr lang="en-GB" sz="2600" dirty="0" smtClean="0">
                <a:solidFill>
                  <a:srgbClr val="292929"/>
                </a:solidFill>
                <a:ea typeface="Times New Roman" charset="0"/>
                <a:cs typeface="Times New Roman" charset="0"/>
              </a:rPr>
              <a:t> a psychosocial intervention</a:t>
            </a:r>
          </a:p>
          <a:p>
            <a:pPr eaLnBrk="1" hangingPunct="1">
              <a:spcAft>
                <a:spcPts val="600"/>
              </a:spcAft>
              <a:buFontTx/>
              <a:buChar char="•"/>
            </a:pPr>
            <a:r>
              <a:rPr lang="en-US" sz="2600" dirty="0" smtClean="0">
                <a:solidFill>
                  <a:srgbClr val="292929"/>
                </a:solidFill>
              </a:rPr>
              <a:t> </a:t>
            </a:r>
            <a:endParaRPr lang="en-GB" sz="3800" dirty="0" smtClean="0">
              <a:solidFill>
                <a:srgbClr val="292929"/>
              </a:solidFill>
            </a:endParaRPr>
          </a:p>
          <a:p>
            <a:pPr eaLnBrk="1" hangingPunct="1"/>
            <a:endParaRPr lang="da-DK" sz="2600" dirty="0" smtClean="0">
              <a:solidFill>
                <a:srgbClr val="292929"/>
              </a:solidFill>
            </a:endParaRPr>
          </a:p>
        </p:txBody>
      </p:sp>
      <p:pic>
        <p:nvPicPr>
          <p:cNvPr id="1946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7270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0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Exploring psychosocial wellbeing </a:t>
            </a:r>
          </a:p>
        </p:txBody>
      </p:sp>
      <p:sp>
        <p:nvSpPr>
          <p:cNvPr id="72710"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72712" name="Rectangle 12"/>
          <p:cNvSpPr>
            <a:spLocks noChangeArrowheads="1"/>
          </p:cNvSpPr>
          <p:nvPr/>
        </p:nvSpPr>
        <p:spPr bwMode="auto">
          <a:xfrm>
            <a:off x="228600" y="1676400"/>
            <a:ext cx="8610600" cy="4954588"/>
          </a:xfrm>
          <a:prstGeom prst="rect">
            <a:avLst/>
          </a:prstGeom>
          <a:noFill/>
          <a:ln w="9525">
            <a:noFill/>
            <a:miter lim="800000"/>
            <a:headEnd/>
            <a:tailEnd/>
          </a:ln>
        </p:spPr>
        <p:txBody>
          <a:bodyPr>
            <a:prstTxWarp prst="textNoShape">
              <a:avLst/>
            </a:prstTxWarp>
            <a:spAutoFit/>
          </a:bodyPr>
          <a:lstStyle/>
          <a:p>
            <a:r>
              <a:rPr lang="en-US"/>
              <a:t>• What were the good things in your life prior to the crisis event? </a:t>
            </a:r>
            <a:r>
              <a:rPr lang="en-US">
                <a:solidFill>
                  <a:srgbClr val="FF0000"/>
                </a:solidFill>
              </a:rPr>
              <a:t>(meaning of PSWB, PSS needs)</a:t>
            </a:r>
          </a:p>
          <a:p>
            <a:endParaRPr lang="en-US"/>
          </a:p>
          <a:p>
            <a:r>
              <a:rPr lang="en-US"/>
              <a:t>• What changes would be desirable for you and for your community in the next month and within a year? </a:t>
            </a:r>
            <a:r>
              <a:rPr lang="en-US">
                <a:solidFill>
                  <a:srgbClr val="FF0000"/>
                </a:solidFill>
              </a:rPr>
              <a:t>(meaning of PSWB, PSS needs)</a:t>
            </a:r>
          </a:p>
          <a:p>
            <a:endParaRPr lang="en-US"/>
          </a:p>
          <a:p>
            <a:r>
              <a:rPr lang="en-US"/>
              <a:t>• What would be good for the children? </a:t>
            </a:r>
            <a:r>
              <a:rPr lang="en-US">
                <a:solidFill>
                  <a:srgbClr val="FF0000"/>
                </a:solidFill>
              </a:rPr>
              <a:t>(meaning of PSWB, PSS needs)</a:t>
            </a:r>
            <a:endParaRPr lang="en-US"/>
          </a:p>
          <a:p>
            <a:endParaRPr lang="en-US"/>
          </a:p>
          <a:p>
            <a:r>
              <a:rPr lang="en-US"/>
              <a:t>• How can you and your community contribute towards such changes? </a:t>
            </a:r>
            <a:r>
              <a:rPr lang="en-US">
                <a:solidFill>
                  <a:srgbClr val="FF0000"/>
                </a:solidFill>
              </a:rPr>
              <a:t>(coping, resources)</a:t>
            </a:r>
          </a:p>
          <a:p>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7475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Examples of focus areas in PSS assesments </a:t>
            </a:r>
          </a:p>
        </p:txBody>
      </p:sp>
      <p:sp>
        <p:nvSpPr>
          <p:cNvPr id="74758"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endParaRPr lang="en-US" sz="260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aphicFrame>
        <p:nvGraphicFramePr>
          <p:cNvPr id="10" name="Content Placeholder 3"/>
          <p:cNvGraphicFramePr>
            <a:graphicFrameLocks noGrp="1"/>
          </p:cNvGraphicFramePr>
          <p:nvPr>
            <p:ph idx="4294967295"/>
          </p:nvPr>
        </p:nvGraphicFramePr>
        <p:xfrm>
          <a:off x="228600" y="17526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graphicEl>
                                              <a:dgm id="{DC4F2835-BEFC-8E47-8C54-6BB0E9D165EF}"/>
                                            </p:graphicEl>
                                          </p:spTgt>
                                        </p:tgtEl>
                                        <p:attrNameLst>
                                          <p:attrName>style.visibility</p:attrName>
                                        </p:attrNameLst>
                                      </p:cBhvr>
                                      <p:to>
                                        <p:strVal val="visible"/>
                                      </p:to>
                                    </p:set>
                                    <p:animEffect transition="in" filter="dissolve">
                                      <p:cBhvr>
                                        <p:cTn id="12" dur="500"/>
                                        <p:tgtEl>
                                          <p:spTgt spid="10">
                                            <p:graphicEl>
                                              <a:dgm id="{DC4F2835-BEFC-8E47-8C54-6BB0E9D165E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graphicEl>
                                              <a:dgm id="{269DBF4B-138D-B54C-BF67-035FF9489877}"/>
                                            </p:graphicEl>
                                          </p:spTgt>
                                        </p:tgtEl>
                                        <p:attrNameLst>
                                          <p:attrName>style.visibility</p:attrName>
                                        </p:attrNameLst>
                                      </p:cBhvr>
                                      <p:to>
                                        <p:strVal val="visible"/>
                                      </p:to>
                                    </p:set>
                                    <p:animEffect transition="in" filter="dissolve">
                                      <p:cBhvr>
                                        <p:cTn id="17" dur="500"/>
                                        <p:tgtEl>
                                          <p:spTgt spid="10">
                                            <p:graphicEl>
                                              <a:dgm id="{269DBF4B-138D-B54C-BF67-035FF948987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
                                            <p:graphicEl>
                                              <a:dgm id="{F91B7FFA-83F7-6647-B5B7-D0244008EA9E}"/>
                                            </p:graphicEl>
                                          </p:spTgt>
                                        </p:tgtEl>
                                        <p:attrNameLst>
                                          <p:attrName>style.visibility</p:attrName>
                                        </p:attrNameLst>
                                      </p:cBhvr>
                                      <p:to>
                                        <p:strVal val="visible"/>
                                      </p:to>
                                    </p:set>
                                    <p:animEffect transition="in" filter="dissolve">
                                      <p:cBhvr>
                                        <p:cTn id="22" dur="500"/>
                                        <p:tgtEl>
                                          <p:spTgt spid="10">
                                            <p:graphicEl>
                                              <a:dgm id="{F91B7FFA-83F7-6647-B5B7-D0244008EA9E}"/>
                                            </p:graphic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graphicEl>
                                              <a:dgm id="{8C018998-41A2-AC4C-8A21-F729ADF33D3B}"/>
                                            </p:graphicEl>
                                          </p:spTgt>
                                        </p:tgtEl>
                                        <p:attrNameLst>
                                          <p:attrName>style.visibility</p:attrName>
                                        </p:attrNameLst>
                                      </p:cBhvr>
                                      <p:to>
                                        <p:strVal val="visible"/>
                                      </p:to>
                                    </p:set>
                                    <p:animEffect transition="in" filter="dissolve">
                                      <p:cBhvr>
                                        <p:cTn id="25" dur="500"/>
                                        <p:tgtEl>
                                          <p:spTgt spid="10">
                                            <p:graphicEl>
                                              <a:dgm id="{8C018998-41A2-AC4C-8A21-F729ADF33D3B}"/>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0">
                                            <p:graphicEl>
                                              <a:dgm id="{914BAA10-1B22-5042-A7B1-3415C067E8D7}"/>
                                            </p:graphicEl>
                                          </p:spTgt>
                                        </p:tgtEl>
                                        <p:attrNameLst>
                                          <p:attrName>style.visibility</p:attrName>
                                        </p:attrNameLst>
                                      </p:cBhvr>
                                      <p:to>
                                        <p:strVal val="visible"/>
                                      </p:to>
                                    </p:set>
                                    <p:animEffect transition="in" filter="dissolve">
                                      <p:cBhvr>
                                        <p:cTn id="30" dur="500"/>
                                        <p:tgtEl>
                                          <p:spTgt spid="10">
                                            <p:graphicEl>
                                              <a:dgm id="{914BAA10-1B22-5042-A7B1-3415C067E8D7}"/>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0">
                                            <p:graphicEl>
                                              <a:dgm id="{807A2343-82BB-514E-A001-B6646433C81A}"/>
                                            </p:graphicEl>
                                          </p:spTgt>
                                        </p:tgtEl>
                                        <p:attrNameLst>
                                          <p:attrName>style.visibility</p:attrName>
                                        </p:attrNameLst>
                                      </p:cBhvr>
                                      <p:to>
                                        <p:strVal val="visible"/>
                                      </p:to>
                                    </p:set>
                                    <p:animEffect transition="in" filter="dissolve">
                                      <p:cBhvr>
                                        <p:cTn id="35" dur="500"/>
                                        <p:tgtEl>
                                          <p:spTgt spid="10">
                                            <p:graphicEl>
                                              <a:dgm id="{807A2343-82BB-514E-A001-B6646433C81A}"/>
                                            </p:graphic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0">
                                            <p:graphicEl>
                                              <a:dgm id="{90E5F6BB-C120-DC44-9380-76B0C42790A3}"/>
                                            </p:graphicEl>
                                          </p:spTgt>
                                        </p:tgtEl>
                                        <p:attrNameLst>
                                          <p:attrName>style.visibility</p:attrName>
                                        </p:attrNameLst>
                                      </p:cBhvr>
                                      <p:to>
                                        <p:strVal val="visible"/>
                                      </p:to>
                                    </p:set>
                                    <p:animEffect transition="in" filter="dissolve">
                                      <p:cBhvr>
                                        <p:cTn id="38" dur="500"/>
                                        <p:tgtEl>
                                          <p:spTgt spid="10">
                                            <p:graphicEl>
                                              <a:dgm id="{90E5F6BB-C120-DC44-9380-76B0C42790A3}"/>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
                                            <p:graphicEl>
                                              <a:dgm id="{4F66EEE0-1210-4B4C-8281-0E1935E941F0}"/>
                                            </p:graphicEl>
                                          </p:spTgt>
                                        </p:tgtEl>
                                        <p:attrNameLst>
                                          <p:attrName>style.visibility</p:attrName>
                                        </p:attrNameLst>
                                      </p:cBhvr>
                                      <p:to>
                                        <p:strVal val="visible"/>
                                      </p:to>
                                    </p:set>
                                    <p:animEffect transition="in" filter="dissolve">
                                      <p:cBhvr>
                                        <p:cTn id="43" dur="500"/>
                                        <p:tgtEl>
                                          <p:spTgt spid="10">
                                            <p:graphicEl>
                                              <a:dgm id="{4F66EEE0-1210-4B4C-8281-0E1935E941F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Graphic spid="10"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7680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6805"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Collecting the data </a:t>
            </a:r>
          </a:p>
        </p:txBody>
      </p:sp>
      <p:sp>
        <p:nvSpPr>
          <p:cNvPr id="76806"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76807" name="Rectangle 9"/>
          <p:cNvSpPr>
            <a:spLocks noChangeArrowheads="1"/>
          </p:cNvSpPr>
          <p:nvPr/>
        </p:nvSpPr>
        <p:spPr bwMode="auto">
          <a:xfrm>
            <a:off x="228600" y="1676400"/>
            <a:ext cx="8382000" cy="830263"/>
          </a:xfrm>
          <a:prstGeom prst="rect">
            <a:avLst/>
          </a:prstGeom>
          <a:noFill/>
          <a:ln w="9525">
            <a:noFill/>
            <a:miter lim="800000"/>
            <a:headEnd/>
            <a:tailEnd/>
          </a:ln>
        </p:spPr>
        <p:txBody>
          <a:bodyPr>
            <a:prstTxWarp prst="textNoShape">
              <a:avLst/>
            </a:prstTxWarp>
            <a:spAutoFit/>
          </a:bodyPr>
          <a:lstStyle/>
          <a:p>
            <a:r>
              <a:rPr lang="en-US"/>
              <a:t>Who should collect data in a population affected by a crisis? </a:t>
            </a:r>
          </a:p>
          <a:p>
            <a:endParaRPr lang="en-US"/>
          </a:p>
        </p:txBody>
      </p:sp>
      <p:sp>
        <p:nvSpPr>
          <p:cNvPr id="11" name="TextBox 10"/>
          <p:cNvSpPr txBox="1"/>
          <p:nvPr/>
        </p:nvSpPr>
        <p:spPr>
          <a:xfrm>
            <a:off x="152400" y="2438400"/>
            <a:ext cx="3276600" cy="4327338"/>
          </a:xfrm>
          <a:prstGeom prst="rect">
            <a:avLst/>
          </a:prstGeom>
          <a:noFill/>
        </p:spPr>
        <p:txBody>
          <a:bodyPr>
            <a:spAutoFit/>
          </a:bodyPr>
          <a:lstStyle/>
          <a:p>
            <a:pPr>
              <a:defRPr/>
            </a:pPr>
            <a:r>
              <a:rPr lang="en-US" b="1" dirty="0"/>
              <a:t>Local volunteers</a:t>
            </a:r>
          </a:p>
          <a:p>
            <a:pPr marL="342900" indent="-342900" eaLnBrk="1" hangingPunct="1">
              <a:spcBef>
                <a:spcPct val="20000"/>
              </a:spcBef>
              <a:spcAft>
                <a:spcPts val="1800"/>
              </a:spcAft>
              <a:buFontTx/>
              <a:buChar char="•"/>
              <a:defRPr/>
            </a:pPr>
            <a:r>
              <a:rPr lang="en-US" sz="2600" dirty="0">
                <a:solidFill>
                  <a:srgbClr val="292929"/>
                </a:solidFill>
                <a:latin typeface="+mn-lt"/>
                <a:ea typeface="+mn-ea"/>
                <a:cs typeface="+mn-cs"/>
              </a:rPr>
              <a:t>Trained in basic psychosocial support</a:t>
            </a:r>
          </a:p>
          <a:p>
            <a:pPr marL="342900" indent="-342900" eaLnBrk="1" hangingPunct="1">
              <a:spcBef>
                <a:spcPct val="20000"/>
              </a:spcBef>
              <a:spcAft>
                <a:spcPts val="1800"/>
              </a:spcAft>
              <a:buFontTx/>
              <a:buChar char="•"/>
              <a:defRPr/>
            </a:pPr>
            <a:r>
              <a:rPr lang="en-US" sz="2600" dirty="0">
                <a:solidFill>
                  <a:srgbClr val="292929"/>
                </a:solidFill>
                <a:latin typeface="+mn-lt"/>
                <a:ea typeface="+mn-ea"/>
                <a:cs typeface="+mn-cs"/>
              </a:rPr>
              <a:t>Trained in appropriate data collection approach</a:t>
            </a:r>
          </a:p>
          <a:p>
            <a:pPr>
              <a:defRPr/>
            </a:pPr>
            <a:endParaRPr lang="en-US" dirty="0"/>
          </a:p>
        </p:txBody>
      </p:sp>
      <p:pic>
        <p:nvPicPr>
          <p:cNvPr id="76809" name="Picture 11"/>
          <p:cNvPicPr>
            <a:picLocks noChangeAspect="1"/>
          </p:cNvPicPr>
          <p:nvPr/>
        </p:nvPicPr>
        <p:blipFill>
          <a:blip r:embed="rId5"/>
          <a:srcRect/>
          <a:stretch>
            <a:fillRect/>
          </a:stretch>
        </p:blipFill>
        <p:spPr bwMode="auto">
          <a:xfrm>
            <a:off x="3200400" y="2133600"/>
            <a:ext cx="5562600" cy="410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885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7885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885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Collecting the data </a:t>
            </a:r>
          </a:p>
        </p:txBody>
      </p:sp>
      <p:sp>
        <p:nvSpPr>
          <p:cNvPr id="78854"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78855" name="Rectangle 9"/>
          <p:cNvSpPr>
            <a:spLocks noChangeArrowheads="1"/>
          </p:cNvSpPr>
          <p:nvPr/>
        </p:nvSpPr>
        <p:spPr bwMode="auto">
          <a:xfrm>
            <a:off x="228600" y="1752600"/>
            <a:ext cx="8382000" cy="830263"/>
          </a:xfrm>
          <a:prstGeom prst="rect">
            <a:avLst/>
          </a:prstGeom>
          <a:noFill/>
          <a:ln w="9525">
            <a:noFill/>
            <a:miter lim="800000"/>
            <a:headEnd/>
            <a:tailEnd/>
          </a:ln>
        </p:spPr>
        <p:txBody>
          <a:bodyPr>
            <a:prstTxWarp prst="textNoShape">
              <a:avLst/>
            </a:prstTxWarp>
            <a:spAutoFit/>
          </a:bodyPr>
          <a:lstStyle/>
          <a:p>
            <a:r>
              <a:rPr lang="en-US"/>
              <a:t>Who provides the information? </a:t>
            </a:r>
          </a:p>
          <a:p>
            <a:endParaRPr lang="en-US"/>
          </a:p>
        </p:txBody>
      </p:sp>
      <p:pic>
        <p:nvPicPr>
          <p:cNvPr id="78856" name="Picture 14"/>
          <p:cNvPicPr>
            <a:picLocks noChangeAspect="1"/>
          </p:cNvPicPr>
          <p:nvPr/>
        </p:nvPicPr>
        <p:blipFill>
          <a:blip r:embed="rId5"/>
          <a:srcRect/>
          <a:stretch>
            <a:fillRect/>
          </a:stretch>
        </p:blipFill>
        <p:spPr bwMode="auto">
          <a:xfrm>
            <a:off x="762000" y="2286000"/>
            <a:ext cx="7370763"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Collecting the data </a:t>
            </a: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80903" name="Rectangle 9"/>
          <p:cNvSpPr>
            <a:spLocks noChangeArrowheads="1"/>
          </p:cNvSpPr>
          <p:nvPr/>
        </p:nvSpPr>
        <p:spPr bwMode="auto">
          <a:xfrm>
            <a:off x="228600" y="1752600"/>
            <a:ext cx="8382000" cy="830263"/>
          </a:xfrm>
          <a:prstGeom prst="rect">
            <a:avLst/>
          </a:prstGeom>
          <a:noFill/>
          <a:ln w="9525">
            <a:noFill/>
            <a:miter lim="800000"/>
            <a:headEnd/>
            <a:tailEnd/>
          </a:ln>
        </p:spPr>
        <p:txBody>
          <a:bodyPr>
            <a:prstTxWarp prst="textNoShape">
              <a:avLst/>
            </a:prstTxWarp>
            <a:spAutoFit/>
          </a:bodyPr>
          <a:lstStyle/>
          <a:p>
            <a:r>
              <a:rPr lang="en-US"/>
              <a:t>Who provides the information? </a:t>
            </a:r>
          </a:p>
          <a:p>
            <a:endParaRPr lang="en-US"/>
          </a:p>
        </p:txBody>
      </p:sp>
      <p:graphicFrame>
        <p:nvGraphicFramePr>
          <p:cNvPr id="11" name="Diagram 10"/>
          <p:cNvGraphicFramePr/>
          <p:nvPr/>
        </p:nvGraphicFramePr>
        <p:xfrm>
          <a:off x="1295400" y="2209800"/>
          <a:ext cx="6400800" cy="4216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Collecting</a:t>
            </a:r>
            <a:r>
              <a:rPr lang="da-DK" sz="3200" b="1" dirty="0">
                <a:solidFill>
                  <a:schemeClr val="tx2"/>
                </a:solidFill>
                <a:latin typeface="Helvetica" charset="0"/>
              </a:rPr>
              <a:t> the </a:t>
            </a:r>
            <a:r>
              <a:rPr lang="da-DK" sz="3200" b="1" dirty="0" smtClean="0">
                <a:solidFill>
                  <a:schemeClr val="tx2"/>
                </a:solidFill>
                <a:latin typeface="Helvetica" charset="0"/>
              </a:rPr>
              <a:t>data - triangulation </a:t>
            </a:r>
            <a:endParaRPr lang="da-DK" sz="3200" b="1" dirty="0">
              <a:solidFill>
                <a:schemeClr val="tx2"/>
              </a:solidFill>
              <a:latin typeface="Helvetica" charset="0"/>
            </a:endParaRP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pSp>
        <p:nvGrpSpPr>
          <p:cNvPr id="15" name="Group 14"/>
          <p:cNvGrpSpPr/>
          <p:nvPr/>
        </p:nvGrpSpPr>
        <p:grpSpPr>
          <a:xfrm>
            <a:off x="457200" y="1600200"/>
            <a:ext cx="8077200" cy="4724400"/>
            <a:chOff x="914400" y="1600200"/>
            <a:chExt cx="6705600" cy="4800600"/>
          </a:xfrm>
        </p:grpSpPr>
        <p:sp>
          <p:nvSpPr>
            <p:cNvPr id="9" name="Isosceles Triangle 8"/>
            <p:cNvSpPr/>
            <p:nvPr/>
          </p:nvSpPr>
          <p:spPr bwMode="auto">
            <a:xfrm>
              <a:off x="2362200" y="2667000"/>
              <a:ext cx="3810000" cy="3276600"/>
            </a:xfrm>
            <a:prstGeom prst="triangle">
              <a:avLst/>
            </a:prstGeom>
            <a:noFill/>
            <a:ln w="444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0" name="TextBox 9"/>
            <p:cNvSpPr txBox="1"/>
            <p:nvPr/>
          </p:nvSpPr>
          <p:spPr>
            <a:xfrm>
              <a:off x="3505199" y="4343399"/>
              <a:ext cx="1447800" cy="844400"/>
            </a:xfrm>
            <a:prstGeom prst="rect">
              <a:avLst/>
            </a:prstGeom>
            <a:noFill/>
          </p:spPr>
          <p:txBody>
            <a:bodyPr wrap="square" rtlCol="0">
              <a:spAutoFit/>
            </a:bodyPr>
            <a:lstStyle/>
            <a:p>
              <a:pPr algn="ctr"/>
              <a:r>
                <a:rPr lang="en-US" dirty="0" smtClean="0"/>
                <a:t>Same </a:t>
              </a:r>
            </a:p>
            <a:p>
              <a:pPr algn="ctr"/>
              <a:r>
                <a:rPr lang="en-US" dirty="0" smtClean="0"/>
                <a:t>Topic</a:t>
              </a:r>
              <a:endParaRPr lang="en-US" dirty="0"/>
            </a:p>
          </p:txBody>
        </p:sp>
        <p:sp>
          <p:nvSpPr>
            <p:cNvPr id="12" name="Oval 11"/>
            <p:cNvSpPr/>
            <p:nvPr/>
          </p:nvSpPr>
          <p:spPr bwMode="auto">
            <a:xfrm>
              <a:off x="3276600" y="1600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Adults</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t>FGDs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3" name="Oval 12"/>
            <p:cNvSpPr/>
            <p:nvPr/>
          </p:nvSpPr>
          <p:spPr bwMode="auto">
            <a:xfrm>
              <a:off x="5562600" y="5029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Youth</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t>FGDs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4" name="Oval 13"/>
            <p:cNvSpPr/>
            <p:nvPr/>
          </p:nvSpPr>
          <p:spPr bwMode="auto">
            <a:xfrm>
              <a:off x="914400" y="5029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Children</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t>FGDs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Collecting</a:t>
            </a:r>
            <a:r>
              <a:rPr lang="da-DK" sz="3200" b="1" dirty="0">
                <a:solidFill>
                  <a:schemeClr val="tx2"/>
                </a:solidFill>
                <a:latin typeface="Helvetica" charset="0"/>
              </a:rPr>
              <a:t> the </a:t>
            </a:r>
            <a:r>
              <a:rPr lang="da-DK" sz="3200" b="1" dirty="0" smtClean="0">
                <a:solidFill>
                  <a:schemeClr val="tx2"/>
                </a:solidFill>
                <a:latin typeface="Helvetica" charset="0"/>
              </a:rPr>
              <a:t>data - triangulation </a:t>
            </a:r>
            <a:endParaRPr lang="da-DK" sz="3200" b="1" dirty="0">
              <a:solidFill>
                <a:schemeClr val="tx2"/>
              </a:solidFill>
              <a:latin typeface="Helvetica" charset="0"/>
            </a:endParaRP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pSp>
        <p:nvGrpSpPr>
          <p:cNvPr id="3" name="Group 15"/>
          <p:cNvGrpSpPr/>
          <p:nvPr/>
        </p:nvGrpSpPr>
        <p:grpSpPr>
          <a:xfrm>
            <a:off x="0" y="1676400"/>
            <a:ext cx="8229600" cy="4648200"/>
            <a:chOff x="322729" y="1600200"/>
            <a:chExt cx="7297271" cy="4800600"/>
          </a:xfrm>
        </p:grpSpPr>
        <p:sp>
          <p:nvSpPr>
            <p:cNvPr id="17" name="Isosceles Triangle 16"/>
            <p:cNvSpPr/>
            <p:nvPr/>
          </p:nvSpPr>
          <p:spPr bwMode="auto">
            <a:xfrm>
              <a:off x="2362200" y="2667000"/>
              <a:ext cx="3810000" cy="3276600"/>
            </a:xfrm>
            <a:prstGeom prst="triangle">
              <a:avLst/>
            </a:prstGeom>
            <a:noFill/>
            <a:ln w="444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8" name="TextBox 17"/>
            <p:cNvSpPr txBox="1"/>
            <p:nvPr/>
          </p:nvSpPr>
          <p:spPr>
            <a:xfrm>
              <a:off x="3505200" y="4343400"/>
              <a:ext cx="1447801" cy="858243"/>
            </a:xfrm>
            <a:prstGeom prst="rect">
              <a:avLst/>
            </a:prstGeom>
            <a:noFill/>
          </p:spPr>
          <p:txBody>
            <a:bodyPr wrap="square" rtlCol="0">
              <a:spAutoFit/>
            </a:bodyPr>
            <a:lstStyle/>
            <a:p>
              <a:pPr algn="ctr"/>
              <a:r>
                <a:rPr lang="en-US" dirty="0" smtClean="0"/>
                <a:t>Same </a:t>
              </a:r>
            </a:p>
            <a:p>
              <a:pPr algn="ctr"/>
              <a:r>
                <a:rPr lang="en-US" dirty="0" smtClean="0"/>
                <a:t>Topic</a:t>
              </a:r>
              <a:endParaRPr lang="en-US" dirty="0"/>
            </a:p>
          </p:txBody>
        </p:sp>
        <p:sp>
          <p:nvSpPr>
            <p:cNvPr id="19" name="Oval 18"/>
            <p:cNvSpPr/>
            <p:nvPr/>
          </p:nvSpPr>
          <p:spPr bwMode="auto">
            <a:xfrm>
              <a:off x="3276600" y="1600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Adults</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t>FGDs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20" name="Oval 19"/>
            <p:cNvSpPr/>
            <p:nvPr/>
          </p:nvSpPr>
          <p:spPr bwMode="auto">
            <a:xfrm>
              <a:off x="5562600" y="5029200"/>
              <a:ext cx="2057400" cy="1371600"/>
            </a:xfrm>
            <a:prstGeom prst="ellipse">
              <a:avLst/>
            </a:prstGeom>
            <a:solidFill>
              <a:srgbClr val="E32C27">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Adults</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t>surveys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21" name="Oval 20"/>
            <p:cNvSpPr/>
            <p:nvPr/>
          </p:nvSpPr>
          <p:spPr bwMode="auto">
            <a:xfrm>
              <a:off x="322729" y="4931229"/>
              <a:ext cx="3056965" cy="1469571"/>
            </a:xfrm>
            <a:prstGeom prst="ellipse">
              <a:avLst/>
            </a:prstGeom>
            <a:solidFill>
              <a:srgbClr val="FFFF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Adults</a:t>
              </a:r>
            </a:p>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t>Key informant interviews</a:t>
              </a:r>
              <a:endParaRPr kumimoji="0" lang="en-US" sz="18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a:solidFill>
                  <a:schemeClr val="tx2"/>
                </a:solidFill>
                <a:latin typeface="Helvetica" charset="0"/>
              </a:rPr>
              <a:t>Collecting</a:t>
            </a:r>
            <a:r>
              <a:rPr lang="da-DK" sz="3200" b="1" dirty="0" smtClean="0">
                <a:solidFill>
                  <a:schemeClr val="tx2"/>
                </a:solidFill>
                <a:latin typeface="Helvetica" charset="0"/>
              </a:rPr>
              <a:t> </a:t>
            </a:r>
            <a:r>
              <a:rPr lang="da-DK" sz="3200" b="1" dirty="0" err="1" smtClean="0">
                <a:solidFill>
                  <a:srgbClr val="FF0000"/>
                </a:solidFill>
                <a:latin typeface="Helvetica" charset="0"/>
              </a:rPr>
              <a:t>psychosocial</a:t>
            </a:r>
            <a:r>
              <a:rPr lang="da-DK" sz="3200" b="1" dirty="0" smtClean="0">
                <a:solidFill>
                  <a:srgbClr val="FF0000"/>
                </a:solidFill>
                <a:latin typeface="Helvetica" charset="0"/>
              </a:rPr>
              <a:t> </a:t>
            </a:r>
            <a:r>
              <a:rPr lang="da-DK" sz="3200" b="1" dirty="0" smtClean="0">
                <a:solidFill>
                  <a:schemeClr val="tx2"/>
                </a:solidFill>
                <a:latin typeface="Helvetica" charset="0"/>
              </a:rPr>
              <a:t>data</a:t>
            </a:r>
            <a:endParaRPr lang="da-DK" sz="3200" b="1" dirty="0">
              <a:solidFill>
                <a:schemeClr val="tx2"/>
              </a:solidFill>
              <a:latin typeface="Helvetica" charset="0"/>
            </a:endParaRP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pSp>
        <p:nvGrpSpPr>
          <p:cNvPr id="15" name="Group 14"/>
          <p:cNvGrpSpPr/>
          <p:nvPr/>
        </p:nvGrpSpPr>
        <p:grpSpPr>
          <a:xfrm>
            <a:off x="0" y="1752600"/>
            <a:ext cx="4419600" cy="3886200"/>
            <a:chOff x="0" y="1752600"/>
            <a:chExt cx="4419600" cy="3886200"/>
          </a:xfrm>
        </p:grpSpPr>
        <p:grpSp>
          <p:nvGrpSpPr>
            <p:cNvPr id="10" name="Group 9"/>
            <p:cNvGrpSpPr/>
            <p:nvPr/>
          </p:nvGrpSpPr>
          <p:grpSpPr>
            <a:xfrm>
              <a:off x="0" y="3048000"/>
              <a:ext cx="4419600" cy="2590800"/>
              <a:chOff x="228600" y="2057400"/>
              <a:chExt cx="4419600" cy="2590800"/>
            </a:xfrm>
          </p:grpSpPr>
          <p:sp>
            <p:nvSpPr>
              <p:cNvPr id="9" name="Rounded Rectangle 8"/>
              <p:cNvSpPr/>
              <p:nvPr/>
            </p:nvSpPr>
            <p:spPr bwMode="auto">
              <a:xfrm>
                <a:off x="228600" y="2057400"/>
                <a:ext cx="3886200" cy="2590800"/>
              </a:xfrm>
              <a:prstGeom prst="round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80903" name="Rectangle 9"/>
              <p:cNvSpPr>
                <a:spLocks noChangeArrowheads="1"/>
              </p:cNvSpPr>
              <p:nvPr/>
            </p:nvSpPr>
            <p:spPr bwMode="auto">
              <a:xfrm>
                <a:off x="381000" y="2362200"/>
                <a:ext cx="4267200" cy="2015936"/>
              </a:xfrm>
              <a:prstGeom prst="rect">
                <a:avLst/>
              </a:prstGeom>
              <a:noFill/>
              <a:ln w="9525">
                <a:noFill/>
                <a:miter lim="800000"/>
                <a:headEnd/>
                <a:tailEnd/>
              </a:ln>
            </p:spPr>
            <p:txBody>
              <a:bodyPr wrap="square">
                <a:prstTxWarp prst="textNoShape">
                  <a:avLst/>
                </a:prstTxWarp>
                <a:spAutoFit/>
              </a:bodyPr>
              <a:lstStyle/>
              <a:p>
                <a:pPr>
                  <a:spcAft>
                    <a:spcPts val="1800"/>
                  </a:spcAft>
                </a:pPr>
                <a:r>
                  <a:rPr lang="en-US" sz="2000" dirty="0" smtClean="0"/>
                  <a:t>Sensitive, emotional topics</a:t>
                </a:r>
              </a:p>
              <a:p>
                <a:pPr>
                  <a:spcAft>
                    <a:spcPts val="1800"/>
                  </a:spcAft>
                </a:pPr>
                <a:r>
                  <a:rPr lang="en-US" sz="2000" dirty="0" smtClean="0"/>
                  <a:t>Painful experiences</a:t>
                </a:r>
              </a:p>
              <a:p>
                <a:pPr>
                  <a:spcAft>
                    <a:spcPts val="1800"/>
                  </a:spcAft>
                </a:pPr>
                <a:r>
                  <a:rPr lang="en-US" sz="2000" dirty="0" smtClean="0"/>
                  <a:t>High levels of distress</a:t>
                </a:r>
              </a:p>
              <a:p>
                <a:pPr>
                  <a:spcAft>
                    <a:spcPts val="1800"/>
                  </a:spcAft>
                </a:pPr>
                <a:r>
                  <a:rPr lang="en-US" sz="2000" dirty="0" smtClean="0"/>
                  <a:t>Fearful of the future/unknown</a:t>
                </a:r>
              </a:p>
            </p:txBody>
          </p:sp>
        </p:grpSp>
        <p:sp>
          <p:nvSpPr>
            <p:cNvPr id="14" name="TextBox 13"/>
            <p:cNvSpPr txBox="1"/>
            <p:nvPr/>
          </p:nvSpPr>
          <p:spPr>
            <a:xfrm>
              <a:off x="457200" y="1752600"/>
              <a:ext cx="2827116" cy="461665"/>
            </a:xfrm>
            <a:prstGeom prst="rect">
              <a:avLst/>
            </a:prstGeom>
            <a:noFill/>
          </p:spPr>
          <p:txBody>
            <a:bodyPr wrap="none" rtlCol="0">
              <a:spAutoFit/>
            </a:bodyPr>
            <a:lstStyle/>
            <a:p>
              <a:r>
                <a:rPr lang="en-US" dirty="0" smtClean="0"/>
                <a:t>Affected population</a:t>
              </a:r>
              <a:endParaRPr lang="en-US" dirty="0"/>
            </a:p>
          </p:txBody>
        </p:sp>
      </p:grpSp>
      <p:grpSp>
        <p:nvGrpSpPr>
          <p:cNvPr id="17" name="Group 16"/>
          <p:cNvGrpSpPr/>
          <p:nvPr/>
        </p:nvGrpSpPr>
        <p:grpSpPr>
          <a:xfrm>
            <a:off x="3733800" y="1752600"/>
            <a:ext cx="3124200" cy="4724400"/>
            <a:chOff x="3733800" y="1752600"/>
            <a:chExt cx="3124200" cy="4724400"/>
          </a:xfrm>
        </p:grpSpPr>
        <p:sp>
          <p:nvSpPr>
            <p:cNvPr id="12" name="Right Arrow 11"/>
            <p:cNvSpPr/>
            <p:nvPr/>
          </p:nvSpPr>
          <p:spPr bwMode="auto">
            <a:xfrm>
              <a:off x="4038600" y="2209800"/>
              <a:ext cx="2590800" cy="4267200"/>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ea typeface="ヒラギノ角ゴ Pro W3" charset="-128"/>
                  <a:cs typeface="ヒラギノ角ゴ Pro W3" charset="-128"/>
                </a:rPr>
                <a:t>Training + supervision</a:t>
              </a:r>
              <a:endParaRPr lang="en-US" sz="2000" dirty="0" smtClean="0">
                <a:solidFill>
                  <a:schemeClr val="bg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solidFill>
                    <a:schemeClr val="bg1"/>
                  </a:solidFill>
                </a:rPr>
                <a:t>- Providing PFA/PSS</a:t>
              </a:r>
            </a:p>
            <a:p>
              <a:pPr marL="0" marR="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bg1"/>
                  </a:solidFill>
                  <a:effectLst/>
                  <a:latin typeface="Arial" charset="0"/>
                  <a:ea typeface="ヒラギノ角ゴ Pro W3" charset="-128"/>
                  <a:cs typeface="ヒラギノ角ゴ Pro W3" charset="-128"/>
                </a:rPr>
                <a:t> Peer support</a:t>
              </a:r>
            </a:p>
            <a:p>
              <a:pPr marL="0" marR="0" indent="0" algn="l" defTabSz="914400" rtl="0" eaLnBrk="0" fontAlgn="base" latinLnBrk="0" hangingPunct="0">
                <a:lnSpc>
                  <a:spcPct val="100000"/>
                </a:lnSpc>
                <a:spcBef>
                  <a:spcPct val="0"/>
                </a:spcBef>
                <a:spcAft>
                  <a:spcPct val="0"/>
                </a:spcAft>
                <a:buClrTx/>
                <a:buSzTx/>
                <a:buFontTx/>
                <a:buChar char="-"/>
                <a:tabLst/>
              </a:pPr>
              <a:r>
                <a:rPr lang="en-US" sz="2000" dirty="0" smtClean="0">
                  <a:solidFill>
                    <a:schemeClr val="bg1"/>
                  </a:solidFill>
                </a:rPr>
                <a:t> Self-care</a:t>
              </a:r>
              <a:endParaRPr kumimoji="0" lang="en-US" sz="2000" b="0" i="0" u="none" strike="noStrike" cap="none" normalizeH="0" baseline="0" dirty="0">
                <a:ln>
                  <a:noFill/>
                </a:ln>
                <a:solidFill>
                  <a:schemeClr val="bg1"/>
                </a:solidFill>
                <a:effectLst/>
                <a:latin typeface="Arial" charset="0"/>
                <a:ea typeface="ヒラギノ角ゴ Pro W3" charset="-128"/>
                <a:cs typeface="ヒラギノ角ゴ Pro W3" charset="-128"/>
              </a:endParaRPr>
            </a:p>
          </p:txBody>
        </p:sp>
        <p:sp>
          <p:nvSpPr>
            <p:cNvPr id="16" name="TextBox 15"/>
            <p:cNvSpPr txBox="1"/>
            <p:nvPr/>
          </p:nvSpPr>
          <p:spPr>
            <a:xfrm>
              <a:off x="3733800" y="1752600"/>
              <a:ext cx="3124200" cy="461665"/>
            </a:xfrm>
            <a:prstGeom prst="rect">
              <a:avLst/>
            </a:prstGeom>
            <a:noFill/>
          </p:spPr>
          <p:txBody>
            <a:bodyPr wrap="square" rtlCol="0">
              <a:spAutoFit/>
            </a:bodyPr>
            <a:lstStyle/>
            <a:p>
              <a:r>
                <a:rPr lang="en-US" dirty="0" smtClean="0"/>
                <a:t>Staff and volunteers</a:t>
              </a:r>
              <a:endParaRPr lang="en-US" dirty="0"/>
            </a:p>
          </p:txBody>
        </p:sp>
      </p:grpSp>
      <p:grpSp>
        <p:nvGrpSpPr>
          <p:cNvPr id="19" name="Group 18"/>
          <p:cNvGrpSpPr/>
          <p:nvPr/>
        </p:nvGrpSpPr>
        <p:grpSpPr>
          <a:xfrm>
            <a:off x="6629400" y="1752600"/>
            <a:ext cx="2514600" cy="3886200"/>
            <a:chOff x="6629400" y="1752600"/>
            <a:chExt cx="2514600" cy="3886200"/>
          </a:xfrm>
        </p:grpSpPr>
        <p:sp>
          <p:nvSpPr>
            <p:cNvPr id="13" name="Rounded Rectangle 12"/>
            <p:cNvSpPr/>
            <p:nvPr/>
          </p:nvSpPr>
          <p:spPr bwMode="auto">
            <a:xfrm>
              <a:off x="6629400" y="3048000"/>
              <a:ext cx="2514600" cy="2590800"/>
            </a:xfrm>
            <a:prstGeom prst="roundRect">
              <a:avLst/>
            </a:prstGeom>
            <a:solidFill>
              <a:srgbClr val="F2CB1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l" defTabSz="914400" rtl="0" eaLnBrk="0" fontAlgn="base" latinLnBrk="0" hangingPunct="0">
                <a:lnSpc>
                  <a:spcPct val="100000"/>
                </a:lnSpc>
                <a:spcBef>
                  <a:spcPct val="0"/>
                </a:spcBef>
                <a:spcAft>
                  <a:spcPct val="0"/>
                </a:spcAft>
                <a:buClrTx/>
                <a:buSzTx/>
                <a:buFontTx/>
                <a:buNone/>
                <a:tabLst/>
              </a:pPr>
              <a:r>
                <a:rPr lang="en-US" sz="2000" dirty="0" smtClean="0"/>
                <a:t>Providing data</a:t>
              </a:r>
            </a:p>
            <a:p>
              <a:pPr marR="0" algn="l" defTabSz="914400" rtl="0" eaLnBrk="0" fontAlgn="base" latinLnBrk="0" hangingPunct="0">
                <a:lnSpc>
                  <a:spcPct val="100000"/>
                </a:lnSpc>
                <a:spcBef>
                  <a:spcPct val="0"/>
                </a:spcBef>
                <a:spcAft>
                  <a:spcPct val="0"/>
                </a:spcAft>
                <a:buClrTx/>
                <a:buSzTx/>
                <a:buFontTx/>
                <a:buNone/>
                <a:tabLst/>
              </a:pPr>
              <a:r>
                <a:rPr lang="en-US" sz="2000" dirty="0" smtClean="0"/>
                <a:t>= sharing </a:t>
              </a:r>
            </a:p>
            <a:p>
              <a:pPr marR="0" algn="l" defTabSz="914400" rtl="0" eaLnBrk="0" fontAlgn="base" latinLnBrk="0" hangingPunct="0">
                <a:lnSpc>
                  <a:spcPct val="100000"/>
                </a:lnSpc>
                <a:spcBef>
                  <a:spcPct val="0"/>
                </a:spcBef>
                <a:spcAft>
                  <a:spcPct val="0"/>
                </a:spcAft>
                <a:buClrTx/>
                <a:buSzTx/>
                <a:buFontTx/>
                <a:buNone/>
                <a:tabLst/>
              </a:pPr>
              <a:r>
                <a:rPr lang="en-US" sz="2000" dirty="0" smtClean="0"/>
                <a:t>= finding solutions = empowerment</a:t>
              </a:r>
            </a:p>
            <a:p>
              <a:pPr marR="0" algn="l" defTabSz="914400" rtl="0" eaLnBrk="0" fontAlgn="base" latinLnBrk="0" hangingPunct="0">
                <a:lnSpc>
                  <a:spcPct val="100000"/>
                </a:lnSpc>
                <a:spcBef>
                  <a:spcPct val="0"/>
                </a:spcBef>
                <a:spcAft>
                  <a:spcPct val="0"/>
                </a:spcAft>
                <a:buClrTx/>
                <a:buSzTx/>
                <a:buFontTx/>
                <a:buNone/>
                <a:tabLst/>
              </a:pPr>
              <a:r>
                <a:rPr lang="en-US" sz="2000" dirty="0" smtClean="0"/>
                <a:t>= coping</a:t>
              </a:r>
            </a:p>
            <a:p>
              <a:pPr marR="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t>
              </a:r>
              <a:r>
                <a:rPr kumimoji="0" lang="en-US" sz="2000" b="0" i="0" u="none" strike="noStrike" cap="none" normalizeH="0" dirty="0" smtClean="0">
                  <a:ln>
                    <a:noFill/>
                  </a:ln>
                  <a:solidFill>
                    <a:schemeClr val="tx1"/>
                  </a:solidFill>
                  <a:effectLst/>
                  <a:latin typeface="Arial" charset="0"/>
                  <a:ea typeface="ヒラギノ角ゴ Pro W3" charset="-128"/>
                  <a:cs typeface="ヒラギノ角ゴ Pro W3" charset="-128"/>
                </a:rPr>
                <a:t> improve PSWB</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8" name="TextBox 17"/>
            <p:cNvSpPr txBox="1"/>
            <p:nvPr/>
          </p:nvSpPr>
          <p:spPr>
            <a:xfrm>
              <a:off x="6705600" y="1752600"/>
              <a:ext cx="2209800" cy="830997"/>
            </a:xfrm>
            <a:prstGeom prst="rect">
              <a:avLst/>
            </a:prstGeom>
            <a:noFill/>
          </p:spPr>
          <p:txBody>
            <a:bodyPr wrap="square" rtlCol="0">
              <a:spAutoFit/>
            </a:bodyPr>
            <a:lstStyle/>
            <a:p>
              <a:pPr algn="ctr"/>
              <a:r>
                <a:rPr lang="en-US" dirty="0" smtClean="0"/>
                <a:t>Affected population</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294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294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Collecting the data </a:t>
            </a:r>
          </a:p>
        </p:txBody>
      </p:sp>
      <p:sp>
        <p:nvSpPr>
          <p:cNvPr id="82950"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80903" name="Rectangle 9"/>
          <p:cNvSpPr>
            <a:spLocks noChangeArrowheads="1"/>
          </p:cNvSpPr>
          <p:nvPr/>
        </p:nvSpPr>
        <p:spPr bwMode="auto">
          <a:xfrm>
            <a:off x="5181600" y="2057400"/>
            <a:ext cx="3657600" cy="6124753"/>
          </a:xfrm>
          <a:prstGeom prst="rect">
            <a:avLst/>
          </a:prstGeom>
          <a:noFill/>
          <a:ln w="9525">
            <a:noFill/>
            <a:miter lim="800000"/>
            <a:headEnd/>
            <a:tailEnd/>
          </a:ln>
        </p:spPr>
        <p:txBody>
          <a:bodyPr>
            <a:prstTxWarp prst="textNoShape">
              <a:avLst/>
            </a:prstTxWarp>
            <a:spAutoFit/>
          </a:bodyPr>
          <a:lstStyle/>
          <a:p>
            <a:pPr>
              <a:defRPr/>
            </a:pPr>
            <a:endParaRPr lang="en-US" b="1" dirty="0">
              <a:solidFill>
                <a:srgbClr val="FF0000"/>
              </a:solidFill>
            </a:endParaRPr>
          </a:p>
          <a:p>
            <a:pPr marL="457200" indent="-457200">
              <a:spcAft>
                <a:spcPts val="2400"/>
              </a:spcAft>
              <a:buFontTx/>
              <a:buAutoNum type="arabicPeriod"/>
              <a:defRPr/>
            </a:pPr>
            <a:r>
              <a:rPr lang="en-US" dirty="0"/>
              <a:t>Well planned and justifiable</a:t>
            </a:r>
          </a:p>
          <a:p>
            <a:pPr marL="457200" indent="-457200">
              <a:spcAft>
                <a:spcPts val="2400"/>
              </a:spcAft>
              <a:buFontTx/>
              <a:buAutoNum type="arabicPeriod"/>
              <a:defRPr/>
            </a:pPr>
            <a:r>
              <a:rPr lang="en-US" dirty="0"/>
              <a:t>Coordination</a:t>
            </a:r>
          </a:p>
          <a:p>
            <a:pPr marL="457200" indent="-457200">
              <a:spcAft>
                <a:spcPts val="2400"/>
              </a:spcAft>
              <a:buFontTx/>
              <a:buAutoNum type="arabicPeriod"/>
              <a:defRPr/>
            </a:pPr>
            <a:r>
              <a:rPr lang="en-US" dirty="0"/>
              <a:t>Clarifying aims and procedures</a:t>
            </a:r>
          </a:p>
          <a:p>
            <a:pPr marL="457200" indent="-457200">
              <a:spcAft>
                <a:spcPts val="2400"/>
              </a:spcAft>
              <a:buFontTx/>
              <a:buAutoNum type="arabicPeriod"/>
              <a:defRPr/>
            </a:pPr>
            <a:r>
              <a:rPr lang="en-US" dirty="0"/>
              <a:t>Participatory and collaborative</a:t>
            </a:r>
          </a:p>
          <a:p>
            <a:pPr marL="457200" indent="-457200">
              <a:buFontTx/>
              <a:buAutoNum type="arabicPeriod"/>
              <a:defRPr/>
            </a:pPr>
            <a:endParaRPr lang="en-US" dirty="0"/>
          </a:p>
          <a:p>
            <a:pPr marL="457200" indent="-457200">
              <a:buFontTx/>
              <a:buAutoNum type="arabicPeriod"/>
              <a:defRPr/>
            </a:pPr>
            <a:endParaRPr lang="en-US" dirty="0"/>
          </a:p>
          <a:p>
            <a:pPr marL="457200" indent="-457200">
              <a:buFontTx/>
              <a:buAutoNum type="arabicPeriod"/>
              <a:defRPr/>
            </a:pPr>
            <a:endParaRPr lang="en-US" dirty="0"/>
          </a:p>
          <a:p>
            <a:pPr>
              <a:defRPr/>
            </a:pPr>
            <a:endParaRPr lang="en-US" dirty="0"/>
          </a:p>
          <a:p>
            <a:pPr>
              <a:defRPr/>
            </a:pPr>
            <a:endParaRPr lang="en-US" dirty="0"/>
          </a:p>
        </p:txBody>
      </p:sp>
      <p:sp>
        <p:nvSpPr>
          <p:cNvPr id="82952" name="Rectangle 7"/>
          <p:cNvSpPr>
            <a:spLocks noChangeArrowheads="1"/>
          </p:cNvSpPr>
          <p:nvPr/>
        </p:nvSpPr>
        <p:spPr bwMode="auto">
          <a:xfrm>
            <a:off x="609600" y="1676400"/>
            <a:ext cx="7924800" cy="461963"/>
          </a:xfrm>
          <a:prstGeom prst="rect">
            <a:avLst/>
          </a:prstGeom>
          <a:noFill/>
          <a:ln w="9525">
            <a:noFill/>
            <a:miter lim="800000"/>
            <a:headEnd/>
            <a:tailEnd/>
          </a:ln>
        </p:spPr>
        <p:txBody>
          <a:bodyPr>
            <a:prstTxWarp prst="textNoShape">
              <a:avLst/>
            </a:prstTxWarp>
            <a:spAutoFit/>
          </a:bodyPr>
          <a:lstStyle/>
          <a:p>
            <a:pPr algn="ctr"/>
            <a:r>
              <a:rPr lang="en-US" b="1">
                <a:solidFill>
                  <a:srgbClr val="FF0000"/>
                </a:solidFill>
              </a:rPr>
              <a:t>Ethical principals to data collection</a:t>
            </a:r>
          </a:p>
        </p:txBody>
      </p:sp>
      <p:pic>
        <p:nvPicPr>
          <p:cNvPr id="82953" name="Picture 9"/>
          <p:cNvPicPr>
            <a:picLocks noChangeAspect="1"/>
          </p:cNvPicPr>
          <p:nvPr/>
        </p:nvPicPr>
        <p:blipFill>
          <a:blip r:embed="rId5"/>
          <a:srcRect/>
          <a:stretch>
            <a:fillRect/>
          </a:stretch>
        </p:blipFill>
        <p:spPr bwMode="auto">
          <a:xfrm>
            <a:off x="0" y="2133600"/>
            <a:ext cx="5067300" cy="351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499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Collecting the data </a:t>
            </a:r>
          </a:p>
        </p:txBody>
      </p:sp>
      <p:sp>
        <p:nvSpPr>
          <p:cNvPr id="84998"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80903" name="Rectangle 9"/>
          <p:cNvSpPr>
            <a:spLocks noChangeArrowheads="1"/>
          </p:cNvSpPr>
          <p:nvPr/>
        </p:nvSpPr>
        <p:spPr bwMode="auto">
          <a:xfrm>
            <a:off x="228600" y="2438400"/>
            <a:ext cx="4495800" cy="5386089"/>
          </a:xfrm>
          <a:prstGeom prst="rect">
            <a:avLst/>
          </a:prstGeom>
          <a:noFill/>
          <a:ln w="9525">
            <a:noFill/>
            <a:miter lim="800000"/>
            <a:headEnd/>
            <a:tailEnd/>
          </a:ln>
        </p:spPr>
        <p:txBody>
          <a:bodyPr>
            <a:prstTxWarp prst="textNoShape">
              <a:avLst/>
            </a:prstTxWarp>
            <a:spAutoFit/>
          </a:bodyPr>
          <a:lstStyle/>
          <a:p>
            <a:pPr>
              <a:defRPr/>
            </a:pPr>
            <a:endParaRPr lang="en-US" b="1" dirty="0">
              <a:solidFill>
                <a:srgbClr val="FF0000"/>
              </a:solidFill>
            </a:endParaRPr>
          </a:p>
          <a:p>
            <a:pPr marL="457200" indent="-457200">
              <a:spcAft>
                <a:spcPts val="2400"/>
              </a:spcAft>
              <a:buFont typeface="+mj-lt"/>
              <a:buAutoNum type="arabicPeriod" startAt="5"/>
              <a:defRPr/>
            </a:pPr>
            <a:r>
              <a:rPr lang="en-US" dirty="0"/>
              <a:t>Comparison groups</a:t>
            </a:r>
          </a:p>
          <a:p>
            <a:pPr marL="457200" indent="-457200">
              <a:spcAft>
                <a:spcPts val="2400"/>
              </a:spcAft>
              <a:buFontTx/>
              <a:buAutoNum type="arabicPeriod" startAt="5"/>
              <a:defRPr/>
            </a:pPr>
            <a:r>
              <a:rPr lang="en-US" dirty="0"/>
              <a:t>Conduct and consent</a:t>
            </a:r>
          </a:p>
          <a:p>
            <a:pPr marL="457200" indent="-457200">
              <a:spcAft>
                <a:spcPts val="2400"/>
              </a:spcAft>
              <a:buFontTx/>
              <a:buAutoNum type="arabicPeriod" startAt="5"/>
              <a:defRPr/>
            </a:pPr>
            <a:r>
              <a:rPr lang="en-US" dirty="0"/>
              <a:t>Privacy and confidentially</a:t>
            </a:r>
          </a:p>
          <a:p>
            <a:pPr marL="457200" indent="-457200">
              <a:spcAft>
                <a:spcPts val="2400"/>
              </a:spcAft>
              <a:buFontTx/>
              <a:buAutoNum type="arabicPeriod" startAt="5"/>
              <a:defRPr/>
            </a:pPr>
            <a:r>
              <a:rPr lang="en-US" dirty="0"/>
              <a:t>Anticipate adverse consequences</a:t>
            </a:r>
          </a:p>
          <a:p>
            <a:pPr marL="457200" indent="-457200">
              <a:buFontTx/>
              <a:buAutoNum type="arabicPeriod" startAt="5"/>
              <a:defRPr/>
            </a:pPr>
            <a:endParaRPr lang="en-US" dirty="0"/>
          </a:p>
          <a:p>
            <a:pPr marL="457200" indent="-457200">
              <a:buFontTx/>
              <a:buAutoNum type="arabicPeriod" startAt="5"/>
              <a:defRPr/>
            </a:pPr>
            <a:endParaRPr lang="en-US" dirty="0"/>
          </a:p>
          <a:p>
            <a:pPr marL="457200" indent="-457200">
              <a:buFontTx/>
              <a:buAutoNum type="arabicPeriod" startAt="5"/>
              <a:defRPr/>
            </a:pPr>
            <a:endParaRPr lang="en-US" dirty="0"/>
          </a:p>
          <a:p>
            <a:pPr>
              <a:defRPr/>
            </a:pPr>
            <a:endParaRPr lang="en-US" dirty="0"/>
          </a:p>
          <a:p>
            <a:pPr>
              <a:defRPr/>
            </a:pPr>
            <a:endParaRPr lang="en-US" dirty="0"/>
          </a:p>
        </p:txBody>
      </p:sp>
      <p:sp>
        <p:nvSpPr>
          <p:cNvPr id="85000" name="Rectangle 7"/>
          <p:cNvSpPr>
            <a:spLocks noChangeArrowheads="1"/>
          </p:cNvSpPr>
          <p:nvPr/>
        </p:nvSpPr>
        <p:spPr bwMode="auto">
          <a:xfrm>
            <a:off x="381000" y="1752600"/>
            <a:ext cx="8229600" cy="461963"/>
          </a:xfrm>
          <a:prstGeom prst="rect">
            <a:avLst/>
          </a:prstGeom>
          <a:noFill/>
          <a:ln w="9525">
            <a:noFill/>
            <a:miter lim="800000"/>
            <a:headEnd/>
            <a:tailEnd/>
          </a:ln>
        </p:spPr>
        <p:txBody>
          <a:bodyPr>
            <a:prstTxWarp prst="textNoShape">
              <a:avLst/>
            </a:prstTxWarp>
            <a:spAutoFit/>
          </a:bodyPr>
          <a:lstStyle/>
          <a:p>
            <a:pPr algn="ctr"/>
            <a:r>
              <a:rPr lang="en-US" b="1">
                <a:solidFill>
                  <a:srgbClr val="FF0000"/>
                </a:solidFill>
              </a:rPr>
              <a:t>Ethical principals to data collection</a:t>
            </a:r>
          </a:p>
        </p:txBody>
      </p:sp>
      <p:pic>
        <p:nvPicPr>
          <p:cNvPr id="85001" name="Picture 9"/>
          <p:cNvPicPr>
            <a:picLocks noChangeAspect="1"/>
          </p:cNvPicPr>
          <p:nvPr/>
        </p:nvPicPr>
        <p:blipFill>
          <a:blip r:embed="rId5"/>
          <a:srcRect/>
          <a:stretch>
            <a:fillRect/>
          </a:stretch>
        </p:blipFill>
        <p:spPr bwMode="auto">
          <a:xfrm>
            <a:off x="4495800" y="2362200"/>
            <a:ext cx="4140200" cy="356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sp>
        <p:nvSpPr>
          <p:cNvPr id="21508"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Why are psychosocial assessments needed? </a:t>
            </a:r>
          </a:p>
        </p:txBody>
      </p:sp>
      <p:sp>
        <p:nvSpPr>
          <p:cNvPr id="17413" name="Rectangle 3"/>
          <p:cNvSpPr>
            <a:spLocks noGrp="1" noChangeArrowheads="1"/>
          </p:cNvSpPr>
          <p:nvPr>
            <p:ph type="body" idx="4294967295"/>
          </p:nvPr>
        </p:nvSpPr>
        <p:spPr>
          <a:xfrm>
            <a:off x="304800" y="1676400"/>
            <a:ext cx="4419600" cy="3886200"/>
          </a:xfrm>
        </p:spPr>
        <p:txBody>
          <a:bodyPr/>
          <a:lstStyle/>
          <a:p>
            <a:pPr eaLnBrk="1" hangingPunct="1">
              <a:defRPr/>
            </a:pPr>
            <a:r>
              <a:rPr lang="en-US" sz="2600" b="1" dirty="0" smtClean="0">
                <a:solidFill>
                  <a:srgbClr val="292929"/>
                </a:solidFill>
              </a:rPr>
              <a:t>Partner buzz and group brainstorm</a:t>
            </a:r>
          </a:p>
          <a:p>
            <a:pPr eaLnBrk="1" hangingPunct="1">
              <a:defRPr/>
            </a:pPr>
            <a:endParaRPr lang="en-US" sz="2600" b="1" dirty="0" smtClean="0">
              <a:solidFill>
                <a:srgbClr val="292929"/>
              </a:solidFill>
            </a:endParaRPr>
          </a:p>
          <a:p>
            <a:pPr marL="0" indent="0" eaLnBrk="1" hangingPunct="1">
              <a:defRPr/>
            </a:pPr>
            <a:r>
              <a:rPr lang="en-US" sz="2600" dirty="0" smtClean="0">
                <a:solidFill>
                  <a:srgbClr val="292929"/>
                </a:solidFill>
                <a:ea typeface="Times New Roman" charset="0"/>
                <a:cs typeface="Times New Roman" charset="0"/>
              </a:rPr>
              <a:t>Why are psychosocial assessments needed after every new disaster event or in every new crisis situation? </a:t>
            </a:r>
          </a:p>
          <a:p>
            <a:pPr eaLnBrk="1" hangingPunct="1">
              <a:defRPr/>
            </a:pPr>
            <a:endParaRPr lang="en-GB" sz="2600" dirty="0" smtClean="0">
              <a:solidFill>
                <a:srgbClr val="292929"/>
              </a:solidFill>
              <a:ea typeface="Times New Roman" charset="0"/>
              <a:cs typeface="Times New Roman" charset="0"/>
            </a:endParaRPr>
          </a:p>
          <a:p>
            <a:pPr eaLnBrk="1" hangingPunct="1">
              <a:defRPr/>
            </a:pPr>
            <a:endParaRPr lang="da-DK" sz="2600" dirty="0" smtClean="0">
              <a:solidFill>
                <a:srgbClr val="292929"/>
              </a:solidFill>
            </a:endParaRPr>
          </a:p>
        </p:txBody>
      </p:sp>
      <p:pic>
        <p:nvPicPr>
          <p:cNvPr id="21510"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1511" name="Picture 7"/>
          <p:cNvPicPr>
            <a:picLocks noChangeAspect="1"/>
          </p:cNvPicPr>
          <p:nvPr/>
        </p:nvPicPr>
        <p:blipFill>
          <a:blip r:embed="rId5"/>
          <a:srcRect/>
          <a:stretch>
            <a:fillRect/>
          </a:stretch>
        </p:blipFill>
        <p:spPr bwMode="auto">
          <a:xfrm>
            <a:off x="4648200" y="1676400"/>
            <a:ext cx="4292600" cy="383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499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err="1" smtClean="0">
                <a:solidFill>
                  <a:schemeClr val="tx2"/>
                </a:solidFill>
                <a:latin typeface="Helvetica" charset="0"/>
              </a:rPr>
              <a:t>Interviewing</a:t>
            </a:r>
            <a:r>
              <a:rPr lang="da-DK" sz="3200" b="1" dirty="0" smtClean="0">
                <a:solidFill>
                  <a:schemeClr val="tx2"/>
                </a:solidFill>
                <a:latin typeface="Helvetica" charset="0"/>
              </a:rPr>
              <a:t> </a:t>
            </a:r>
            <a:r>
              <a:rPr lang="da-DK" sz="3200" b="1" dirty="0" err="1" smtClean="0">
                <a:solidFill>
                  <a:schemeClr val="tx2"/>
                </a:solidFill>
                <a:latin typeface="Helvetica" charset="0"/>
              </a:rPr>
              <a:t>children</a:t>
            </a:r>
            <a:r>
              <a:rPr lang="da-DK" sz="3200" b="1" dirty="0" smtClean="0">
                <a:solidFill>
                  <a:schemeClr val="tx2"/>
                </a:solidFill>
                <a:latin typeface="Helvetica" charset="0"/>
              </a:rPr>
              <a:t> </a:t>
            </a:r>
            <a:endParaRPr lang="da-DK" sz="3200" b="1" dirty="0">
              <a:solidFill>
                <a:schemeClr val="tx2"/>
              </a:solidFill>
              <a:latin typeface="Helvetica" charset="0"/>
            </a:endParaRPr>
          </a:p>
        </p:txBody>
      </p:sp>
      <p:sp>
        <p:nvSpPr>
          <p:cNvPr id="84998"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80903" name="Rectangle 9"/>
          <p:cNvSpPr>
            <a:spLocks noChangeArrowheads="1"/>
          </p:cNvSpPr>
          <p:nvPr/>
        </p:nvSpPr>
        <p:spPr bwMode="auto">
          <a:xfrm>
            <a:off x="4648200" y="1905000"/>
            <a:ext cx="4495800" cy="5755421"/>
          </a:xfrm>
          <a:prstGeom prst="rect">
            <a:avLst/>
          </a:prstGeom>
          <a:noFill/>
          <a:ln w="9525">
            <a:noFill/>
            <a:miter lim="800000"/>
            <a:headEnd/>
            <a:tailEnd/>
          </a:ln>
        </p:spPr>
        <p:txBody>
          <a:bodyPr>
            <a:prstTxWarp prst="textNoShape">
              <a:avLst/>
            </a:prstTxWarp>
            <a:spAutoFit/>
          </a:bodyPr>
          <a:lstStyle/>
          <a:p>
            <a:pPr>
              <a:defRPr/>
            </a:pPr>
            <a:endParaRPr lang="en-US" b="1" dirty="0" smtClean="0">
              <a:solidFill>
                <a:srgbClr val="FF0000"/>
              </a:solidFill>
            </a:endParaRPr>
          </a:p>
          <a:p>
            <a:pPr marL="457200" indent="-457200">
              <a:spcAft>
                <a:spcPts val="2400"/>
              </a:spcAft>
              <a:buFont typeface="Arial"/>
              <a:buChar char="•"/>
              <a:defRPr/>
            </a:pPr>
            <a:r>
              <a:rPr lang="en-US" dirty="0" smtClean="0"/>
              <a:t>Inform community	</a:t>
            </a:r>
          </a:p>
          <a:p>
            <a:pPr marL="457200" indent="-457200">
              <a:spcAft>
                <a:spcPts val="2400"/>
              </a:spcAft>
              <a:buFont typeface="Arial"/>
              <a:buChar char="•"/>
              <a:defRPr/>
            </a:pPr>
            <a:r>
              <a:rPr lang="en-US" dirty="0" smtClean="0"/>
              <a:t>Consent from caregiver AND child	</a:t>
            </a:r>
          </a:p>
          <a:p>
            <a:pPr marL="457200" indent="-457200">
              <a:spcAft>
                <a:spcPts val="2400"/>
              </a:spcAft>
              <a:buFont typeface="Arial"/>
              <a:buChar char="•"/>
              <a:defRPr/>
            </a:pPr>
            <a:r>
              <a:rPr lang="en-US" dirty="0" smtClean="0"/>
              <a:t>Interview in safe spaces</a:t>
            </a:r>
          </a:p>
          <a:p>
            <a:pPr marL="457200" indent="-457200">
              <a:spcAft>
                <a:spcPts val="2400"/>
              </a:spcAft>
              <a:buFont typeface="Arial"/>
              <a:buChar char="•"/>
              <a:defRPr/>
            </a:pPr>
            <a:r>
              <a:rPr lang="en-US" dirty="0" smtClean="0"/>
              <a:t>Specific training for working with children </a:t>
            </a:r>
          </a:p>
          <a:p>
            <a:pPr marL="457200" indent="-457200">
              <a:buFontTx/>
              <a:buAutoNum type="arabicPeriod" startAt="5"/>
              <a:defRPr/>
            </a:pPr>
            <a:endParaRPr lang="en-US" dirty="0"/>
          </a:p>
          <a:p>
            <a:pPr marL="457200" indent="-457200">
              <a:buFontTx/>
              <a:buAutoNum type="arabicPeriod" startAt="5"/>
              <a:defRPr/>
            </a:pPr>
            <a:endParaRPr lang="en-US" dirty="0"/>
          </a:p>
          <a:p>
            <a:pPr marL="457200" indent="-457200">
              <a:buFontTx/>
              <a:buAutoNum type="arabicPeriod" startAt="5"/>
              <a:defRPr/>
            </a:pPr>
            <a:endParaRPr lang="en-US" dirty="0"/>
          </a:p>
          <a:p>
            <a:pPr>
              <a:defRPr/>
            </a:pPr>
            <a:endParaRPr lang="en-US" dirty="0"/>
          </a:p>
          <a:p>
            <a:pPr>
              <a:defRPr/>
            </a:pPr>
            <a:endParaRPr lang="en-US" dirty="0"/>
          </a:p>
        </p:txBody>
      </p:sp>
      <p:sp>
        <p:nvSpPr>
          <p:cNvPr id="85000" name="Rectangle 7"/>
          <p:cNvSpPr>
            <a:spLocks noChangeArrowheads="1"/>
          </p:cNvSpPr>
          <p:nvPr/>
        </p:nvSpPr>
        <p:spPr bwMode="auto">
          <a:xfrm>
            <a:off x="381000" y="1752600"/>
            <a:ext cx="8763000" cy="461665"/>
          </a:xfrm>
          <a:prstGeom prst="rect">
            <a:avLst/>
          </a:prstGeom>
          <a:noFill/>
          <a:ln w="9525">
            <a:noFill/>
            <a:miter lim="800000"/>
            <a:headEnd/>
            <a:tailEnd/>
          </a:ln>
        </p:spPr>
        <p:txBody>
          <a:bodyPr wrap="square">
            <a:prstTxWarp prst="textNoShape">
              <a:avLst/>
            </a:prstTxWarp>
            <a:spAutoFit/>
          </a:bodyPr>
          <a:lstStyle/>
          <a:p>
            <a:pPr algn="ctr"/>
            <a:r>
              <a:rPr lang="en-US" b="1" dirty="0">
                <a:solidFill>
                  <a:srgbClr val="FF0000"/>
                </a:solidFill>
              </a:rPr>
              <a:t>Ethical principals to data </a:t>
            </a:r>
            <a:r>
              <a:rPr lang="en-US" b="1" dirty="0" smtClean="0">
                <a:solidFill>
                  <a:srgbClr val="FF0000"/>
                </a:solidFill>
              </a:rPr>
              <a:t>collection with children</a:t>
            </a:r>
            <a:endParaRPr lang="en-US" b="1" dirty="0">
              <a:solidFill>
                <a:srgbClr val="FF0000"/>
              </a:solidFill>
            </a:endParaRPr>
          </a:p>
        </p:txBody>
      </p:sp>
      <p:pic>
        <p:nvPicPr>
          <p:cNvPr id="10" name="Picture 9"/>
          <p:cNvPicPr>
            <a:picLocks noChangeAspect="1"/>
          </p:cNvPicPr>
          <p:nvPr/>
        </p:nvPicPr>
        <p:blipFill>
          <a:blip r:embed="rId5"/>
          <a:stretch>
            <a:fillRect/>
          </a:stretch>
        </p:blipFill>
        <p:spPr>
          <a:xfrm>
            <a:off x="228600" y="2286000"/>
            <a:ext cx="4309066" cy="3733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7"/>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704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704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87045" name="Picture 7"/>
          <p:cNvPicPr preferRelativeResize="0">
            <a:picLocks noChangeAspect="1"/>
          </p:cNvPicPr>
          <p:nvPr/>
        </p:nvPicPr>
        <p:blipFill>
          <a:blip r:embed="rId5"/>
          <a:srcRect/>
          <a:stretch>
            <a:fillRect/>
          </a:stretch>
        </p:blipFill>
        <p:spPr bwMode="auto">
          <a:xfrm>
            <a:off x="-381000" y="1295400"/>
            <a:ext cx="9798050" cy="5562600"/>
          </a:xfrm>
          <a:prstGeom prst="rect">
            <a:avLst/>
          </a:prstGeom>
          <a:noFill/>
          <a:ln w="9525">
            <a:noFill/>
            <a:miter lim="800000"/>
            <a:headEnd/>
            <a:tailEnd/>
          </a:ln>
        </p:spPr>
      </p:pic>
      <p:sp>
        <p:nvSpPr>
          <p:cNvPr id="8704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Assessment analysis and action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909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8909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909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Final considerations</a:t>
            </a:r>
          </a:p>
        </p:txBody>
      </p:sp>
      <p:sp>
        <p:nvSpPr>
          <p:cNvPr id="8909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sp>
        <p:nvSpPr>
          <p:cNvPr id="12" name="TextBox 11"/>
          <p:cNvSpPr txBox="1"/>
          <p:nvPr/>
        </p:nvSpPr>
        <p:spPr>
          <a:xfrm>
            <a:off x="457200" y="1981200"/>
            <a:ext cx="7924800" cy="4401205"/>
          </a:xfrm>
          <a:prstGeom prst="rect">
            <a:avLst/>
          </a:prstGeom>
          <a:noFill/>
        </p:spPr>
        <p:txBody>
          <a:bodyPr>
            <a:spAutoFit/>
          </a:bodyPr>
          <a:lstStyle/>
          <a:p>
            <a:pPr>
              <a:defRPr/>
            </a:pPr>
            <a:r>
              <a:rPr lang="en-US" dirty="0"/>
              <a:t>In groups of 4 discuss the 2 following statements and then explain further to </a:t>
            </a:r>
            <a:r>
              <a:rPr lang="en-US" dirty="0" smtClean="0"/>
              <a:t>plenary</a:t>
            </a:r>
          </a:p>
          <a:p>
            <a:pPr>
              <a:defRPr/>
            </a:pPr>
            <a:endParaRPr lang="en-US" dirty="0" smtClean="0"/>
          </a:p>
          <a:p>
            <a:pPr marL="457200" indent="-457200">
              <a:spcAft>
                <a:spcPts val="2400"/>
              </a:spcAft>
              <a:buFontTx/>
              <a:buAutoNum type="arabicPeriod"/>
              <a:defRPr/>
            </a:pPr>
            <a:r>
              <a:rPr lang="en-US" dirty="0"/>
              <a:t>It is important to conduct psychosocial assessments in collaboration with other stakeholders working in the same area with the same population. </a:t>
            </a:r>
          </a:p>
          <a:p>
            <a:pPr marL="457200" indent="-457200">
              <a:spcAft>
                <a:spcPts val="2400"/>
              </a:spcAft>
              <a:buFontTx/>
              <a:buAutoNum type="arabicPeriod"/>
              <a:defRPr/>
            </a:pPr>
            <a:r>
              <a:rPr lang="en-US" dirty="0"/>
              <a:t>Share findings of psychosocial assessments with others, both working with psychosocial and with other focus areas. </a:t>
            </a:r>
          </a:p>
          <a:p>
            <a:pPr>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p:cNvPicPr>
            <a:picLocks noChangeAspect="1"/>
          </p:cNvPicPr>
          <p:nvPr/>
        </p:nvPicPr>
        <p:blipFill>
          <a:blip r:embed="rId3"/>
          <a:srcRect/>
          <a:stretch>
            <a:fillRect/>
          </a:stretch>
        </p:blipFill>
        <p:spPr bwMode="auto">
          <a:xfrm>
            <a:off x="0" y="-12700"/>
            <a:ext cx="9169400" cy="1612900"/>
          </a:xfrm>
          <a:prstGeom prst="rect">
            <a:avLst/>
          </a:prstGeom>
          <a:noFill/>
          <a:ln w="9525">
            <a:noFill/>
            <a:miter lim="800000"/>
            <a:headEnd/>
            <a:tailEnd/>
          </a:ln>
        </p:spPr>
      </p:pic>
      <p:sp>
        <p:nvSpPr>
          <p:cNvPr id="235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sp>
        <p:nvSpPr>
          <p:cNvPr id="23556"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Why are assessments needed? </a:t>
            </a:r>
          </a:p>
        </p:txBody>
      </p:sp>
      <p:sp>
        <p:nvSpPr>
          <p:cNvPr id="23557" name="Rectangle 3"/>
          <p:cNvSpPr>
            <a:spLocks noGrp="1" noChangeArrowheads="1"/>
          </p:cNvSpPr>
          <p:nvPr>
            <p:ph type="body" idx="4294967295"/>
          </p:nvPr>
        </p:nvSpPr>
        <p:spPr>
          <a:xfrm>
            <a:off x="609600" y="1676400"/>
            <a:ext cx="7391400" cy="4648200"/>
          </a:xfrm>
        </p:spPr>
        <p:txBody>
          <a:bodyPr/>
          <a:lstStyle/>
          <a:p>
            <a:pPr eaLnBrk="1" hangingPunct="1"/>
            <a:r>
              <a:rPr lang="en-US" sz="2600" b="1" dirty="0" smtClean="0">
                <a:solidFill>
                  <a:srgbClr val="292929"/>
                </a:solidFill>
              </a:rPr>
              <a:t>All disaster and crises events are unique</a:t>
            </a:r>
          </a:p>
          <a:p>
            <a:pPr eaLnBrk="1" hangingPunct="1">
              <a:spcAft>
                <a:spcPts val="600"/>
              </a:spcAft>
            </a:pPr>
            <a:r>
              <a:rPr lang="en-US" sz="2600" b="1"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Impact</a:t>
            </a:r>
            <a:r>
              <a:rPr lang="en-US" sz="2400" dirty="0" smtClean="0">
                <a:solidFill>
                  <a:srgbClr val="FF2911"/>
                </a:solidFill>
                <a:ea typeface="Times New Roman" charset="0"/>
                <a:cs typeface="Times New Roman" charset="0"/>
              </a:rPr>
              <a:t> </a:t>
            </a:r>
            <a:r>
              <a:rPr lang="en-US" sz="2400" dirty="0" smtClean="0">
                <a:solidFill>
                  <a:srgbClr val="292929"/>
                </a:solidFill>
                <a:ea typeface="Times New Roman" charset="0"/>
                <a:cs typeface="Times New Roman" charset="0"/>
              </a:rPr>
              <a:t>– </a:t>
            </a:r>
            <a:r>
              <a:rPr lang="en-US" sz="2000" dirty="0" smtClean="0">
                <a:solidFill>
                  <a:srgbClr val="292929"/>
                </a:solidFill>
                <a:ea typeface="Times New Roman" charset="0"/>
                <a:cs typeface="Times New Roman" charset="0"/>
              </a:rPr>
              <a:t>people (physical, social, emotional) environment, infrastructure, economic, political, cultural</a:t>
            </a:r>
          </a:p>
          <a:p>
            <a:pPr eaLnBrk="1" hangingPunct="1">
              <a:spcAft>
                <a:spcPts val="600"/>
              </a:spcAft>
            </a:pPr>
            <a:r>
              <a:rPr lang="en-US" sz="2400" b="1"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Affected population </a:t>
            </a:r>
            <a:r>
              <a:rPr lang="en-US" sz="2400" dirty="0" smtClean="0">
                <a:solidFill>
                  <a:srgbClr val="292929"/>
                </a:solidFill>
                <a:ea typeface="Times New Roman" charset="0"/>
                <a:cs typeface="Times New Roman" charset="0"/>
              </a:rPr>
              <a:t>– </a:t>
            </a:r>
            <a:r>
              <a:rPr lang="en-US" sz="2000" dirty="0" smtClean="0">
                <a:solidFill>
                  <a:srgbClr val="292929"/>
                </a:solidFill>
                <a:ea typeface="Times New Roman" charset="0"/>
                <a:cs typeface="Times New Roman" charset="0"/>
              </a:rPr>
              <a:t>number, ages, gender</a:t>
            </a: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Reactions of </a:t>
            </a:r>
            <a:r>
              <a:rPr lang="en-US" sz="2000" dirty="0" smtClean="0">
                <a:solidFill>
                  <a:srgbClr val="292929"/>
                </a:solidFill>
                <a:ea typeface="Times New Roman" charset="0"/>
                <a:cs typeface="Times New Roman" charset="0"/>
              </a:rPr>
              <a:t>– people, government, NGOs (local / international), other assisting bodies</a:t>
            </a: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Needs</a:t>
            </a:r>
            <a:r>
              <a:rPr lang="en-US" sz="2400" dirty="0" smtClean="0">
                <a:solidFill>
                  <a:srgbClr val="FF2911"/>
                </a:solidFill>
                <a:ea typeface="Times New Roman" charset="0"/>
                <a:cs typeface="Times New Roman" charset="0"/>
              </a:rPr>
              <a:t> </a:t>
            </a:r>
            <a:r>
              <a:rPr lang="en-US" sz="2000" dirty="0" smtClean="0">
                <a:solidFill>
                  <a:srgbClr val="292929"/>
                </a:solidFill>
                <a:ea typeface="Times New Roman" charset="0"/>
                <a:cs typeface="Times New Roman" charset="0"/>
              </a:rPr>
              <a:t>– basic needs, psychosocial, medical, educational </a:t>
            </a:r>
            <a:endParaRPr lang="en-US" sz="2000" dirty="0" smtClean="0">
              <a:solidFill>
                <a:srgbClr val="FF2911"/>
              </a:solidFill>
              <a:ea typeface="Times New Roman" charset="0"/>
              <a:cs typeface="Times New Roman" charset="0"/>
            </a:endParaRPr>
          </a:p>
          <a:p>
            <a:pPr eaLnBrk="1" hangingPunct="1">
              <a:spcAft>
                <a:spcPts val="600"/>
              </a:spcAft>
            </a:pPr>
            <a:r>
              <a:rPr lang="en-US" sz="2600" dirty="0" smtClean="0">
                <a:solidFill>
                  <a:srgbClr val="FF2911"/>
                </a:solidFill>
                <a:ea typeface="Times New Roman" charset="0"/>
                <a:cs typeface="Times New Roman" charset="0"/>
              </a:rPr>
              <a:t>	Resources available </a:t>
            </a:r>
            <a:r>
              <a:rPr lang="en-US" sz="2000" dirty="0" smtClean="0">
                <a:solidFill>
                  <a:srgbClr val="292929"/>
                </a:solidFill>
                <a:ea typeface="Times New Roman" charset="0"/>
                <a:cs typeface="Times New Roman" charset="0"/>
              </a:rPr>
              <a:t>– people, economic, political, local and international assistance, etc.</a:t>
            </a: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Opportunities for responses </a:t>
            </a:r>
          </a:p>
          <a:p>
            <a:pPr eaLnBrk="1" hangingPunct="1">
              <a:spcAft>
                <a:spcPts val="600"/>
              </a:spcAft>
            </a:pPr>
            <a:r>
              <a:rPr lang="en-US" sz="2400" dirty="0" smtClean="0">
                <a:solidFill>
                  <a:srgbClr val="292929"/>
                </a:solidFill>
                <a:ea typeface="Times New Roman" charset="0"/>
                <a:cs typeface="Times New Roman" charset="0"/>
              </a:rPr>
              <a:t>	</a:t>
            </a:r>
          </a:p>
          <a:p>
            <a:pPr eaLnBrk="1" hangingPunct="1"/>
            <a:endParaRPr lang="en-GB" sz="2600" dirty="0" smtClean="0">
              <a:solidFill>
                <a:srgbClr val="292929"/>
              </a:solidFill>
              <a:ea typeface="Times New Roman" charset="0"/>
              <a:cs typeface="Times New Roman" charset="0"/>
            </a:endParaRPr>
          </a:p>
          <a:p>
            <a:pPr eaLnBrk="1" hangingPunct="1"/>
            <a:endParaRPr lang="da-DK" sz="2600" dirty="0" smtClean="0">
              <a:solidFill>
                <a:srgbClr val="292929"/>
              </a:solidFill>
            </a:endParaRPr>
          </a:p>
        </p:txBody>
      </p:sp>
      <p:pic>
        <p:nvPicPr>
          <p:cNvPr id="2355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sp>
        <p:nvSpPr>
          <p:cNvPr id="25604"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Why are assessments needed? </a:t>
            </a:r>
          </a:p>
        </p:txBody>
      </p:sp>
      <p:pic>
        <p:nvPicPr>
          <p:cNvPr id="256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5606" name="Rounded Rectangle 6"/>
          <p:cNvSpPr>
            <a:spLocks noChangeArrowheads="1"/>
          </p:cNvSpPr>
          <p:nvPr/>
        </p:nvSpPr>
        <p:spPr bwMode="auto">
          <a:xfrm>
            <a:off x="304800" y="2667000"/>
            <a:ext cx="2286000" cy="3124200"/>
          </a:xfrm>
          <a:prstGeom prst="roundRect">
            <a:avLst>
              <a:gd name="adj" fmla="val 16667"/>
            </a:avLst>
          </a:prstGeom>
          <a:solidFill>
            <a:srgbClr val="F2CB1C"/>
          </a:solidFill>
          <a:ln w="9525">
            <a:solidFill>
              <a:schemeClr val="tx1"/>
            </a:solidFill>
            <a:round/>
            <a:headEnd/>
            <a:tailEnd/>
          </a:ln>
        </p:spPr>
        <p:txBody>
          <a:bodyPr anchor="ctr" anchorCtr="1">
            <a:prstTxWarp prst="textNoShape">
              <a:avLst/>
            </a:prstTxWarp>
          </a:bodyPr>
          <a:lstStyle/>
          <a:p>
            <a:endParaRPr lang="en-US"/>
          </a:p>
        </p:txBody>
      </p:sp>
      <p:grpSp>
        <p:nvGrpSpPr>
          <p:cNvPr id="2" name="Group 13"/>
          <p:cNvGrpSpPr/>
          <p:nvPr/>
        </p:nvGrpSpPr>
        <p:grpSpPr>
          <a:xfrm>
            <a:off x="2819400" y="2514600"/>
            <a:ext cx="2405380" cy="1219200"/>
            <a:chOff x="3352800" y="2286000"/>
            <a:chExt cx="2405380" cy="1219200"/>
          </a:xfrm>
          <a:solidFill>
            <a:srgbClr val="F28A31"/>
          </a:solidFill>
        </p:grpSpPr>
        <p:sp>
          <p:nvSpPr>
            <p:cNvPr id="8" name="Right Arrow 7"/>
            <p:cNvSpPr/>
            <p:nvPr/>
          </p:nvSpPr>
          <p:spPr bwMode="auto">
            <a:xfrm>
              <a:off x="3352800" y="2590800"/>
              <a:ext cx="2405380" cy="609600"/>
            </a:xfrm>
            <a:prstGeom prst="rightArrow">
              <a:avLst/>
            </a:prstGeom>
            <a:grpFill/>
            <a:ln w="9525" cap="flat" cmpd="sng" algn="ctr">
              <a:solidFill>
                <a:schemeClr val="tx1"/>
              </a:solidFill>
              <a:prstDash val="solid"/>
              <a:round/>
              <a:headEnd type="none" w="med" len="med"/>
              <a:tailEnd type="none" w="med" len="med"/>
            </a:ln>
            <a:effectLst/>
          </p:spPr>
        </p:sp>
        <p:sp>
          <p:nvSpPr>
            <p:cNvPr id="10" name="Multiply 9"/>
            <p:cNvSpPr/>
            <p:nvPr/>
          </p:nvSpPr>
          <p:spPr bwMode="auto">
            <a:xfrm>
              <a:off x="3352800" y="2286000"/>
              <a:ext cx="2133600" cy="1219200"/>
            </a:xfrm>
            <a:prstGeom prst="mathMultiply">
              <a:avLst/>
            </a:prstGeom>
            <a:grpFill/>
            <a:ln w="9525" cap="flat" cmpd="sng" algn="ctr">
              <a:solidFill>
                <a:schemeClr val="tx1"/>
              </a:solidFill>
              <a:prstDash val="solid"/>
              <a:round/>
              <a:headEnd type="none" w="med" len="med"/>
              <a:tailEnd type="none" w="med" len="med"/>
            </a:ln>
            <a:effectLst/>
          </p:spPr>
        </p:sp>
      </p:grpSp>
      <p:sp>
        <p:nvSpPr>
          <p:cNvPr id="11" name="Right Arrow 10"/>
          <p:cNvSpPr>
            <a:spLocks noChangeArrowheads="1"/>
          </p:cNvSpPr>
          <p:nvPr/>
        </p:nvSpPr>
        <p:spPr bwMode="auto">
          <a:xfrm>
            <a:off x="2895600" y="4876800"/>
            <a:ext cx="2405063" cy="609600"/>
          </a:xfrm>
          <a:prstGeom prst="rightArrow">
            <a:avLst>
              <a:gd name="adj1" fmla="val 50000"/>
              <a:gd name="adj2" fmla="val 49992"/>
            </a:avLst>
          </a:prstGeom>
          <a:solidFill>
            <a:srgbClr val="D60000"/>
          </a:solidFill>
          <a:ln w="9525">
            <a:solidFill>
              <a:schemeClr val="tx1"/>
            </a:solidFill>
            <a:round/>
            <a:headEnd/>
            <a:tailEnd/>
          </a:ln>
        </p:spPr>
        <p:txBody>
          <a:bodyPr>
            <a:prstTxWarp prst="textNoShape">
              <a:avLst/>
            </a:prstTxWarp>
          </a:bodyPr>
          <a:lstStyle/>
          <a:p>
            <a:endParaRPr lang="en-US"/>
          </a:p>
        </p:txBody>
      </p:sp>
      <p:sp>
        <p:nvSpPr>
          <p:cNvPr id="12" name="Alternate Process 11"/>
          <p:cNvSpPr>
            <a:spLocks noChangeArrowheads="1"/>
          </p:cNvSpPr>
          <p:nvPr/>
        </p:nvSpPr>
        <p:spPr bwMode="auto">
          <a:xfrm>
            <a:off x="5410200" y="2133600"/>
            <a:ext cx="2286000" cy="1981200"/>
          </a:xfrm>
          <a:prstGeom prst="flowChartAlternateProcess">
            <a:avLst/>
          </a:prstGeom>
          <a:solidFill>
            <a:srgbClr val="F28A31"/>
          </a:solidFill>
          <a:ln w="9525">
            <a:solidFill>
              <a:schemeClr val="tx1"/>
            </a:solidFill>
            <a:round/>
            <a:headEnd/>
            <a:tailEnd/>
          </a:ln>
        </p:spPr>
        <p:txBody>
          <a:bodyPr>
            <a:prstTxWarp prst="textNoShape">
              <a:avLst/>
            </a:prstTxWarp>
          </a:bodyPr>
          <a:lstStyle/>
          <a:p>
            <a:r>
              <a:rPr lang="en-US"/>
              <a:t>Assumptions</a:t>
            </a:r>
          </a:p>
          <a:p>
            <a:r>
              <a:rPr lang="en-US"/>
              <a:t>Inappropriate</a:t>
            </a:r>
          </a:p>
          <a:p>
            <a:r>
              <a:rPr lang="en-US"/>
              <a:t>Unrealistic psychosocial </a:t>
            </a:r>
          </a:p>
          <a:p>
            <a:r>
              <a:rPr lang="en-US"/>
              <a:t>Interventions</a:t>
            </a:r>
          </a:p>
        </p:txBody>
      </p:sp>
      <p:sp>
        <p:nvSpPr>
          <p:cNvPr id="13" name="Alternate Process 12"/>
          <p:cNvSpPr>
            <a:spLocks noChangeArrowheads="1"/>
          </p:cNvSpPr>
          <p:nvPr/>
        </p:nvSpPr>
        <p:spPr bwMode="auto">
          <a:xfrm>
            <a:off x="5486400" y="4267200"/>
            <a:ext cx="2209800" cy="2057400"/>
          </a:xfrm>
          <a:prstGeom prst="flowChartAlternateProcess">
            <a:avLst/>
          </a:prstGeom>
          <a:solidFill>
            <a:srgbClr val="D60000"/>
          </a:solidFill>
          <a:ln w="9525">
            <a:solidFill>
              <a:schemeClr val="tx1"/>
            </a:solidFill>
            <a:round/>
            <a:headEnd/>
            <a:tailEnd/>
          </a:ln>
        </p:spPr>
        <p:txBody>
          <a:bodyPr>
            <a:prstTxWarp prst="textNoShape">
              <a:avLst/>
            </a:prstTxWarp>
          </a:bodyPr>
          <a:lstStyle/>
          <a:p>
            <a:r>
              <a:rPr lang="en-US">
                <a:solidFill>
                  <a:schemeClr val="bg1"/>
                </a:solidFill>
              </a:rPr>
              <a:t>Realistic</a:t>
            </a:r>
          </a:p>
          <a:p>
            <a:r>
              <a:rPr lang="en-US">
                <a:solidFill>
                  <a:schemeClr val="bg1"/>
                </a:solidFill>
              </a:rPr>
              <a:t>Appropriate</a:t>
            </a:r>
          </a:p>
          <a:p>
            <a:r>
              <a:rPr lang="en-US">
                <a:solidFill>
                  <a:schemeClr val="bg1"/>
                </a:solidFill>
              </a:rPr>
              <a:t>Well-planned</a:t>
            </a:r>
          </a:p>
          <a:p>
            <a:r>
              <a:rPr lang="en-US">
                <a:solidFill>
                  <a:schemeClr val="bg1"/>
                </a:solidFill>
              </a:rPr>
              <a:t>Psychosocial Interventions</a:t>
            </a:r>
          </a:p>
        </p:txBody>
      </p:sp>
      <p:sp>
        <p:nvSpPr>
          <p:cNvPr id="25611" name="TextBox 15"/>
          <p:cNvSpPr txBox="1">
            <a:spLocks noChangeArrowheads="1"/>
          </p:cNvSpPr>
          <p:nvPr/>
        </p:nvSpPr>
        <p:spPr bwMode="auto">
          <a:xfrm>
            <a:off x="381000" y="3886200"/>
            <a:ext cx="2133600" cy="830263"/>
          </a:xfrm>
          <a:prstGeom prst="rect">
            <a:avLst/>
          </a:prstGeom>
          <a:noFill/>
          <a:ln w="9525">
            <a:noFill/>
            <a:miter lim="800000"/>
            <a:headEnd/>
            <a:tailEnd/>
          </a:ln>
        </p:spPr>
        <p:txBody>
          <a:bodyPr>
            <a:prstTxWarp prst="textNoShape">
              <a:avLst/>
            </a:prstTxWarp>
            <a:spAutoFit/>
          </a:bodyPr>
          <a:lstStyle/>
          <a:p>
            <a:pPr algn="ctr"/>
            <a:r>
              <a:rPr lang="en-US"/>
              <a:t>Psychosocial Assessments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3000"/>
                                        <p:tgtEl>
                                          <p:spTgt spid="11"/>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1"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27652"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3"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lang="en-GB" b="1">
              <a:solidFill>
                <a:schemeClr val="tx2"/>
              </a:solidFill>
              <a:latin typeface="Helvetica" charset="0"/>
            </a:endParaRPr>
          </a:p>
        </p:txBody>
      </p:sp>
      <p:sp>
        <p:nvSpPr>
          <p:cNvPr id="27654"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lang="en-GB" sz="2600">
              <a:solidFill>
                <a:srgbClr val="292929"/>
              </a:solidFill>
              <a:latin typeface="Helvetica" charset="0"/>
              <a:ea typeface="Arial" charset="0"/>
              <a:cs typeface="Arial" charset="0"/>
            </a:endParaRPr>
          </a:p>
        </p:txBody>
      </p:sp>
      <p:sp>
        <p:nvSpPr>
          <p:cNvPr id="27655"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algn="ctr" eaLnBrk="1" hangingPunct="1"/>
            <a:r>
              <a:rPr lang="en-GB" sz="3200" b="1" dirty="0" smtClean="0">
                <a:solidFill>
                  <a:schemeClr val="tx2"/>
                </a:solidFill>
                <a:latin typeface="Helvetica" charset="0"/>
              </a:rPr>
              <a:t>Two types </a:t>
            </a:r>
            <a:r>
              <a:rPr lang="en-GB" sz="3200" b="1" dirty="0">
                <a:solidFill>
                  <a:schemeClr val="tx2"/>
                </a:solidFill>
                <a:latin typeface="Helvetica" charset="0"/>
              </a:rPr>
              <a:t>of </a:t>
            </a:r>
            <a:r>
              <a:rPr lang="en-GB" sz="3200" b="1" dirty="0" smtClean="0">
                <a:solidFill>
                  <a:schemeClr val="tx2"/>
                </a:solidFill>
                <a:latin typeface="Helvetica" charset="0"/>
              </a:rPr>
              <a:t>assessments</a:t>
            </a:r>
            <a:endParaRPr lang="da-DK" sz="3200" b="1" dirty="0">
              <a:solidFill>
                <a:schemeClr val="tx2"/>
              </a:solidFill>
              <a:latin typeface="Helvetica" charset="0"/>
            </a:endParaRPr>
          </a:p>
        </p:txBody>
      </p:sp>
      <p:sp>
        <p:nvSpPr>
          <p:cNvPr id="19464" name="Rectangle 12"/>
          <p:cNvSpPr>
            <a:spLocks noChangeArrowheads="1"/>
          </p:cNvSpPr>
          <p:nvPr/>
        </p:nvSpPr>
        <p:spPr bwMode="auto">
          <a:xfrm>
            <a:off x="152400" y="1828800"/>
            <a:ext cx="8610600" cy="25908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en-US" sz="2600" b="1" dirty="0">
                <a:solidFill>
                  <a:srgbClr val="292929"/>
                </a:solidFill>
                <a:latin typeface="Helvetica" charset="0"/>
                <a:ea typeface="Arial" charset="0"/>
                <a:cs typeface="Arial" charset="0"/>
              </a:rPr>
              <a:t>Needs assessments: </a:t>
            </a:r>
            <a:r>
              <a:rPr lang="en-US" sz="2600" dirty="0">
                <a:solidFill>
                  <a:srgbClr val="292929"/>
                </a:solidFill>
                <a:latin typeface="Helvetica" charset="0"/>
                <a:ea typeface="Arial" charset="0"/>
                <a:cs typeface="Arial" charset="0"/>
              </a:rPr>
              <a:t>explore </a:t>
            </a:r>
            <a:r>
              <a:rPr lang="en-US" sz="2600" i="1" dirty="0">
                <a:solidFill>
                  <a:srgbClr val="FF2911"/>
                </a:solidFill>
                <a:latin typeface="Helvetica" charset="0"/>
                <a:ea typeface="Arial" charset="0"/>
                <a:cs typeface="Arial" charset="0"/>
              </a:rPr>
              <a:t>impact of event</a:t>
            </a:r>
            <a:r>
              <a:rPr lang="en-US" sz="2600" dirty="0">
                <a:solidFill>
                  <a:srgbClr val="292929"/>
                </a:solidFill>
                <a:latin typeface="Helvetica" charset="0"/>
                <a:ea typeface="Arial" charset="0"/>
                <a:cs typeface="Arial" charset="0"/>
              </a:rPr>
              <a:t>; reactions, needs and resources of affected </a:t>
            </a:r>
            <a:r>
              <a:rPr lang="en-US" sz="2600" dirty="0" smtClean="0">
                <a:solidFill>
                  <a:srgbClr val="292929"/>
                </a:solidFill>
                <a:latin typeface="Helvetica" charset="0"/>
                <a:ea typeface="Arial" charset="0"/>
                <a:cs typeface="Arial" charset="0"/>
              </a:rPr>
              <a:t>population</a:t>
            </a:r>
            <a:endParaRPr lang="en-US" sz="2600" dirty="0">
              <a:solidFill>
                <a:srgbClr val="292929"/>
              </a:solidFill>
              <a:latin typeface="Helvetica" charset="0"/>
              <a:ea typeface="Arial" charset="0"/>
              <a:cs typeface="Arial" charset="0"/>
            </a:endParaRPr>
          </a:p>
          <a:p>
            <a:pPr eaLnBrk="1" hangingPunct="1">
              <a:spcBef>
                <a:spcPct val="20000"/>
              </a:spcBef>
              <a:defRPr/>
            </a:pPr>
            <a:r>
              <a:rPr lang="en-US" sz="2600" dirty="0" smtClean="0">
                <a:solidFill>
                  <a:srgbClr val="292929"/>
                </a:solidFill>
                <a:latin typeface="Helvetica" charset="0"/>
                <a:ea typeface="Arial" charset="0"/>
                <a:cs typeface="Arial" charset="0"/>
              </a:rPr>
              <a:t>						</a:t>
            </a:r>
          </a:p>
          <a:p>
            <a:pPr eaLnBrk="1" hangingPunct="1">
              <a:spcBef>
                <a:spcPct val="20000"/>
              </a:spcBef>
              <a:defRPr/>
            </a:pPr>
            <a:r>
              <a:rPr lang="en-US" sz="2600" b="1" dirty="0">
                <a:solidFill>
                  <a:srgbClr val="292929"/>
                </a:solidFill>
                <a:latin typeface="Helvetica" charset="0"/>
                <a:ea typeface="Arial" charset="0"/>
                <a:cs typeface="Arial" charset="0"/>
              </a:rPr>
              <a:t>	</a:t>
            </a:r>
            <a:r>
              <a:rPr lang="en-US" sz="2600" b="1" dirty="0" smtClean="0">
                <a:solidFill>
                  <a:srgbClr val="292929"/>
                </a:solidFill>
                <a:latin typeface="Helvetica" charset="0"/>
                <a:ea typeface="Arial" charset="0"/>
                <a:cs typeface="Arial" charset="0"/>
              </a:rPr>
              <a:t>					Examples</a:t>
            </a:r>
            <a:endParaRPr lang="en-US" sz="2600" b="1" dirty="0">
              <a:solidFill>
                <a:srgbClr val="292929"/>
              </a:solidFill>
              <a:latin typeface="Helvetica" charset="0"/>
              <a:ea typeface="Arial" charset="0"/>
              <a:cs typeface="Arial" charset="0"/>
            </a:endParaRPr>
          </a:p>
          <a:p>
            <a:pPr eaLnBrk="1" hangingPunct="1">
              <a:spcBef>
                <a:spcPct val="20000"/>
              </a:spcBef>
              <a:defRPr/>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r>
              <a:rPr lang="en-GB" sz="2600" dirty="0">
                <a:solidFill>
                  <a:srgbClr val="292929"/>
                </a:solidFill>
                <a:latin typeface="Helvetica" charset="0"/>
                <a:ea typeface="Arial" charset="0"/>
                <a:cs typeface="Arial" charset="0"/>
              </a:rPr>
              <a:t>	</a:t>
            </a:r>
            <a:endParaRPr lang="da-DK" sz="2600" i="1" dirty="0">
              <a:solidFill>
                <a:srgbClr val="292929"/>
              </a:solidFill>
              <a:latin typeface="Helvetica" charset="0"/>
              <a:ea typeface="Arial" charset="0"/>
              <a:cs typeface="Arial" charset="0"/>
            </a:endParaRPr>
          </a:p>
        </p:txBody>
      </p:sp>
      <p:sp>
        <p:nvSpPr>
          <p:cNvPr id="27657" name="TextBox 8"/>
          <p:cNvSpPr txBox="1">
            <a:spLocks noChangeArrowheads="1"/>
          </p:cNvSpPr>
          <p:nvPr/>
        </p:nvSpPr>
        <p:spPr bwMode="auto">
          <a:xfrm>
            <a:off x="4572000" y="3124200"/>
            <a:ext cx="4267200" cy="3231654"/>
          </a:xfrm>
          <a:prstGeom prst="rect">
            <a:avLst/>
          </a:prstGeom>
          <a:noFill/>
          <a:ln w="9525">
            <a:noFill/>
            <a:miter lim="800000"/>
            <a:headEnd/>
            <a:tailEnd/>
          </a:ln>
        </p:spPr>
        <p:txBody>
          <a:bodyPr>
            <a:prstTxWarp prst="textNoShape">
              <a:avLst/>
            </a:prstTxWarp>
            <a:spAutoFit/>
          </a:bodyPr>
          <a:lstStyle/>
          <a:p>
            <a:pPr marL="228600" indent="-228600">
              <a:spcAft>
                <a:spcPts val="2400"/>
              </a:spcAft>
              <a:buFont typeface="Arial"/>
              <a:buChar char="•"/>
            </a:pPr>
            <a:endParaRPr lang="en-US" dirty="0" smtClean="0">
              <a:solidFill>
                <a:srgbClr val="292929"/>
              </a:solidFill>
              <a:latin typeface="Helvetica" charset="0"/>
              <a:ea typeface="Arial" charset="0"/>
              <a:cs typeface="Arial" charset="0"/>
            </a:endParaRPr>
          </a:p>
          <a:p>
            <a:pPr marL="228600" indent="-228600">
              <a:spcAft>
                <a:spcPts val="2400"/>
              </a:spcAft>
              <a:buFont typeface="Arial"/>
              <a:buChar char="•"/>
            </a:pPr>
            <a:r>
              <a:rPr lang="en-US" dirty="0" smtClean="0">
                <a:solidFill>
                  <a:srgbClr val="292929"/>
                </a:solidFill>
                <a:latin typeface="Helvetica" charset="0"/>
                <a:ea typeface="Arial" charset="0"/>
                <a:cs typeface="Arial" charset="0"/>
              </a:rPr>
              <a:t>Rapid </a:t>
            </a:r>
            <a:r>
              <a:rPr lang="en-US" dirty="0">
                <a:solidFill>
                  <a:srgbClr val="292929"/>
                </a:solidFill>
                <a:latin typeface="Helvetica" charset="0"/>
                <a:ea typeface="Arial" charset="0"/>
                <a:cs typeface="Arial" charset="0"/>
              </a:rPr>
              <a:t>assessments</a:t>
            </a:r>
          </a:p>
          <a:p>
            <a:pPr marL="228600" indent="-228600">
              <a:spcAft>
                <a:spcPts val="2400"/>
              </a:spcAft>
              <a:buFont typeface="Arial"/>
              <a:buChar char="•"/>
            </a:pPr>
            <a:r>
              <a:rPr lang="en-US" dirty="0">
                <a:solidFill>
                  <a:srgbClr val="292929"/>
                </a:solidFill>
                <a:latin typeface="Helvetica" charset="0"/>
                <a:ea typeface="Arial" charset="0"/>
                <a:cs typeface="Arial" charset="0"/>
              </a:rPr>
              <a:t>In-depth (detailed) detailed assessments</a:t>
            </a:r>
          </a:p>
          <a:p>
            <a:pPr marL="228600" indent="-228600">
              <a:spcAft>
                <a:spcPts val="2400"/>
              </a:spcAft>
              <a:buFont typeface="Arial"/>
              <a:buChar char="•"/>
            </a:pPr>
            <a:r>
              <a:rPr lang="en-US" dirty="0">
                <a:solidFill>
                  <a:srgbClr val="292929"/>
                </a:solidFill>
                <a:latin typeface="Helvetica" charset="0"/>
                <a:ea typeface="Arial" charset="0"/>
                <a:cs typeface="Arial" charset="0"/>
              </a:rPr>
              <a:t>Continuous assessments (monitoring)</a:t>
            </a:r>
            <a:endParaRPr lang="en-US" dirty="0"/>
          </a:p>
        </p:txBody>
      </p:sp>
      <p:pic>
        <p:nvPicPr>
          <p:cNvPr id="27658" name="Picture 10"/>
          <p:cNvPicPr>
            <a:picLocks noChangeAspect="1"/>
          </p:cNvPicPr>
          <p:nvPr/>
        </p:nvPicPr>
        <p:blipFill>
          <a:blip r:embed="rId5"/>
          <a:srcRect/>
          <a:stretch>
            <a:fillRect/>
          </a:stretch>
        </p:blipFill>
        <p:spPr bwMode="auto">
          <a:xfrm>
            <a:off x="457200" y="2947916"/>
            <a:ext cx="3708400" cy="31480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9"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29700"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1"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lang="en-GB" b="1">
              <a:solidFill>
                <a:schemeClr val="tx2"/>
              </a:solidFill>
              <a:latin typeface="Helvetica" charset="0"/>
            </a:endParaRPr>
          </a:p>
        </p:txBody>
      </p:sp>
      <p:sp>
        <p:nvSpPr>
          <p:cNvPr id="29702"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lang="en-GB" sz="2600">
              <a:solidFill>
                <a:srgbClr val="292929"/>
              </a:solidFill>
              <a:latin typeface="Helvetica" charset="0"/>
              <a:ea typeface="Arial" charset="0"/>
              <a:cs typeface="Arial" charset="0"/>
            </a:endParaRPr>
          </a:p>
        </p:txBody>
      </p:sp>
      <p:sp>
        <p:nvSpPr>
          <p:cNvPr id="29703"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a:solidFill>
                  <a:schemeClr val="tx2"/>
                </a:solidFill>
                <a:latin typeface="Helvetica" charset="0"/>
              </a:rPr>
              <a:t>Types of assessments</a:t>
            </a:r>
            <a:endParaRPr lang="da-DK" sz="3200" b="1">
              <a:solidFill>
                <a:schemeClr val="tx2"/>
              </a:solidFill>
              <a:latin typeface="Helvetica" charset="0"/>
            </a:endParaRPr>
          </a:p>
        </p:txBody>
      </p:sp>
      <p:sp>
        <p:nvSpPr>
          <p:cNvPr id="29704" name="Rectangle 12"/>
          <p:cNvSpPr>
            <a:spLocks noChangeArrowheads="1"/>
          </p:cNvSpPr>
          <p:nvPr/>
        </p:nvSpPr>
        <p:spPr bwMode="auto">
          <a:xfrm>
            <a:off x="228600" y="1905000"/>
            <a:ext cx="8305800" cy="1219200"/>
          </a:xfrm>
          <a:prstGeom prst="rect">
            <a:avLst/>
          </a:prstGeom>
          <a:noFill/>
          <a:ln w="9525">
            <a:noFill/>
            <a:miter lim="800000"/>
            <a:headEnd/>
            <a:tailEnd/>
          </a:ln>
        </p:spPr>
        <p:txBody>
          <a:bodyPr>
            <a:prstTxWarp prst="textNoShape">
              <a:avLst/>
            </a:prstTxWarp>
          </a:bodyPr>
          <a:lstStyle/>
          <a:p>
            <a:pPr eaLnBrk="1" hangingPunct="1">
              <a:spcBef>
                <a:spcPct val="20000"/>
              </a:spcBef>
            </a:pPr>
            <a:r>
              <a:rPr lang="en-GB" sz="2600" b="1" dirty="0">
                <a:solidFill>
                  <a:srgbClr val="292929"/>
                </a:solidFill>
                <a:latin typeface="Helvetica" charset="0"/>
                <a:ea typeface="Arial" charset="0"/>
                <a:cs typeface="Arial" charset="0"/>
              </a:rPr>
              <a:t>Impact assessments: </a:t>
            </a:r>
            <a:r>
              <a:rPr lang="en-GB" sz="2600" dirty="0">
                <a:solidFill>
                  <a:srgbClr val="292929"/>
                </a:solidFill>
                <a:latin typeface="Helvetica" charset="0"/>
                <a:ea typeface="Arial" charset="0"/>
                <a:cs typeface="Arial" charset="0"/>
              </a:rPr>
              <a:t>collects data that can be used to measure </a:t>
            </a:r>
            <a:r>
              <a:rPr lang="en-GB" sz="2600" i="1" dirty="0">
                <a:solidFill>
                  <a:srgbClr val="FF2911"/>
                </a:solidFill>
                <a:latin typeface="Helvetica" charset="0"/>
                <a:ea typeface="Arial" charset="0"/>
                <a:cs typeface="Arial" charset="0"/>
              </a:rPr>
              <a:t>impact of psychosocial intervention / response</a:t>
            </a:r>
          </a:p>
          <a:p>
            <a:pPr eaLnBrk="1" hangingPunct="1">
              <a:spcBef>
                <a:spcPct val="20000"/>
              </a:spcBef>
            </a:pPr>
            <a:endParaRPr lang="en-GB" sz="2600" i="1" dirty="0">
              <a:solidFill>
                <a:srgbClr val="292929"/>
              </a:solidFill>
              <a:latin typeface="Helvetica" charset="0"/>
              <a:ea typeface="Arial" charset="0"/>
              <a:cs typeface="Arial" charset="0"/>
            </a:endParaRPr>
          </a:p>
        </p:txBody>
      </p:sp>
      <p:sp>
        <p:nvSpPr>
          <p:cNvPr id="29705" name="Rectangle 9"/>
          <p:cNvSpPr>
            <a:spLocks noChangeArrowheads="1"/>
          </p:cNvSpPr>
          <p:nvPr/>
        </p:nvSpPr>
        <p:spPr bwMode="auto">
          <a:xfrm>
            <a:off x="228600" y="3276600"/>
            <a:ext cx="4648200" cy="2622256"/>
          </a:xfrm>
          <a:prstGeom prst="rect">
            <a:avLst/>
          </a:prstGeom>
          <a:noFill/>
          <a:ln w="9525">
            <a:noFill/>
            <a:miter lim="800000"/>
            <a:headEnd/>
            <a:tailEnd/>
          </a:ln>
        </p:spPr>
        <p:txBody>
          <a:bodyPr>
            <a:prstTxWarp prst="textNoShape">
              <a:avLst/>
            </a:prstTxWarp>
            <a:spAutoFit/>
          </a:bodyPr>
          <a:lstStyle/>
          <a:p>
            <a:pPr marL="228600" indent="-228600" eaLnBrk="1" hangingPunct="1">
              <a:spcBef>
                <a:spcPct val="20000"/>
              </a:spcBef>
              <a:spcAft>
                <a:spcPts val="1200"/>
              </a:spcAft>
              <a:buFont typeface="Arial"/>
              <a:buChar char="•"/>
            </a:pPr>
            <a:r>
              <a:rPr lang="en-US" dirty="0" smtClean="0">
                <a:solidFill>
                  <a:srgbClr val="292929"/>
                </a:solidFill>
                <a:latin typeface="Helvetica" charset="0"/>
                <a:ea typeface="Arial" charset="0"/>
                <a:cs typeface="Arial" charset="0"/>
              </a:rPr>
              <a:t>Baseline </a:t>
            </a:r>
            <a:r>
              <a:rPr lang="en-US" dirty="0">
                <a:solidFill>
                  <a:srgbClr val="292929"/>
                </a:solidFill>
                <a:latin typeface="Helvetica" charset="0"/>
                <a:ea typeface="Arial" charset="0"/>
                <a:cs typeface="Arial" charset="0"/>
              </a:rPr>
              <a:t>study </a:t>
            </a:r>
          </a:p>
          <a:p>
            <a:pPr marL="228600" indent="-228600" eaLnBrk="1" hangingPunct="1">
              <a:spcBef>
                <a:spcPct val="20000"/>
              </a:spcBef>
              <a:spcAft>
                <a:spcPts val="1200"/>
              </a:spcAft>
              <a:buFont typeface="Arial"/>
              <a:buChar char="•"/>
            </a:pPr>
            <a:r>
              <a:rPr lang="en-US" dirty="0">
                <a:solidFill>
                  <a:srgbClr val="292929"/>
                </a:solidFill>
                <a:latin typeface="Helvetica" charset="0"/>
                <a:ea typeface="Arial" charset="0"/>
                <a:cs typeface="Arial" charset="0"/>
              </a:rPr>
              <a:t>Continuous assessments (monitoring)</a:t>
            </a:r>
          </a:p>
          <a:p>
            <a:pPr marL="228600" indent="-228600" eaLnBrk="1" hangingPunct="1">
              <a:spcBef>
                <a:spcPct val="20000"/>
              </a:spcBef>
              <a:spcAft>
                <a:spcPts val="1200"/>
              </a:spcAft>
              <a:buFont typeface="Arial"/>
              <a:buChar char="•"/>
            </a:pPr>
            <a:r>
              <a:rPr lang="en-US" dirty="0">
                <a:solidFill>
                  <a:srgbClr val="292929"/>
                </a:solidFill>
                <a:latin typeface="Helvetica" charset="0"/>
                <a:ea typeface="Arial" charset="0"/>
                <a:cs typeface="Arial" charset="0"/>
              </a:rPr>
              <a:t>Mid-term evaluations </a:t>
            </a:r>
          </a:p>
          <a:p>
            <a:pPr marL="228600" indent="-228600" eaLnBrk="1" hangingPunct="1">
              <a:spcBef>
                <a:spcPct val="20000"/>
              </a:spcBef>
              <a:spcAft>
                <a:spcPts val="1200"/>
              </a:spcAft>
              <a:buFont typeface="Arial"/>
              <a:buChar char="•"/>
            </a:pPr>
            <a:r>
              <a:rPr lang="en-US" dirty="0">
                <a:solidFill>
                  <a:srgbClr val="292929"/>
                </a:solidFill>
                <a:latin typeface="Helvetica" charset="0"/>
                <a:ea typeface="Arial" charset="0"/>
                <a:cs typeface="Arial" charset="0"/>
              </a:rPr>
              <a:t>Final evaluations </a:t>
            </a:r>
            <a:endParaRPr lang="da-DK" i="1" dirty="0">
              <a:solidFill>
                <a:srgbClr val="292929"/>
              </a:solidFill>
              <a:latin typeface="Helvetica" charset="0"/>
              <a:ea typeface="Arial" charset="0"/>
              <a:cs typeface="Arial" charset="0"/>
            </a:endParaRPr>
          </a:p>
        </p:txBody>
      </p:sp>
      <p:pic>
        <p:nvPicPr>
          <p:cNvPr id="29706" name="Picture 9"/>
          <p:cNvPicPr>
            <a:picLocks noChangeAspect="1"/>
          </p:cNvPicPr>
          <p:nvPr/>
        </p:nvPicPr>
        <p:blipFill>
          <a:blip r:embed="rId5"/>
          <a:srcRect/>
          <a:stretch>
            <a:fillRect/>
          </a:stretch>
        </p:blipFill>
        <p:spPr bwMode="auto">
          <a:xfrm>
            <a:off x="4419600" y="2819400"/>
            <a:ext cx="3886200" cy="3398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7"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a:solidFill>
                  <a:srgbClr val="FF0000"/>
                </a:solidFill>
                <a:latin typeface="Helvetica" charset="0"/>
              </a:rPr>
              <a:t>PSYCHOSOCIAL INTERVENTIONS </a:t>
            </a:r>
            <a:r>
              <a:rPr lang="da-DK" sz="1000" b="1">
                <a:latin typeface="Helvetica" charset="0"/>
              </a:rPr>
              <a:t>ASSESSMENT</a:t>
            </a:r>
            <a:endParaRPr lang="da-DK" sz="1000"/>
          </a:p>
        </p:txBody>
      </p:sp>
      <p:pic>
        <p:nvPicPr>
          <p:cNvPr id="31748"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49"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lang="en-GB" b="1">
              <a:solidFill>
                <a:schemeClr val="tx2"/>
              </a:solidFill>
              <a:latin typeface="Helvetica" charset="0"/>
            </a:endParaRPr>
          </a:p>
        </p:txBody>
      </p:sp>
      <p:sp>
        <p:nvSpPr>
          <p:cNvPr id="31750"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lang="en-GB" sz="2600">
              <a:solidFill>
                <a:srgbClr val="292929"/>
              </a:solidFill>
              <a:latin typeface="Helvetica" charset="0"/>
              <a:ea typeface="Arial" charset="0"/>
              <a:cs typeface="Arial" charset="0"/>
            </a:endParaRPr>
          </a:p>
        </p:txBody>
      </p:sp>
      <p:sp>
        <p:nvSpPr>
          <p:cNvPr id="31751"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dirty="0">
                <a:solidFill>
                  <a:schemeClr val="tx2"/>
                </a:solidFill>
                <a:latin typeface="Helvetica" charset="0"/>
              </a:rPr>
              <a:t>Psychosocial needs assessments </a:t>
            </a:r>
            <a:r>
              <a:rPr lang="en-GB" sz="3200" b="1" dirty="0" smtClean="0">
                <a:solidFill>
                  <a:schemeClr val="tx2"/>
                </a:solidFill>
                <a:latin typeface="Helvetica" charset="0"/>
              </a:rPr>
              <a:t>foci</a:t>
            </a:r>
            <a:endParaRPr lang="da-DK" sz="3200" b="1" dirty="0">
              <a:solidFill>
                <a:schemeClr val="tx2"/>
              </a:solidFill>
              <a:latin typeface="Helvetica" charset="0"/>
            </a:endParaRPr>
          </a:p>
        </p:txBody>
      </p:sp>
      <p:sp>
        <p:nvSpPr>
          <p:cNvPr id="31752" name="Rectangle 12"/>
          <p:cNvSpPr>
            <a:spLocks noChangeArrowheads="1"/>
          </p:cNvSpPr>
          <p:nvPr/>
        </p:nvSpPr>
        <p:spPr bwMode="auto">
          <a:xfrm>
            <a:off x="609600" y="1676400"/>
            <a:ext cx="82296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Demographics: who, where, population characteristics</a:t>
            </a:r>
          </a:p>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Impact of event: physical, social, emotional</a:t>
            </a:r>
          </a:p>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Problems: present and future</a:t>
            </a:r>
          </a:p>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Resources and capacities: to help themselves and each other (coping mechanisms) </a:t>
            </a:r>
          </a:p>
          <a:p>
            <a:pPr marL="342900" indent="-342900" eaLnBrk="1" hangingPunct="1">
              <a:spcBef>
                <a:spcPct val="20000"/>
              </a:spcBef>
              <a:spcAft>
                <a:spcPts val="2400"/>
              </a:spcAft>
              <a:buFont typeface="Arial" charset="0"/>
              <a:buChar char="•"/>
            </a:pPr>
            <a:r>
              <a:rPr lang="en-US" sz="2600" dirty="0">
                <a:solidFill>
                  <a:srgbClr val="292929"/>
                </a:solidFill>
                <a:latin typeface="Helvetica" charset="0"/>
                <a:ea typeface="Arial" charset="0"/>
                <a:cs typeface="Arial" charset="0"/>
              </a:rPr>
              <a:t>Assistance needed</a:t>
            </a:r>
          </a:p>
          <a:p>
            <a:pPr marL="342900" indent="-342900" eaLnBrk="1" hangingPunct="1">
              <a:spcBef>
                <a:spcPct val="20000"/>
              </a:spcBef>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lang="da-DK" sz="2600" dirty="0">
              <a:solidFill>
                <a:srgbClr val="292929"/>
              </a:solidFill>
              <a:latin typeface="Helvetica" charset="0"/>
              <a:ea typeface="Arial"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9109</TotalTime>
  <Words>7150</Words>
  <Application>Microsoft Office PowerPoint</Application>
  <PresentationFormat>Skærmshow (4:3)</PresentationFormat>
  <Paragraphs>595</Paragraphs>
  <Slides>42</Slides>
  <Notes>42</Notes>
  <HiddenSlides>0</HiddenSlides>
  <MMClips>0</MMClips>
  <ScaleCrop>false</ScaleCrop>
  <HeadingPairs>
    <vt:vector size="4" baseType="variant">
      <vt:variant>
        <vt:lpstr>Tema</vt:lpstr>
      </vt:variant>
      <vt:variant>
        <vt:i4>1</vt:i4>
      </vt:variant>
      <vt:variant>
        <vt:lpstr>Diastitler</vt:lpstr>
      </vt:variant>
      <vt:variant>
        <vt:i4>42</vt:i4>
      </vt:variant>
    </vt:vector>
  </HeadingPairs>
  <TitlesOfParts>
    <vt:vector size="43" baseType="lpstr">
      <vt:lpstr>Blank Presentation</vt:lpstr>
      <vt:lpstr>PowerPoint-præsentation</vt:lpstr>
      <vt:lpstr>What are psychosocial assessments? Why are assessments needed?  What kinds of assessments are there?  When are assessments done?  How do you do assessments?  Who conducts assessments? Who provides information  </vt:lpstr>
      <vt:lpstr>What are psychosocial assessments? </vt:lpstr>
      <vt:lpstr>Why are psychosocial assessments needed? </vt:lpstr>
      <vt:lpstr>Why are assessments needed? </vt:lpstr>
      <vt:lpstr>Why are assessments needed? </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Birgitte Yigen</cp:lastModifiedBy>
  <cp:revision>131</cp:revision>
  <dcterms:created xsi:type="dcterms:W3CDTF">2010-11-24T21:56:20Z</dcterms:created>
  <dcterms:modified xsi:type="dcterms:W3CDTF">2012-03-22T14:48:43Z</dcterms:modified>
</cp:coreProperties>
</file>