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9"/>
  </p:notesMasterIdLst>
  <p:handoutMasterIdLst>
    <p:handoutMasterId r:id="rId40"/>
  </p:handoutMasterIdLst>
  <p:sldIdLst>
    <p:sldId id="256" r:id="rId2"/>
    <p:sldId id="342" r:id="rId3"/>
    <p:sldId id="343" r:id="rId4"/>
    <p:sldId id="344" r:id="rId5"/>
    <p:sldId id="349" r:id="rId6"/>
    <p:sldId id="350" r:id="rId7"/>
    <p:sldId id="347" r:id="rId8"/>
    <p:sldId id="357" r:id="rId9"/>
    <p:sldId id="374" r:id="rId10"/>
    <p:sldId id="375" r:id="rId11"/>
    <p:sldId id="381" r:id="rId12"/>
    <p:sldId id="382" r:id="rId13"/>
    <p:sldId id="351" r:id="rId14"/>
    <p:sldId id="354" r:id="rId15"/>
    <p:sldId id="355" r:id="rId16"/>
    <p:sldId id="356" r:id="rId17"/>
    <p:sldId id="358" r:id="rId18"/>
    <p:sldId id="385" r:id="rId19"/>
    <p:sldId id="359" r:id="rId20"/>
    <p:sldId id="360" r:id="rId21"/>
    <p:sldId id="389" r:id="rId22"/>
    <p:sldId id="390" r:id="rId23"/>
    <p:sldId id="400" r:id="rId24"/>
    <p:sldId id="402" r:id="rId25"/>
    <p:sldId id="391" r:id="rId26"/>
    <p:sldId id="362" r:id="rId27"/>
    <p:sldId id="363" r:id="rId28"/>
    <p:sldId id="396" r:id="rId29"/>
    <p:sldId id="364" r:id="rId30"/>
    <p:sldId id="369" r:id="rId31"/>
    <p:sldId id="392" r:id="rId32"/>
    <p:sldId id="372" r:id="rId33"/>
    <p:sldId id="373" r:id="rId34"/>
    <p:sldId id="393" r:id="rId35"/>
    <p:sldId id="394" r:id="rId36"/>
    <p:sldId id="395" r:id="rId37"/>
    <p:sldId id="397" r:id="rId38"/>
  </p:sldIdLst>
  <p:sldSz cx="9144000" cy="6858000" type="screen4x3"/>
  <p:notesSz cx="6794500" cy="9931400"/>
  <p:defaultTextStyle>
    <a:defPPr>
      <a:defRPr lang="da-DK"/>
    </a:defPPr>
    <a:lvl1pPr algn="l" rtl="0" fontAlgn="base">
      <a:spcBef>
        <a:spcPct val="0"/>
      </a:spcBef>
      <a:spcAft>
        <a:spcPct val="0"/>
      </a:spcAft>
      <a:defRPr sz="2400" kern="1200">
        <a:solidFill>
          <a:schemeClr val="tx1"/>
        </a:solidFill>
        <a:latin typeface="Arial" charset="0"/>
        <a:ea typeface="ヒラギノ角ゴ Pro W3"/>
        <a:cs typeface="ヒラギノ角ゴ Pro W3"/>
      </a:defRPr>
    </a:lvl1pPr>
    <a:lvl2pPr marL="457200" algn="l" rtl="0" fontAlgn="base">
      <a:spcBef>
        <a:spcPct val="0"/>
      </a:spcBef>
      <a:spcAft>
        <a:spcPct val="0"/>
      </a:spcAft>
      <a:defRPr sz="2400" kern="1200">
        <a:solidFill>
          <a:schemeClr val="tx1"/>
        </a:solidFill>
        <a:latin typeface="Arial" charset="0"/>
        <a:ea typeface="ヒラギノ角ゴ Pro W3"/>
        <a:cs typeface="ヒラギノ角ゴ Pro W3"/>
      </a:defRPr>
    </a:lvl2pPr>
    <a:lvl3pPr marL="914400" algn="l" rtl="0" fontAlgn="base">
      <a:spcBef>
        <a:spcPct val="0"/>
      </a:spcBef>
      <a:spcAft>
        <a:spcPct val="0"/>
      </a:spcAft>
      <a:defRPr sz="2400" kern="1200">
        <a:solidFill>
          <a:schemeClr val="tx1"/>
        </a:solidFill>
        <a:latin typeface="Arial" charset="0"/>
        <a:ea typeface="ヒラギノ角ゴ Pro W3"/>
        <a:cs typeface="ヒラギノ角ゴ Pro W3"/>
      </a:defRPr>
    </a:lvl3pPr>
    <a:lvl4pPr marL="1371600" algn="l" rtl="0" fontAlgn="base">
      <a:spcBef>
        <a:spcPct val="0"/>
      </a:spcBef>
      <a:spcAft>
        <a:spcPct val="0"/>
      </a:spcAft>
      <a:defRPr sz="2400" kern="1200">
        <a:solidFill>
          <a:schemeClr val="tx1"/>
        </a:solidFill>
        <a:latin typeface="Arial" charset="0"/>
        <a:ea typeface="ヒラギノ角ゴ Pro W3"/>
        <a:cs typeface="ヒラギノ角ゴ Pro W3"/>
      </a:defRPr>
    </a:lvl4pPr>
    <a:lvl5pPr marL="1828800" algn="l" rtl="0" fontAlgn="base">
      <a:spcBef>
        <a:spcPct val="0"/>
      </a:spcBef>
      <a:spcAft>
        <a:spcPct val="0"/>
      </a:spcAft>
      <a:defRPr sz="2400" kern="1200">
        <a:solidFill>
          <a:schemeClr val="tx1"/>
        </a:solidFill>
        <a:latin typeface="Arial" charset="0"/>
        <a:ea typeface="ヒラギノ角ゴ Pro W3"/>
        <a:cs typeface="ヒラギノ角ゴ Pro W3"/>
      </a:defRPr>
    </a:lvl5pPr>
    <a:lvl6pPr marL="2286000" algn="l" defTabSz="914400" rtl="0" eaLnBrk="1" latinLnBrk="0" hangingPunct="1">
      <a:defRPr sz="2400" kern="1200">
        <a:solidFill>
          <a:schemeClr val="tx1"/>
        </a:solidFill>
        <a:latin typeface="Arial" charset="0"/>
        <a:ea typeface="ヒラギノ角ゴ Pro W3"/>
        <a:cs typeface="ヒラギノ角ゴ Pro W3"/>
      </a:defRPr>
    </a:lvl6pPr>
    <a:lvl7pPr marL="2743200" algn="l" defTabSz="914400" rtl="0" eaLnBrk="1" latinLnBrk="0" hangingPunct="1">
      <a:defRPr sz="2400" kern="1200">
        <a:solidFill>
          <a:schemeClr val="tx1"/>
        </a:solidFill>
        <a:latin typeface="Arial" charset="0"/>
        <a:ea typeface="ヒラギノ角ゴ Pro W3"/>
        <a:cs typeface="ヒラギノ角ゴ Pro W3"/>
      </a:defRPr>
    </a:lvl7pPr>
    <a:lvl8pPr marL="3200400" algn="l" defTabSz="914400" rtl="0" eaLnBrk="1" latinLnBrk="0" hangingPunct="1">
      <a:defRPr sz="2400" kern="1200">
        <a:solidFill>
          <a:schemeClr val="tx1"/>
        </a:solidFill>
        <a:latin typeface="Arial" charset="0"/>
        <a:ea typeface="ヒラギノ角ゴ Pro W3"/>
        <a:cs typeface="ヒラギノ角ゴ Pro W3"/>
      </a:defRPr>
    </a:lvl8pPr>
    <a:lvl9pPr marL="3657600" algn="l" defTabSz="914400" rtl="0" eaLnBrk="1" latinLnBrk="0" hangingPunct="1">
      <a:defRPr sz="2400" kern="1200">
        <a:solidFill>
          <a:schemeClr val="tx1"/>
        </a:solidFill>
        <a:latin typeface="Arial" charset="0"/>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081C"/>
    <a:srgbClr val="F26429"/>
    <a:srgbClr val="F2CB1C"/>
    <a:srgbClr val="E32C27"/>
    <a:srgbClr val="F28A31"/>
    <a:srgbClr val="D60000"/>
    <a:srgbClr val="FF2911"/>
    <a:srgbClr val="F2E53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9" autoAdjust="0"/>
    <p:restoredTop sz="94660"/>
  </p:normalViewPr>
  <p:slideViewPr>
    <p:cSldViewPr>
      <p:cViewPr>
        <p:scale>
          <a:sx n="100" d="100"/>
          <a:sy n="100" d="100"/>
        </p:scale>
        <p:origin x="-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560" y="-112"/>
      </p:cViewPr>
      <p:guideLst>
        <p:guide orient="horz" pos="3128"/>
        <p:guide pos="214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942218-A2DC-C74D-BBB4-434933F31E3B}" type="doc">
      <dgm:prSet loTypeId="urn:microsoft.com/office/officeart/2005/8/layout/hList1" loCatId="list" qsTypeId="urn:microsoft.com/office/officeart/2005/8/quickstyle/simple4" qsCatId="simple" csTypeId="urn:microsoft.com/office/officeart/2005/8/colors/accent1_2#1" csCatId="accent1" phldr="1"/>
      <dgm:spPr/>
      <dgm:t>
        <a:bodyPr/>
        <a:lstStyle/>
        <a:p>
          <a:endParaRPr lang="en-US"/>
        </a:p>
      </dgm:t>
    </dgm:pt>
    <dgm:pt modelId="{77E2E2BF-4CDE-3649-B72B-B5228DE864D8}">
      <dgm:prSet phldrT="[Text]"/>
      <dgm:spPr>
        <a:solidFill>
          <a:srgbClr val="FF0000"/>
        </a:solidFill>
      </dgm:spPr>
      <dgm:t>
        <a:bodyPr/>
        <a:lstStyle/>
        <a:p>
          <a:r>
            <a:rPr lang="en-US" dirty="0" smtClean="0"/>
            <a:t>Real time evaluations</a:t>
          </a:r>
          <a:endParaRPr lang="en-US" dirty="0"/>
        </a:p>
      </dgm:t>
    </dgm:pt>
    <dgm:pt modelId="{5AA40506-9151-F04E-8B3C-F10462B352A0}" type="parTrans" cxnId="{A347AA9A-CA80-8C4A-BB1D-A730D1BF997A}">
      <dgm:prSet/>
      <dgm:spPr/>
      <dgm:t>
        <a:bodyPr/>
        <a:lstStyle/>
        <a:p>
          <a:endParaRPr lang="en-US"/>
        </a:p>
      </dgm:t>
    </dgm:pt>
    <dgm:pt modelId="{8E9DB361-57ED-B64F-AB4A-EE4E7F2A8917}" type="sibTrans" cxnId="{A347AA9A-CA80-8C4A-BB1D-A730D1BF997A}">
      <dgm:prSet/>
      <dgm:spPr/>
      <dgm:t>
        <a:bodyPr/>
        <a:lstStyle/>
        <a:p>
          <a:endParaRPr lang="en-US"/>
        </a:p>
      </dgm:t>
    </dgm:pt>
    <dgm:pt modelId="{193F4E43-370C-BB42-9175-F00CE4CA93EB}">
      <dgm:prSet phldrT="[Text]"/>
      <dgm:spPr>
        <a:solidFill>
          <a:srgbClr val="FF6600"/>
        </a:solidFill>
      </dgm:spPr>
      <dgm:t>
        <a:bodyPr/>
        <a:lstStyle/>
        <a:p>
          <a:r>
            <a:rPr lang="en-US" dirty="0" smtClean="0"/>
            <a:t>Early in response</a:t>
          </a:r>
          <a:endParaRPr lang="en-US" dirty="0"/>
        </a:p>
      </dgm:t>
    </dgm:pt>
    <dgm:pt modelId="{45AAC6C3-4FFF-9641-9C5B-32DD3CD2DA82}" type="parTrans" cxnId="{081F286E-C957-0143-BE56-CE427271B6F2}">
      <dgm:prSet/>
      <dgm:spPr/>
      <dgm:t>
        <a:bodyPr/>
        <a:lstStyle/>
        <a:p>
          <a:endParaRPr lang="en-US"/>
        </a:p>
      </dgm:t>
    </dgm:pt>
    <dgm:pt modelId="{5D111DF8-FC86-C24B-B26E-BAF396647137}" type="sibTrans" cxnId="{081F286E-C957-0143-BE56-CE427271B6F2}">
      <dgm:prSet/>
      <dgm:spPr/>
      <dgm:t>
        <a:bodyPr/>
        <a:lstStyle/>
        <a:p>
          <a:endParaRPr lang="en-US"/>
        </a:p>
      </dgm:t>
    </dgm:pt>
    <dgm:pt modelId="{F2F506FA-90BB-C94B-B844-77A73E3B8B19}">
      <dgm:prSet phldrT="[Text]"/>
      <dgm:spPr>
        <a:solidFill>
          <a:srgbClr val="FF6600"/>
        </a:solidFill>
      </dgm:spPr>
      <dgm:t>
        <a:bodyPr/>
        <a:lstStyle/>
        <a:p>
          <a:r>
            <a:rPr lang="en-US" dirty="0" smtClean="0"/>
            <a:t>Focus: process / operational issues</a:t>
          </a:r>
          <a:endParaRPr lang="en-US" dirty="0"/>
        </a:p>
      </dgm:t>
    </dgm:pt>
    <dgm:pt modelId="{665662D5-4108-0246-9D00-937F94E5D86D}" type="parTrans" cxnId="{F8FD8AD3-F3B7-0843-9E0F-773AD43EE9FD}">
      <dgm:prSet/>
      <dgm:spPr/>
      <dgm:t>
        <a:bodyPr/>
        <a:lstStyle/>
        <a:p>
          <a:endParaRPr lang="en-US"/>
        </a:p>
      </dgm:t>
    </dgm:pt>
    <dgm:pt modelId="{D72F1F22-7051-B840-AA02-7BA00029E262}" type="sibTrans" cxnId="{F8FD8AD3-F3B7-0843-9E0F-773AD43EE9FD}">
      <dgm:prSet/>
      <dgm:spPr/>
      <dgm:t>
        <a:bodyPr/>
        <a:lstStyle/>
        <a:p>
          <a:endParaRPr lang="en-US"/>
        </a:p>
      </dgm:t>
    </dgm:pt>
    <dgm:pt modelId="{9D940E31-E677-A34F-8870-0BB8F6C62638}">
      <dgm:prSet phldrT="[Text]"/>
      <dgm:spPr>
        <a:solidFill>
          <a:srgbClr val="F9081C"/>
        </a:solidFill>
      </dgm:spPr>
      <dgm:t>
        <a:bodyPr/>
        <a:lstStyle/>
        <a:p>
          <a:r>
            <a:rPr lang="en-US" dirty="0" smtClean="0"/>
            <a:t>Mid-term evaluations</a:t>
          </a:r>
          <a:endParaRPr lang="en-US" dirty="0"/>
        </a:p>
      </dgm:t>
    </dgm:pt>
    <dgm:pt modelId="{889ED3FF-B0C1-464D-83CF-A369EEFC76DB}" type="parTrans" cxnId="{4D835D42-4865-454B-B9B8-6EA8BF579CE2}">
      <dgm:prSet/>
      <dgm:spPr/>
      <dgm:t>
        <a:bodyPr/>
        <a:lstStyle/>
        <a:p>
          <a:endParaRPr lang="en-US"/>
        </a:p>
      </dgm:t>
    </dgm:pt>
    <dgm:pt modelId="{D01D890E-0B17-FF4D-81D8-9BC718833D5C}" type="sibTrans" cxnId="{4D835D42-4865-454B-B9B8-6EA8BF579CE2}">
      <dgm:prSet/>
      <dgm:spPr/>
      <dgm:t>
        <a:bodyPr/>
        <a:lstStyle/>
        <a:p>
          <a:endParaRPr lang="en-US"/>
        </a:p>
      </dgm:t>
    </dgm:pt>
    <dgm:pt modelId="{276D9D52-E488-CB40-AED4-A4E9D570508D}">
      <dgm:prSet phldrT="[Text]"/>
      <dgm:spPr>
        <a:solidFill>
          <a:srgbClr val="FF6600"/>
        </a:solidFill>
      </dgm:spPr>
      <dgm:t>
        <a:bodyPr/>
        <a:lstStyle/>
        <a:p>
          <a:r>
            <a:rPr lang="en-US" dirty="0" smtClean="0"/>
            <a:t>Assess impact</a:t>
          </a:r>
          <a:endParaRPr lang="en-US" dirty="0"/>
        </a:p>
      </dgm:t>
    </dgm:pt>
    <dgm:pt modelId="{130A29AE-6803-564F-88C7-F96AC427C0E2}" type="parTrans" cxnId="{95A4F39F-3121-0B49-AE5F-090C29016A64}">
      <dgm:prSet/>
      <dgm:spPr/>
      <dgm:t>
        <a:bodyPr/>
        <a:lstStyle/>
        <a:p>
          <a:endParaRPr lang="en-US"/>
        </a:p>
      </dgm:t>
    </dgm:pt>
    <dgm:pt modelId="{EBE59670-055F-5441-A651-6E758FD305DF}" type="sibTrans" cxnId="{95A4F39F-3121-0B49-AE5F-090C29016A64}">
      <dgm:prSet/>
      <dgm:spPr/>
      <dgm:t>
        <a:bodyPr/>
        <a:lstStyle/>
        <a:p>
          <a:endParaRPr lang="en-US"/>
        </a:p>
      </dgm:t>
    </dgm:pt>
    <dgm:pt modelId="{16EEF4FD-99C6-5F45-A881-101124FFE509}">
      <dgm:prSet phldrT="[Text]"/>
      <dgm:spPr>
        <a:solidFill>
          <a:srgbClr val="FF6600"/>
        </a:solidFill>
      </dgm:spPr>
      <dgm:t>
        <a:bodyPr/>
        <a:lstStyle/>
        <a:p>
          <a:r>
            <a:rPr lang="en-US" dirty="0" smtClean="0"/>
            <a:t>Accountability (budgets/admin)</a:t>
          </a:r>
          <a:endParaRPr lang="en-US" dirty="0"/>
        </a:p>
      </dgm:t>
    </dgm:pt>
    <dgm:pt modelId="{CDA50709-469D-5E45-A556-7440174D959F}" type="parTrans" cxnId="{8AB9ABE4-CA85-BF47-A990-3855598E95C5}">
      <dgm:prSet/>
      <dgm:spPr/>
      <dgm:t>
        <a:bodyPr/>
        <a:lstStyle/>
        <a:p>
          <a:endParaRPr lang="en-US"/>
        </a:p>
      </dgm:t>
    </dgm:pt>
    <dgm:pt modelId="{1168D126-078B-CD4E-BC9C-A6D4D20C3016}" type="sibTrans" cxnId="{8AB9ABE4-CA85-BF47-A990-3855598E95C5}">
      <dgm:prSet/>
      <dgm:spPr/>
      <dgm:t>
        <a:bodyPr/>
        <a:lstStyle/>
        <a:p>
          <a:endParaRPr lang="en-US"/>
        </a:p>
      </dgm:t>
    </dgm:pt>
    <dgm:pt modelId="{2E86906C-C7AB-C74F-8E3A-8D1A03263D85}">
      <dgm:prSet phldrT="[Text]"/>
      <dgm:spPr>
        <a:solidFill>
          <a:srgbClr val="F9081C"/>
        </a:solidFill>
      </dgm:spPr>
      <dgm:t>
        <a:bodyPr/>
        <a:lstStyle/>
        <a:p>
          <a:r>
            <a:rPr lang="en-US" dirty="0" smtClean="0"/>
            <a:t>Final evaluations</a:t>
          </a:r>
          <a:endParaRPr lang="en-US" dirty="0"/>
        </a:p>
      </dgm:t>
    </dgm:pt>
    <dgm:pt modelId="{B51A5748-23FA-534D-9617-9C248CA371DC}" type="parTrans" cxnId="{70E2C4DC-A932-F54A-B297-166540F5506D}">
      <dgm:prSet/>
      <dgm:spPr/>
      <dgm:t>
        <a:bodyPr/>
        <a:lstStyle/>
        <a:p>
          <a:endParaRPr lang="en-US"/>
        </a:p>
      </dgm:t>
    </dgm:pt>
    <dgm:pt modelId="{489D006D-92A7-7A49-942B-55325CAA3C07}" type="sibTrans" cxnId="{70E2C4DC-A932-F54A-B297-166540F5506D}">
      <dgm:prSet/>
      <dgm:spPr/>
      <dgm:t>
        <a:bodyPr/>
        <a:lstStyle/>
        <a:p>
          <a:endParaRPr lang="en-US"/>
        </a:p>
      </dgm:t>
    </dgm:pt>
    <dgm:pt modelId="{D2CDDEDC-31E8-CE4C-A318-FB2C79721FEF}">
      <dgm:prSet phldrT="[Text]"/>
      <dgm:spPr>
        <a:solidFill>
          <a:srgbClr val="FF6600"/>
        </a:solidFill>
      </dgm:spPr>
      <dgm:t>
        <a:bodyPr/>
        <a:lstStyle/>
        <a:p>
          <a:r>
            <a:rPr lang="en-US" dirty="0" smtClean="0"/>
            <a:t>Impact and process</a:t>
          </a:r>
          <a:endParaRPr lang="en-US" dirty="0"/>
        </a:p>
      </dgm:t>
    </dgm:pt>
    <dgm:pt modelId="{4100D55B-E306-DE4C-9CAE-EF909AD27772}" type="parTrans" cxnId="{5C8F6D5D-B892-B947-95B8-CBC108362D5B}">
      <dgm:prSet/>
      <dgm:spPr/>
      <dgm:t>
        <a:bodyPr/>
        <a:lstStyle/>
        <a:p>
          <a:endParaRPr lang="en-US"/>
        </a:p>
      </dgm:t>
    </dgm:pt>
    <dgm:pt modelId="{BD4CC9D8-8B2A-BD45-9157-5ED3EA90838A}" type="sibTrans" cxnId="{5C8F6D5D-B892-B947-95B8-CBC108362D5B}">
      <dgm:prSet/>
      <dgm:spPr/>
      <dgm:t>
        <a:bodyPr/>
        <a:lstStyle/>
        <a:p>
          <a:endParaRPr lang="en-US"/>
        </a:p>
      </dgm:t>
    </dgm:pt>
    <dgm:pt modelId="{FBFB9FAB-0422-604A-AA58-36CC7F452EFD}">
      <dgm:prSet phldrT="[Text]"/>
      <dgm:spPr>
        <a:solidFill>
          <a:srgbClr val="FF6600"/>
        </a:solidFill>
      </dgm:spPr>
      <dgm:t>
        <a:bodyPr/>
        <a:lstStyle/>
        <a:p>
          <a:r>
            <a:rPr lang="en-US" dirty="0" smtClean="0"/>
            <a:t>key successes &amp; challenges</a:t>
          </a:r>
          <a:endParaRPr lang="en-US" dirty="0"/>
        </a:p>
      </dgm:t>
    </dgm:pt>
    <dgm:pt modelId="{A9122EAD-6144-5042-ADAF-D678713C43F1}" type="parTrans" cxnId="{88D9F34B-A294-144F-935A-E0B453CD0876}">
      <dgm:prSet/>
      <dgm:spPr/>
      <dgm:t>
        <a:bodyPr/>
        <a:lstStyle/>
        <a:p>
          <a:endParaRPr lang="en-US"/>
        </a:p>
      </dgm:t>
    </dgm:pt>
    <dgm:pt modelId="{7D9677CD-98A6-6346-BE28-1750867CA395}" type="sibTrans" cxnId="{88D9F34B-A294-144F-935A-E0B453CD0876}">
      <dgm:prSet/>
      <dgm:spPr/>
      <dgm:t>
        <a:bodyPr/>
        <a:lstStyle/>
        <a:p>
          <a:endParaRPr lang="en-US"/>
        </a:p>
      </dgm:t>
    </dgm:pt>
    <dgm:pt modelId="{64960419-560C-8744-9F99-467DFF59DF58}">
      <dgm:prSet phldrT="[Text]"/>
      <dgm:spPr>
        <a:solidFill>
          <a:srgbClr val="FF6600"/>
        </a:solidFill>
      </dgm:spPr>
      <dgm:t>
        <a:bodyPr/>
        <a:lstStyle/>
        <a:p>
          <a:r>
            <a:rPr lang="en-US" dirty="0" smtClean="0"/>
            <a:t>Internal staff</a:t>
          </a:r>
          <a:endParaRPr lang="en-US" dirty="0"/>
        </a:p>
      </dgm:t>
    </dgm:pt>
    <dgm:pt modelId="{4CF947D5-66A3-FA42-8B1E-0565C4F718B6}" type="parTrans" cxnId="{366362BF-E252-244F-8FE0-ACEBBDF58F20}">
      <dgm:prSet/>
      <dgm:spPr/>
    </dgm:pt>
    <dgm:pt modelId="{BEADECB7-D981-F74D-B977-DC79DA56AA6C}" type="sibTrans" cxnId="{366362BF-E252-244F-8FE0-ACEBBDF58F20}">
      <dgm:prSet/>
      <dgm:spPr/>
    </dgm:pt>
    <dgm:pt modelId="{0A37C357-8200-1C4B-AF3A-74877CF431B6}">
      <dgm:prSet phldrT="[Text]"/>
      <dgm:spPr>
        <a:solidFill>
          <a:srgbClr val="FF6600"/>
        </a:solidFill>
      </dgm:spPr>
      <dgm:t>
        <a:bodyPr/>
        <a:lstStyle/>
        <a:p>
          <a:r>
            <a:rPr lang="en-US" dirty="0" smtClean="0"/>
            <a:t>Guide needed adaptations</a:t>
          </a:r>
          <a:endParaRPr lang="en-US" dirty="0"/>
        </a:p>
      </dgm:t>
    </dgm:pt>
    <dgm:pt modelId="{5073F7ED-273A-6241-B40B-1F3A6C5A5FCC}" type="parTrans" cxnId="{0B37AA6E-C29C-DF44-9F49-3BC4E3960C4F}">
      <dgm:prSet/>
      <dgm:spPr/>
    </dgm:pt>
    <dgm:pt modelId="{1F869674-3B48-274B-9CE7-3A098252C8EC}" type="sibTrans" cxnId="{0B37AA6E-C29C-DF44-9F49-3BC4E3960C4F}">
      <dgm:prSet/>
      <dgm:spPr/>
    </dgm:pt>
    <dgm:pt modelId="{B0674243-8FF9-B443-8DA0-293C10A02CD9}">
      <dgm:prSet phldrT="[Text]"/>
      <dgm:spPr>
        <a:solidFill>
          <a:srgbClr val="FF6600"/>
        </a:solidFill>
      </dgm:spPr>
      <dgm:t>
        <a:bodyPr/>
        <a:lstStyle/>
        <a:p>
          <a:endParaRPr lang="en-US" dirty="0"/>
        </a:p>
      </dgm:t>
    </dgm:pt>
    <dgm:pt modelId="{09E558C8-EF09-0E48-A88B-3DE7C9BE3A47}" type="parTrans" cxnId="{DC136DBF-6166-E24D-AAD0-D55AE6A93A8A}">
      <dgm:prSet/>
      <dgm:spPr/>
    </dgm:pt>
    <dgm:pt modelId="{F4F79EB9-B2C9-F940-8722-6CF2A411B490}" type="sibTrans" cxnId="{DC136DBF-6166-E24D-AAD0-D55AE6A93A8A}">
      <dgm:prSet/>
      <dgm:spPr/>
    </dgm:pt>
    <dgm:pt modelId="{23D5A4C8-C34C-6449-A799-161A09B92FFD}">
      <dgm:prSet phldrT="[Text]"/>
      <dgm:spPr>
        <a:solidFill>
          <a:srgbClr val="FF6600"/>
        </a:solidFill>
      </dgm:spPr>
      <dgm:t>
        <a:bodyPr/>
        <a:lstStyle/>
        <a:p>
          <a:r>
            <a:rPr lang="en-US" dirty="0" smtClean="0"/>
            <a:t>Invaluable info for future PS interventions</a:t>
          </a:r>
          <a:endParaRPr lang="en-US" dirty="0"/>
        </a:p>
      </dgm:t>
    </dgm:pt>
    <dgm:pt modelId="{6776AA03-2DBB-B149-B1A6-A42601105085}" type="parTrans" cxnId="{973D656F-4518-A146-80E2-F9EC11B93A8D}">
      <dgm:prSet/>
      <dgm:spPr/>
    </dgm:pt>
    <dgm:pt modelId="{52190A0F-0106-FA49-907F-E70891B619C6}" type="sibTrans" cxnId="{973D656F-4518-A146-80E2-F9EC11B93A8D}">
      <dgm:prSet/>
      <dgm:spPr/>
    </dgm:pt>
    <dgm:pt modelId="{A8DE19F5-5A07-A443-A06F-7F70C78C6F68}" type="pres">
      <dgm:prSet presAssocID="{BA942218-A2DC-C74D-BBB4-434933F31E3B}" presName="Name0" presStyleCnt="0">
        <dgm:presLayoutVars>
          <dgm:dir/>
          <dgm:animLvl val="lvl"/>
          <dgm:resizeHandles val="exact"/>
        </dgm:presLayoutVars>
      </dgm:prSet>
      <dgm:spPr/>
      <dgm:t>
        <a:bodyPr/>
        <a:lstStyle/>
        <a:p>
          <a:endParaRPr lang="en-US"/>
        </a:p>
      </dgm:t>
    </dgm:pt>
    <dgm:pt modelId="{DCFC0A89-D88A-CA42-885E-761536144C81}" type="pres">
      <dgm:prSet presAssocID="{77E2E2BF-4CDE-3649-B72B-B5228DE864D8}" presName="composite" presStyleCnt="0"/>
      <dgm:spPr/>
    </dgm:pt>
    <dgm:pt modelId="{D50E01EB-D7AA-C442-A539-A36ECB848208}" type="pres">
      <dgm:prSet presAssocID="{77E2E2BF-4CDE-3649-B72B-B5228DE864D8}" presName="parTx" presStyleLbl="alignNode1" presStyleIdx="0" presStyleCnt="3">
        <dgm:presLayoutVars>
          <dgm:chMax val="0"/>
          <dgm:chPref val="0"/>
          <dgm:bulletEnabled val="1"/>
        </dgm:presLayoutVars>
      </dgm:prSet>
      <dgm:spPr/>
      <dgm:t>
        <a:bodyPr/>
        <a:lstStyle/>
        <a:p>
          <a:endParaRPr lang="en-US"/>
        </a:p>
      </dgm:t>
    </dgm:pt>
    <dgm:pt modelId="{097DF291-6CAB-794B-B608-F145BE796731}" type="pres">
      <dgm:prSet presAssocID="{77E2E2BF-4CDE-3649-B72B-B5228DE864D8}" presName="desTx" presStyleLbl="alignAccFollowNode1" presStyleIdx="0" presStyleCnt="3">
        <dgm:presLayoutVars>
          <dgm:bulletEnabled val="1"/>
        </dgm:presLayoutVars>
      </dgm:prSet>
      <dgm:spPr/>
      <dgm:t>
        <a:bodyPr/>
        <a:lstStyle/>
        <a:p>
          <a:endParaRPr lang="en-US"/>
        </a:p>
      </dgm:t>
    </dgm:pt>
    <dgm:pt modelId="{4977BD55-838B-F045-85B7-50386BEA8720}" type="pres">
      <dgm:prSet presAssocID="{8E9DB361-57ED-B64F-AB4A-EE4E7F2A8917}" presName="space" presStyleCnt="0"/>
      <dgm:spPr/>
    </dgm:pt>
    <dgm:pt modelId="{6020D6A4-1CF6-6244-9465-1D2722A3DFDC}" type="pres">
      <dgm:prSet presAssocID="{9D940E31-E677-A34F-8870-0BB8F6C62638}" presName="composite" presStyleCnt="0"/>
      <dgm:spPr/>
    </dgm:pt>
    <dgm:pt modelId="{5C2D76DB-9469-A34F-9E0D-E16AECFC1406}" type="pres">
      <dgm:prSet presAssocID="{9D940E31-E677-A34F-8870-0BB8F6C62638}" presName="parTx" presStyleLbl="alignNode1" presStyleIdx="1" presStyleCnt="3">
        <dgm:presLayoutVars>
          <dgm:chMax val="0"/>
          <dgm:chPref val="0"/>
          <dgm:bulletEnabled val="1"/>
        </dgm:presLayoutVars>
      </dgm:prSet>
      <dgm:spPr/>
      <dgm:t>
        <a:bodyPr/>
        <a:lstStyle/>
        <a:p>
          <a:endParaRPr lang="en-US"/>
        </a:p>
      </dgm:t>
    </dgm:pt>
    <dgm:pt modelId="{F045A48F-E185-2B4E-A0F2-A0FCBE33B4D1}" type="pres">
      <dgm:prSet presAssocID="{9D940E31-E677-A34F-8870-0BB8F6C62638}" presName="desTx" presStyleLbl="alignAccFollowNode1" presStyleIdx="1" presStyleCnt="3">
        <dgm:presLayoutVars>
          <dgm:bulletEnabled val="1"/>
        </dgm:presLayoutVars>
      </dgm:prSet>
      <dgm:spPr/>
      <dgm:t>
        <a:bodyPr/>
        <a:lstStyle/>
        <a:p>
          <a:endParaRPr lang="en-US"/>
        </a:p>
      </dgm:t>
    </dgm:pt>
    <dgm:pt modelId="{F39FE15B-BAA4-4249-8735-9E2CB0150DAC}" type="pres">
      <dgm:prSet presAssocID="{D01D890E-0B17-FF4D-81D8-9BC718833D5C}" presName="space" presStyleCnt="0"/>
      <dgm:spPr/>
    </dgm:pt>
    <dgm:pt modelId="{3CD14B23-D900-4249-A0DE-F24DA7E2B54A}" type="pres">
      <dgm:prSet presAssocID="{2E86906C-C7AB-C74F-8E3A-8D1A03263D85}" presName="composite" presStyleCnt="0"/>
      <dgm:spPr/>
    </dgm:pt>
    <dgm:pt modelId="{2DBC3601-A4EA-284A-AB0A-3872F9480DAB}" type="pres">
      <dgm:prSet presAssocID="{2E86906C-C7AB-C74F-8E3A-8D1A03263D85}" presName="parTx" presStyleLbl="alignNode1" presStyleIdx="2" presStyleCnt="3">
        <dgm:presLayoutVars>
          <dgm:chMax val="0"/>
          <dgm:chPref val="0"/>
          <dgm:bulletEnabled val="1"/>
        </dgm:presLayoutVars>
      </dgm:prSet>
      <dgm:spPr/>
      <dgm:t>
        <a:bodyPr/>
        <a:lstStyle/>
        <a:p>
          <a:endParaRPr lang="en-US"/>
        </a:p>
      </dgm:t>
    </dgm:pt>
    <dgm:pt modelId="{A99E6CFA-C436-854C-A84C-D89E23B09A0E}" type="pres">
      <dgm:prSet presAssocID="{2E86906C-C7AB-C74F-8E3A-8D1A03263D85}" presName="desTx" presStyleLbl="alignAccFollowNode1" presStyleIdx="2" presStyleCnt="3">
        <dgm:presLayoutVars>
          <dgm:bulletEnabled val="1"/>
        </dgm:presLayoutVars>
      </dgm:prSet>
      <dgm:spPr/>
      <dgm:t>
        <a:bodyPr/>
        <a:lstStyle/>
        <a:p>
          <a:endParaRPr lang="en-US"/>
        </a:p>
      </dgm:t>
    </dgm:pt>
  </dgm:ptLst>
  <dgm:cxnLst>
    <dgm:cxn modelId="{A347AA9A-CA80-8C4A-BB1D-A730D1BF997A}" srcId="{BA942218-A2DC-C74D-BBB4-434933F31E3B}" destId="{77E2E2BF-4CDE-3649-B72B-B5228DE864D8}" srcOrd="0" destOrd="0" parTransId="{5AA40506-9151-F04E-8B3C-F10462B352A0}" sibTransId="{8E9DB361-57ED-B64F-AB4A-EE4E7F2A8917}"/>
    <dgm:cxn modelId="{973D656F-4518-A146-80E2-F9EC11B93A8D}" srcId="{2E86906C-C7AB-C74F-8E3A-8D1A03263D85}" destId="{23D5A4C8-C34C-6449-A799-161A09B92FFD}" srcOrd="2" destOrd="0" parTransId="{6776AA03-2DBB-B149-B1A6-A42601105085}" sibTransId="{52190A0F-0106-FA49-907F-E70891B619C6}"/>
    <dgm:cxn modelId="{209D69F8-2E09-0448-9659-36A5F524CF5E}" type="presOf" srcId="{B0674243-8FF9-B443-8DA0-293C10A02CD9}" destId="{A99E6CFA-C436-854C-A84C-D89E23B09A0E}" srcOrd="0" destOrd="3" presId="urn:microsoft.com/office/officeart/2005/8/layout/hList1"/>
    <dgm:cxn modelId="{FFAEB80D-2913-B843-AB60-9BBEA82D13DA}" type="presOf" srcId="{D2CDDEDC-31E8-CE4C-A318-FB2C79721FEF}" destId="{A99E6CFA-C436-854C-A84C-D89E23B09A0E}" srcOrd="0" destOrd="0" presId="urn:microsoft.com/office/officeart/2005/8/layout/hList1"/>
    <dgm:cxn modelId="{366362BF-E252-244F-8FE0-ACEBBDF58F20}" srcId="{77E2E2BF-4CDE-3649-B72B-B5228DE864D8}" destId="{64960419-560C-8744-9F99-467DFF59DF58}" srcOrd="1" destOrd="0" parTransId="{4CF947D5-66A3-FA42-8B1E-0565C4F718B6}" sibTransId="{BEADECB7-D981-F74D-B977-DC79DA56AA6C}"/>
    <dgm:cxn modelId="{70E2C4DC-A932-F54A-B297-166540F5506D}" srcId="{BA942218-A2DC-C74D-BBB4-434933F31E3B}" destId="{2E86906C-C7AB-C74F-8E3A-8D1A03263D85}" srcOrd="2" destOrd="0" parTransId="{B51A5748-23FA-534D-9617-9C248CA371DC}" sibTransId="{489D006D-92A7-7A49-942B-55325CAA3C07}"/>
    <dgm:cxn modelId="{081F286E-C957-0143-BE56-CE427271B6F2}" srcId="{77E2E2BF-4CDE-3649-B72B-B5228DE864D8}" destId="{193F4E43-370C-BB42-9175-F00CE4CA93EB}" srcOrd="0" destOrd="0" parTransId="{45AAC6C3-4FFF-9641-9C5B-32DD3CD2DA82}" sibTransId="{5D111DF8-FC86-C24B-B26E-BAF396647137}"/>
    <dgm:cxn modelId="{CB498A0D-CC39-B749-AB28-A5295A207E35}" type="presOf" srcId="{16EEF4FD-99C6-5F45-A881-101124FFE509}" destId="{F045A48F-E185-2B4E-A0F2-A0FCBE33B4D1}" srcOrd="0" destOrd="1" presId="urn:microsoft.com/office/officeart/2005/8/layout/hList1"/>
    <dgm:cxn modelId="{84D941E8-6B35-364B-8FF4-03E3973050FA}" type="presOf" srcId="{BA942218-A2DC-C74D-BBB4-434933F31E3B}" destId="{A8DE19F5-5A07-A443-A06F-7F70C78C6F68}" srcOrd="0" destOrd="0" presId="urn:microsoft.com/office/officeart/2005/8/layout/hList1"/>
    <dgm:cxn modelId="{95A4F39F-3121-0B49-AE5F-090C29016A64}" srcId="{9D940E31-E677-A34F-8870-0BB8F6C62638}" destId="{276D9D52-E488-CB40-AED4-A4E9D570508D}" srcOrd="0" destOrd="0" parTransId="{130A29AE-6803-564F-88C7-F96AC427C0E2}" sibTransId="{EBE59670-055F-5441-A651-6E758FD305DF}"/>
    <dgm:cxn modelId="{8AB9ABE4-CA85-BF47-A990-3855598E95C5}" srcId="{9D940E31-E677-A34F-8870-0BB8F6C62638}" destId="{16EEF4FD-99C6-5F45-A881-101124FFE509}" srcOrd="1" destOrd="0" parTransId="{CDA50709-469D-5E45-A556-7440174D959F}" sibTransId="{1168D126-078B-CD4E-BC9C-A6D4D20C3016}"/>
    <dgm:cxn modelId="{D28971C1-34CA-9943-AF71-256FA481A48E}" type="presOf" srcId="{F2F506FA-90BB-C94B-B844-77A73E3B8B19}" destId="{097DF291-6CAB-794B-B608-F145BE796731}" srcOrd="0" destOrd="2" presId="urn:microsoft.com/office/officeart/2005/8/layout/hList1"/>
    <dgm:cxn modelId="{DC136DBF-6166-E24D-AAD0-D55AE6A93A8A}" srcId="{2E86906C-C7AB-C74F-8E3A-8D1A03263D85}" destId="{B0674243-8FF9-B443-8DA0-293C10A02CD9}" srcOrd="3" destOrd="0" parTransId="{09E558C8-EF09-0E48-A88B-3DE7C9BE3A47}" sibTransId="{F4F79EB9-B2C9-F940-8722-6CF2A411B490}"/>
    <dgm:cxn modelId="{88D9F34B-A294-144F-935A-E0B453CD0876}" srcId="{2E86906C-C7AB-C74F-8E3A-8D1A03263D85}" destId="{FBFB9FAB-0422-604A-AA58-36CC7F452EFD}" srcOrd="1" destOrd="0" parTransId="{A9122EAD-6144-5042-ADAF-D678713C43F1}" sibTransId="{7D9677CD-98A6-6346-BE28-1750867CA395}"/>
    <dgm:cxn modelId="{B194ADAE-4181-F640-9FEB-0C5C1F807618}" type="presOf" srcId="{276D9D52-E488-CB40-AED4-A4E9D570508D}" destId="{F045A48F-E185-2B4E-A0F2-A0FCBE33B4D1}" srcOrd="0" destOrd="0" presId="urn:microsoft.com/office/officeart/2005/8/layout/hList1"/>
    <dgm:cxn modelId="{5C8F6D5D-B892-B947-95B8-CBC108362D5B}" srcId="{2E86906C-C7AB-C74F-8E3A-8D1A03263D85}" destId="{D2CDDEDC-31E8-CE4C-A318-FB2C79721FEF}" srcOrd="0" destOrd="0" parTransId="{4100D55B-E306-DE4C-9CAE-EF909AD27772}" sibTransId="{BD4CC9D8-8B2A-BD45-9157-5ED3EA90838A}"/>
    <dgm:cxn modelId="{0B37AA6E-C29C-DF44-9F49-3BC4E3960C4F}" srcId="{9D940E31-E677-A34F-8870-0BB8F6C62638}" destId="{0A37C357-8200-1C4B-AF3A-74877CF431B6}" srcOrd="2" destOrd="0" parTransId="{5073F7ED-273A-6241-B40B-1F3A6C5A5FCC}" sibTransId="{1F869674-3B48-274B-9CE7-3A098252C8EC}"/>
    <dgm:cxn modelId="{C36FC5C2-38BB-9841-9A83-A7F2AB4FAF8D}" type="presOf" srcId="{0A37C357-8200-1C4B-AF3A-74877CF431B6}" destId="{F045A48F-E185-2B4E-A0F2-A0FCBE33B4D1}" srcOrd="0" destOrd="2" presId="urn:microsoft.com/office/officeart/2005/8/layout/hList1"/>
    <dgm:cxn modelId="{8F0CADB2-557F-174F-AE23-54EF9A1DA560}" type="presOf" srcId="{23D5A4C8-C34C-6449-A799-161A09B92FFD}" destId="{A99E6CFA-C436-854C-A84C-D89E23B09A0E}" srcOrd="0" destOrd="2" presId="urn:microsoft.com/office/officeart/2005/8/layout/hList1"/>
    <dgm:cxn modelId="{F8FD8AD3-F3B7-0843-9E0F-773AD43EE9FD}" srcId="{77E2E2BF-4CDE-3649-B72B-B5228DE864D8}" destId="{F2F506FA-90BB-C94B-B844-77A73E3B8B19}" srcOrd="2" destOrd="0" parTransId="{665662D5-4108-0246-9D00-937F94E5D86D}" sibTransId="{D72F1F22-7051-B840-AA02-7BA00029E262}"/>
    <dgm:cxn modelId="{D90940E0-AC70-FD40-8E0B-96F89B077334}" type="presOf" srcId="{9D940E31-E677-A34F-8870-0BB8F6C62638}" destId="{5C2D76DB-9469-A34F-9E0D-E16AECFC1406}" srcOrd="0" destOrd="0" presId="urn:microsoft.com/office/officeart/2005/8/layout/hList1"/>
    <dgm:cxn modelId="{0BF07820-850E-3C4D-834D-46C981D0A5BF}" type="presOf" srcId="{64960419-560C-8744-9F99-467DFF59DF58}" destId="{097DF291-6CAB-794B-B608-F145BE796731}" srcOrd="0" destOrd="1" presId="urn:microsoft.com/office/officeart/2005/8/layout/hList1"/>
    <dgm:cxn modelId="{4D835D42-4865-454B-B9B8-6EA8BF579CE2}" srcId="{BA942218-A2DC-C74D-BBB4-434933F31E3B}" destId="{9D940E31-E677-A34F-8870-0BB8F6C62638}" srcOrd="1" destOrd="0" parTransId="{889ED3FF-B0C1-464D-83CF-A369EEFC76DB}" sibTransId="{D01D890E-0B17-FF4D-81D8-9BC718833D5C}"/>
    <dgm:cxn modelId="{E908CAAB-A9C8-3E4E-9154-DBE806607FD9}" type="presOf" srcId="{193F4E43-370C-BB42-9175-F00CE4CA93EB}" destId="{097DF291-6CAB-794B-B608-F145BE796731}" srcOrd="0" destOrd="0" presId="urn:microsoft.com/office/officeart/2005/8/layout/hList1"/>
    <dgm:cxn modelId="{2F18AF60-86E4-8442-AA13-8A241B1F6230}" type="presOf" srcId="{77E2E2BF-4CDE-3649-B72B-B5228DE864D8}" destId="{D50E01EB-D7AA-C442-A539-A36ECB848208}" srcOrd="0" destOrd="0" presId="urn:microsoft.com/office/officeart/2005/8/layout/hList1"/>
    <dgm:cxn modelId="{68368865-16A5-9549-B4EF-3DB9BB45FF3D}" type="presOf" srcId="{2E86906C-C7AB-C74F-8E3A-8D1A03263D85}" destId="{2DBC3601-A4EA-284A-AB0A-3872F9480DAB}" srcOrd="0" destOrd="0" presId="urn:microsoft.com/office/officeart/2005/8/layout/hList1"/>
    <dgm:cxn modelId="{A32D04BE-3F7F-8448-A2F8-D35B6D82C85F}" type="presOf" srcId="{FBFB9FAB-0422-604A-AA58-36CC7F452EFD}" destId="{A99E6CFA-C436-854C-A84C-D89E23B09A0E}" srcOrd="0" destOrd="1" presId="urn:microsoft.com/office/officeart/2005/8/layout/hList1"/>
    <dgm:cxn modelId="{44183ACC-29E5-DA48-A966-17CA9191852B}" type="presParOf" srcId="{A8DE19F5-5A07-A443-A06F-7F70C78C6F68}" destId="{DCFC0A89-D88A-CA42-885E-761536144C81}" srcOrd="0" destOrd="0" presId="urn:microsoft.com/office/officeart/2005/8/layout/hList1"/>
    <dgm:cxn modelId="{4B866655-F1B4-134D-8495-A073998689BD}" type="presParOf" srcId="{DCFC0A89-D88A-CA42-885E-761536144C81}" destId="{D50E01EB-D7AA-C442-A539-A36ECB848208}" srcOrd="0" destOrd="0" presId="urn:microsoft.com/office/officeart/2005/8/layout/hList1"/>
    <dgm:cxn modelId="{C3D6F499-B44C-CA46-9C6A-6EA17B0522E9}" type="presParOf" srcId="{DCFC0A89-D88A-CA42-885E-761536144C81}" destId="{097DF291-6CAB-794B-B608-F145BE796731}" srcOrd="1" destOrd="0" presId="urn:microsoft.com/office/officeart/2005/8/layout/hList1"/>
    <dgm:cxn modelId="{68F084BE-D986-5340-BBD0-553FAB9B644E}" type="presParOf" srcId="{A8DE19F5-5A07-A443-A06F-7F70C78C6F68}" destId="{4977BD55-838B-F045-85B7-50386BEA8720}" srcOrd="1" destOrd="0" presId="urn:microsoft.com/office/officeart/2005/8/layout/hList1"/>
    <dgm:cxn modelId="{C430A904-A697-C24B-A8CC-8179075652CA}" type="presParOf" srcId="{A8DE19F5-5A07-A443-A06F-7F70C78C6F68}" destId="{6020D6A4-1CF6-6244-9465-1D2722A3DFDC}" srcOrd="2" destOrd="0" presId="urn:microsoft.com/office/officeart/2005/8/layout/hList1"/>
    <dgm:cxn modelId="{DA0B03AD-02B4-C84A-8FDF-9CE1EB460445}" type="presParOf" srcId="{6020D6A4-1CF6-6244-9465-1D2722A3DFDC}" destId="{5C2D76DB-9469-A34F-9E0D-E16AECFC1406}" srcOrd="0" destOrd="0" presId="urn:microsoft.com/office/officeart/2005/8/layout/hList1"/>
    <dgm:cxn modelId="{D004A63E-3854-1049-AB6A-CA97AC8F33C4}" type="presParOf" srcId="{6020D6A4-1CF6-6244-9465-1D2722A3DFDC}" destId="{F045A48F-E185-2B4E-A0F2-A0FCBE33B4D1}" srcOrd="1" destOrd="0" presId="urn:microsoft.com/office/officeart/2005/8/layout/hList1"/>
    <dgm:cxn modelId="{9C388E15-CBB6-C047-8317-CF57DEE53B86}" type="presParOf" srcId="{A8DE19F5-5A07-A443-A06F-7F70C78C6F68}" destId="{F39FE15B-BAA4-4249-8735-9E2CB0150DAC}" srcOrd="3" destOrd="0" presId="urn:microsoft.com/office/officeart/2005/8/layout/hList1"/>
    <dgm:cxn modelId="{963FC5D4-F070-7F48-8D03-09E7E21A0677}" type="presParOf" srcId="{A8DE19F5-5A07-A443-A06F-7F70C78C6F68}" destId="{3CD14B23-D900-4249-A0DE-F24DA7E2B54A}" srcOrd="4" destOrd="0" presId="urn:microsoft.com/office/officeart/2005/8/layout/hList1"/>
    <dgm:cxn modelId="{33015DA2-68E1-9049-A3AB-286E489B5C79}" type="presParOf" srcId="{3CD14B23-D900-4249-A0DE-F24DA7E2B54A}" destId="{2DBC3601-A4EA-284A-AB0A-3872F9480DAB}" srcOrd="0" destOrd="0" presId="urn:microsoft.com/office/officeart/2005/8/layout/hList1"/>
    <dgm:cxn modelId="{20D289E5-927F-7143-98A3-354603F0F827}" type="presParOf" srcId="{3CD14B23-D900-4249-A0DE-F24DA7E2B54A}" destId="{A99E6CFA-C436-854C-A84C-D89E23B09A0E}" srcOrd="1" destOrd="0" presId="urn:microsoft.com/office/officeart/2005/8/layout/hList1"/>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ea typeface="ヒラギノ角ゴ Pro W3" charset="-128"/>
                <a:cs typeface="ヒラギノ角ゴ Pro W3" charset="-128"/>
              </a:defRPr>
            </a:lvl1pPr>
          </a:lstStyle>
          <a:p>
            <a:pPr>
              <a:defRPr/>
            </a:pPr>
            <a:endParaRPr lang="da-DK"/>
          </a:p>
        </p:txBody>
      </p:sp>
      <p:sp>
        <p:nvSpPr>
          <p:cNvPr id="52227" name="Rectangle 3"/>
          <p:cNvSpPr>
            <a:spLocks noGrp="1" noChangeArrowheads="1"/>
          </p:cNvSpPr>
          <p:nvPr>
            <p:ph type="dt" sz="quarter" idx="1"/>
          </p:nvPr>
        </p:nvSpPr>
        <p:spPr bwMode="auto">
          <a:xfrm>
            <a:off x="384810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ea typeface="ヒラギノ角ゴ Pro W3" charset="-128"/>
                <a:cs typeface="ヒラギノ角ゴ Pro W3" charset="-128"/>
              </a:defRPr>
            </a:lvl1pPr>
          </a:lstStyle>
          <a:p>
            <a:pPr>
              <a:defRPr/>
            </a:pPr>
            <a:endParaRPr lang="da-DK"/>
          </a:p>
        </p:txBody>
      </p:sp>
      <p:sp>
        <p:nvSpPr>
          <p:cNvPr id="52228" name="Rectangle 4"/>
          <p:cNvSpPr>
            <a:spLocks noGrp="1" noChangeArrowheads="1"/>
          </p:cNvSpPr>
          <p:nvPr>
            <p:ph type="ftr" sz="quarter" idx="2"/>
          </p:nvPr>
        </p:nvSpPr>
        <p:spPr bwMode="auto">
          <a:xfrm>
            <a:off x="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ea typeface="ヒラギノ角ゴ Pro W3" charset="-128"/>
                <a:cs typeface="ヒラギノ角ゴ Pro W3" charset="-128"/>
              </a:defRPr>
            </a:lvl1pPr>
          </a:lstStyle>
          <a:p>
            <a:pPr>
              <a:defRPr/>
            </a:pPr>
            <a:endParaRPr lang="da-DK"/>
          </a:p>
        </p:txBody>
      </p:sp>
      <p:sp>
        <p:nvSpPr>
          <p:cNvPr id="52229" name="Rectangle 5"/>
          <p:cNvSpPr>
            <a:spLocks noGrp="1" noChangeArrowheads="1"/>
          </p:cNvSpPr>
          <p:nvPr>
            <p:ph type="sldNum" sz="quarter" idx="3"/>
          </p:nvPr>
        </p:nvSpPr>
        <p:spPr bwMode="auto">
          <a:xfrm>
            <a:off x="384810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ea typeface="ヒラギノ角ゴ Pro W3" charset="-128"/>
                <a:cs typeface="ヒラギノ角ゴ Pro W3" charset="-128"/>
              </a:defRPr>
            </a:lvl1pPr>
          </a:lstStyle>
          <a:p>
            <a:pPr>
              <a:defRPr/>
            </a:pPr>
            <a:fld id="{A0384ADF-6126-4F24-A770-E0980D1D998C}" type="slidenum">
              <a:rPr lang="da-DK"/>
              <a:pPr>
                <a:defRPr/>
              </a:pPr>
              <a:t>‹#›</a:t>
            </a:fld>
            <a:endParaRPr lang="da-DK"/>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ea typeface="ヒラギノ角ゴ Pro W3" charset="-128"/>
                <a:cs typeface="ヒラギノ角ゴ Pro W3" charset="-128"/>
              </a:defRPr>
            </a:lvl1pPr>
          </a:lstStyle>
          <a:p>
            <a:pPr>
              <a:defRPr/>
            </a:pPr>
            <a:endParaRPr lang="da-DK"/>
          </a:p>
        </p:txBody>
      </p:sp>
      <p:sp>
        <p:nvSpPr>
          <p:cNvPr id="4099"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ea typeface="ヒラギノ角ゴ Pro W3" charset="-128"/>
                <a:cs typeface="ヒラギノ角ゴ Pro W3" charset="-128"/>
              </a:defRPr>
            </a:lvl1pPr>
          </a:lstStyle>
          <a:p>
            <a:pPr>
              <a:defRPr/>
            </a:pPr>
            <a:endParaRPr lang="da-DK"/>
          </a:p>
        </p:txBody>
      </p:sp>
      <p:sp>
        <p:nvSpPr>
          <p:cNvPr id="133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a:t>Click to edit Master text styles</a:t>
            </a:r>
          </a:p>
          <a:p>
            <a:pPr lvl="1"/>
            <a:r>
              <a:rPr lang="da-DK" noProof="0"/>
              <a:t>Second level</a:t>
            </a:r>
          </a:p>
          <a:p>
            <a:pPr lvl="2"/>
            <a:r>
              <a:rPr lang="da-DK" noProof="0"/>
              <a:t>Third level</a:t>
            </a:r>
          </a:p>
          <a:p>
            <a:pPr lvl="3"/>
            <a:r>
              <a:rPr lang="da-DK" noProof="0"/>
              <a:t>Fourth level</a:t>
            </a:r>
          </a:p>
          <a:p>
            <a:pPr lvl="4"/>
            <a:r>
              <a:rPr lang="da-DK" noProof="0"/>
              <a:t>Fifth level</a:t>
            </a:r>
          </a:p>
        </p:txBody>
      </p:sp>
      <p:sp>
        <p:nvSpPr>
          <p:cNvPr id="4102"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ea typeface="ヒラギノ角ゴ Pro W3" charset="-128"/>
                <a:cs typeface="ヒラギノ角ゴ Pro W3" charset="-128"/>
              </a:defRPr>
            </a:lvl1pPr>
          </a:lstStyle>
          <a:p>
            <a:pPr>
              <a:defRPr/>
            </a:pPr>
            <a:endParaRPr lang="da-DK"/>
          </a:p>
        </p:txBody>
      </p:sp>
      <p:sp>
        <p:nvSpPr>
          <p:cNvPr id="4103"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ea typeface="ヒラギノ角ゴ Pro W3" charset="-128"/>
                <a:cs typeface="ヒラギノ角ゴ Pro W3" charset="-128"/>
              </a:defRPr>
            </a:lvl1pPr>
          </a:lstStyle>
          <a:p>
            <a:pPr>
              <a:defRPr/>
            </a:pPr>
            <a:fld id="{476BAA40-B2EF-4C72-99C6-255FA8C146D9}" type="slidenum">
              <a:rPr lang="da-DK"/>
              <a:pPr>
                <a:defRPr/>
              </a:pPr>
              <a:t>‹#›</a:t>
            </a:fld>
            <a:endParaRPr lang="da-DK"/>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11DC367E-D138-4C50-A223-12CB859CC20C}" type="slidenum">
              <a:rPr lang="da-DK" smtClean="0">
                <a:ea typeface="ヒラギノ角ゴ Pro W3"/>
                <a:cs typeface="ヒラギノ角ゴ Pro W3"/>
              </a:rPr>
              <a:pPr/>
              <a:t>1</a:t>
            </a:fld>
            <a:endParaRPr lang="da-DK" smtClean="0">
              <a:ea typeface="ヒラギノ角ゴ Pro W3"/>
              <a:cs typeface="ヒラギノ角ゴ Pro W3"/>
            </a:endParaRPr>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lang="en-GB" smtClean="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5A578495-E3A0-4F21-9D6A-F87051DC0E44}" type="slidenum">
              <a:rPr lang="da-DK" smtClean="0">
                <a:ea typeface="ヒラギノ角ゴ Pro W3"/>
                <a:cs typeface="ヒラギノ角ゴ Pro W3"/>
              </a:rPr>
              <a:pPr/>
              <a:t>10</a:t>
            </a:fld>
            <a:endParaRPr lang="da-DK" smtClean="0">
              <a:ea typeface="ヒラギノ角ゴ Pro W3"/>
              <a:cs typeface="ヒラギノ角ゴ Pro W3"/>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pPr marL="228600" indent="-228600" eaLnBrk="1" hangingPunct="1">
              <a:buFontTx/>
              <a:buAutoNum type="arabicPeriod"/>
            </a:pPr>
            <a:r>
              <a:rPr lang="en-US" b="1" smtClean="0">
                <a:ea typeface="ヒラギノ角ゴ Pro W3"/>
                <a:cs typeface="ヒラギノ角ゴ Pro W3"/>
              </a:rPr>
              <a:t>In summary of the explanations of indicators given by the participants, explain:</a:t>
            </a:r>
          </a:p>
          <a:p>
            <a:pPr marL="228600" indent="-228600" eaLnBrk="1" hangingPunct="1">
              <a:buFontTx/>
              <a:buAutoNum type="arabicPeriod"/>
            </a:pPr>
            <a:r>
              <a:rPr lang="en-US" smtClean="0">
                <a:ea typeface="ヒラギノ角ゴ Pro W3"/>
                <a:cs typeface="ヒラギノ角ゴ Pro W3"/>
              </a:rPr>
              <a:t>Indicators are criteria that are used to measure the data collected.</a:t>
            </a:r>
          </a:p>
          <a:p>
            <a:pPr marL="228600" indent="-228600" eaLnBrk="1" hangingPunct="1">
              <a:buFontTx/>
              <a:buAutoNum type="arabicPeriod"/>
            </a:pPr>
            <a:r>
              <a:rPr lang="en-US" smtClean="0">
                <a:ea typeface="ヒラギノ角ゴ Pro W3"/>
                <a:cs typeface="ヒラギノ角ゴ Pro W3"/>
              </a:rPr>
              <a:t>They measure the changes that have been caused by the implementation of the intervention</a:t>
            </a:r>
          </a:p>
          <a:p>
            <a:pPr marL="228600" indent="-228600" eaLnBrk="1" hangingPunct="1">
              <a:buFontTx/>
              <a:buAutoNum type="arabicPeriod"/>
            </a:pPr>
            <a:r>
              <a:rPr lang="en-US" smtClean="0">
                <a:ea typeface="ヒラギノ角ゴ Pro W3"/>
                <a:cs typeface="ヒラギノ角ゴ Pro W3"/>
              </a:rPr>
              <a:t>In other words: indicators are what show us if anything has changed. We choose specific indicators for our programs, depending on what we hope will change. </a:t>
            </a:r>
          </a:p>
          <a:p>
            <a:pPr marL="228600" indent="-228600" eaLnBrk="1" hangingPunct="1">
              <a:buFontTx/>
              <a:buAutoNum type="arabicPeriod"/>
            </a:pPr>
            <a:r>
              <a:rPr lang="en-US" smtClean="0">
                <a:ea typeface="ヒラギノ角ゴ Pro W3"/>
                <a:cs typeface="ヒラギノ角ゴ Pro W3"/>
              </a:rPr>
              <a:t>Below are some examples of indicators that have been used in psychosocial responses  - as you can see, these measure will INDICATE that the different activities were successful, and helped to achieve the overall aim or goal of the program. </a:t>
            </a:r>
          </a:p>
          <a:p>
            <a:pPr marL="685800" lvl="1" indent="-228600" eaLnBrk="1" hangingPunct="1">
              <a:buFontTx/>
              <a:buAutoNum type="arabicPeriod"/>
            </a:pPr>
            <a:endParaRPr lang="en-US" smtClean="0">
              <a:ea typeface="ヒラギノ角ゴ Pro W3"/>
              <a:cs typeface="ヒラギノ角ゴ Pro W3"/>
            </a:endParaRPr>
          </a:p>
          <a:p>
            <a:pPr marL="685800" lvl="1" indent="-228600" eaLnBrk="1" hangingPunct="1">
              <a:buFontTx/>
              <a:buAutoNum type="arabicPeriod"/>
            </a:pPr>
            <a:endParaRPr lang="en-US" smtClean="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p>
            <a:fld id="{76E462F3-9100-4C3A-81CC-0D175A1D036D}" type="slidenum">
              <a:rPr lang="da-DK" smtClean="0">
                <a:ea typeface="ヒラギノ角ゴ Pro W3"/>
                <a:cs typeface="ヒラギノ角ゴ Pro W3"/>
              </a:rPr>
              <a:pPr/>
              <a:t>11</a:t>
            </a:fld>
            <a:endParaRPr lang="da-DK" smtClean="0">
              <a:ea typeface="ヒラギノ角ゴ Pro W3"/>
              <a:cs typeface="ヒラギノ角ゴ Pro W3"/>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marL="228600" indent="-228600" eaLnBrk="1" hangingPunct="1">
              <a:buFontTx/>
              <a:buAutoNum type="arabicPeriod"/>
            </a:pPr>
            <a:r>
              <a:rPr lang="en-GB" smtClean="0">
                <a:ea typeface="ヒラギノ角ゴ Pro W3"/>
                <a:cs typeface="ヒラギノ角ゴ Pro W3"/>
              </a:rPr>
              <a:t>Here are some examples of input, output and outcome indicators. </a:t>
            </a:r>
            <a:r>
              <a:rPr lang="en-GB" b="1" smtClean="0">
                <a:ea typeface="ヒラギノ角ゴ Pro W3"/>
                <a:cs typeface="ヒラギノ角ゴ Pro W3"/>
              </a:rPr>
              <a:t>Read the indicators in each category before CLIKCING to the next arrow. </a:t>
            </a:r>
          </a:p>
          <a:p>
            <a:pPr marL="228600" indent="-228600" eaLnBrk="1" hangingPunct="1">
              <a:buFontTx/>
              <a:buAutoNum type="arabicPeriod"/>
            </a:pPr>
            <a:r>
              <a:rPr lang="en-GB" smtClean="0">
                <a:ea typeface="ヒラギノ角ゴ Pro W3"/>
                <a:cs typeface="ヒラギノ角ゴ Pro W3"/>
              </a:rPr>
              <a:t>As you can see, the indicators are the measureable criteria, such as numbers, amounts, levels – and they are directly related to a particular activity that is part of the psychosocial response. </a:t>
            </a:r>
          </a:p>
          <a:p>
            <a:pPr marL="228600" indent="-228600" eaLnBrk="1" hangingPunct="1">
              <a:buFontTx/>
              <a:buAutoNum type="arabicPeriod"/>
            </a:pPr>
            <a:r>
              <a:rPr lang="en-GB" smtClean="0">
                <a:ea typeface="ヒラギノ角ゴ Pro W3"/>
                <a:cs typeface="ヒラギノ角ゴ Pro W3"/>
              </a:rPr>
              <a:t>Explain we will talk more about indicators later.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72F3CB09-ECDE-40C0-B236-36381C7217E3}" type="slidenum">
              <a:rPr lang="da-DK" smtClean="0">
                <a:ea typeface="ヒラギノ角ゴ Pro W3"/>
                <a:cs typeface="ヒラギノ角ゴ Pro W3"/>
              </a:rPr>
              <a:pPr/>
              <a:t>12</a:t>
            </a:fld>
            <a:endParaRPr lang="da-DK" smtClean="0">
              <a:ea typeface="ヒラギノ角ゴ Pro W3"/>
              <a:cs typeface="ヒラギノ角ゴ Pro W3"/>
            </a:endParaRPr>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marL="228600" indent="-228600" eaLnBrk="1" hangingPunct="1">
              <a:buFontTx/>
              <a:buAutoNum type="arabicPeriod"/>
            </a:pPr>
            <a:r>
              <a:rPr lang="en-GB" smtClean="0">
                <a:ea typeface="ヒラギノ角ゴ Pro W3"/>
                <a:cs typeface="ヒラギノ角ゴ Pro W3"/>
              </a:rPr>
              <a:t>Here is an example of two activities in a psychosocial intervention, presented in an LFA table – a Logical Framework Approach table. This is a simple and effective way of keeping track of inputs, outputs and outcomes for activities. </a:t>
            </a:r>
          </a:p>
          <a:p>
            <a:pPr marL="228600" indent="-228600" eaLnBrk="1" hangingPunct="1">
              <a:buFontTx/>
              <a:buAutoNum type="arabicPeriod"/>
            </a:pPr>
            <a:r>
              <a:rPr lang="en-GB" smtClean="0">
                <a:ea typeface="ヒラギノ角ゴ Pro W3"/>
                <a:cs typeface="ヒラギノ角ゴ Pro W3"/>
              </a:rPr>
              <a:t>At the top, you can see what the overall goal of the program is – and on the right there is the indicator that will show if the program has achieved it’s overall goal. </a:t>
            </a:r>
          </a:p>
          <a:p>
            <a:pPr marL="228600" indent="-228600" eaLnBrk="1" hangingPunct="1">
              <a:buFontTx/>
              <a:buAutoNum type="arabicPeriod"/>
            </a:pPr>
            <a:r>
              <a:rPr lang="en-GB" smtClean="0">
                <a:ea typeface="ヒラギノ角ゴ Pro W3"/>
                <a:cs typeface="ヒラギノ角ゴ Pro W3"/>
              </a:rPr>
              <a:t>Then, for each of the activities, there are examples of what the expected inputs, outputs and outcomes will be – and on the left, the indicators that will be used to measure whether or not the activities were successful. </a:t>
            </a:r>
          </a:p>
          <a:p>
            <a:pPr marL="228600" indent="-228600" eaLnBrk="1" hangingPunct="1">
              <a:buFontTx/>
              <a:buAutoNum type="arabicPeriod"/>
            </a:pPr>
            <a:r>
              <a:rPr lang="en-GB" smtClean="0">
                <a:ea typeface="ヒラギノ角ゴ Pro W3"/>
                <a:cs typeface="ヒラギノ角ゴ Pro W3"/>
              </a:rPr>
              <a:t>The LFA is a very common monitoring tool – and many organizations have standard LFA tables that have to be filled out for all sectoral responses. This enables the central  management team to monitor all activities and programs across sectors.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p:spPr>
        <p:txBody>
          <a:bodyPr/>
          <a:lstStyle/>
          <a:p>
            <a:fld id="{3E96349F-BA4C-4038-98DA-B82941354D51}" type="slidenum">
              <a:rPr lang="da-DK" smtClean="0">
                <a:ea typeface="ヒラギノ角ゴ Pro W3"/>
                <a:cs typeface="ヒラギノ角ゴ Pro W3"/>
              </a:rPr>
              <a:pPr/>
              <a:t>13</a:t>
            </a:fld>
            <a:endParaRPr lang="da-DK" smtClean="0">
              <a:ea typeface="ヒラギノ角ゴ Pro W3"/>
              <a:cs typeface="ヒラギノ角ゴ Pro W3"/>
            </a:endParaRPr>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marL="228600" indent="-228600" eaLnBrk="1" hangingPunct="1">
              <a:buFontTx/>
              <a:buAutoNum type="arabicPeriod"/>
            </a:pPr>
            <a:r>
              <a:rPr lang="en-GB" smtClean="0">
                <a:ea typeface="ヒラギノ角ゴ Pro W3"/>
                <a:cs typeface="ヒラギノ角ゴ Pro W3"/>
              </a:rPr>
              <a:t>Ensuring that an intervention is relevant to the needs of the population is an obvious indication of how important it is to monitor a response. </a:t>
            </a:r>
          </a:p>
          <a:p>
            <a:pPr marL="228600" indent="-228600" eaLnBrk="1" hangingPunct="1">
              <a:buFontTx/>
              <a:buAutoNum type="arabicPeriod"/>
            </a:pPr>
            <a:r>
              <a:rPr lang="en-GB" b="1" smtClean="0">
                <a:ea typeface="ヒラギノ角ゴ Pro W3"/>
                <a:cs typeface="ヒラギノ角ゴ Pro W3"/>
              </a:rPr>
              <a:t>Ask the participants: for what other reasons is monitoring important?</a:t>
            </a:r>
          </a:p>
          <a:p>
            <a:pPr marL="228600" indent="-228600" eaLnBrk="1" hangingPunct="1">
              <a:buFontTx/>
              <a:buAutoNum type="arabicPeriod"/>
            </a:pPr>
            <a:r>
              <a:rPr lang="en-GB" b="1" smtClean="0">
                <a:ea typeface="ヒラギノ角ゴ Pro W3"/>
                <a:cs typeface="ヒラギノ角ゴ Pro W3"/>
              </a:rPr>
              <a:t>When they have shared some of their answers – add the following two reasons with explanations:</a:t>
            </a:r>
          </a:p>
          <a:p>
            <a:pPr marL="228600" indent="-228600" eaLnBrk="1" hangingPunct="1">
              <a:buFontTx/>
              <a:buAutoNum type="arabicPeriod"/>
            </a:pPr>
            <a:r>
              <a:rPr lang="en-GB" smtClean="0">
                <a:ea typeface="ヒラギノ角ゴ Pro W3"/>
                <a:cs typeface="ヒラギノ角ゴ Pro W3"/>
              </a:rPr>
              <a:t>It is very common that psychosocial responses are implemented far away from the headquarters of the National RCRC Society. Monitoring reports therefore become one of the most important communication tools between the field, where the response is implemented, and the headquarter offices, that have the ultimate responsibility for the planning and implementation of the response. This is one of the reasons that staff and volunteers have to be trained well in monitoring activities, and the development of the monitoring tools has to be done carefully to include all possible data that could be needed. </a:t>
            </a:r>
          </a:p>
          <a:p>
            <a:pPr marL="228600" indent="-228600" eaLnBrk="1" hangingPunct="1">
              <a:buFontTx/>
              <a:buAutoNum type="arabicPeriod"/>
            </a:pPr>
            <a:r>
              <a:rPr lang="en-GB" smtClean="0">
                <a:ea typeface="ヒラギノ角ゴ Pro W3"/>
                <a:cs typeface="ヒラギノ角ゴ Pro W3"/>
              </a:rPr>
              <a:t>A third important reason for doing monitoring is that of accountability. The Red Cross or Red Crescent Society involved in the response are first and foremost accountable to the affected population they are assisting. Continuous monitoring enables the RCRC Society to regularly change and adapt the program, and in this way make sure they are helping the population in the best way possible. The National Society is also accountable to the donors that support the program – both in terms of fulfilling their expected aims, and in terms of financial spending etc.</a:t>
            </a:r>
          </a:p>
          <a:p>
            <a:pPr marL="228600" indent="-228600" eaLnBrk="1" hangingPunct="1">
              <a:buFontTx/>
              <a:buAutoNum type="arabicPeriod"/>
            </a:pPr>
            <a:r>
              <a:rPr lang="en-GB" smtClean="0">
                <a:ea typeface="ヒラギノ角ゴ Pro W3"/>
                <a:cs typeface="ヒラギノ角ゴ Pro W3"/>
              </a:rPr>
              <a:t>Simply put – monitoring helps us to assess if we are on track, in terms of what we planned to do – and more importantly – are we on the right track?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A527DEB6-BD60-4AEB-AAAC-E1F7CD3BA8B3}" type="slidenum">
              <a:rPr lang="da-DK" smtClean="0">
                <a:ea typeface="ヒラギノ角ゴ Pro W3"/>
                <a:cs typeface="ヒラギノ角ゴ Pro W3"/>
              </a:rPr>
              <a:pPr/>
              <a:t>14</a:t>
            </a:fld>
            <a:endParaRPr lang="da-DK" smtClean="0">
              <a:ea typeface="ヒラギノ角ゴ Pro W3"/>
              <a:cs typeface="ヒラギノ角ゴ Pro W3"/>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marL="228600" indent="-228600" eaLnBrk="1" hangingPunct="1">
              <a:buFontTx/>
              <a:buAutoNum type="arabicPeriod"/>
            </a:pPr>
            <a:r>
              <a:rPr lang="en-GB" smtClean="0">
                <a:ea typeface="ヒラギノ角ゴ Pro W3"/>
                <a:cs typeface="ヒラギノ角ゴ Pro W3"/>
              </a:rPr>
              <a:t>Basically, everyone who is involved in a psychosocial response, is also involved in monitoring the progress and development of the response. </a:t>
            </a:r>
          </a:p>
          <a:p>
            <a:pPr marL="228600" indent="-228600" eaLnBrk="1" hangingPunct="1">
              <a:buFontTx/>
              <a:buAutoNum type="arabicPeriod"/>
            </a:pPr>
            <a:r>
              <a:rPr lang="en-GB" b="1" smtClean="0">
                <a:ea typeface="ヒラギノ角ゴ Pro W3"/>
                <a:cs typeface="ヒラギノ角ゴ Pro W3"/>
              </a:rPr>
              <a:t>CLICK: </a:t>
            </a:r>
            <a:r>
              <a:rPr lang="en-GB" smtClean="0">
                <a:ea typeface="ヒラギノ角ゴ Pro W3"/>
                <a:cs typeface="ヒラギノ角ゴ Pro W3"/>
              </a:rPr>
              <a:t>The managing programme staff at national and regional level have the ultimate responsibility to make sure that there are both time and resources allocated to enable successful monitoring activities. They are the supervise the entire programme planning and implementation, which includes the monitoring and evaluation activities. </a:t>
            </a:r>
            <a:r>
              <a:rPr lang="en-GB" b="1" smtClean="0">
                <a:ea typeface="ヒラギノ角ゴ Pro W3"/>
                <a:cs typeface="ヒラギノ角ゴ Pro W3"/>
              </a:rPr>
              <a:t>CLICK</a:t>
            </a:r>
          </a:p>
          <a:p>
            <a:pPr marL="228600" indent="-228600" eaLnBrk="1" hangingPunct="1">
              <a:buFontTx/>
              <a:buAutoNum type="arabicPeriod"/>
            </a:pPr>
            <a:r>
              <a:rPr lang="en-GB" b="1" smtClean="0">
                <a:ea typeface="ヒラギノ角ゴ Pro W3"/>
                <a:cs typeface="ヒラギノ角ゴ Pro W3"/>
              </a:rPr>
              <a:t>CLICK: </a:t>
            </a:r>
            <a:r>
              <a:rPr lang="en-GB" smtClean="0">
                <a:ea typeface="ヒラギノ角ゴ Pro W3"/>
                <a:cs typeface="ヒラギノ角ゴ Pro W3"/>
              </a:rPr>
              <a:t>Next,, the local programme staff, who are working at the field level, - together with the community leaders or cluster leaders - have the responsibility for practical arrangements and also for exploring and deciding what the most appropriate methods of data collection would be with the various informants. </a:t>
            </a:r>
          </a:p>
          <a:p>
            <a:pPr marL="228600" indent="-228600" eaLnBrk="1" hangingPunct="1">
              <a:buFontTx/>
              <a:buAutoNum type="arabicPeriod"/>
            </a:pPr>
            <a:r>
              <a:rPr lang="en-GB" b="1" smtClean="0">
                <a:ea typeface="ヒラギノ角ゴ Pro W3"/>
                <a:cs typeface="ヒラギノ角ゴ Pro W3"/>
              </a:rPr>
              <a:t>CLICK 2 times: </a:t>
            </a:r>
            <a:r>
              <a:rPr lang="en-GB" smtClean="0">
                <a:ea typeface="ヒラギノ角ゴ Pro W3"/>
                <a:cs typeface="ヒラギノ角ゴ Pro W3"/>
              </a:rPr>
              <a:t>The actual data collection is usually done by community facilitators and volunteers. Since volunteers are often from the affected population themselves, they are very well placed to collect data in culturally appropriate and respectful ways. </a:t>
            </a:r>
          </a:p>
          <a:p>
            <a:pPr marL="228600" indent="-228600" eaLnBrk="1" hangingPunct="1">
              <a:buFontTx/>
              <a:buAutoNum type="arabicPeriod"/>
            </a:pPr>
            <a:r>
              <a:rPr lang="en-GB" smtClean="0">
                <a:ea typeface="ヒラギノ角ゴ Pro W3"/>
                <a:cs typeface="ヒラギノ角ゴ Pro W3"/>
              </a:rPr>
              <a:t>It is naturally the affected population who are the key informants in a psychosocial response, as they are the ones who provide the data needed. </a:t>
            </a:r>
          </a:p>
          <a:p>
            <a:pPr marL="228600" indent="-228600" eaLnBrk="1" hangingPunct="1">
              <a:buFontTx/>
              <a:buAutoNum type="arabicPeriod"/>
            </a:pPr>
            <a:r>
              <a:rPr lang="en-GB" b="1" smtClean="0">
                <a:ea typeface="ヒラギノ角ゴ Pro W3"/>
                <a:cs typeface="ヒラギノ角ゴ Pro W3"/>
              </a:rPr>
              <a:t>CLICK: </a:t>
            </a:r>
            <a:r>
              <a:rPr lang="en-GB" smtClean="0">
                <a:ea typeface="ヒラギノ角ゴ Pro W3"/>
                <a:cs typeface="ヒラギノ角ゴ Pro W3"/>
              </a:rPr>
              <a:t>A last group of important participants are other partners that may be contributing to or collaborating in the psychosocial response. These can be internal partners  from other sectors of the National Society, or external partners who either also provide psychosocial support, or attend to other needs of the population. </a:t>
            </a:r>
            <a:endParaRPr lang="en-GB" b="1" smtClean="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fld id="{27C933CE-4C10-4931-B8DB-D3AEE06C50F0}" type="slidenum">
              <a:rPr lang="da-DK" smtClean="0">
                <a:ea typeface="ヒラギノ角ゴ Pro W3"/>
                <a:cs typeface="ヒラギノ角ゴ Pro W3"/>
              </a:rPr>
              <a:pPr/>
              <a:t>15</a:t>
            </a:fld>
            <a:endParaRPr lang="da-DK" smtClean="0">
              <a:ea typeface="ヒラギノ角ゴ Pro W3"/>
              <a:cs typeface="ヒラギノ角ゴ Pro W3"/>
            </a:endParaRPr>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marL="228600" indent="-228600" eaLnBrk="1" hangingPunct="1">
              <a:buFontTx/>
              <a:buAutoNum type="arabicPeriod"/>
            </a:pPr>
            <a:r>
              <a:rPr lang="en-GB" b="1" smtClean="0">
                <a:ea typeface="ヒラギノ角ゴ Pro W3"/>
                <a:cs typeface="ヒラギノ角ゴ Pro W3"/>
              </a:rPr>
              <a:t>Give the participants a few minutes, in buzz groups, to discuss “</a:t>
            </a:r>
            <a:r>
              <a:rPr lang="en-US" b="1" smtClean="0">
                <a:ea typeface="ヒラギノ角ゴ Pro W3"/>
                <a:cs typeface="ヒラギノ角ゴ Pro W3"/>
              </a:rPr>
              <a:t>what evaluations are and how they differ from monitoring?”. When they are finished, move on to the next slide. </a:t>
            </a:r>
          </a:p>
          <a:p>
            <a:pPr marL="228600" indent="-228600" eaLnBrk="1" hangingPunct="1">
              <a:buFontTx/>
              <a:buAutoNum type="arabicPeriod"/>
            </a:pPr>
            <a:endParaRPr lang="en-US" smtClean="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fld id="{44F895C5-D021-475B-B4ED-4F74260CD045}" type="slidenum">
              <a:rPr lang="da-DK" smtClean="0">
                <a:ea typeface="ヒラギノ角ゴ Pro W3"/>
                <a:cs typeface="ヒラギノ角ゴ Pro W3"/>
              </a:rPr>
              <a:pPr/>
              <a:t>16</a:t>
            </a:fld>
            <a:endParaRPr lang="da-DK" smtClean="0">
              <a:ea typeface="ヒラギノ角ゴ Pro W3"/>
              <a:cs typeface="ヒラギノ角ゴ Pro W3"/>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Show the participants the above definition of an evaluation of a psychosocial intervention. Ask them if they agree with this definition, or if they have anything to add or feel should be taken out or rephrased. Work with the participants to adjust the definition until everyone agrees. Use the points below if there are no comments, to encourage discussion: </a:t>
            </a:r>
          </a:p>
          <a:p>
            <a:pPr marL="1143000" lvl="2" indent="-228600" eaLnBrk="1" hangingPunct="1">
              <a:buFontTx/>
              <a:buAutoNum type="arabicPeriod"/>
            </a:pPr>
            <a:r>
              <a:rPr lang="en-US" smtClean="0">
                <a:ea typeface="ヒラギノ角ゴ Pro W3"/>
                <a:cs typeface="ヒラギノ角ゴ Pro W3"/>
              </a:rPr>
              <a:t>Important to state it is an OBJECTIVE assessment. Discuss what this means and why it is important.</a:t>
            </a:r>
          </a:p>
          <a:p>
            <a:pPr marL="1143000" lvl="2" indent="-228600" eaLnBrk="1" hangingPunct="1">
              <a:buFontTx/>
              <a:buAutoNum type="arabicPeriod"/>
            </a:pPr>
            <a:endParaRPr lang="en-US" smtClean="0">
              <a:ea typeface="ヒラギノ角ゴ Pro W3"/>
              <a:cs typeface="ヒラギノ角ゴ Pro W3"/>
            </a:endParaRPr>
          </a:p>
          <a:p>
            <a:pPr marL="1143000" lvl="2" indent="-228600" eaLnBrk="1" hangingPunct="1">
              <a:buFontTx/>
              <a:buAutoNum type="arabicPeriod"/>
            </a:pPr>
            <a:endParaRPr lang="en-US" smtClean="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5A129AB9-9CF4-48FE-83AF-D6FD630B3FC5}" type="slidenum">
              <a:rPr lang="da-DK" smtClean="0">
                <a:ea typeface="ヒラギノ角ゴ Pro W3"/>
                <a:cs typeface="ヒラギノ角ゴ Pro W3"/>
              </a:rPr>
              <a:pPr/>
              <a:t>17</a:t>
            </a:fld>
            <a:endParaRPr lang="da-DK" smtClean="0">
              <a:ea typeface="ヒラギノ角ゴ Pro W3"/>
              <a:cs typeface="ヒラギノ角ゴ Pro W3"/>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In simple terms, evaluations are similar to monitoring, only more detailed and advanced in terms of analysis and reporting. This means they are also more costly and time-consuming. </a:t>
            </a:r>
          </a:p>
          <a:p>
            <a:pPr marL="228600" indent="-228600" eaLnBrk="1" hangingPunct="1">
              <a:buFontTx/>
              <a:buAutoNum type="arabicPeriod"/>
            </a:pPr>
            <a:r>
              <a:rPr lang="en-US" smtClean="0">
                <a:ea typeface="ヒラギノ角ゴ Pro W3"/>
                <a:cs typeface="ヒラギノ角ゴ Pro W3"/>
              </a:rPr>
              <a:t>Evaluations often consider both the raw data and the information developed from the regular monitoring activities, together with more data and generated information from additional data collection activities. </a:t>
            </a:r>
          </a:p>
          <a:p>
            <a:pPr marL="228600" indent="-228600" eaLnBrk="1" hangingPunct="1">
              <a:buFontTx/>
              <a:buAutoNum type="arabicPeriod"/>
            </a:pPr>
            <a:r>
              <a:rPr lang="en-US" smtClean="0">
                <a:ea typeface="ヒラギノ角ゴ Pro W3"/>
                <a:cs typeface="ヒラギノ角ゴ Pro W3"/>
              </a:rPr>
              <a:t>The diagram shows that the mid-term evaluation will consider the data and information from the monitoring that has taken place so far – and additional; whilst the final evaluation will consider all the monitoring data and information, and that from the mid-term evaluation, and if needed, additional data gathered. </a:t>
            </a:r>
          </a:p>
          <a:p>
            <a:pPr marL="228600" indent="-228600" eaLnBrk="1" hangingPunct="1">
              <a:buFontTx/>
              <a:buAutoNum type="arabicPeriod"/>
            </a:pPr>
            <a:endParaRPr lang="en-US" smtClean="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fld id="{8AB5A381-6CE3-4668-B192-10C47761F454}" type="slidenum">
              <a:rPr lang="da-DK" smtClean="0">
                <a:ea typeface="ヒラギノ角ゴ Pro W3"/>
                <a:cs typeface="ヒラギノ角ゴ Pro W3"/>
              </a:rPr>
              <a:pPr/>
              <a:t>18</a:t>
            </a:fld>
            <a:endParaRPr lang="da-DK" smtClean="0">
              <a:ea typeface="ヒラギノ角ゴ Pro W3"/>
              <a:cs typeface="ヒラギノ角ゴ Pro W3"/>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marL="228600" indent="-228600" eaLnBrk="1" hangingPunct="1">
              <a:buFontTx/>
              <a:buAutoNum type="arabicPeriod"/>
            </a:pPr>
            <a:r>
              <a:rPr lang="en-GB" b="1" smtClean="0">
                <a:ea typeface="ヒラギノ角ゴ Pro W3"/>
                <a:cs typeface="ヒラギノ角ゴ Pro W3"/>
              </a:rPr>
              <a:t>CLICK: </a:t>
            </a:r>
            <a:r>
              <a:rPr lang="en-GB" smtClean="0">
                <a:ea typeface="ヒラギノ角ゴ Pro W3"/>
                <a:cs typeface="ヒラギノ角ゴ Pro W3"/>
              </a:rPr>
              <a:t>Evaluations are thus particularly interested in assessing if the OVERALL AIM or GOAL of the response was achieved</a:t>
            </a:r>
            <a:endParaRPr lang="en-GB" b="1" smtClean="0">
              <a:ea typeface="ヒラギノ角ゴ Pro W3"/>
              <a:cs typeface="ヒラギノ角ゴ Pro W3"/>
            </a:endParaRPr>
          </a:p>
          <a:p>
            <a:pPr marL="228600" indent="-228600" eaLnBrk="1" hangingPunct="1">
              <a:buFontTx/>
              <a:buAutoNum type="arabicPeriod"/>
            </a:pPr>
            <a:r>
              <a:rPr lang="en-GB" b="1" smtClean="0">
                <a:ea typeface="ヒラギノ角ゴ Pro W3"/>
                <a:cs typeface="ヒラギノ角ゴ Pro W3"/>
              </a:rPr>
              <a:t>CLICK:</a:t>
            </a:r>
            <a:r>
              <a:rPr lang="en-GB" smtClean="0">
                <a:ea typeface="ヒラギノ角ゴ Pro W3"/>
                <a:cs typeface="ヒラギノ角ゴ Pro W3"/>
              </a:rPr>
              <a:t> However, assessing this ALSO involves a full consideration and analysis of the monitoring results of each activity and smaller component of the implemented response.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122F2799-535C-4D07-9372-E45E8233D6A8}" type="slidenum">
              <a:rPr lang="da-DK" smtClean="0">
                <a:ea typeface="ヒラギノ角ゴ Pro W3"/>
                <a:cs typeface="ヒラギノ角ゴ Pro W3"/>
              </a:rPr>
              <a:pPr/>
              <a:t>19</a:t>
            </a:fld>
            <a:endParaRPr lang="da-DK" smtClean="0">
              <a:ea typeface="ヒラギノ角ゴ Pro W3"/>
              <a:cs typeface="ヒラギノ角ゴ Pro W3"/>
            </a:endParaRP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There are three main types of evaluations. </a:t>
            </a:r>
          </a:p>
          <a:p>
            <a:pPr marL="685800" lvl="1" indent="-228600" eaLnBrk="1" hangingPunct="1">
              <a:buFontTx/>
              <a:buAutoNum type="arabicPeriod"/>
            </a:pPr>
            <a:r>
              <a:rPr lang="en-US" smtClean="0">
                <a:ea typeface="ヒラギノ角ゴ Pro W3"/>
                <a:cs typeface="ヒラギノ角ゴ Pro W3"/>
              </a:rPr>
              <a:t>The first are real time evaluations. These are usually done very early in a response to see if the responders are ‘on the right track’. They are usually very short in length (time taken) and typically focus on organizational aspects of the response, such as administrative issues (employees, logistics etc); coordination and cooperation with other partners; and any other practical issues that may influence the success of the planned intervention. They are done in ‘real time’ meaning that they provide immediate feedback to the organization, and opportunities for immediate action and needed adaptation. </a:t>
            </a:r>
          </a:p>
          <a:p>
            <a:pPr marL="685800" lvl="1" indent="-228600" eaLnBrk="1" hangingPunct="1">
              <a:buFontTx/>
              <a:buAutoNum type="arabicPeriod"/>
            </a:pPr>
            <a:r>
              <a:rPr lang="en-US" smtClean="0">
                <a:ea typeface="ヒラギノ角ゴ Pro W3"/>
                <a:cs typeface="ヒラギノ角ゴ Pro W3"/>
              </a:rPr>
              <a:t>The second are – as mentioned, the mid-term evaluations. These are also called reviews – and they are not always done, but highly recommended. They are a good way of consolidating all the information generated by the monitoring activities to date, and help to give and overview of the administrative progress and the impact of the intervention. </a:t>
            </a:r>
          </a:p>
          <a:p>
            <a:pPr marL="685800" lvl="1" indent="-228600" eaLnBrk="1" hangingPunct="1">
              <a:buFontTx/>
              <a:buAutoNum type="arabicPeriod"/>
            </a:pPr>
            <a:r>
              <a:rPr lang="en-US" smtClean="0">
                <a:ea typeface="ヒラギノ角ゴ Pro W3"/>
                <a:cs typeface="ヒラギノ角ゴ Pro W3"/>
              </a:rPr>
              <a:t>The final evaluation is, for most, very important. It is usually the results of the final evaluation that are shared with all stakeholders involved in the intervention, including the donors. The final evaluation not only reports what has taken place, and whether the intervention was a success, but it also includes an analysis of the challenges and gives recommendations either to future activities with the targeted population, or in future psychosocial responses with other populations.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69975929-D549-43DC-A14E-61203C61F58C}" type="slidenum">
              <a:rPr lang="da-DK" smtClean="0">
                <a:ea typeface="ヒラギノ角ゴ Pro W3"/>
                <a:cs typeface="ヒラギノ角ゴ Pro W3"/>
              </a:rPr>
              <a:pPr/>
              <a:t>2</a:t>
            </a:fld>
            <a:endParaRPr lang="da-DK" smtClean="0">
              <a:ea typeface="ヒラギノ角ゴ Pro W3"/>
              <a:cs typeface="ヒラギノ角ゴ Pro W3"/>
            </a:endParaRPr>
          </a:p>
        </p:txBody>
      </p:sp>
      <p:sp>
        <p:nvSpPr>
          <p:cNvPr id="18434"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ln/>
        </p:spPr>
        <p:txBody>
          <a:bodyPr/>
          <a:lstStyle/>
          <a:p>
            <a:pPr marL="228600" indent="-228600" eaLnBrk="1" hangingPunct="1">
              <a:buFontTx/>
              <a:buAutoNum type="arabicPeriod"/>
              <a:defRPr/>
            </a:pPr>
            <a:r>
              <a:rPr lang="en-GB" dirty="0" smtClean="0"/>
              <a:t>In the first part of this workshop session we will be looking at Monitoring and Evaluation in psychosocial interventions. </a:t>
            </a:r>
          </a:p>
          <a:p>
            <a:pPr marL="228600" indent="-228600" eaLnBrk="1" hangingPunct="1">
              <a:buFontTx/>
              <a:buAutoNum type="arabicPeriod"/>
              <a:defRPr/>
            </a:pPr>
            <a:r>
              <a:rPr lang="en-GB" dirty="0" smtClean="0"/>
              <a:t>We will look at the two activities separately, exploring what they are, why they are important and who is involved in these activities. </a:t>
            </a:r>
          </a:p>
          <a:p>
            <a:pPr marL="228600" indent="-228600" eaLnBrk="1" hangingPunct="1">
              <a:buFontTx/>
              <a:buAutoNum type="arabicPeriod"/>
              <a:defRPr/>
            </a:pPr>
            <a:r>
              <a:rPr lang="en-GB" dirty="0" smtClean="0"/>
              <a:t>Then we will discuss planning of monitoring and evaluation activities, and the different methods that can be used for psychosocial interventions.</a:t>
            </a:r>
          </a:p>
          <a:p>
            <a:pPr marL="228600" indent="-228600" eaLnBrk="1" hangingPunct="1">
              <a:buFontTx/>
              <a:buAutoNum type="arabicPeriod"/>
              <a:defRPr/>
            </a:pPr>
            <a:r>
              <a:rPr lang="en-GB" dirty="0" smtClean="0"/>
              <a:t>Throughout the workshop session we will also talk about indicators, which the measures that are used to enable monitoring and evaluation.  </a:t>
            </a:r>
          </a:p>
          <a:p>
            <a:pPr eaLnBrk="1" hangingPunct="1">
              <a:defRPr/>
            </a:pPr>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C403141F-F560-4858-9BA7-68B2731A71CA}" type="slidenum">
              <a:rPr lang="da-DK" smtClean="0">
                <a:ea typeface="ヒラギノ角ゴ Pro W3"/>
                <a:cs typeface="ヒラギノ角ゴ Pro W3"/>
              </a:rPr>
              <a:pPr/>
              <a:t>20</a:t>
            </a:fld>
            <a:endParaRPr lang="da-DK" smtClean="0">
              <a:ea typeface="ヒラギノ角ゴ Pro W3"/>
              <a:cs typeface="ヒラギノ角ゴ Pro W3"/>
            </a:endParaRPr>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To measure the impact of a psychosocial intervention you will need data, from the beginning of an intervention, during an intervention, and at the end of the intervention. This is true whether it is for a short term immediate intervention (CLICK) or a long term intervention (CLICK). </a:t>
            </a:r>
          </a:p>
          <a:p>
            <a:pPr marL="228600" indent="-228600" eaLnBrk="1" hangingPunct="1">
              <a:buFontTx/>
              <a:buAutoNum type="arabicPeriod"/>
            </a:pPr>
            <a:r>
              <a:rPr lang="en-US" smtClean="0">
                <a:ea typeface="ヒラギノ角ゴ Pro W3"/>
                <a:cs typeface="ヒラギノ角ゴ Pro W3"/>
              </a:rPr>
              <a:t>It is very important that the nature of the data is well planned – so that it measures the same indicators from beginning to end of the intervention. </a:t>
            </a:r>
            <a:r>
              <a:rPr lang="en-US" b="1" smtClean="0">
                <a:ea typeface="ヒラギノ角ゴ Pro W3"/>
                <a:cs typeface="ヒラギノ角ゴ Pro W3"/>
              </a:rPr>
              <a:t>(CLICK 2 TIMES) </a:t>
            </a:r>
            <a:r>
              <a:rPr lang="en-US" smtClean="0">
                <a:ea typeface="ヒラギノ角ゴ Pro W3"/>
                <a:cs typeface="ヒラギノ角ゴ Pro W3"/>
              </a:rPr>
              <a:t>This will enable comparison of results, which in turn will show whether any change took place. </a:t>
            </a:r>
          </a:p>
          <a:p>
            <a:pPr marL="228600" indent="-228600" eaLnBrk="1" hangingPunct="1">
              <a:buFontTx/>
              <a:buAutoNum type="arabicPeriod"/>
            </a:pPr>
            <a:endParaRPr lang="en-US" smtClean="0">
              <a:ea typeface="ヒラギノ角ゴ Pro W3"/>
              <a:cs typeface="ヒラギノ角ゴ Pro W3"/>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p:spPr>
        <p:txBody>
          <a:bodyPr/>
          <a:lstStyle/>
          <a:p>
            <a:fld id="{315874DA-FDA5-408C-B40A-1F2B827CBB5F}" type="slidenum">
              <a:rPr lang="da-DK" smtClean="0">
                <a:ea typeface="ヒラギノ角ゴ Pro W3"/>
                <a:cs typeface="ヒラギノ角ゴ Pro W3"/>
              </a:rPr>
              <a:pPr/>
              <a:t>21</a:t>
            </a:fld>
            <a:endParaRPr lang="da-DK" smtClean="0">
              <a:ea typeface="ヒラギノ角ゴ Pro W3"/>
              <a:cs typeface="ヒラギノ角ゴ Pro W3"/>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Choosing the right indicators is a very important task, since the indicators are what are going to show whether or not the psychosocial intervention is working. It often takes a lot of consultation, data collection, analysis and time to choose the right indicators – but this should not deter those working with psychosocial interventions. There are some pretty simple steps to follow. </a:t>
            </a:r>
          </a:p>
          <a:p>
            <a:pPr marL="228600" indent="-228600" eaLnBrk="1" hangingPunct="1">
              <a:buFontTx/>
              <a:buAutoNum type="arabicPeriod"/>
            </a:pPr>
            <a:r>
              <a:rPr lang="en-US" b="1" smtClean="0">
                <a:ea typeface="ヒラギノ角ゴ Pro W3"/>
                <a:cs typeface="ヒラギノ角ゴ Pro W3"/>
              </a:rPr>
              <a:t>CLICK: </a:t>
            </a:r>
            <a:r>
              <a:rPr lang="en-US" smtClean="0">
                <a:ea typeface="ヒラギノ角ゴ Pro W3"/>
                <a:cs typeface="ヒラギノ角ゴ Pro W3"/>
              </a:rPr>
              <a:t>First, the results from the assessments that show how the population has been affected, will help to guide what kind of change is desired. </a:t>
            </a:r>
            <a:r>
              <a:rPr lang="en-US" b="1" smtClean="0">
                <a:ea typeface="ヒラギノ角ゴ Pro W3"/>
                <a:cs typeface="ヒラギノ角ゴ Pro W3"/>
              </a:rPr>
              <a:t>CLICK: </a:t>
            </a:r>
            <a:r>
              <a:rPr lang="en-US" smtClean="0">
                <a:ea typeface="ヒラギノ角ゴ Pro W3"/>
                <a:cs typeface="ヒラギノ角ゴ Pro W3"/>
              </a:rPr>
              <a:t>This is the first step in determining indicators. – finding out what change you want to measure </a:t>
            </a:r>
          </a:p>
          <a:p>
            <a:pPr marL="228600" indent="-228600" eaLnBrk="1" hangingPunct="1">
              <a:buFontTx/>
              <a:buAutoNum type="arabicPeriod"/>
            </a:pPr>
            <a:r>
              <a:rPr lang="en-US" b="1" smtClean="0">
                <a:ea typeface="ヒラギノ角ゴ Pro W3"/>
                <a:cs typeface="ヒラギノ角ゴ Pro W3"/>
              </a:rPr>
              <a:t>CLICK: </a:t>
            </a:r>
            <a:r>
              <a:rPr lang="en-US" smtClean="0">
                <a:ea typeface="ヒラギノ角ゴ Pro W3"/>
                <a:cs typeface="ヒラギノ角ゴ Pro W3"/>
              </a:rPr>
              <a:t>In programmatic terms, this is measuring the goals, objectives and activities of the response. </a:t>
            </a:r>
          </a:p>
          <a:p>
            <a:pPr marL="228600" indent="-228600" eaLnBrk="1" hangingPunct="1">
              <a:buFontTx/>
              <a:buAutoNum type="arabicPeriod"/>
            </a:pPr>
            <a:r>
              <a:rPr lang="en-US" smtClean="0">
                <a:ea typeface="ヒラギノ角ゴ Pro W3"/>
                <a:cs typeface="ヒラギノ角ゴ Pro W3"/>
              </a:rPr>
              <a:t>The most difficult indicators to define are usually the most important ones – the ones that show whether or not the populations’ psychosocial wellbeing has improved. </a:t>
            </a:r>
            <a:r>
              <a:rPr lang="en-US" b="1" smtClean="0">
                <a:ea typeface="ヒラギノ角ゴ Pro W3"/>
                <a:cs typeface="ヒラギノ角ゴ Pro W3"/>
              </a:rPr>
              <a:t>CLICK:</a:t>
            </a:r>
            <a:r>
              <a:rPr lang="en-US" smtClean="0">
                <a:ea typeface="ヒラギノ角ゴ Pro W3"/>
                <a:cs typeface="ヒラギノ角ゴ Pro W3"/>
              </a:rPr>
              <a:t> To choose the right indicators for this one first needs to know what the local definition of psychosocial wellbeing is. </a:t>
            </a:r>
            <a:endParaRPr lang="en-GB" smtClean="0">
              <a:ea typeface="ヒラギノ角ゴ Pro W3"/>
              <a:cs typeface="ヒラギノ角ゴ Pro W3"/>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p:spPr>
        <p:txBody>
          <a:bodyPr/>
          <a:lstStyle/>
          <a:p>
            <a:fld id="{3A010B85-C42F-4620-B4FF-DA82F698598E}" type="slidenum">
              <a:rPr lang="da-DK" smtClean="0">
                <a:ea typeface="ヒラギノ角ゴ Pro W3"/>
                <a:cs typeface="ヒラギノ角ゴ Pro W3"/>
              </a:rPr>
              <a:pPr/>
              <a:t>22</a:t>
            </a:fld>
            <a:endParaRPr lang="da-DK" smtClean="0">
              <a:ea typeface="ヒラギノ角ゴ Pro W3"/>
              <a:cs typeface="ヒラギノ角ゴ Pro W3"/>
            </a:endParaRPr>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pPr marL="228600" indent="-228600" eaLnBrk="1" hangingPunct="1">
              <a:buFontTx/>
              <a:buAutoNum type="arabicPeriod"/>
            </a:pPr>
            <a:r>
              <a:rPr lang="en-GB" b="1" smtClean="0">
                <a:ea typeface="ヒラギノ角ゴ Pro W3"/>
                <a:cs typeface="ヒラギノ角ゴ Pro W3"/>
              </a:rPr>
              <a:t>Ask the participants:" On a piece of paper in front of you – write three things that about yourself or your life that you think show to others that you are feeling good and doing well. </a:t>
            </a:r>
          </a:p>
          <a:p>
            <a:pPr marL="228600" indent="-228600" eaLnBrk="1" hangingPunct="1">
              <a:buFontTx/>
              <a:buAutoNum type="arabicPeriod"/>
            </a:pPr>
            <a:r>
              <a:rPr lang="en-GB" b="1" smtClean="0">
                <a:ea typeface="ヒラギノ角ゴ Pro W3"/>
                <a:cs typeface="ヒラギノ角ゴ Pro W3"/>
              </a:rPr>
              <a:t>Now think about how others could measure whether you felt better from one day to the next. Write these down”.</a:t>
            </a:r>
          </a:p>
          <a:p>
            <a:pPr marL="228600" indent="-228600" eaLnBrk="1" hangingPunct="1">
              <a:buFontTx/>
              <a:buAutoNum type="arabicPeriod"/>
            </a:pPr>
            <a:r>
              <a:rPr lang="en-GB" b="1" smtClean="0">
                <a:ea typeface="ヒラギノ角ゴ Pro W3"/>
                <a:cs typeface="ヒラギノ角ゴ Pro W3"/>
              </a:rPr>
              <a:t>Now ask the participants to share some of their indicators of wellbeing. There should be a good variety of indicators, and also some indicators that may be the same for the whole group. </a:t>
            </a:r>
          </a:p>
          <a:p>
            <a:pPr marL="228600" indent="-228600" eaLnBrk="1" hangingPunct="1">
              <a:buFontTx/>
              <a:buAutoNum type="arabicPeriod"/>
            </a:pPr>
            <a:r>
              <a:rPr lang="en-GB" b="1" smtClean="0">
                <a:ea typeface="ヒラギノ角ゴ Pro W3"/>
                <a:cs typeface="ヒラギノ角ゴ Pro W3"/>
              </a:rPr>
              <a:t>Use this discussion to highlight that different people may have different things that indicate their psychosocial wellbeing, but if you spent some time with the group, you would probably be able to find some common indicators that everyone would agree would be both general, and specific, enough to determine the groups’ psychosocial wellbeing.</a:t>
            </a:r>
          </a:p>
          <a:p>
            <a:pPr marL="228600" indent="-228600" eaLnBrk="1" hangingPunct="1">
              <a:buFontTx/>
              <a:buAutoNum type="arabicPeriod"/>
            </a:pPr>
            <a:r>
              <a:rPr lang="en-GB" b="1" smtClean="0">
                <a:ea typeface="ヒラギノ角ゴ Pro W3"/>
                <a:cs typeface="ヒラギノ角ゴ Pro W3"/>
              </a:rPr>
              <a:t>Explain: </a:t>
            </a:r>
            <a:r>
              <a:rPr lang="en-GB" smtClean="0">
                <a:ea typeface="ヒラギノ角ゴ Pro W3"/>
                <a:cs typeface="ヒラギノ角ゴ Pro W3"/>
              </a:rPr>
              <a:t>Indicators of psychosocial wellbeing focus both on how the individuals are doing, and on how the group is doing. This is the nature of psychosocial – that there is a focus on the individual’s psyche and on the social interaction and network.   </a:t>
            </a:r>
          </a:p>
          <a:p>
            <a:pPr marL="228600" indent="-228600" eaLnBrk="1" hangingPunct="1">
              <a:buFontTx/>
              <a:buAutoNum type="arabicPeriod"/>
            </a:pPr>
            <a:endParaRPr lang="en-GB" b="1" smtClean="0">
              <a:ea typeface="ヒラギノ角ゴ Pro W3"/>
              <a:cs typeface="ヒラギノ角ゴ Pro W3"/>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849688" y="9434513"/>
            <a:ext cx="2944812" cy="496887"/>
          </a:xfrm>
          <a:prstGeom prst="rect">
            <a:avLst/>
          </a:prstGeom>
          <a:noFill/>
          <a:ln w="9525">
            <a:noFill/>
            <a:miter lim="800000"/>
            <a:headEnd/>
            <a:tailEnd/>
          </a:ln>
        </p:spPr>
        <p:txBody>
          <a:bodyPr anchor="b"/>
          <a:lstStyle/>
          <a:p>
            <a:pPr algn="r" eaLnBrk="0" hangingPunct="0"/>
            <a:fld id="{E4396CC5-CE86-49A7-93C0-6AEA7739607E}" type="slidenum">
              <a:rPr lang="da-DK" sz="1200"/>
              <a:pPr algn="r" eaLnBrk="0" hangingPunct="0"/>
              <a:t>23</a:t>
            </a:fld>
            <a:endParaRPr lang="da-DK" sz="1200"/>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Choosing the right indicators is a very important task, since the indicators are what are going to show whether or not the psychosocial intervention is working. It often takes a lot of consultation, data collection, analysis and time to choose the right indicators – but this should not deter those working with psychosocial interventions. There are some pretty simple steps to follow. </a:t>
            </a:r>
          </a:p>
          <a:p>
            <a:pPr marL="228600" indent="-228600" eaLnBrk="1" hangingPunct="1">
              <a:buFontTx/>
              <a:buAutoNum type="arabicPeriod"/>
            </a:pPr>
            <a:r>
              <a:rPr lang="en-US" b="1" smtClean="0">
                <a:ea typeface="ヒラギノ角ゴ Pro W3"/>
                <a:cs typeface="ヒラギノ角ゴ Pro W3"/>
              </a:rPr>
              <a:t>CLICK: </a:t>
            </a:r>
            <a:r>
              <a:rPr lang="en-US" smtClean="0">
                <a:ea typeface="ヒラギノ角ゴ Pro W3"/>
                <a:cs typeface="ヒラギノ角ゴ Pro W3"/>
              </a:rPr>
              <a:t>First, the results from the assessments that show how the population has been affected, will help to guide what kind of change is desired. </a:t>
            </a:r>
            <a:r>
              <a:rPr lang="en-US" b="1" smtClean="0">
                <a:ea typeface="ヒラギノ角ゴ Pro W3"/>
                <a:cs typeface="ヒラギノ角ゴ Pro W3"/>
              </a:rPr>
              <a:t>CLICK: </a:t>
            </a:r>
            <a:r>
              <a:rPr lang="en-US" smtClean="0">
                <a:ea typeface="ヒラギノ角ゴ Pro W3"/>
                <a:cs typeface="ヒラギノ角ゴ Pro W3"/>
              </a:rPr>
              <a:t>This is the first step in determining indicators. – finding out what change you want to measure </a:t>
            </a:r>
          </a:p>
          <a:p>
            <a:pPr marL="228600" indent="-228600" eaLnBrk="1" hangingPunct="1">
              <a:buFontTx/>
              <a:buAutoNum type="arabicPeriod"/>
            </a:pPr>
            <a:r>
              <a:rPr lang="en-US" b="1" smtClean="0">
                <a:ea typeface="ヒラギノ角ゴ Pro W3"/>
                <a:cs typeface="ヒラギノ角ゴ Pro W3"/>
              </a:rPr>
              <a:t>CLICK: </a:t>
            </a:r>
            <a:r>
              <a:rPr lang="en-US" smtClean="0">
                <a:ea typeface="ヒラギノ角ゴ Pro W3"/>
                <a:cs typeface="ヒラギノ角ゴ Pro W3"/>
              </a:rPr>
              <a:t>In programmatic terms, this is measuring the goals, objectives and activities of the response. </a:t>
            </a:r>
          </a:p>
          <a:p>
            <a:pPr marL="228600" indent="-228600" eaLnBrk="1" hangingPunct="1">
              <a:buFontTx/>
              <a:buAutoNum type="arabicPeriod"/>
            </a:pPr>
            <a:r>
              <a:rPr lang="en-US" smtClean="0">
                <a:ea typeface="ヒラギノ角ゴ Pro W3"/>
                <a:cs typeface="ヒラギノ角ゴ Pro W3"/>
              </a:rPr>
              <a:t>The most difficult indicators to define are usually the most important ones – the ones that show whether or not the populations’ psychosocial wellbeing has improved. </a:t>
            </a:r>
            <a:r>
              <a:rPr lang="en-US" b="1" smtClean="0">
                <a:ea typeface="ヒラギノ角ゴ Pro W3"/>
                <a:cs typeface="ヒラギノ角ゴ Pro W3"/>
              </a:rPr>
              <a:t>CLICK:</a:t>
            </a:r>
            <a:r>
              <a:rPr lang="en-US" smtClean="0">
                <a:ea typeface="ヒラギノ角ゴ Pro W3"/>
                <a:cs typeface="ヒラギノ角ゴ Pro W3"/>
              </a:rPr>
              <a:t> To choose the right indicators for this one first needs to know what the local definition of psychosocial wellbeing is. </a:t>
            </a:r>
            <a:endParaRPr lang="en-GB" smtClean="0">
              <a:ea typeface="ヒラギノ角ゴ Pro W3"/>
              <a:cs typeface="ヒラギノ角ゴ Pro W3"/>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txBox="1">
            <a:spLocks noGrp="1" noChangeArrowheads="1"/>
          </p:cNvSpPr>
          <p:nvPr/>
        </p:nvSpPr>
        <p:spPr bwMode="auto">
          <a:xfrm>
            <a:off x="3849688" y="9434513"/>
            <a:ext cx="2944812" cy="496887"/>
          </a:xfrm>
          <a:prstGeom prst="rect">
            <a:avLst/>
          </a:prstGeom>
          <a:noFill/>
          <a:ln w="9525">
            <a:noFill/>
            <a:miter lim="800000"/>
            <a:headEnd/>
            <a:tailEnd/>
          </a:ln>
        </p:spPr>
        <p:txBody>
          <a:bodyPr anchor="b"/>
          <a:lstStyle/>
          <a:p>
            <a:pPr algn="r" eaLnBrk="0" hangingPunct="0"/>
            <a:fld id="{BF98E16F-9935-44B2-9C4E-85A653E72688}" type="slidenum">
              <a:rPr lang="da-DK" sz="1200"/>
              <a:pPr algn="r" eaLnBrk="0" hangingPunct="0"/>
              <a:t>24</a:t>
            </a:fld>
            <a:endParaRPr lang="da-DK" sz="120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Choosing the right indicators is a very important task, since the indicators are what are going to show whether or not the psychosocial intervention is working. It often takes a lot of consultation, data collection, analysis and time to choose the right indicators – but this should not deter those working with psychosocial interventions. There are some pretty simple steps to follow. </a:t>
            </a:r>
          </a:p>
          <a:p>
            <a:pPr marL="228600" indent="-228600" eaLnBrk="1" hangingPunct="1">
              <a:buFontTx/>
              <a:buAutoNum type="arabicPeriod"/>
            </a:pPr>
            <a:r>
              <a:rPr lang="en-US" b="1" smtClean="0">
                <a:ea typeface="ヒラギノ角ゴ Pro W3"/>
                <a:cs typeface="ヒラギノ角ゴ Pro W3"/>
              </a:rPr>
              <a:t>CLICK: </a:t>
            </a:r>
            <a:r>
              <a:rPr lang="en-US" smtClean="0">
                <a:ea typeface="ヒラギノ角ゴ Pro W3"/>
                <a:cs typeface="ヒラギノ角ゴ Pro W3"/>
              </a:rPr>
              <a:t>First, the results from the assessments that show how the population has been affected, will help to guide what kind of change is desired. </a:t>
            </a:r>
            <a:r>
              <a:rPr lang="en-US" b="1" smtClean="0">
                <a:ea typeface="ヒラギノ角ゴ Pro W3"/>
                <a:cs typeface="ヒラギノ角ゴ Pro W3"/>
              </a:rPr>
              <a:t>CLICK: </a:t>
            </a:r>
            <a:r>
              <a:rPr lang="en-US" smtClean="0">
                <a:ea typeface="ヒラギノ角ゴ Pro W3"/>
                <a:cs typeface="ヒラギノ角ゴ Pro W3"/>
              </a:rPr>
              <a:t>This is the first step in determining indicators. – finding out what change you want to measure </a:t>
            </a:r>
          </a:p>
          <a:p>
            <a:pPr marL="228600" indent="-228600" eaLnBrk="1" hangingPunct="1">
              <a:buFontTx/>
              <a:buAutoNum type="arabicPeriod"/>
            </a:pPr>
            <a:r>
              <a:rPr lang="en-US" b="1" smtClean="0">
                <a:ea typeface="ヒラギノ角ゴ Pro W3"/>
                <a:cs typeface="ヒラギノ角ゴ Pro W3"/>
              </a:rPr>
              <a:t>CLICK: </a:t>
            </a:r>
            <a:r>
              <a:rPr lang="en-US" smtClean="0">
                <a:ea typeface="ヒラギノ角ゴ Pro W3"/>
                <a:cs typeface="ヒラギノ角ゴ Pro W3"/>
              </a:rPr>
              <a:t>In programmatic terms, this is measuring the goals, objectives and activities of the response. </a:t>
            </a:r>
          </a:p>
          <a:p>
            <a:pPr marL="228600" indent="-228600" eaLnBrk="1" hangingPunct="1">
              <a:buFontTx/>
              <a:buAutoNum type="arabicPeriod"/>
            </a:pPr>
            <a:r>
              <a:rPr lang="en-US" smtClean="0">
                <a:ea typeface="ヒラギノ角ゴ Pro W3"/>
                <a:cs typeface="ヒラギノ角ゴ Pro W3"/>
              </a:rPr>
              <a:t>The most difficult indicators to define are usually the most important ones – the ones that show whether or not the populations’ psychosocial wellbeing has improved. </a:t>
            </a:r>
            <a:r>
              <a:rPr lang="en-US" b="1" smtClean="0">
                <a:ea typeface="ヒラギノ角ゴ Pro W3"/>
                <a:cs typeface="ヒラギノ角ゴ Pro W3"/>
              </a:rPr>
              <a:t>CLICK:</a:t>
            </a:r>
            <a:r>
              <a:rPr lang="en-US" smtClean="0">
                <a:ea typeface="ヒラギノ角ゴ Pro W3"/>
                <a:cs typeface="ヒラギノ角ゴ Pro W3"/>
              </a:rPr>
              <a:t> To choose the right indicators for this one first needs to know what the local definition of psychosocial wellbeing is. </a:t>
            </a:r>
            <a:endParaRPr lang="en-GB" smtClean="0">
              <a:ea typeface="ヒラギノ角ゴ Pro W3"/>
              <a:cs typeface="ヒラギノ角ゴ Pro W3"/>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p:spPr>
        <p:txBody>
          <a:bodyPr/>
          <a:lstStyle/>
          <a:p>
            <a:fld id="{2D0DBFCD-AFFA-4E59-A854-D352210BAC45}" type="slidenum">
              <a:rPr lang="da-DK" smtClean="0">
                <a:ea typeface="ヒラギノ角ゴ Pro W3"/>
                <a:cs typeface="ヒラギノ角ゴ Pro W3"/>
              </a:rPr>
              <a:pPr/>
              <a:t>25</a:t>
            </a:fld>
            <a:endParaRPr lang="da-DK" smtClean="0">
              <a:ea typeface="ヒラギノ角ゴ Pro W3"/>
              <a:cs typeface="ヒラギノ角ゴ Pro W3"/>
            </a:endParaRPr>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Here is a very simple explanation of what needs to be done to define indicators for psychosocial wellbeing.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p:spPr>
        <p:txBody>
          <a:bodyPr/>
          <a:lstStyle/>
          <a:p>
            <a:fld id="{F1302DF1-6F02-4F1C-A53C-A119404C96B2}" type="slidenum">
              <a:rPr lang="da-DK" smtClean="0">
                <a:ea typeface="ヒラギノ角ゴ Pro W3"/>
                <a:cs typeface="ヒラギノ角ゴ Pro W3"/>
              </a:rPr>
              <a:pPr/>
              <a:t>26</a:t>
            </a:fld>
            <a:endParaRPr lang="da-DK" smtClean="0">
              <a:ea typeface="ヒラギノ角ゴ Pro W3"/>
              <a:cs typeface="ヒラギノ角ゴ Pro W3"/>
            </a:endParaRPr>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marL="228600" indent="-228600" eaLnBrk="1" hangingPunct="1">
              <a:buFontTx/>
              <a:buAutoNum type="arabicPeriod"/>
            </a:pPr>
            <a:r>
              <a:rPr lang="en-GB" smtClean="0">
                <a:ea typeface="ヒラギノ角ゴ Pro W3"/>
                <a:cs typeface="ヒラギノ角ゴ Pro W3"/>
              </a:rPr>
              <a:t>Like monitoring, evaluations also help to assess if interventions are relevant to the needs of the population – and to the needs of the planned response (real time evaluations). Mid-term evaluations, in particular, are often used to guide adaptations to the interventions, if the results of the evaluation indicate that the population needs have changed or are simply not being met. Final evaluations can help to highlight if at all the response succeeded in meeting the needs, in retrospect – but they do not play a part in guiding adaptations for activities in the response. However, recommendations are usually made for future responses – either to the same population or to others. </a:t>
            </a:r>
          </a:p>
          <a:p>
            <a:pPr marL="228600" indent="-228600" eaLnBrk="1" hangingPunct="1">
              <a:buFontTx/>
              <a:buAutoNum type="arabicPeriod"/>
            </a:pPr>
            <a:r>
              <a:rPr lang="en-GB" smtClean="0">
                <a:ea typeface="ヒラギノ角ゴ Pro W3"/>
                <a:cs typeface="ヒラギノ角ゴ Pro W3"/>
              </a:rPr>
              <a:t>When exploring efficiency, evaluations look at whether the psychosocial response activities are or were implemented succesfully in terms of intended time-frame and cost. </a:t>
            </a:r>
          </a:p>
          <a:p>
            <a:pPr marL="228600" indent="-228600" eaLnBrk="1" hangingPunct="1">
              <a:buFontTx/>
              <a:buAutoNum type="arabicPeriod"/>
            </a:pPr>
            <a:r>
              <a:rPr lang="en-GB" smtClean="0">
                <a:ea typeface="ヒラギノ角ゴ Pro W3"/>
                <a:cs typeface="ヒラギノ角ゴ Pro W3"/>
              </a:rPr>
              <a:t>As mentioned, evaluations are very important tools in assessing the impact of the response. They explore, in detail, what has changed as a result of the psychosocial response, and if the desired outcome of improved psychosocial wellbeing has been achieved. </a:t>
            </a:r>
          </a:p>
          <a:p>
            <a:pPr marL="228600" indent="-228600" eaLnBrk="1" hangingPunct="1">
              <a:buFontTx/>
              <a:buAutoNum type="arabicPeriod"/>
            </a:pPr>
            <a:r>
              <a:rPr lang="en-GB" smtClean="0">
                <a:ea typeface="ヒラギノ角ゴ Pro W3"/>
                <a:cs typeface="ヒラギノ角ゴ Pro W3"/>
              </a:rPr>
              <a:t>Evaluations also assess whether the objectives set for the program were met – and in this way determine if the program was effective. </a:t>
            </a:r>
          </a:p>
          <a:p>
            <a:pPr marL="228600" indent="-228600" eaLnBrk="1" hangingPunct="1">
              <a:buFontTx/>
              <a:buAutoNum type="arabicPeriod"/>
            </a:pPr>
            <a:r>
              <a:rPr lang="en-GB" smtClean="0">
                <a:ea typeface="ヒラギノ角ゴ Pro W3"/>
                <a:cs typeface="ヒラギノ角ゴ Pro W3"/>
              </a:rPr>
              <a:t>Finally, by not only looking backwards, but also focusing on future needs of the population, evaluations explore whether the benefits of the program are likely to continue beyound the life of the program. This is especially important for psychosocial support interventions, as a common goal in most psychosocial responses is helping the affected population become strong enough to take care of themselves. Evaluations help to assess this.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p:spPr>
        <p:txBody>
          <a:bodyPr/>
          <a:lstStyle/>
          <a:p>
            <a:fld id="{6D01C0E1-7669-478F-89C8-DF84DAEBAEEE}" type="slidenum">
              <a:rPr lang="da-DK" smtClean="0">
                <a:ea typeface="ヒラギノ角ゴ Pro W3"/>
                <a:cs typeface="ヒラギノ角ゴ Pro W3"/>
              </a:rPr>
              <a:pPr/>
              <a:t>27</a:t>
            </a:fld>
            <a:endParaRPr lang="da-DK" smtClean="0">
              <a:ea typeface="ヒラギノ角ゴ Pro W3"/>
              <a:cs typeface="ヒラギノ角ゴ Pro W3"/>
            </a:endParaRPr>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pPr marL="228600" indent="-228600" eaLnBrk="1" hangingPunct="1">
              <a:buFontTx/>
              <a:buAutoNum type="arabicPeriod"/>
            </a:pPr>
            <a:r>
              <a:rPr lang="en-GB" smtClean="0">
                <a:ea typeface="ヒラギノ角ゴ Pro W3"/>
                <a:cs typeface="ヒラギノ角ゴ Pro W3"/>
              </a:rPr>
              <a:t>Evaluations involve the same people as are involved in monitoring, as discussed earlier. </a:t>
            </a:r>
          </a:p>
          <a:p>
            <a:pPr marL="228600" indent="-228600" eaLnBrk="1" hangingPunct="1">
              <a:buFontTx/>
              <a:buAutoNum type="arabicPeriod"/>
            </a:pPr>
            <a:r>
              <a:rPr lang="en-GB" smtClean="0">
                <a:ea typeface="ヒラギノ角ゴ Pro W3"/>
                <a:cs typeface="ヒラギノ角ゴ Pro W3"/>
              </a:rPr>
              <a:t>However, it is very common that </a:t>
            </a:r>
            <a:r>
              <a:rPr lang="en-GB" b="1" smtClean="0">
                <a:ea typeface="ヒラギノ角ゴ Pro W3"/>
                <a:cs typeface="ヒラギノ角ゴ Pro W3"/>
              </a:rPr>
              <a:t>external consultants (CLIKC) </a:t>
            </a:r>
            <a:r>
              <a:rPr lang="en-GB" smtClean="0">
                <a:ea typeface="ヒラギノ角ゴ Pro W3"/>
                <a:cs typeface="ヒラギノ角ゴ Pro W3"/>
              </a:rPr>
              <a:t>are hired to conduct evaluations. </a:t>
            </a:r>
          </a:p>
          <a:p>
            <a:pPr marL="228600" indent="-228600" eaLnBrk="1" hangingPunct="1">
              <a:buFontTx/>
              <a:buAutoNum type="arabicPeriod"/>
            </a:pPr>
            <a:r>
              <a:rPr lang="en-GB" b="1" smtClean="0">
                <a:ea typeface="ヒラギノ角ゴ Pro W3"/>
                <a:cs typeface="ヒラギノ角ゴ Pro W3"/>
              </a:rPr>
              <a:t>Ask the participants why they think this is a good practice?  </a:t>
            </a:r>
          </a:p>
          <a:p>
            <a:pPr marL="228600" indent="-228600" eaLnBrk="1" hangingPunct="1">
              <a:buFontTx/>
              <a:buAutoNum type="arabicPeriod"/>
            </a:pPr>
            <a:r>
              <a:rPr lang="en-GB" b="1" smtClean="0">
                <a:ea typeface="ヒラギノ角ゴ Pro W3"/>
                <a:cs typeface="ヒラギノ角ゴ Pro W3"/>
              </a:rPr>
              <a:t>Explain: </a:t>
            </a:r>
            <a:r>
              <a:rPr lang="en-GB" smtClean="0">
                <a:ea typeface="ヒラギノ角ゴ Pro W3"/>
                <a:cs typeface="ヒラギノ角ゴ Pro W3"/>
              </a:rPr>
              <a:t>External consultants are usually more objective and able to provide honest and constructive feedback, without the fear of losing their jobs or upsetting anyone, if, for example, they report inefficiency of administrative staff, or other issues that may be taken personally. </a:t>
            </a:r>
          </a:p>
          <a:p>
            <a:pPr marL="228600" indent="-228600" eaLnBrk="1" hangingPunct="1">
              <a:buFontTx/>
              <a:buAutoNum type="arabicPeriod"/>
            </a:pPr>
            <a:r>
              <a:rPr lang="en-GB" smtClean="0">
                <a:ea typeface="ヒラギノ角ゴ Pro W3"/>
                <a:cs typeface="ヒラギノ角ゴ Pro W3"/>
              </a:rPr>
              <a:t>Hiring external consultants is often quite pricey, and this should be budgeted for in all psychosocial responses. </a:t>
            </a:r>
          </a:p>
          <a:p>
            <a:pPr marL="228600" indent="-228600" eaLnBrk="1" hangingPunct="1">
              <a:buFontTx/>
              <a:buAutoNum type="arabicPeriod"/>
            </a:pPr>
            <a:r>
              <a:rPr lang="en-GB" smtClean="0">
                <a:ea typeface="ヒラギノ角ゴ Pro W3"/>
                <a:cs typeface="ヒラギノ角ゴ Pro W3"/>
              </a:rPr>
              <a:t>It is definitely a best practice to hire local external consultants – who have a solid understanding and knowledge of the culture and history of the affected population. If this is not possible, then an international external consultant should definitely have opportunities to consult closely with local representation to develop some of this understanding. </a:t>
            </a:r>
            <a:endParaRPr lang="en-GB" b="1" smtClean="0">
              <a:ea typeface="ヒラギノ角ゴ Pro W3"/>
              <a:cs typeface="ヒラギノ角ゴ Pro W3"/>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p:spPr>
        <p:txBody>
          <a:bodyPr/>
          <a:lstStyle/>
          <a:p>
            <a:fld id="{1A67FED9-9C0B-4493-BD0D-03A7E84EF2E8}" type="slidenum">
              <a:rPr lang="da-DK" smtClean="0">
                <a:ea typeface="ヒラギノ角ゴ Pro W3"/>
                <a:cs typeface="ヒラギノ角ゴ Pro W3"/>
              </a:rPr>
              <a:pPr/>
              <a:t>28</a:t>
            </a:fld>
            <a:endParaRPr lang="da-DK" smtClean="0">
              <a:ea typeface="ヒラギノ角ゴ Pro W3"/>
              <a:cs typeface="ヒラギノ角ゴ Pro W3"/>
            </a:endParaRPr>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marL="228600" indent="-228600" eaLnBrk="1" hangingPunct="1">
              <a:buFontTx/>
              <a:buAutoNum type="arabicPeriod"/>
            </a:pPr>
            <a:r>
              <a:rPr lang="en-US" b="1" smtClean="0">
                <a:ea typeface="ヒラギノ角ゴ Pro W3"/>
                <a:cs typeface="ヒラギノ角ゴ Pro W3"/>
              </a:rPr>
              <a:t>CLICK: </a:t>
            </a:r>
            <a:r>
              <a:rPr lang="en-US" smtClean="0">
                <a:ea typeface="ヒラギノ角ゴ Pro W3"/>
                <a:cs typeface="ヒラギノ角ゴ Pro W3"/>
              </a:rPr>
              <a:t>In the immediate aftermath of a disaster or before starting a psychosocial response to an ongoing crisis, it is important to obtain data from a sample that is as broad and varied as possible. This will enable a holistic assessment and understanding of how the different subpopulations have been impacted, allow identification of vulnerable groups; and help to identify resources outside the affected population that may be able to assist in the psychosocial response. </a:t>
            </a:r>
          </a:p>
          <a:p>
            <a:pPr marL="228600" indent="-228600" eaLnBrk="1" hangingPunct="1">
              <a:buFontTx/>
              <a:buAutoNum type="arabicPeriod"/>
            </a:pPr>
            <a:r>
              <a:rPr lang="en-US" b="1" smtClean="0">
                <a:ea typeface="ヒラギノ角ゴ Pro W3"/>
                <a:cs typeface="ヒラギノ角ゴ Pro W3"/>
              </a:rPr>
              <a:t>CLICK: </a:t>
            </a:r>
            <a:r>
              <a:rPr lang="en-US" smtClean="0">
                <a:ea typeface="ヒラギノ角ゴ Pro W3"/>
                <a:cs typeface="ヒラギノ角ゴ Pro W3"/>
              </a:rPr>
              <a:t>However, when the target groups for the psychosocial intervention have been chosen, the sampling for the population who provide data for monitoring especially, becomes more narrow. Focus is now on collecting data from the targeted population and from those who work directly with them</a:t>
            </a:r>
          </a:p>
          <a:p>
            <a:pPr marL="228600" indent="-228600" eaLnBrk="1" hangingPunct="1">
              <a:buFontTx/>
              <a:buAutoNum type="arabicPeriod"/>
            </a:pPr>
            <a:r>
              <a:rPr lang="en-US" smtClean="0">
                <a:ea typeface="ヒラギノ角ゴ Pro W3"/>
                <a:cs typeface="ヒラギノ角ゴ Pro W3"/>
              </a:rPr>
              <a:t>The exception may be for the mid-term evaluation, where, like in the final evaluation </a:t>
            </a:r>
            <a:r>
              <a:rPr lang="en-US" b="1" smtClean="0">
                <a:ea typeface="ヒラギノ角ゴ Pro W3"/>
                <a:cs typeface="ヒラギノ角ゴ Pro W3"/>
              </a:rPr>
              <a:t>(CLICK) </a:t>
            </a:r>
            <a:r>
              <a:rPr lang="en-US" smtClean="0">
                <a:ea typeface="ヒラギノ角ゴ Pro W3"/>
                <a:cs typeface="ヒラギノ角ゴ Pro W3"/>
              </a:rPr>
              <a:t>– the sampling again INCLUDES information from a broad and varied group – AS WELL as from the targeted population who provided data throughout the program. </a:t>
            </a:r>
            <a:endParaRPr lang="en-GB" smtClean="0">
              <a:ea typeface="ヒラギノ角ゴ Pro W3"/>
              <a:cs typeface="ヒラギノ角ゴ Pro W3"/>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p:spPr>
        <p:txBody>
          <a:bodyPr/>
          <a:lstStyle/>
          <a:p>
            <a:fld id="{F3D53622-6CFA-4CED-885F-DD68C3DCB0D5}" type="slidenum">
              <a:rPr lang="da-DK" smtClean="0">
                <a:ea typeface="ヒラギノ角ゴ Pro W3"/>
                <a:cs typeface="ヒラギノ角ゴ Pro W3"/>
              </a:rPr>
              <a:pPr/>
              <a:t>29</a:t>
            </a:fld>
            <a:endParaRPr lang="da-DK" smtClean="0">
              <a:ea typeface="ヒラギノ角ゴ Pro W3"/>
              <a:cs typeface="ヒラギノ角ゴ Pro W3"/>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Monitoring schedules will vary according to whether a program is short term or long term, and also according to the program design. In a short term immediate response, monitoring may be done on a daily basis, and then later on a weekly basis. </a:t>
            </a:r>
          </a:p>
          <a:p>
            <a:pPr marL="228600" indent="-228600" eaLnBrk="1" hangingPunct="1">
              <a:buFontTx/>
              <a:buAutoNum type="arabicPeriod"/>
            </a:pPr>
            <a:r>
              <a:rPr lang="en-US" smtClean="0">
                <a:ea typeface="ヒラギノ角ゴ Pro W3"/>
                <a:cs typeface="ヒラギノ角ゴ Pro W3"/>
              </a:rPr>
              <a:t>In a long term programme, monitoring may be done weekly in the beginning, and then later be extended to monthly, or even three-monthly. It may be that different aspects of the psychosocial response will need monitoring at different intervals or times. For example, logistic inputs and outputs may need monthly monitoring, whilst it may be decided that impact on psychosocial wellbeing should only be assessed bi-monthly. </a:t>
            </a:r>
          </a:p>
          <a:p>
            <a:pPr marL="228600" indent="-228600" eaLnBrk="1" hangingPunct="1">
              <a:buFontTx/>
              <a:buAutoNum type="arabicPeriod"/>
            </a:pPr>
            <a:r>
              <a:rPr lang="en-US" smtClean="0">
                <a:ea typeface="ヒラギノ角ゴ Pro W3"/>
                <a:cs typeface="ヒラギノ角ゴ Pro W3"/>
              </a:rPr>
              <a:t>What is important is that monitoring is carefully planned as a regular, ongoing and structured series of activities. Monitoring activities should be budgeted for, both in terms of the time the activities take, and the resources – human and financial. </a:t>
            </a:r>
          </a:p>
          <a:p>
            <a:pPr marL="228600" indent="-228600" eaLnBrk="1" hangingPunct="1">
              <a:buFontTx/>
              <a:buAutoNum type="arabicPeriod"/>
            </a:pPr>
            <a:r>
              <a:rPr lang="en-US" smtClean="0">
                <a:ea typeface="ヒラギノ角ゴ Pro W3"/>
                <a:cs typeface="ヒラギノ角ゴ Pro W3"/>
              </a:rPr>
              <a:t>Evaluations are not on-going activities like monitoring, but are usually scheduled to take place around the mid-term mark of the program life, and at the end. As mentioned earlier, real time evaluations take place in the very early stages of a response, and are usually scheduled very quickly in response to a need for them. They are typically multi-sectoral and do not focus, for example, only on psychosocial support or any other sector.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6EC33CF8-9F8B-4C13-8663-B2312B7A319F}" type="slidenum">
              <a:rPr lang="da-DK" smtClean="0">
                <a:ea typeface="ヒラギノ角ゴ Pro W3"/>
                <a:cs typeface="ヒラギノ角ゴ Pro W3"/>
              </a:rPr>
              <a:pPr/>
              <a:t>3</a:t>
            </a:fld>
            <a:endParaRPr lang="da-DK" smtClean="0">
              <a:ea typeface="ヒラギノ角ゴ Pro W3"/>
              <a:cs typeface="ヒラギノ角ゴ Pro W3"/>
            </a:endParaRPr>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pPr eaLnBrk="1" hangingPunct="1"/>
            <a:r>
              <a:rPr lang="en-GB" b="1" smtClean="0">
                <a:ea typeface="ヒラギノ角ゴ Pro W3"/>
                <a:cs typeface="ヒラギノ角ゴ Pro W3"/>
              </a:rPr>
              <a:t>1.Give the participants pieces of card (1/4 of an A4 sheet), markers and sticky putty to display their cards. Ask them what words come to mind then they think of the term ‘monitoring’ and ask them to write these words on their pieces of card, writing one word on each piece of card – for example: ‘control’, ‘quality’, ‘indicators’, ‘outputs’, ‘outcomes'. After a few minutes when they have finished, ask them to place their cards on an assigned board or wall space. If they see someone else has written the same word as them, they should just put the card on top of that card.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a:ln/>
        </p:spPr>
      </p:sp>
      <p:sp>
        <p:nvSpPr>
          <p:cNvPr id="75778" name="Notes Placeholder 2"/>
          <p:cNvSpPr>
            <a:spLocks noGrp="1"/>
          </p:cNvSpPr>
          <p:nvPr>
            <p:ph type="body" idx="1"/>
          </p:nvPr>
        </p:nvSpPr>
        <p:spPr>
          <a:noFill/>
          <a:ln/>
        </p:spPr>
        <p:txBody>
          <a:bodyPr/>
          <a:lstStyle/>
          <a:p>
            <a:pPr marL="228600" indent="-228600">
              <a:buFontTx/>
              <a:buAutoNum type="arabicPeriod"/>
            </a:pPr>
            <a:r>
              <a:rPr lang="en-US" smtClean="0">
                <a:ea typeface="ヒラギノ角ゴ Pro W3"/>
                <a:cs typeface="ヒラギノ角ゴ Pro W3"/>
              </a:rPr>
              <a:t> There are two main types of data collection methods, (also explained in chapter and presentation on assessments). The methods used will depend on the nature of the data you want to collect, and what you are going to do with it. </a:t>
            </a:r>
          </a:p>
          <a:p>
            <a:pPr marL="228600" indent="-228600">
              <a:buFontTx/>
              <a:buAutoNum type="arabicPeriod"/>
            </a:pPr>
            <a:r>
              <a:rPr lang="en-US" smtClean="0">
                <a:ea typeface="ヒラギノ角ゴ Pro W3"/>
                <a:cs typeface="ヒラギノ角ゴ Pro W3"/>
              </a:rPr>
              <a:t>Quantitative data is collected through surveys or questionnaires or other tools, that have scaled measures. Such data is usually reported in numeric terms – as counts, ratios or percentages. Sometimes psychometric tools are also used in psychosocial interventions. These are tools that measure people’s reactions, behaviour and feelings, using a scaled measure. They are often self-reporting measures.  For example, a psychometric tool may measure signs of depression, by asking a person to indicate from a scale of 1 – 5 how sad they feel, with 1 being ‘not sad at all’ and 5 being ‘so sad I cry all the time’. </a:t>
            </a:r>
          </a:p>
          <a:p>
            <a:pPr marL="228600" indent="-228600">
              <a:buFontTx/>
              <a:buAutoNum type="arabicPeriod"/>
            </a:pPr>
            <a:r>
              <a:rPr lang="en-US" smtClean="0">
                <a:ea typeface="ヒラギノ角ゴ Pro W3"/>
                <a:cs typeface="ヒラギノ角ゴ Pro W3"/>
              </a:rPr>
              <a:t>Whilst quantitative data is usually COUNTED, qualitative data is usually DESCRIBED WITH WORDS, and is collected through TALKING and LOOKING. Examples are focus group discussions, key informant interviews or behavioral observations.</a:t>
            </a:r>
          </a:p>
          <a:p>
            <a:pPr marL="228600" indent="-228600">
              <a:buFontTx/>
              <a:buAutoNum type="arabicPeriod"/>
            </a:pPr>
            <a:r>
              <a:rPr lang="en-US" smtClean="0">
                <a:ea typeface="ヒラギノ角ゴ Pro W3"/>
                <a:cs typeface="ヒラギノ角ゴ Pro W3"/>
              </a:rPr>
              <a:t>It is common to use both quantitative and qualitative data collection methods, because most monitoring and evaluation activities need both kind of data to develop the needed information. </a:t>
            </a:r>
          </a:p>
        </p:txBody>
      </p:sp>
      <p:sp>
        <p:nvSpPr>
          <p:cNvPr id="75779" name="Slide Number Placeholder 3"/>
          <p:cNvSpPr>
            <a:spLocks noGrp="1"/>
          </p:cNvSpPr>
          <p:nvPr>
            <p:ph type="sldNum" sz="quarter" idx="5"/>
          </p:nvPr>
        </p:nvSpPr>
        <p:spPr>
          <a:noFill/>
        </p:spPr>
        <p:txBody>
          <a:bodyPr/>
          <a:lstStyle/>
          <a:p>
            <a:fld id="{4FFFBF38-673A-42F0-B1D9-516D54E1C15B}" type="slidenum">
              <a:rPr lang="da-DK" smtClean="0">
                <a:ea typeface="ヒラギノ角ゴ Pro W3"/>
                <a:cs typeface="ヒラギノ角ゴ Pro W3"/>
              </a:rPr>
              <a:pPr/>
              <a:t>30</a:t>
            </a:fld>
            <a:endParaRPr lang="da-DK" smtClean="0">
              <a:ea typeface="ヒラギノ角ゴ Pro W3"/>
              <a:cs typeface="ヒラギノ角ゴ Pro W3"/>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p:spPr>
        <p:txBody>
          <a:bodyPr/>
          <a:lstStyle/>
          <a:p>
            <a:fld id="{13D9806E-483E-4E49-A679-D1EFAB61DDF5}" type="slidenum">
              <a:rPr lang="da-DK" smtClean="0">
                <a:ea typeface="ヒラギノ角ゴ Pro W3"/>
                <a:cs typeface="ヒラギノ角ゴ Pro W3"/>
              </a:rPr>
              <a:pPr/>
              <a:t>31</a:t>
            </a:fld>
            <a:endParaRPr lang="da-DK" smtClean="0">
              <a:ea typeface="ヒラギノ角ゴ Pro W3"/>
              <a:cs typeface="ヒラギノ角ゴ Pro W3"/>
            </a:endParaRPr>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pPr marL="228600" indent="-228600" eaLnBrk="1" hangingPunct="1">
              <a:buFontTx/>
              <a:buAutoNum type="arabicPeriod"/>
            </a:pPr>
            <a:r>
              <a:rPr lang="en-GB" b="1" smtClean="0">
                <a:ea typeface="ヒラギノ角ゴ Pro W3"/>
                <a:cs typeface="ヒラギノ角ゴ Pro W3"/>
              </a:rPr>
              <a:t>Ask the participants to go through each of the indicators on this LFA example, and to tell you whether the data needed for these indicators is quantitative or qualitative. </a:t>
            </a:r>
          </a:p>
          <a:p>
            <a:pPr marL="228600" indent="-228600" eaLnBrk="1" hangingPunct="1">
              <a:buFontTx/>
              <a:buAutoNum type="arabicPeriod"/>
            </a:pPr>
            <a:r>
              <a:rPr lang="en-GB" b="1" smtClean="0">
                <a:ea typeface="ヒラギノ角ゴ Pro W3"/>
                <a:cs typeface="ヒラギノ角ゴ Pro W3"/>
              </a:rPr>
              <a:t>See below for the correct answers: </a:t>
            </a:r>
          </a:p>
          <a:p>
            <a:pPr marL="685800" lvl="1" indent="-228600" eaLnBrk="1" hangingPunct="1">
              <a:buFontTx/>
              <a:buAutoNum type="arabicPeriod"/>
            </a:pPr>
            <a:r>
              <a:rPr lang="en-GB" smtClean="0">
                <a:ea typeface="ヒラギノ角ゴ Pro W3"/>
                <a:cs typeface="ヒラギノ角ゴ Pro W3"/>
              </a:rPr>
              <a:t>Amount of money – quantitative</a:t>
            </a:r>
          </a:p>
          <a:p>
            <a:pPr marL="685800" lvl="1" indent="-228600" eaLnBrk="1" hangingPunct="1">
              <a:buFontTx/>
              <a:buAutoNum type="arabicPeriod"/>
            </a:pPr>
            <a:r>
              <a:rPr lang="en-GB" smtClean="0">
                <a:ea typeface="ヒラギノ角ゴ Pro W3"/>
                <a:cs typeface="ヒラギノ角ゴ Pro W3"/>
              </a:rPr>
              <a:t>Number of personnel – quantitative</a:t>
            </a:r>
          </a:p>
          <a:p>
            <a:pPr marL="685800" lvl="1" indent="-228600" eaLnBrk="1" hangingPunct="1">
              <a:buFontTx/>
              <a:buAutoNum type="arabicPeriod"/>
            </a:pPr>
            <a:r>
              <a:rPr lang="en-GB" smtClean="0">
                <a:ea typeface="ヒラギノ角ゴ Pro W3"/>
                <a:cs typeface="ヒラギノ角ゴ Pro W3"/>
              </a:rPr>
              <a:t>Number of training manuals and materials – quantitative</a:t>
            </a:r>
          </a:p>
          <a:p>
            <a:pPr marL="685800" lvl="1" indent="-228600" eaLnBrk="1" hangingPunct="1">
              <a:buFontTx/>
              <a:buAutoNum type="arabicPeriod"/>
            </a:pPr>
            <a:r>
              <a:rPr lang="en-GB" smtClean="0">
                <a:ea typeface="ヒラギノ角ゴ Pro W3"/>
                <a:cs typeface="ヒラギノ角ゴ Pro W3"/>
              </a:rPr>
              <a:t>Number of people trained: - quantitative</a:t>
            </a:r>
          </a:p>
          <a:p>
            <a:pPr marL="685800" lvl="1" indent="-228600" eaLnBrk="1" hangingPunct="1">
              <a:buFontTx/>
              <a:buAutoNum type="arabicPeriod"/>
            </a:pPr>
            <a:r>
              <a:rPr lang="en-GB" smtClean="0">
                <a:ea typeface="ヒラギノ角ゴ Pro W3"/>
                <a:cs typeface="ヒラギノ角ゴ Pro W3"/>
              </a:rPr>
              <a:t>Skill level in PFA – could be quantitative or qualitative – discuss why? Skill level could be measured on a self-reporting scale, or it could be observed through, for example, role plays. </a:t>
            </a:r>
          </a:p>
          <a:p>
            <a:pPr marL="685800" lvl="1" indent="-228600" eaLnBrk="1" hangingPunct="1">
              <a:buFontTx/>
              <a:buAutoNum type="arabicPeriod"/>
            </a:pPr>
            <a:r>
              <a:rPr lang="en-GB" smtClean="0">
                <a:ea typeface="ヒラギノ角ゴ Pro W3"/>
                <a:cs typeface="ヒラギノ角ゴ Pro W3"/>
              </a:rPr>
              <a:t>Number of workshops, children attending, trainers – quantitative</a:t>
            </a:r>
          </a:p>
          <a:p>
            <a:pPr marL="685800" lvl="1" indent="-228600" eaLnBrk="1" hangingPunct="1">
              <a:buFontTx/>
              <a:buAutoNum type="arabicPeriod"/>
            </a:pPr>
            <a:r>
              <a:rPr lang="en-GB" smtClean="0">
                <a:ea typeface="ヒラギノ角ゴ Pro W3"/>
                <a:cs typeface="ヒラギノ角ゴ Pro W3"/>
              </a:rPr>
              <a:t>Increase in children’s playfulness, self-confidence and trusting of others – again could be quantitative or qualitative – as above, it could be measured on a measured scaled or through observation. These are more likely to be qualitative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a:ln/>
        </p:spPr>
      </p:sp>
      <p:sp>
        <p:nvSpPr>
          <p:cNvPr id="79874" name="Notes Placeholder 2"/>
          <p:cNvSpPr>
            <a:spLocks noGrp="1"/>
          </p:cNvSpPr>
          <p:nvPr>
            <p:ph type="body" idx="1"/>
          </p:nvPr>
        </p:nvSpPr>
        <p:spPr>
          <a:noFill/>
          <a:ln/>
        </p:spPr>
        <p:txBody>
          <a:bodyPr/>
          <a:lstStyle/>
          <a:p>
            <a:pPr marL="685800" lvl="1" indent="-228600"/>
            <a:r>
              <a:rPr lang="en-US" b="1" smtClean="0">
                <a:ea typeface="ヒラギノ角ゴ Pro W3"/>
                <a:cs typeface="ヒラギノ角ゴ Pro W3"/>
              </a:rPr>
              <a:t>PLEASE NOTE THE FOLLOWING TWO SLIDES ARE ALSO INCLUDED IN THE PRESENTATION ON ASSESSMENTS. IF THE PARTICIPANTS HAVE ALSO RECEIVED THIS PRESENTATION YOU DO NOT NEED TO INCLUDE THESE TWO SLIDES IN THIS PRESENTATION, UNLESS FOR REMINDER PURPOSES. </a:t>
            </a:r>
          </a:p>
          <a:p>
            <a:pPr marL="685800" lvl="1" indent="-228600"/>
            <a:endParaRPr lang="en-US" smtClean="0">
              <a:ea typeface="ヒラギノ角ゴ Pro W3"/>
              <a:cs typeface="ヒラギノ角ゴ Pro W3"/>
            </a:endParaRPr>
          </a:p>
          <a:p>
            <a:pPr marL="685800" lvl="1" indent="-228600">
              <a:buFontTx/>
              <a:buAutoNum type="arabicPeriod"/>
            </a:pPr>
            <a:r>
              <a:rPr lang="en-US" smtClean="0">
                <a:ea typeface="ヒラギノ角ゴ Pro W3"/>
                <a:cs typeface="ヒラギノ角ゴ Pro W3"/>
              </a:rPr>
              <a:t>There are a number of things one has to be aware of when planning to collect data in assessments. </a:t>
            </a:r>
          </a:p>
          <a:p>
            <a:pPr marL="685800" lvl="1" indent="-228600">
              <a:buFontTx/>
              <a:buAutoNum type="arabicPeriod"/>
            </a:pPr>
            <a:r>
              <a:rPr lang="en-US" smtClean="0">
                <a:ea typeface="ヒラギノ角ゴ Pro W3"/>
                <a:cs typeface="ヒラギノ角ゴ Pro W3"/>
              </a:rPr>
              <a:t>The first is that the data collection is well planned and justifiable. This means there has to be a good reason to collect the data – which there usually is if a disaster has taken place and a population has been hurt or displaced. The data collection activity has to be well planned – the data collectors have to be well trained, and adequate time and resources should be budgeted for the data collection activities. </a:t>
            </a:r>
          </a:p>
          <a:p>
            <a:pPr marL="685800" lvl="1" indent="-228600">
              <a:buFontTx/>
              <a:buAutoNum type="arabicPeriod"/>
            </a:pPr>
            <a:r>
              <a:rPr lang="en-US" smtClean="0">
                <a:ea typeface="ヒラギノ角ゴ Pro W3"/>
                <a:cs typeface="ヒラギノ角ゴ Pro W3"/>
              </a:rPr>
              <a:t>Secondly, it is important to coordinate data collection with others, both in your own organization, and with other organizations and government departments – for example, at coordination meetings. This will prevent the same people from being interviewed over and over again, which can be traumatic for them. It is also less confusing for the affected population. </a:t>
            </a:r>
          </a:p>
          <a:p>
            <a:pPr marL="685800" lvl="1" indent="-228600">
              <a:buFontTx/>
              <a:buAutoNum type="arabicPeriod"/>
            </a:pPr>
            <a:r>
              <a:rPr lang="en-US" smtClean="0">
                <a:ea typeface="ヒラギノ角ゴ Pro W3"/>
                <a:cs typeface="ヒラギノ角ゴ Pro W3"/>
              </a:rPr>
              <a:t>Third, during training of data collectors, it is important that the aims and the ethical and expected procedures are carefully explained and then followed. All data collectors should be able to explain the aims of the data collection they are doing clearly to the people they talk to. </a:t>
            </a:r>
          </a:p>
          <a:p>
            <a:pPr marL="685800" lvl="1" indent="-228600">
              <a:buFontTx/>
              <a:buAutoNum type="arabicPeriod"/>
            </a:pPr>
            <a:r>
              <a:rPr lang="en-US" smtClean="0">
                <a:ea typeface="ヒラギノ角ゴ Pro W3"/>
                <a:cs typeface="ヒラギノ角ゴ Pro W3"/>
              </a:rPr>
              <a:t>Explaining the aims of data collection is connected to this next point, since those who are interviewed should be given the opportunity to understand completely what the data is going to be used for – and then the option of whether they want to contribute with data. This reduces any unrealistic expectations. </a:t>
            </a:r>
          </a:p>
          <a:p>
            <a:pPr marL="685800" lvl="1" indent="-228600">
              <a:buFontTx/>
              <a:buAutoNum type="arabicPeriod"/>
            </a:pPr>
            <a:endParaRPr lang="en-US" smtClean="0">
              <a:ea typeface="ヒラギノ角ゴ Pro W3"/>
              <a:cs typeface="ヒラギノ角ゴ Pro W3"/>
            </a:endParaRPr>
          </a:p>
        </p:txBody>
      </p:sp>
      <p:sp>
        <p:nvSpPr>
          <p:cNvPr id="79875" name="Slide Number Placeholder 3"/>
          <p:cNvSpPr>
            <a:spLocks noGrp="1"/>
          </p:cNvSpPr>
          <p:nvPr>
            <p:ph type="sldNum" sz="quarter" idx="5"/>
          </p:nvPr>
        </p:nvSpPr>
        <p:spPr>
          <a:noFill/>
        </p:spPr>
        <p:txBody>
          <a:bodyPr/>
          <a:lstStyle/>
          <a:p>
            <a:fld id="{6BF1A577-04DB-417E-A596-434DA65DA764}" type="slidenum">
              <a:rPr lang="da-DK" smtClean="0">
                <a:ea typeface="ヒラギノ角ゴ Pro W3"/>
                <a:cs typeface="ヒラギノ角ゴ Pro W3"/>
              </a:rPr>
              <a:pPr/>
              <a:t>32</a:t>
            </a:fld>
            <a:endParaRPr lang="da-DK" smtClean="0">
              <a:ea typeface="ヒラギノ角ゴ Pro W3"/>
              <a:cs typeface="ヒラギノ角ゴ Pro W3"/>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a:ln/>
        </p:spPr>
      </p:sp>
      <p:sp>
        <p:nvSpPr>
          <p:cNvPr id="81922" name="Notes Placeholder 2"/>
          <p:cNvSpPr>
            <a:spLocks noGrp="1"/>
          </p:cNvSpPr>
          <p:nvPr>
            <p:ph type="body" idx="1"/>
          </p:nvPr>
        </p:nvSpPr>
        <p:spPr>
          <a:noFill/>
          <a:ln/>
        </p:spPr>
        <p:txBody>
          <a:bodyPr/>
          <a:lstStyle/>
          <a:p>
            <a:pPr marL="685800" lvl="1" indent="-228600">
              <a:buFontTx/>
              <a:buAutoNum type="arabicPeriod"/>
            </a:pPr>
            <a:r>
              <a:rPr lang="en-US" smtClean="0">
                <a:ea typeface="ヒラギノ角ゴ Pro W3"/>
                <a:cs typeface="ヒラギノ角ゴ Pro W3"/>
              </a:rPr>
              <a:t>In scientific experiments it is usual that one has a control group, or a comparison group, that was not included in the scientific experiment. This is done to show if the experiment worked on the group that was included. This is NOT ethical and should be avoided when planning psychosocial interventions. It is not ethical to deprive some people of psychosocial support purely for comparison purposes. The only way this sometimes works, is if a psychosocial response is implemented with a time delay in some groups – then one could  make comparisons with groups that were waiting to receive support. </a:t>
            </a:r>
          </a:p>
          <a:p>
            <a:pPr marL="685800" lvl="1" indent="-228600">
              <a:buFontTx/>
              <a:buAutoNum type="arabicPeriod"/>
            </a:pPr>
            <a:r>
              <a:rPr lang="en-US" smtClean="0">
                <a:ea typeface="ヒラギノ角ゴ Pro W3"/>
                <a:cs typeface="ヒラギノ角ゴ Pro W3"/>
              </a:rPr>
              <a:t>It is very important that all people who collect data do so in a culturally appropriate and respectful manner. All persons who provide data should also give their informed consent at the beginning of the data collection activity. </a:t>
            </a:r>
          </a:p>
          <a:p>
            <a:pPr marL="685800" lvl="1" indent="-228600">
              <a:buFontTx/>
              <a:buAutoNum type="arabicPeriod"/>
            </a:pPr>
            <a:r>
              <a:rPr lang="en-US" smtClean="0">
                <a:ea typeface="ヒラギノ角ゴ Pro W3"/>
                <a:cs typeface="ヒラギノ角ゴ Pro W3"/>
              </a:rPr>
              <a:t>Whilst giving informers the opportunity to give consent, it should also be explained to them that all the data will be private and confidential, and their names will not be made public or shared with others, except for the purposes of assisting them with psychosocial support. </a:t>
            </a:r>
          </a:p>
          <a:p>
            <a:pPr marL="685800" lvl="1" indent="-228600">
              <a:buFontTx/>
              <a:buAutoNum type="arabicPeriod"/>
            </a:pPr>
            <a:r>
              <a:rPr lang="en-US" smtClean="0">
                <a:ea typeface="ヒラギノ角ゴ Pro W3"/>
                <a:cs typeface="ヒラギノ角ゴ Pro W3"/>
              </a:rPr>
              <a:t>When people have gone through a difficult experience, it may be painful and disturbing for them to talk about it again to others. Data collectors should be trained to deal with this, especially when they are collecting information on psychosocial needs. It is best data collectors expect strong reactions, so they know what to do. </a:t>
            </a:r>
          </a:p>
          <a:p>
            <a:pPr marL="685800" lvl="1" indent="-228600">
              <a:buFontTx/>
              <a:buAutoNum type="arabicPeriod"/>
            </a:pPr>
            <a:endParaRPr lang="en-US" smtClean="0">
              <a:ea typeface="ヒラギノ角ゴ Pro W3"/>
              <a:cs typeface="ヒラギノ角ゴ Pro W3"/>
            </a:endParaRPr>
          </a:p>
        </p:txBody>
      </p:sp>
      <p:sp>
        <p:nvSpPr>
          <p:cNvPr id="81923" name="Slide Number Placeholder 3"/>
          <p:cNvSpPr>
            <a:spLocks noGrp="1"/>
          </p:cNvSpPr>
          <p:nvPr>
            <p:ph type="sldNum" sz="quarter" idx="5"/>
          </p:nvPr>
        </p:nvSpPr>
        <p:spPr>
          <a:noFill/>
        </p:spPr>
        <p:txBody>
          <a:bodyPr/>
          <a:lstStyle/>
          <a:p>
            <a:fld id="{893A3462-B468-4298-A732-E6452A04CB70}" type="slidenum">
              <a:rPr lang="da-DK" smtClean="0">
                <a:ea typeface="ヒラギノ角ゴ Pro W3"/>
                <a:cs typeface="ヒラギノ角ゴ Pro W3"/>
              </a:rPr>
              <a:pPr/>
              <a:t>33</a:t>
            </a:fld>
            <a:endParaRPr lang="da-DK" smtClean="0">
              <a:ea typeface="ヒラギノ角ゴ Pro W3"/>
              <a:cs typeface="ヒラギノ角ゴ Pro W3"/>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27CB5191-2CDB-486C-936F-3263D94A299D}" type="slidenum">
              <a:rPr lang="da-DK" smtClean="0">
                <a:ea typeface="ヒラギノ角ゴ Pro W3"/>
                <a:cs typeface="ヒラギノ角ゴ Pro W3"/>
              </a:rPr>
              <a:pPr/>
              <a:t>34</a:t>
            </a:fld>
            <a:endParaRPr lang="da-DK" smtClean="0">
              <a:ea typeface="ヒラギノ角ゴ Pro W3"/>
              <a:cs typeface="ヒラギノ角ゴ Pro W3"/>
            </a:endParaRPr>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marL="228600" indent="-228600" eaLnBrk="1" hangingPunct="1">
              <a:buFontTx/>
              <a:buAutoNum type="arabicPeriod"/>
            </a:pPr>
            <a:r>
              <a:rPr lang="en-GB" b="1" smtClean="0">
                <a:ea typeface="ヒラギノ角ゴ Pro W3"/>
                <a:cs typeface="ヒラギノ角ゴ Pro W3"/>
              </a:rPr>
              <a:t>Explain: </a:t>
            </a:r>
            <a:r>
              <a:rPr lang="en-GB" smtClean="0">
                <a:ea typeface="ヒラギノ角ゴ Pro W3"/>
                <a:cs typeface="ヒラギノ角ゴ Pro W3"/>
              </a:rPr>
              <a:t>Now that we have talked about what monitoring and evaluation are, how they are done and why they are so important, I want you to consider what needs to be done to plan good monitoring and evaluation. </a:t>
            </a:r>
          </a:p>
          <a:p>
            <a:pPr marL="228600" indent="-228600" eaLnBrk="1" hangingPunct="1">
              <a:buFontTx/>
              <a:buAutoNum type="arabicPeriod"/>
            </a:pPr>
            <a:r>
              <a:rPr lang="en-GB" b="1" smtClean="0">
                <a:ea typeface="ヒラギノ角ゴ Pro W3"/>
                <a:cs typeface="ヒラギノ角ゴ Pro W3"/>
              </a:rPr>
              <a:t>Ask the participants to sit in groups and discuss the given question.</a:t>
            </a:r>
          </a:p>
          <a:p>
            <a:pPr marL="228600" indent="-228600" eaLnBrk="1" hangingPunct="1">
              <a:buFontTx/>
              <a:buAutoNum type="arabicPeriod"/>
            </a:pPr>
            <a:r>
              <a:rPr lang="en-US" b="1" smtClean="0">
                <a:ea typeface="ヒラギノ角ゴ Pro W3"/>
                <a:cs typeface="ヒラギノ角ゴ Pro W3"/>
              </a:rPr>
              <a:t>Give them flip charts to record their findings and when they have had adequate time ask them to present their group work to plenary and move on to the next slides as a summary. </a:t>
            </a:r>
            <a:endParaRPr lang="en-GB" b="1" smtClean="0">
              <a:ea typeface="ヒラギノ角ゴ Pro W3"/>
              <a:cs typeface="ヒラギノ角ゴ Pro W3"/>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p:spPr>
        <p:txBody>
          <a:bodyPr/>
          <a:lstStyle/>
          <a:p>
            <a:fld id="{3B931DF3-E803-45DF-8B73-9AFC5CF9D6F6}" type="slidenum">
              <a:rPr lang="da-DK" smtClean="0">
                <a:ea typeface="ヒラギノ角ゴ Pro W3"/>
                <a:cs typeface="ヒラギノ角ゴ Pro W3"/>
              </a:rPr>
              <a:pPr/>
              <a:t>35</a:t>
            </a:fld>
            <a:endParaRPr lang="da-DK" smtClean="0">
              <a:ea typeface="ヒラギノ角ゴ Pro W3"/>
              <a:cs typeface="ヒラギノ角ゴ Pro W3"/>
            </a:endParaRPr>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Two important aspects of planning for good M and E are timing and training. </a:t>
            </a:r>
          </a:p>
          <a:p>
            <a:pPr marL="228600" indent="-228600" eaLnBrk="1" hangingPunct="1">
              <a:buFontTx/>
              <a:buAutoNum type="arabicPeriod"/>
            </a:pPr>
            <a:r>
              <a:rPr lang="en-US" smtClean="0">
                <a:ea typeface="ヒラギノ角ゴ Pro W3"/>
                <a:cs typeface="ヒラギノ角ゴ Pro W3"/>
              </a:rPr>
              <a:t>Regarding timing, it is first and foremost important to know and plan according to whether you are going to implement a short term or long term response. This will determine the appropriate intervals for monitoring activities, and planning of evaluations. </a:t>
            </a:r>
          </a:p>
          <a:p>
            <a:pPr marL="228600" indent="-228600" eaLnBrk="1" hangingPunct="1">
              <a:buFontTx/>
              <a:buAutoNum type="arabicPeriod"/>
            </a:pPr>
            <a:r>
              <a:rPr lang="en-US" smtClean="0">
                <a:ea typeface="ヒラギノ角ゴ Pro W3"/>
                <a:cs typeface="ヒラギノ角ゴ Pro W3"/>
              </a:rPr>
              <a:t>Secondly, when planning data collection activities, it is of course important to plan these activities when it is convenient for the targeted population. For example, it would not be a good idea to plan data collection with in-school children during exam time, or during their holidays. </a:t>
            </a:r>
          </a:p>
          <a:p>
            <a:pPr marL="228600" indent="-228600" eaLnBrk="1" hangingPunct="1">
              <a:buFontTx/>
              <a:buAutoNum type="arabicPeriod"/>
            </a:pPr>
            <a:r>
              <a:rPr lang="en-US" smtClean="0">
                <a:ea typeface="ヒラギノ角ゴ Pro W3"/>
                <a:cs typeface="ヒラギノ角ゴ Pro W3"/>
              </a:rPr>
              <a:t>Third, both monitoring and evaluation take TIME. The amount of time taken to conduct these activities well should NOT be underestimated. Time should be allocated and budgeted for, in terms of financial and human resources. </a:t>
            </a:r>
          </a:p>
          <a:p>
            <a:pPr marL="228600" indent="-228600" eaLnBrk="1" hangingPunct="1">
              <a:buFontTx/>
              <a:buAutoNum type="arabicPeriod"/>
            </a:pPr>
            <a:r>
              <a:rPr lang="en-US" smtClean="0">
                <a:ea typeface="ヒラギノ角ゴ Pro W3"/>
                <a:cs typeface="ヒラギノ角ゴ Pro W3"/>
              </a:rPr>
              <a:t>Regarding training: </a:t>
            </a:r>
          </a:p>
          <a:p>
            <a:pPr marL="685800" lvl="1" indent="-228600" eaLnBrk="1" hangingPunct="1">
              <a:buFontTx/>
              <a:buAutoNum type="arabicPeriod"/>
            </a:pPr>
            <a:r>
              <a:rPr lang="en-US" smtClean="0">
                <a:ea typeface="ヒラギノ角ゴ Pro W3"/>
                <a:cs typeface="ヒラギノ角ゴ Pro W3"/>
              </a:rPr>
              <a:t>It may be necessary for top management staff to receive some training, or at least, orientation on what psychosocial support is, how it will be provided, and what needs to be done in terms of M and E. The reason for this is that PSS is not a cross-cutting field YET, at some management staff may not yet understand exactly what it is. To enable budgeting for M and E, they need to understand what it is first. </a:t>
            </a:r>
          </a:p>
          <a:p>
            <a:pPr marL="685800" lvl="1" indent="-228600" eaLnBrk="1" hangingPunct="1">
              <a:buFontTx/>
              <a:buAutoNum type="arabicPeriod"/>
            </a:pPr>
            <a:r>
              <a:rPr lang="en-US" smtClean="0">
                <a:ea typeface="ヒラギノ角ゴ Pro W3"/>
                <a:cs typeface="ヒラギノ角ゴ Pro W3"/>
              </a:rPr>
              <a:t>Second, data collectors need careful training in data collection methods and ethics. </a:t>
            </a:r>
          </a:p>
          <a:p>
            <a:pPr marL="685800" lvl="1" indent="-228600" eaLnBrk="1" hangingPunct="1">
              <a:buFontTx/>
              <a:buAutoNum type="arabicPeriod"/>
            </a:pPr>
            <a:r>
              <a:rPr lang="en-US" smtClean="0">
                <a:ea typeface="ヒラギノ角ゴ Pro W3"/>
                <a:cs typeface="ヒラギノ角ゴ Pro W3"/>
              </a:rPr>
              <a:t>Third, the program team who have responsibility for the M and E activities also need to be well-trained and skilled in data collection, analysis and appropriate reporting. </a:t>
            </a:r>
            <a:endParaRPr lang="en-GB" smtClean="0">
              <a:ea typeface="ヒラギノ角ゴ Pro W3"/>
              <a:cs typeface="ヒラギノ角ゴ Pro W3"/>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p:spPr>
        <p:txBody>
          <a:bodyPr/>
          <a:lstStyle/>
          <a:p>
            <a:fld id="{53C3A50F-AF39-49D6-8D7D-CE3EF814431D}" type="slidenum">
              <a:rPr lang="da-DK" smtClean="0">
                <a:ea typeface="ヒラギノ角ゴ Pro W3"/>
                <a:cs typeface="ヒラギノ角ゴ Pro W3"/>
              </a:rPr>
              <a:pPr/>
              <a:t>36</a:t>
            </a:fld>
            <a:endParaRPr lang="da-DK" smtClean="0">
              <a:ea typeface="ヒラギノ角ゴ Pro W3"/>
              <a:cs typeface="ヒラギノ角ゴ Pro W3"/>
            </a:endParaRPr>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ea typeface="ヒラギノ角ゴ Pro W3"/>
                <a:cs typeface="ヒラギノ角ゴ Pro W3"/>
              </a:rPr>
              <a:t>As mentioned on the previous slide, good planning for M and E requires adequate resource allocation. </a:t>
            </a:r>
          </a:p>
          <a:p>
            <a:pPr marL="228600" indent="-228600" eaLnBrk="1" hangingPunct="1">
              <a:buFontTx/>
              <a:buAutoNum type="arabicPeriod"/>
            </a:pPr>
            <a:r>
              <a:rPr lang="en-US" smtClean="0">
                <a:ea typeface="ヒラギノ角ゴ Pro W3"/>
                <a:cs typeface="ヒラギノ角ゴ Pro W3"/>
              </a:rPr>
              <a:t>The final important part of planning, is making sure that monitoring tools are well-prepared and carefully filled out – according to the required standards and formats. This will make reporting easier and more successful</a:t>
            </a:r>
          </a:p>
          <a:p>
            <a:pPr marL="228600" indent="-228600" eaLnBrk="1" hangingPunct="1">
              <a:buFontTx/>
              <a:buAutoNum type="arabicPeriod"/>
            </a:pPr>
            <a:r>
              <a:rPr lang="en-GB" smtClean="0">
                <a:ea typeface="ヒラギノ角ゴ Pro W3"/>
                <a:cs typeface="ヒラギノ角ゴ Pro W3"/>
              </a:rPr>
              <a:t>As results of monitoring and evaluation activities are achieved, decisions also have to be made on how to share the results. There may be a need to present the results in different ways, according to who is going to read them. Donors might, for example, want financial reporting, whereas the beneficiaries and the public may be more interested in results of the impacts of the interventions, and recommendations for the future. </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p:spPr>
        <p:txBody>
          <a:bodyPr/>
          <a:lstStyle/>
          <a:p>
            <a:fld id="{AD7AF05F-DAC4-472D-8E6B-36990FDBE92A}" type="slidenum">
              <a:rPr lang="da-DK" smtClean="0">
                <a:ea typeface="ヒラギノ角ゴ Pro W3"/>
                <a:cs typeface="ヒラギノ角ゴ Pro W3"/>
              </a:rPr>
              <a:pPr/>
              <a:t>37</a:t>
            </a:fld>
            <a:endParaRPr lang="da-DK" smtClean="0">
              <a:ea typeface="ヒラギノ角ゴ Pro W3"/>
              <a:cs typeface="ヒラギノ角ゴ Pro W3"/>
            </a:endParaRPr>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p:spPr>
        <p:txBody>
          <a:bodyPr/>
          <a:lstStyle/>
          <a:p>
            <a:pPr marL="228600" indent="-228600" eaLnBrk="1" hangingPunct="1">
              <a:buFontTx/>
              <a:buAutoNum type="arabicPeriod"/>
            </a:pPr>
            <a:r>
              <a:rPr lang="en-US" b="1" smtClean="0">
                <a:ea typeface="ヒラギノ角ゴ Pro W3"/>
                <a:cs typeface="ヒラギノ角ゴ Pro W3"/>
              </a:rPr>
              <a:t>In summary, ask the participants why they think monitoring and evaluation is so important, particularly for psychosocial responses. </a:t>
            </a:r>
          </a:p>
          <a:p>
            <a:pPr marL="228600" indent="-228600" eaLnBrk="1" hangingPunct="1">
              <a:buFontTx/>
              <a:buAutoNum type="arabicPeriod"/>
            </a:pPr>
            <a:r>
              <a:rPr lang="en-US" b="1" smtClean="0">
                <a:ea typeface="ヒラギノ角ゴ Pro W3"/>
                <a:cs typeface="ヒラギノ角ゴ Pro W3"/>
              </a:rPr>
              <a:t>When they have finished, present this simple summary with the three given points. </a:t>
            </a:r>
          </a:p>
          <a:p>
            <a:pPr marL="685800" lvl="1" indent="-228600" eaLnBrk="1" hangingPunct="1">
              <a:buFontTx/>
              <a:buAutoNum type="arabicPeriod"/>
            </a:pPr>
            <a:r>
              <a:rPr lang="en-US" smtClean="0">
                <a:ea typeface="ヒラギノ角ゴ Pro W3"/>
                <a:cs typeface="ヒラギノ角ゴ Pro W3"/>
              </a:rPr>
              <a:t>M and E help to keep us on the right track throughout the program period. </a:t>
            </a:r>
          </a:p>
          <a:p>
            <a:pPr marL="685800" lvl="1" indent="-228600" eaLnBrk="1" hangingPunct="1">
              <a:buFontTx/>
              <a:buAutoNum type="arabicPeriod"/>
            </a:pPr>
            <a:r>
              <a:rPr lang="en-US" smtClean="0">
                <a:ea typeface="ヒラギノ角ゴ Pro W3"/>
                <a:cs typeface="ヒラギノ角ゴ Pro W3"/>
              </a:rPr>
              <a:t>They also help us to understand what the local meaning of psychosocial wellbeing is, for the given population. This is very important as we increasingly recognize that psychosocial wellbeing is experienced differently by different people, in different situations. </a:t>
            </a:r>
          </a:p>
          <a:p>
            <a:pPr marL="685800" lvl="1" indent="-228600" eaLnBrk="1" hangingPunct="1">
              <a:buFontTx/>
              <a:buAutoNum type="arabicPeriod"/>
            </a:pPr>
            <a:r>
              <a:rPr lang="en-US" smtClean="0">
                <a:ea typeface="ヒラギノ角ゴ Pro W3"/>
                <a:cs typeface="ヒラギノ角ゴ Pro W3"/>
              </a:rPr>
              <a:t>Successful data collection, reporting and information sharing in monitoring and evaluation are also invaluable tools for research in the field of psychosocial support – which is definitely still needed. The results of research, and of every monitoring and evaluation activity, help us to improve psychosocial responses, now and in the future. </a:t>
            </a:r>
            <a:endParaRPr lang="en-GB" smtClean="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p>
            <a:fld id="{28CB6467-2BF6-4F5E-A361-C033314D9710}" type="slidenum">
              <a:rPr lang="da-DK" smtClean="0">
                <a:ea typeface="ヒラギノ角ゴ Pro W3"/>
                <a:cs typeface="ヒラギノ角ゴ Pro W3"/>
              </a:rPr>
              <a:pPr/>
              <a:t>4</a:t>
            </a:fld>
            <a:endParaRPr lang="da-DK" smtClean="0">
              <a:ea typeface="ヒラギノ角ゴ Pro W3"/>
              <a:cs typeface="ヒラギノ角ゴ Pro W3"/>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p:spPr>
        <p:txBody>
          <a:bodyPr/>
          <a:lstStyle/>
          <a:p>
            <a:pPr eaLnBrk="1" hangingPunct="1"/>
            <a:r>
              <a:rPr lang="en-GB" smtClean="0">
                <a:ea typeface="ヒラギノ角ゴ Pro W3"/>
                <a:cs typeface="ヒラギノ角ゴ Pro W3"/>
              </a:rPr>
              <a:t>1.Give the participants pieces of card (1/4 of an A4 sheet), markers and sticky putty to display their cards. Ask them what words come to mind then they think of the term ‘monitoring’ and ask them to write these words on their pieces of card, writing one word on each piece of card – for example: ‘checking’, or ‘control’, or ‘quality’. After a few minutes when they have finished, ask them to place their cards on an assigned board or wall space. If they see someone else has written the same word as them, they should just put the card on top of that card.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BA4A1812-9A1C-4BE6-98D4-20E0E1D9FD9A}" type="slidenum">
              <a:rPr lang="da-DK" smtClean="0">
                <a:ea typeface="ヒラギノ角ゴ Pro W3"/>
                <a:cs typeface="ヒラギノ角ゴ Pro W3"/>
              </a:rPr>
              <a:pPr/>
              <a:t>5</a:t>
            </a:fld>
            <a:endParaRPr lang="da-DK" smtClean="0">
              <a:ea typeface="ヒラギノ角ゴ Pro W3"/>
              <a:cs typeface="ヒラギノ角ゴ Pro W3"/>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pPr marL="228600" indent="-228600" eaLnBrk="1" hangingPunct="1">
              <a:buFontTx/>
              <a:buAutoNum type="arabicPeriod"/>
            </a:pPr>
            <a:r>
              <a:rPr lang="en-GB" smtClean="0">
                <a:ea typeface="ヒラギノ角ゴ Pro W3"/>
                <a:cs typeface="ヒラギノ角ゴ Pro W3"/>
              </a:rPr>
              <a:t>There are two main types of monitoring activities. </a:t>
            </a:r>
          </a:p>
          <a:p>
            <a:pPr marL="228600" indent="-228600" eaLnBrk="1" hangingPunct="1">
              <a:buFontTx/>
              <a:buAutoNum type="arabicPeriod"/>
            </a:pPr>
            <a:r>
              <a:rPr lang="en-GB" smtClean="0">
                <a:ea typeface="ヒラギノ角ゴ Pro W3"/>
                <a:cs typeface="ヒラギノ角ゴ Pro W3"/>
              </a:rPr>
              <a:t>The first is on the process of the response – looking at the progress and development of the response. </a:t>
            </a:r>
          </a:p>
          <a:p>
            <a:pPr marL="228600" indent="-228600" eaLnBrk="1" hangingPunct="1">
              <a:buFontTx/>
              <a:buAutoNum type="arabicPeriod"/>
            </a:pPr>
            <a:r>
              <a:rPr lang="en-GB" smtClean="0">
                <a:ea typeface="ヒラギノ角ゴ Pro W3"/>
                <a:cs typeface="ヒラギノ角ゴ Pro W3"/>
              </a:rPr>
              <a:t>This explores whether activities are being implemented as planned </a:t>
            </a:r>
          </a:p>
          <a:p>
            <a:pPr marL="228600" indent="-228600" eaLnBrk="1" hangingPunct="1">
              <a:buFontTx/>
              <a:buAutoNum type="arabicPeriod"/>
            </a:pPr>
            <a:r>
              <a:rPr lang="en-GB" smtClean="0">
                <a:ea typeface="ヒラギノ角ゴ Pro W3"/>
                <a:cs typeface="ヒラギノ角ゴ Pro W3"/>
              </a:rPr>
              <a:t>And whether resources are being used in the way they were supposed to – and if not, why not? </a:t>
            </a:r>
          </a:p>
          <a:p>
            <a:pPr marL="228600" indent="-228600" eaLnBrk="1" hangingPunct="1">
              <a:buFontTx/>
              <a:buAutoNum type="arabicPeriod"/>
            </a:pPr>
            <a:r>
              <a:rPr lang="en-GB" smtClean="0">
                <a:ea typeface="ヒラギノ角ゴ Pro W3"/>
                <a:cs typeface="ヒラギノ角ゴ Pro W3"/>
              </a:rPr>
              <a:t>And at whether any problems have developed in terms of implementation, and if so, how can these problems best be dealt with</a:t>
            </a:r>
          </a:p>
          <a:p>
            <a:pPr marL="228600" indent="-228600" eaLnBrk="1" hangingPunct="1">
              <a:buFontTx/>
              <a:buAutoNum type="arabicPeriod"/>
            </a:pPr>
            <a:r>
              <a:rPr lang="en-GB" smtClean="0">
                <a:ea typeface="ヒラギノ角ゴ Pro W3"/>
                <a:cs typeface="ヒラギノ角ゴ Pro W3"/>
              </a:rPr>
              <a:t>This type of monitoring also looks at whether new opportunities have arisen to improve the progress of the response. </a:t>
            </a:r>
          </a:p>
          <a:p>
            <a:pPr marL="228600" indent="-228600" eaLnBrk="1" hangingPunct="1"/>
            <a:endParaRPr lang="en-GB" smtClean="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0D38242B-5F05-40B6-B8D5-9F37FF0BB7CE}" type="slidenum">
              <a:rPr lang="da-DK" smtClean="0">
                <a:ea typeface="ヒラギノ角ゴ Pro W3"/>
                <a:cs typeface="ヒラギノ角ゴ Pro W3"/>
              </a:rPr>
              <a:pPr/>
              <a:t>6</a:t>
            </a:fld>
            <a:endParaRPr lang="da-DK" smtClean="0">
              <a:ea typeface="ヒラギノ角ゴ Pro W3"/>
              <a:cs typeface="ヒラギノ角ゴ Pro W3"/>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pPr marL="228600" indent="-228600" eaLnBrk="1" hangingPunct="1">
              <a:buFontTx/>
              <a:buAutoNum type="arabicPeriod"/>
            </a:pPr>
            <a:r>
              <a:rPr lang="en-GB" smtClean="0">
                <a:ea typeface="ヒラギノ角ゴ Pro W3"/>
                <a:cs typeface="ヒラギノ角ゴ Pro W3"/>
              </a:rPr>
              <a:t>There are two main types of monitoring activities. </a:t>
            </a:r>
          </a:p>
          <a:p>
            <a:pPr marL="228600" indent="-228600"/>
            <a:r>
              <a:rPr lang="en-GB" smtClean="0">
                <a:ea typeface="ヒラギノ角ゴ Pro W3"/>
                <a:cs typeface="ヒラギノ角ゴ Pro W3"/>
              </a:rPr>
              <a:t>2. The second is results oriented and measures direct results of the implemented activities, such as whether activities, present and planned, are relevant to the needs of the population. </a:t>
            </a:r>
          </a:p>
          <a:p>
            <a:pPr marL="228600" indent="-228600"/>
            <a:r>
              <a:rPr lang="en-GB" smtClean="0">
                <a:ea typeface="ヒラギノ角ゴ Pro W3"/>
                <a:cs typeface="ヒラギノ角ゴ Pro W3"/>
              </a:rPr>
              <a:t>- Are the objectives of the response still realistic and relevant or do they need changing?</a:t>
            </a:r>
          </a:p>
          <a:p>
            <a:pPr marL="228600" indent="-228600"/>
            <a:r>
              <a:rPr lang="en-GB" smtClean="0">
                <a:ea typeface="ヒラギノ角ゴ Pro W3"/>
                <a:cs typeface="ヒラギノ角ゴ Pro W3"/>
              </a:rPr>
              <a:t>- Are there changes in the targeted population or the external environment have occurred that affect the planned activities</a:t>
            </a:r>
          </a:p>
          <a:p>
            <a:pPr marL="228600" indent="-228600"/>
            <a:r>
              <a:rPr lang="en-GB" smtClean="0">
                <a:ea typeface="ヒラギノ角ゴ Pro W3"/>
                <a:cs typeface="ヒラギノ角ゴ Pro W3"/>
              </a:rPr>
              <a:t>- New information is needed to enhance understanding of the presenting situation</a:t>
            </a:r>
          </a:p>
          <a:p>
            <a:pPr marL="228600" indent="-228600"/>
            <a:r>
              <a:rPr lang="en-GB" smtClean="0">
                <a:ea typeface="ヒラギノ角ゴ Pro W3"/>
                <a:cs typeface="ヒラギノ角ゴ Pro W3"/>
              </a:rPr>
              <a:t>- Both types of monitoring are useful and are required for reporting purposes.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E243798E-C2AE-4028-8301-3BCFD7E0272D}" type="slidenum">
              <a:rPr lang="da-DK" smtClean="0">
                <a:ea typeface="ヒラギノ角ゴ Pro W3"/>
                <a:cs typeface="ヒラギノ角ゴ Pro W3"/>
              </a:rPr>
              <a:pPr/>
              <a:t>7</a:t>
            </a:fld>
            <a:endParaRPr lang="da-DK" smtClean="0">
              <a:ea typeface="ヒラギノ角ゴ Pro W3"/>
              <a:cs typeface="ヒラギノ角ゴ Pro W3"/>
            </a:endParaRPr>
          </a:p>
        </p:txBody>
      </p:sp>
      <p:sp>
        <p:nvSpPr>
          <p:cNvPr id="28674"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ln/>
        </p:spPr>
        <p:txBody>
          <a:bodyPr/>
          <a:lstStyle/>
          <a:p>
            <a:pPr marL="228600" indent="-228600" eaLnBrk="1" hangingPunct="1">
              <a:buFontTx/>
              <a:buAutoNum type="arabicPeriod"/>
              <a:defRPr/>
            </a:pPr>
            <a:r>
              <a:rPr lang="en-GB" dirty="0" smtClean="0"/>
              <a:t>In very simple terms, monitoring helps us to keep a track of whether the response is still relevant to the needs of the population. </a:t>
            </a:r>
          </a:p>
          <a:p>
            <a:pPr marL="228600" indent="-228600" eaLnBrk="1" hangingPunct="1">
              <a:buFontTx/>
              <a:buAutoNum type="arabicPeriod"/>
              <a:defRPr/>
            </a:pPr>
            <a:r>
              <a:rPr lang="en-GB" dirty="0" smtClean="0"/>
              <a:t>This is done by keeping track of the inputs, outputs and outcomes of the implemented interventions by using indicators. </a:t>
            </a:r>
          </a:p>
          <a:p>
            <a:pPr eaLnBrk="1" hangingPunct="1">
              <a:defRPr/>
            </a:pPr>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p>
            <a:fld id="{A2B4D78C-D0D7-48A5-A6CF-B73C2BB83525}" type="slidenum">
              <a:rPr lang="da-DK" smtClean="0">
                <a:ea typeface="ヒラギノ角ゴ Pro W3"/>
                <a:cs typeface="ヒラギノ角ゴ Pro W3"/>
              </a:rPr>
              <a:pPr/>
              <a:t>8</a:t>
            </a:fld>
            <a:endParaRPr lang="da-DK" smtClean="0">
              <a:ea typeface="ヒラギノ角ゴ Pro W3"/>
              <a:cs typeface="ヒラギノ角ゴ Pro W3"/>
            </a:endParaRPr>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pPr marL="228600" indent="-228600" eaLnBrk="1" hangingPunct="1">
              <a:buFontTx/>
              <a:buAutoNum type="arabicPeriod"/>
            </a:pPr>
            <a:r>
              <a:rPr lang="en-GB" b="1" smtClean="0">
                <a:ea typeface="ヒラギノ角ゴ Pro W3"/>
                <a:cs typeface="ヒラギノ角ゴ Pro W3"/>
              </a:rPr>
              <a:t>Ask the participants what these terms mean, one by one</a:t>
            </a:r>
          </a:p>
          <a:p>
            <a:pPr marL="228600" indent="-228600" eaLnBrk="1" hangingPunct="1">
              <a:buFontTx/>
              <a:buAutoNum type="arabicPeriod"/>
            </a:pPr>
            <a:r>
              <a:rPr lang="en-GB" b="1" smtClean="0">
                <a:ea typeface="ヒラギノ角ゴ Pro W3"/>
                <a:cs typeface="ヒラギノ角ゴ Pro W3"/>
              </a:rPr>
              <a:t>Use the explanations given to summarize or add to the responses of the participants – one by one.</a:t>
            </a:r>
          </a:p>
          <a:p>
            <a:pPr marL="228600" indent="-228600" eaLnBrk="1" hangingPunct="1"/>
            <a:r>
              <a:rPr lang="en-GB" b="1" smtClean="0">
                <a:ea typeface="ヒラギノ角ゴ Pro W3"/>
                <a:cs typeface="ヒラギノ角ゴ Pro W3"/>
              </a:rPr>
              <a:t> (for e.g. ask them what inputs are – when they have given their responses, CLICK and finish discussing inputs before asking what Outputs) Each arrow comes with a CLICK</a:t>
            </a:r>
          </a:p>
          <a:p>
            <a:pPr marL="228600" indent="-228600" eaLnBrk="1" hangingPunct="1"/>
            <a:endParaRPr lang="da-DK" smtClean="0">
              <a:ea typeface="ヒラギノ角ゴ Pro W3"/>
              <a:cs typeface="ヒラギノ角ゴ Pro W3"/>
            </a:endParaRPr>
          </a:p>
          <a:p>
            <a:pPr marL="228600" indent="-228600" eaLnBrk="1" hangingPunct="1"/>
            <a:endParaRPr lang="en-GB" b="1" smtClean="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fld id="{D88AFF07-FCF6-4CF2-B36F-48EDC938C490}" type="slidenum">
              <a:rPr lang="da-DK" smtClean="0">
                <a:ea typeface="ヒラギノ角ゴ Pro W3"/>
                <a:cs typeface="ヒラギノ角ゴ Pro W3"/>
              </a:rPr>
              <a:pPr/>
              <a:t>9</a:t>
            </a:fld>
            <a:endParaRPr lang="da-DK" smtClean="0">
              <a:ea typeface="ヒラギノ角ゴ Pro W3"/>
              <a:cs typeface="ヒラギノ角ゴ Pro W3"/>
            </a:endParaRPr>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pPr marL="228600" indent="-228600" eaLnBrk="1" hangingPunct="1">
              <a:buFontTx/>
              <a:buAutoNum type="arabicPeriod"/>
            </a:pPr>
            <a:r>
              <a:rPr lang="en-US" b="1" smtClean="0">
                <a:ea typeface="ヒラギノ角ゴ Pro W3"/>
                <a:cs typeface="ヒラギノ角ゴ Pro W3"/>
              </a:rPr>
              <a:t>Ask the participants what indicators are? Ask them to just say whatever they think they are, and write their explanations as simply as possible in a flip chart or a board. Summarise with the definition on the next slide. </a:t>
            </a:r>
            <a:endParaRPr lang="en-GB" b="1" smtClean="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17"/>
          <p:cNvSpPr>
            <a:spLocks noChangeArrowheads="1"/>
          </p:cNvSpPr>
          <p:nvPr/>
        </p:nvSpPr>
        <p:spPr bwMode="auto">
          <a:xfrm>
            <a:off x="381000" y="1752600"/>
            <a:ext cx="6858000" cy="4343400"/>
          </a:xfrm>
          <a:prstGeom prst="rect">
            <a:avLst/>
          </a:prstGeom>
          <a:noFill/>
          <a:ln w="9525">
            <a:noFill/>
            <a:miter lim="800000"/>
            <a:headEnd/>
            <a:tailEnd/>
          </a:ln>
        </p:spPr>
        <p:txBody>
          <a:bodyPr/>
          <a:lstStyle/>
          <a:p>
            <a:pPr>
              <a:spcBef>
                <a:spcPct val="20000"/>
              </a:spcBef>
              <a:defRPr/>
            </a:pPr>
            <a:r>
              <a:rPr lang="da-DK" sz="500" b="1">
                <a:latin typeface="Helvetica" charset="0"/>
                <a:ea typeface="ヒラギノ角ゴ Pro W3" charset="-128"/>
                <a:cs typeface="ヒラギノ角ゴ Pro W3" charset="-128"/>
              </a:rPr>
              <a:t>Click to edit Master text styles</a:t>
            </a:r>
          </a:p>
          <a:p>
            <a:pPr>
              <a:spcBef>
                <a:spcPct val="20000"/>
              </a:spcBef>
              <a:defRPr/>
            </a:pPr>
            <a:r>
              <a:rPr lang="da-DK" sz="500" b="1">
                <a:latin typeface="Helvetica" charset="0"/>
                <a:ea typeface="ヒラギノ角ゴ Pro W3" charset="-128"/>
                <a:cs typeface="ヒラギノ角ゴ Pro W3" charset="-128"/>
              </a:rPr>
              <a:t>Second level</a:t>
            </a:r>
          </a:p>
          <a:p>
            <a:pPr>
              <a:spcBef>
                <a:spcPct val="20000"/>
              </a:spcBef>
              <a:defRPr/>
            </a:pPr>
            <a:r>
              <a:rPr lang="da-DK" sz="500" b="1">
                <a:latin typeface="Helvetica" charset="0"/>
                <a:ea typeface="ヒラギノ角ゴ Pro W3" charset="-128"/>
                <a:cs typeface="ヒラギノ角ゴ Pro W3" charset="-128"/>
              </a:rPr>
              <a:t>Third level</a:t>
            </a:r>
          </a:p>
          <a:p>
            <a:pPr>
              <a:spcBef>
                <a:spcPct val="20000"/>
              </a:spcBef>
              <a:defRPr/>
            </a:pPr>
            <a:r>
              <a:rPr lang="da-DK" sz="500" b="1">
                <a:latin typeface="Helvetica" charset="0"/>
                <a:ea typeface="ヒラギノ角ゴ Pro W3" charset="-128"/>
                <a:cs typeface="ヒラギノ角ゴ Pro W3" charset="-128"/>
              </a:rPr>
              <a:t>Fourth level</a:t>
            </a:r>
          </a:p>
          <a:p>
            <a:pPr>
              <a:spcBef>
                <a:spcPct val="20000"/>
              </a:spcBef>
              <a:defRPr/>
            </a:pPr>
            <a:r>
              <a:rPr lang="da-DK" sz="500" b="1">
                <a:latin typeface="Helvetica" charset="0"/>
                <a:ea typeface="ヒラギノ角ゴ Pro W3" charset="-128"/>
                <a:cs typeface="ヒラギノ角ゴ Pro W3" charset="-128"/>
              </a:rPr>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4600" y="457200"/>
            <a:ext cx="19812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457200"/>
            <a:ext cx="57912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862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45720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a-DK" smtClean="0"/>
              <a:t>Click to edit Master title style</a:t>
            </a:r>
          </a:p>
        </p:txBody>
      </p:sp>
      <p:sp>
        <p:nvSpPr>
          <p:cNvPr id="1027" name="Rectangle 3"/>
          <p:cNvSpPr>
            <a:spLocks noGrp="1" noChangeArrowheads="1"/>
          </p:cNvSpPr>
          <p:nvPr>
            <p:ph type="body" idx="1"/>
          </p:nvPr>
        </p:nvSpPr>
        <p:spPr bwMode="auto">
          <a:xfrm>
            <a:off x="381000" y="1752600"/>
            <a:ext cx="68580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p>
        </p:txBody>
      </p:sp>
    </p:spTree>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2pPr>
      <a:lvl3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3pPr>
      <a:lvl4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4pPr>
      <a:lvl5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5pPr>
      <a:lvl6pPr marL="4572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6pPr>
      <a:lvl7pPr marL="9144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7pPr>
      <a:lvl8pPr marL="13716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8pPr>
      <a:lvl9pPr marL="18288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9pPr>
    </p:titleStyle>
    <p:bodyStyle>
      <a:lvl1pPr marL="342900" indent="-342900" algn="l" rtl="0" eaLnBrk="0" fontAlgn="base" hangingPunct="0">
        <a:spcBef>
          <a:spcPct val="20000"/>
        </a:spcBef>
        <a:spcAft>
          <a:spcPct val="0"/>
        </a:spcAft>
        <a:defRPr sz="16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30323"/>
        </a:solidFill>
        <a:effectLst/>
      </p:bgPr>
    </p:bg>
    <p:spTree>
      <p:nvGrpSpPr>
        <p:cNvPr id="1" name=""/>
        <p:cNvGrpSpPr/>
        <p:nvPr/>
      </p:nvGrpSpPr>
      <p:grpSpPr>
        <a:xfrm>
          <a:off x="0" y="0"/>
          <a:ext cx="0" cy="0"/>
          <a:chOff x="0" y="0"/>
          <a:chExt cx="0" cy="0"/>
        </a:xfrm>
      </p:grpSpPr>
      <p:pic>
        <p:nvPicPr>
          <p:cNvPr id="1536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5363" name="Text Box 11"/>
          <p:cNvSpPr txBox="1">
            <a:spLocks noChangeArrowheads="1"/>
          </p:cNvSpPr>
          <p:nvPr/>
        </p:nvSpPr>
        <p:spPr bwMode="auto">
          <a:xfrm>
            <a:off x="0" y="609600"/>
            <a:ext cx="9144000" cy="769938"/>
          </a:xfrm>
          <a:prstGeom prst="rect">
            <a:avLst/>
          </a:prstGeom>
          <a:noFill/>
          <a:ln w="9525">
            <a:noFill/>
            <a:miter lim="800000"/>
            <a:headEnd/>
            <a:tailEnd/>
          </a:ln>
        </p:spPr>
        <p:txBody>
          <a:bodyPr>
            <a:spAutoFit/>
          </a:bodyPr>
          <a:lstStyle/>
          <a:p>
            <a:pPr algn="ctr" eaLnBrk="0" hangingPunct="0">
              <a:spcBef>
                <a:spcPct val="50000"/>
              </a:spcBef>
            </a:pPr>
            <a:r>
              <a:rPr lang="da-DK" sz="4400" b="1">
                <a:solidFill>
                  <a:schemeClr val="tx2"/>
                </a:solidFill>
                <a:latin typeface="Helvetica"/>
              </a:rPr>
              <a:t>Monitoring and evaluation</a:t>
            </a:r>
          </a:p>
        </p:txBody>
      </p:sp>
      <p:sp>
        <p:nvSpPr>
          <p:cNvPr id="15364" name="Text Box 12"/>
          <p:cNvSpPr txBox="1">
            <a:spLocks noChangeArrowheads="1"/>
          </p:cNvSpPr>
          <p:nvPr/>
        </p:nvSpPr>
        <p:spPr bwMode="auto">
          <a:xfrm>
            <a:off x="3581400" y="150813"/>
            <a:ext cx="4876800" cy="246062"/>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a:p>
        </p:txBody>
      </p:sp>
      <p:pic>
        <p:nvPicPr>
          <p:cNvPr id="15365" name="Picture 14"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15366" name="Picture 9"/>
          <p:cNvPicPr>
            <a:picLocks noChangeAspect="1"/>
          </p:cNvPicPr>
          <p:nvPr/>
        </p:nvPicPr>
        <p:blipFill>
          <a:blip r:embed="rId5"/>
          <a:srcRect/>
          <a:stretch>
            <a:fillRect/>
          </a:stretch>
        </p:blipFill>
        <p:spPr bwMode="auto">
          <a:xfrm>
            <a:off x="2133600" y="1676400"/>
            <a:ext cx="5181600" cy="4618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379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3379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3796"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en-US" sz="3200" b="1">
                <a:solidFill>
                  <a:schemeClr val="tx2"/>
                </a:solidFill>
                <a:latin typeface="Helvetica"/>
              </a:rPr>
              <a:t>What are indicators? </a:t>
            </a:r>
          </a:p>
        </p:txBody>
      </p:sp>
      <p:sp>
        <p:nvSpPr>
          <p:cNvPr id="10" name="Rectangle 9"/>
          <p:cNvSpPr/>
          <p:nvPr/>
        </p:nvSpPr>
        <p:spPr>
          <a:xfrm>
            <a:off x="457200" y="2057400"/>
            <a:ext cx="7924800" cy="3200400"/>
          </a:xfrm>
          <a:prstGeom prst="rect">
            <a:avLst/>
          </a:prstGeom>
        </p:spPr>
        <p:txBody>
          <a:bodyPr>
            <a:spAutoFit/>
          </a:bodyPr>
          <a:lstStyle/>
          <a:p>
            <a:pPr marL="406400" indent="-292100" eaLnBrk="0" hangingPunct="0">
              <a:spcAft>
                <a:spcPts val="3600"/>
              </a:spcAft>
              <a:buFont typeface="Arial"/>
              <a:buChar char="•"/>
              <a:defRPr/>
            </a:pPr>
            <a:r>
              <a:rPr lang="en-US" sz="2800" dirty="0">
                <a:solidFill>
                  <a:srgbClr val="FF0000"/>
                </a:solidFill>
                <a:ea typeface="ヒラギノ角ゴ Pro W3" charset="-128"/>
                <a:cs typeface="ヒラギノ角ゴ Pro W3" charset="-128"/>
              </a:rPr>
              <a:t>Criteria</a:t>
            </a:r>
            <a:r>
              <a:rPr lang="en-US" sz="2800" dirty="0">
                <a:ea typeface="ヒラギノ角ゴ Pro W3" charset="-128"/>
                <a:cs typeface="ヒラギノ角ゴ Pro W3" charset="-128"/>
              </a:rPr>
              <a:t> used to measure the data collected</a:t>
            </a:r>
          </a:p>
          <a:p>
            <a:pPr marL="406400" indent="-292100" eaLnBrk="0" hangingPunct="0">
              <a:spcAft>
                <a:spcPts val="3600"/>
              </a:spcAft>
              <a:buFont typeface="Arial"/>
              <a:buChar char="•"/>
              <a:defRPr/>
            </a:pPr>
            <a:r>
              <a:rPr lang="en-US" sz="2800" dirty="0">
                <a:ea typeface="ヒラギノ角ゴ Pro W3" charset="-128"/>
                <a:cs typeface="ヒラギノ角ゴ Pro W3" charset="-128"/>
              </a:rPr>
              <a:t>Measure </a:t>
            </a:r>
            <a:r>
              <a:rPr lang="en-US" sz="2800" dirty="0">
                <a:solidFill>
                  <a:srgbClr val="FF0000"/>
                </a:solidFill>
                <a:ea typeface="ヒラギノ角ゴ Pro W3" charset="-128"/>
                <a:cs typeface="ヒラギノ角ゴ Pro W3" charset="-128"/>
              </a:rPr>
              <a:t>changes</a:t>
            </a:r>
            <a:r>
              <a:rPr lang="en-US" sz="2800" dirty="0">
                <a:ea typeface="ヒラギノ角ゴ Pro W3" charset="-128"/>
                <a:cs typeface="ヒラギノ角ゴ Pro W3" charset="-128"/>
              </a:rPr>
              <a:t> related to implementation</a:t>
            </a:r>
          </a:p>
          <a:p>
            <a:pPr marL="114300" eaLnBrk="0" hangingPunct="0">
              <a:spcAft>
                <a:spcPts val="3600"/>
              </a:spcAft>
              <a:defRPr/>
            </a:pPr>
            <a:endParaRPr lang="en-US" sz="2800" dirty="0">
              <a:solidFill>
                <a:srgbClr val="FF0000"/>
              </a:solidFill>
              <a:ea typeface="ヒラギノ角ゴ Pro W3" charset="-128"/>
              <a:cs typeface="ヒラギノ角ゴ Pro W3" charset="-128"/>
            </a:endParaRPr>
          </a:p>
          <a:p>
            <a:pPr marL="114300" eaLnBrk="0" hangingPunct="0">
              <a:spcAft>
                <a:spcPts val="3600"/>
              </a:spcAft>
              <a:defRPr/>
            </a:pPr>
            <a:endParaRPr lang="en-US" sz="2800" b="1" dirty="0">
              <a:solidFill>
                <a:srgbClr val="FF0000"/>
              </a:solidFill>
              <a:ea typeface="ヒラギノ角ゴ Pro W3" charset="-128"/>
              <a:cs typeface="ヒラギノ角ゴ Pro W3" charset="-128"/>
            </a:endParaRPr>
          </a:p>
        </p:txBody>
      </p:sp>
      <p:sp>
        <p:nvSpPr>
          <p:cNvPr id="8" name="TextBox 7"/>
          <p:cNvSpPr txBox="1">
            <a:spLocks noChangeArrowheads="1"/>
          </p:cNvSpPr>
          <p:nvPr/>
        </p:nvSpPr>
        <p:spPr bwMode="auto">
          <a:xfrm>
            <a:off x="685800" y="3810000"/>
            <a:ext cx="7716838" cy="2527300"/>
          </a:xfrm>
          <a:prstGeom prst="rect">
            <a:avLst/>
          </a:prstGeom>
          <a:noFill/>
          <a:ln w="9525">
            <a:noFill/>
            <a:miter lim="800000"/>
            <a:headEnd/>
            <a:tailEnd/>
          </a:ln>
        </p:spPr>
        <p:txBody>
          <a:bodyPr wrap="none">
            <a:spAutoFit/>
          </a:bodyPr>
          <a:lstStyle/>
          <a:p>
            <a:pPr eaLnBrk="0" hangingPunct="0">
              <a:spcAft>
                <a:spcPts val="1200"/>
              </a:spcAft>
            </a:pPr>
            <a:r>
              <a:rPr lang="en-US" b="1"/>
              <a:t>Examples of (outcome) indicators in PS responses: </a:t>
            </a:r>
          </a:p>
          <a:p>
            <a:pPr eaLnBrk="0" hangingPunct="0">
              <a:spcAft>
                <a:spcPts val="1200"/>
              </a:spcAft>
              <a:buFont typeface="Arial" charset="0"/>
              <a:buChar char="•"/>
            </a:pPr>
            <a:r>
              <a:rPr lang="en-US"/>
              <a:t>Decrease in stress related symptoms of population A</a:t>
            </a:r>
          </a:p>
          <a:p>
            <a:pPr eaLnBrk="0" hangingPunct="0">
              <a:spcAft>
                <a:spcPts val="1200"/>
              </a:spcAft>
              <a:buFont typeface="Arial" charset="0"/>
              <a:buChar char="•"/>
            </a:pPr>
            <a:r>
              <a:rPr lang="en-US"/>
              <a:t>Increase knowledge and skills in providing PFA</a:t>
            </a:r>
          </a:p>
          <a:p>
            <a:pPr eaLnBrk="0" hangingPunct="0">
              <a:spcAft>
                <a:spcPts val="1200"/>
              </a:spcAft>
              <a:buFont typeface="Arial" charset="0"/>
              <a:buChar char="•"/>
            </a:pPr>
            <a:r>
              <a:rPr lang="en-US"/>
              <a:t>Children regain desire to play</a:t>
            </a:r>
          </a:p>
          <a:p>
            <a:pPr eaLnBrk="0" hangingPunct="0">
              <a:spcAft>
                <a:spcPts val="1200"/>
              </a:spcAft>
              <a:buFont typeface="Arial" charset="0"/>
              <a:buChar char="•"/>
            </a:pPr>
            <a:r>
              <a:rPr lang="en-US"/>
              <a:t>Beneficiaries regain capacity to relate to others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2"/>
          <p:cNvPicPr>
            <a:picLocks noChangeAspect="1"/>
          </p:cNvPicPr>
          <p:nvPr/>
        </p:nvPicPr>
        <p:blipFill>
          <a:blip r:embed="rId3"/>
          <a:srcRect/>
          <a:stretch>
            <a:fillRect/>
          </a:stretch>
        </p:blipFill>
        <p:spPr bwMode="auto">
          <a:xfrm>
            <a:off x="-25400" y="0"/>
            <a:ext cx="9169400" cy="1612900"/>
          </a:xfrm>
          <a:prstGeom prst="rect">
            <a:avLst/>
          </a:prstGeom>
          <a:noFill/>
          <a:ln w="9525">
            <a:noFill/>
            <a:miter lim="800000"/>
            <a:headEnd/>
            <a:tailEnd/>
          </a:ln>
        </p:spPr>
      </p:pic>
      <p:sp>
        <p:nvSpPr>
          <p:cNvPr id="3584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3584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5844"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r>
              <a:rPr lang="en-US" sz="2800" b="1">
                <a:solidFill>
                  <a:schemeClr val="tx2"/>
                </a:solidFill>
                <a:latin typeface="Helvetica"/>
              </a:rPr>
              <a:t>Examples of Input, output and outcome indicators</a:t>
            </a:r>
          </a:p>
        </p:txBody>
      </p:sp>
      <p:sp>
        <p:nvSpPr>
          <p:cNvPr id="13" name="Down Arrow 12"/>
          <p:cNvSpPr>
            <a:spLocks noChangeArrowheads="1"/>
          </p:cNvSpPr>
          <p:nvPr/>
        </p:nvSpPr>
        <p:spPr bwMode="auto">
          <a:xfrm>
            <a:off x="0" y="1828800"/>
            <a:ext cx="4038600" cy="4038600"/>
          </a:xfrm>
          <a:prstGeom prst="downArrow">
            <a:avLst>
              <a:gd name="adj1" fmla="val 50000"/>
              <a:gd name="adj2" fmla="val 50000"/>
            </a:avLst>
          </a:prstGeom>
          <a:solidFill>
            <a:srgbClr val="FF0000"/>
          </a:solidFill>
          <a:ln w="9525" algn="ctr">
            <a:solidFill>
              <a:schemeClr val="tx1"/>
            </a:solidFill>
            <a:round/>
            <a:headEnd/>
            <a:tailEnd/>
          </a:ln>
        </p:spPr>
        <p:txBody>
          <a:bodyPr/>
          <a:lstStyle/>
          <a:p>
            <a:pPr algn="ctr" eaLnBrk="0" hangingPunct="0"/>
            <a:r>
              <a:rPr lang="en-US" b="1">
                <a:solidFill>
                  <a:schemeClr val="bg1"/>
                </a:solidFill>
              </a:rPr>
              <a:t>Input</a:t>
            </a:r>
          </a:p>
          <a:p>
            <a:pPr algn="ctr" eaLnBrk="0" hangingPunct="0"/>
            <a:endParaRPr lang="en-US" sz="2200">
              <a:solidFill>
                <a:schemeClr val="bg1"/>
              </a:solidFill>
            </a:endParaRPr>
          </a:p>
          <a:p>
            <a:pPr algn="ctr" eaLnBrk="0" hangingPunct="0"/>
            <a:r>
              <a:rPr lang="en-US" sz="2200">
                <a:solidFill>
                  <a:schemeClr val="bg1"/>
                </a:solidFill>
              </a:rPr>
              <a:t>Indicators: </a:t>
            </a:r>
          </a:p>
          <a:p>
            <a:pPr algn="ctr" eaLnBrk="0" hangingPunct="0"/>
            <a:r>
              <a:rPr lang="en-US" sz="2200">
                <a:solidFill>
                  <a:schemeClr val="bg1"/>
                </a:solidFill>
              </a:rPr>
              <a:t>AMOUNT $ spent; NUMBERS of personnel working; NUMBERS of hours</a:t>
            </a:r>
          </a:p>
        </p:txBody>
      </p:sp>
      <p:sp>
        <p:nvSpPr>
          <p:cNvPr id="15" name="Right Arrow 14"/>
          <p:cNvSpPr>
            <a:spLocks noChangeArrowheads="1"/>
          </p:cNvSpPr>
          <p:nvPr/>
        </p:nvSpPr>
        <p:spPr bwMode="auto">
          <a:xfrm>
            <a:off x="4191000" y="1295400"/>
            <a:ext cx="4953000" cy="2971800"/>
          </a:xfrm>
          <a:prstGeom prst="rightArrow">
            <a:avLst>
              <a:gd name="adj1" fmla="val 50000"/>
              <a:gd name="adj2" fmla="val 50000"/>
            </a:avLst>
          </a:prstGeom>
          <a:solidFill>
            <a:srgbClr val="F26429"/>
          </a:solidFill>
          <a:ln w="9525" algn="ctr">
            <a:solidFill>
              <a:schemeClr val="tx1"/>
            </a:solidFill>
            <a:round/>
            <a:headEnd/>
            <a:tailEnd/>
          </a:ln>
        </p:spPr>
        <p:txBody>
          <a:bodyPr/>
          <a:lstStyle/>
          <a:p>
            <a:pPr marL="63500" lvl="1" eaLnBrk="0" hangingPunct="0"/>
            <a:r>
              <a:rPr lang="en-US" sz="1800" b="1"/>
              <a:t>Output indicators: </a:t>
            </a:r>
            <a:r>
              <a:rPr lang="en-US" sz="1800"/>
              <a:t>NUMBERS of people trained; NUMBERS of meetings held; NUMBERS of PS kits distributed</a:t>
            </a:r>
          </a:p>
        </p:txBody>
      </p:sp>
      <p:sp>
        <p:nvSpPr>
          <p:cNvPr id="10" name="Right Arrow 9"/>
          <p:cNvSpPr>
            <a:spLocks noChangeArrowheads="1"/>
          </p:cNvSpPr>
          <p:nvPr/>
        </p:nvSpPr>
        <p:spPr bwMode="auto">
          <a:xfrm>
            <a:off x="4191000" y="4114800"/>
            <a:ext cx="4953000" cy="2971800"/>
          </a:xfrm>
          <a:prstGeom prst="rightArrow">
            <a:avLst>
              <a:gd name="adj1" fmla="val 50000"/>
              <a:gd name="adj2" fmla="val 50000"/>
            </a:avLst>
          </a:prstGeom>
          <a:solidFill>
            <a:srgbClr val="F2CB1C"/>
          </a:solidFill>
          <a:ln w="9525" algn="ctr">
            <a:solidFill>
              <a:schemeClr val="tx1"/>
            </a:solidFill>
            <a:round/>
            <a:headEnd/>
            <a:tailEnd/>
          </a:ln>
        </p:spPr>
        <p:txBody>
          <a:bodyPr/>
          <a:lstStyle/>
          <a:p>
            <a:pPr marL="228600" lvl="1" eaLnBrk="0" hangingPunct="0"/>
            <a:r>
              <a:rPr lang="en-US" sz="1800" b="1"/>
              <a:t>Outcome i</a:t>
            </a:r>
            <a:r>
              <a:rPr lang="en-US" sz="1800" b="1">
                <a:solidFill>
                  <a:srgbClr val="000000"/>
                </a:solidFill>
              </a:rPr>
              <a:t>ndicators: </a:t>
            </a:r>
            <a:r>
              <a:rPr lang="en-US" sz="1800">
                <a:solidFill>
                  <a:srgbClr val="000000"/>
                </a:solidFill>
              </a:rPr>
              <a:t>NUMBER of children playing (quantitative); self-reported INCREASE in desire for social interaction (qualitative); LEVEL of skill improvement in PSS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7890" name="Text Box 10"/>
          <p:cNvSpPr txBox="1">
            <a:spLocks noChangeArrowheads="1"/>
          </p:cNvSpPr>
          <p:nvPr/>
        </p:nvSpPr>
        <p:spPr bwMode="auto">
          <a:xfrm>
            <a:off x="0" y="152400"/>
            <a:ext cx="9296400" cy="396875"/>
          </a:xfrm>
          <a:prstGeom prst="rect">
            <a:avLst/>
          </a:prstGeom>
          <a:noFill/>
          <a:ln w="9525">
            <a:noFill/>
            <a:miter lim="800000"/>
            <a:headEnd/>
            <a:tailEnd/>
          </a:ln>
        </p:spPr>
        <p:txBody>
          <a:bodyPr>
            <a:spAutoFit/>
          </a:bodyPr>
          <a:lstStyle/>
          <a:p>
            <a:pPr>
              <a:spcBef>
                <a:spcPct val="20000"/>
              </a:spcBef>
            </a:pPr>
            <a:r>
              <a:rPr lang="en-GB" sz="2000"/>
              <a:t>Keeping track of inputs, outputs and outcomes for activities - An example</a:t>
            </a:r>
            <a:endParaRPr lang="da-DK" sz="2000"/>
          </a:p>
        </p:txBody>
      </p:sp>
      <p:pic>
        <p:nvPicPr>
          <p:cNvPr id="3789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7892" name="Rectangle 2"/>
          <p:cNvSpPr txBox="1">
            <a:spLocks noChangeArrowheads="1"/>
          </p:cNvSpPr>
          <p:nvPr/>
        </p:nvSpPr>
        <p:spPr bwMode="auto">
          <a:xfrm>
            <a:off x="228600" y="0"/>
            <a:ext cx="8915400" cy="1066800"/>
          </a:xfrm>
          <a:prstGeom prst="rect">
            <a:avLst/>
          </a:prstGeom>
          <a:noFill/>
          <a:ln w="9525">
            <a:noFill/>
            <a:miter lim="800000"/>
            <a:headEnd/>
            <a:tailEnd/>
          </a:ln>
        </p:spPr>
        <p:txBody>
          <a:bodyPr anchor="ctr"/>
          <a:lstStyle/>
          <a:p>
            <a:endParaRPr lang="da-DK" sz="1800" b="1">
              <a:solidFill>
                <a:schemeClr val="tx2"/>
              </a:solidFill>
              <a:latin typeface="Helvetica"/>
            </a:endParaRPr>
          </a:p>
        </p:txBody>
      </p:sp>
      <p:graphicFrame>
        <p:nvGraphicFramePr>
          <p:cNvPr id="37940" name="Group 52"/>
          <p:cNvGraphicFramePr>
            <a:graphicFrameLocks noGrp="1"/>
          </p:cNvGraphicFramePr>
          <p:nvPr/>
        </p:nvGraphicFramePr>
        <p:xfrm>
          <a:off x="0" y="609600"/>
          <a:ext cx="9144000" cy="6246813"/>
        </p:xfrm>
        <a:graphic>
          <a:graphicData uri="http://schemas.openxmlformats.org/drawingml/2006/table">
            <a:tbl>
              <a:tblPr/>
              <a:tblGrid>
                <a:gridCol w="1704975"/>
                <a:gridCol w="3797300"/>
                <a:gridCol w="3641725"/>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Helvetica"/>
                          <a:ea typeface="ヒラギノ角ゴ Pro W3"/>
                          <a:cs typeface="ヒラギノ角ゴ Pro W3"/>
                        </a:rPr>
                        <a:t>Logical framework approach</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Indicators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Overall Goal </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To reduce suffering and risk for development of severe trauma of Population 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Adults and children show healthy signs of coping with impact of crisis event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Activity 1</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a:ea typeface="ヒラギノ角ゴ Pro W3"/>
                          <a:cs typeface="ヒラギノ角ゴ Pro W3"/>
                        </a:rPr>
                        <a:t>Training in PFA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Resources to enable training</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Amount of money; personnel; training manuals; materials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Training has taken place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Number of people trained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Outcome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Volunteers can provide PFA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Skill level in PFA has increased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Activity 2:</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Workshops with children</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Resources for workshops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Amount of money; personnel; training manuals; materials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Workshops are held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Number of workshops held; number of children attended; number of trainers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Outcome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Children are coping better</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Increase in children’s playfulness, self-confidence, trusting of others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9938"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3993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9940"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Why is monitoring important? </a:t>
            </a:r>
          </a:p>
        </p:txBody>
      </p:sp>
      <p:sp>
        <p:nvSpPr>
          <p:cNvPr id="9" name="TextBox 8"/>
          <p:cNvSpPr txBox="1">
            <a:spLocks noChangeArrowheads="1"/>
          </p:cNvSpPr>
          <p:nvPr/>
        </p:nvSpPr>
        <p:spPr bwMode="auto">
          <a:xfrm>
            <a:off x="457200" y="1981200"/>
            <a:ext cx="8077200" cy="461963"/>
          </a:xfrm>
          <a:prstGeom prst="rect">
            <a:avLst/>
          </a:prstGeom>
          <a:noFill/>
          <a:ln w="9525">
            <a:noFill/>
            <a:miter lim="800000"/>
            <a:headEnd/>
            <a:tailEnd/>
          </a:ln>
        </p:spPr>
        <p:txBody>
          <a:bodyPr>
            <a:spAutoFit/>
          </a:bodyPr>
          <a:lstStyle/>
          <a:p>
            <a:pPr marL="457200" indent="-457200" eaLnBrk="0" hangingPunct="0">
              <a:buFont typeface="Helvetica"/>
              <a:buAutoNum type="arabicPeriod"/>
            </a:pPr>
            <a:r>
              <a:rPr lang="en-US"/>
              <a:t>Relevance</a:t>
            </a:r>
          </a:p>
        </p:txBody>
      </p:sp>
      <p:sp>
        <p:nvSpPr>
          <p:cNvPr id="10" name="Rectangle 9"/>
          <p:cNvSpPr>
            <a:spLocks noChangeArrowheads="1"/>
          </p:cNvSpPr>
          <p:nvPr/>
        </p:nvSpPr>
        <p:spPr bwMode="auto">
          <a:xfrm>
            <a:off x="457200" y="2895600"/>
            <a:ext cx="3124200" cy="1552575"/>
          </a:xfrm>
          <a:prstGeom prst="rect">
            <a:avLst/>
          </a:prstGeom>
          <a:noFill/>
          <a:ln w="9525">
            <a:noFill/>
            <a:miter lim="800000"/>
            <a:headEnd/>
            <a:tailEnd/>
          </a:ln>
        </p:spPr>
        <p:txBody>
          <a:bodyPr>
            <a:spAutoFit/>
          </a:bodyPr>
          <a:lstStyle/>
          <a:p>
            <a:pPr marL="457200" indent="-457200" eaLnBrk="0" hangingPunct="0">
              <a:buFont typeface="Helvetica"/>
              <a:buAutoNum type="arabicPeriod" startAt="2"/>
            </a:pPr>
            <a:r>
              <a:rPr lang="en-US"/>
              <a:t>Responsibility and communication</a:t>
            </a:r>
          </a:p>
          <a:p>
            <a:pPr marL="457200" indent="-457200" eaLnBrk="0" hangingPunct="0">
              <a:buFont typeface="Helvetica"/>
              <a:buAutoNum type="arabicPeriod" startAt="2"/>
            </a:pPr>
            <a:endParaRPr lang="en-US"/>
          </a:p>
          <a:p>
            <a:pPr marL="457200" indent="-457200" eaLnBrk="0" hangingPunct="0">
              <a:buFont typeface="Helvetica"/>
              <a:buAutoNum type="arabicPeriod" startAt="2"/>
            </a:pPr>
            <a:r>
              <a:rPr lang="en-US"/>
              <a:t>Accountability</a:t>
            </a:r>
          </a:p>
        </p:txBody>
      </p:sp>
      <p:pic>
        <p:nvPicPr>
          <p:cNvPr id="39943" name="Picture 10"/>
          <p:cNvPicPr>
            <a:picLocks noChangeAspect="1"/>
          </p:cNvPicPr>
          <p:nvPr/>
        </p:nvPicPr>
        <p:blipFill>
          <a:blip r:embed="rId5"/>
          <a:srcRect/>
          <a:stretch>
            <a:fillRect/>
          </a:stretch>
        </p:blipFill>
        <p:spPr bwMode="auto">
          <a:xfrm>
            <a:off x="3886200" y="1981200"/>
            <a:ext cx="5041900" cy="3517900"/>
          </a:xfrm>
          <a:prstGeom prst="rect">
            <a:avLst/>
          </a:prstGeom>
          <a:noFill/>
          <a:ln w="9525">
            <a:noFill/>
            <a:miter lim="800000"/>
            <a:headEnd/>
            <a:tailEnd/>
          </a:ln>
        </p:spPr>
      </p:pic>
      <p:sp>
        <p:nvSpPr>
          <p:cNvPr id="12" name="TextBox 11"/>
          <p:cNvSpPr txBox="1">
            <a:spLocks noChangeArrowheads="1"/>
          </p:cNvSpPr>
          <p:nvPr/>
        </p:nvSpPr>
        <p:spPr bwMode="auto">
          <a:xfrm>
            <a:off x="381000" y="5715000"/>
            <a:ext cx="8150225" cy="461963"/>
          </a:xfrm>
          <a:prstGeom prst="rect">
            <a:avLst/>
          </a:prstGeom>
          <a:noFill/>
          <a:ln w="9525">
            <a:noFill/>
            <a:miter lim="800000"/>
            <a:headEnd/>
            <a:tailEnd/>
          </a:ln>
        </p:spPr>
        <p:txBody>
          <a:bodyPr wrap="none">
            <a:spAutoFit/>
          </a:bodyPr>
          <a:lstStyle/>
          <a:p>
            <a:pPr eaLnBrk="0" hangingPunct="0"/>
            <a:r>
              <a:rPr lang="en-US" b="1">
                <a:solidFill>
                  <a:srgbClr val="FF0000"/>
                </a:solidFill>
              </a:rPr>
              <a:t>Simply put: </a:t>
            </a:r>
            <a:r>
              <a:rPr lang="en-US">
                <a:solidFill>
                  <a:srgbClr val="FF0000"/>
                </a:solidFill>
              </a:rPr>
              <a:t>Are we on track? Are we on the RIGHT track?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198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4198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198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Who is involved in monitoring? </a:t>
            </a:r>
          </a:p>
        </p:txBody>
      </p:sp>
      <p:grpSp>
        <p:nvGrpSpPr>
          <p:cNvPr id="41989" name="Group 16"/>
          <p:cNvGrpSpPr>
            <a:grpSpLocks/>
          </p:cNvGrpSpPr>
          <p:nvPr/>
        </p:nvGrpSpPr>
        <p:grpSpPr bwMode="auto">
          <a:xfrm>
            <a:off x="533400" y="1752600"/>
            <a:ext cx="7620000" cy="4781550"/>
            <a:chOff x="533400" y="1752600"/>
            <a:chExt cx="7620000" cy="4781826"/>
          </a:xfrm>
        </p:grpSpPr>
        <p:pic>
          <p:nvPicPr>
            <p:cNvPr id="42002" name="Picture 7"/>
            <p:cNvPicPr>
              <a:picLocks noChangeAspect="1"/>
            </p:cNvPicPr>
            <p:nvPr/>
          </p:nvPicPr>
          <p:blipFill>
            <a:blip r:embed="rId5"/>
            <a:srcRect/>
            <a:stretch>
              <a:fillRect/>
            </a:stretch>
          </p:blipFill>
          <p:spPr bwMode="auto">
            <a:xfrm>
              <a:off x="533400" y="1752600"/>
              <a:ext cx="7620000" cy="4781826"/>
            </a:xfrm>
            <a:prstGeom prst="rect">
              <a:avLst/>
            </a:prstGeom>
            <a:noFill/>
            <a:ln w="9525">
              <a:noFill/>
              <a:miter lim="800000"/>
              <a:headEnd/>
              <a:tailEnd/>
            </a:ln>
          </p:spPr>
        </p:pic>
        <p:sp>
          <p:nvSpPr>
            <p:cNvPr id="42003" name="TextBox 10"/>
            <p:cNvSpPr txBox="1">
              <a:spLocks noChangeArrowheads="1"/>
            </p:cNvSpPr>
            <p:nvPr/>
          </p:nvSpPr>
          <p:spPr bwMode="auto">
            <a:xfrm>
              <a:off x="6019800" y="1752600"/>
              <a:ext cx="2133600" cy="646331"/>
            </a:xfrm>
            <a:prstGeom prst="rect">
              <a:avLst/>
            </a:prstGeom>
            <a:solidFill>
              <a:schemeClr val="bg1"/>
            </a:solidFill>
            <a:ln w="9525">
              <a:noFill/>
              <a:miter lim="800000"/>
              <a:headEnd/>
              <a:tailEnd/>
            </a:ln>
          </p:spPr>
          <p:txBody>
            <a:bodyPr>
              <a:spAutoFit/>
            </a:bodyPr>
            <a:lstStyle/>
            <a:p>
              <a:pPr algn="ctr" eaLnBrk="0" hangingPunct="0"/>
              <a:r>
                <a:rPr lang="en-US" sz="1800"/>
                <a:t>              Responsibility</a:t>
              </a:r>
            </a:p>
          </p:txBody>
        </p:sp>
      </p:grpSp>
      <p:sp>
        <p:nvSpPr>
          <p:cNvPr id="13" name="TextBox 12"/>
          <p:cNvSpPr txBox="1">
            <a:spLocks noChangeArrowheads="1"/>
          </p:cNvSpPr>
          <p:nvPr/>
        </p:nvSpPr>
        <p:spPr bwMode="auto">
          <a:xfrm>
            <a:off x="762000" y="2971800"/>
            <a:ext cx="3733800" cy="338138"/>
          </a:xfrm>
          <a:prstGeom prst="rect">
            <a:avLst/>
          </a:prstGeom>
          <a:noFill/>
          <a:ln w="9525">
            <a:noFill/>
            <a:miter lim="800000"/>
            <a:headEnd/>
            <a:tailEnd/>
          </a:ln>
        </p:spPr>
        <p:txBody>
          <a:bodyPr>
            <a:spAutoFit/>
          </a:bodyPr>
          <a:lstStyle/>
          <a:p>
            <a:pPr eaLnBrk="0" hangingPunct="0"/>
            <a:r>
              <a:rPr lang="en-US" sz="1600"/>
              <a:t>Including monitoring and evaluation</a:t>
            </a:r>
          </a:p>
        </p:txBody>
      </p:sp>
      <p:grpSp>
        <p:nvGrpSpPr>
          <p:cNvPr id="16" name="Group 15"/>
          <p:cNvGrpSpPr>
            <a:grpSpLocks/>
          </p:cNvGrpSpPr>
          <p:nvPr/>
        </p:nvGrpSpPr>
        <p:grpSpPr bwMode="auto">
          <a:xfrm>
            <a:off x="1447800" y="5105400"/>
            <a:ext cx="1828800" cy="795338"/>
            <a:chOff x="1447800" y="5105400"/>
            <a:chExt cx="1828800" cy="795754"/>
          </a:xfrm>
        </p:grpSpPr>
        <p:sp>
          <p:nvSpPr>
            <p:cNvPr id="42000" name="TextBox 13"/>
            <p:cNvSpPr txBox="1">
              <a:spLocks noChangeArrowheads="1"/>
            </p:cNvSpPr>
            <p:nvPr/>
          </p:nvSpPr>
          <p:spPr bwMode="auto">
            <a:xfrm>
              <a:off x="1447800" y="5105400"/>
              <a:ext cx="1828800" cy="338554"/>
            </a:xfrm>
            <a:prstGeom prst="rect">
              <a:avLst/>
            </a:prstGeom>
            <a:noFill/>
            <a:ln w="9525">
              <a:noFill/>
              <a:miter lim="800000"/>
              <a:headEnd/>
              <a:tailEnd/>
            </a:ln>
          </p:spPr>
          <p:txBody>
            <a:bodyPr>
              <a:spAutoFit/>
            </a:bodyPr>
            <a:lstStyle/>
            <a:p>
              <a:pPr algn="ctr" eaLnBrk="0" hangingPunct="0"/>
              <a:r>
                <a:rPr lang="en-US" sz="1600"/>
                <a:t>Data collection</a:t>
              </a:r>
            </a:p>
          </p:txBody>
        </p:sp>
        <p:sp>
          <p:nvSpPr>
            <p:cNvPr id="42001" name="TextBox 14"/>
            <p:cNvSpPr txBox="1">
              <a:spLocks noChangeArrowheads="1"/>
            </p:cNvSpPr>
            <p:nvPr/>
          </p:nvSpPr>
          <p:spPr bwMode="auto">
            <a:xfrm>
              <a:off x="1447800" y="5562600"/>
              <a:ext cx="1828800" cy="338554"/>
            </a:xfrm>
            <a:prstGeom prst="rect">
              <a:avLst/>
            </a:prstGeom>
            <a:noFill/>
            <a:ln w="9525">
              <a:noFill/>
              <a:miter lim="800000"/>
              <a:headEnd/>
              <a:tailEnd/>
            </a:ln>
          </p:spPr>
          <p:txBody>
            <a:bodyPr>
              <a:spAutoFit/>
            </a:bodyPr>
            <a:lstStyle/>
            <a:p>
              <a:pPr algn="ctr" eaLnBrk="0" hangingPunct="0"/>
              <a:r>
                <a:rPr lang="en-US" sz="1600"/>
                <a:t>Data collection</a:t>
              </a:r>
            </a:p>
          </p:txBody>
        </p:sp>
      </p:grpSp>
      <p:sp>
        <p:nvSpPr>
          <p:cNvPr id="18" name="Oval 17"/>
          <p:cNvSpPr>
            <a:spLocks noChangeArrowheads="1"/>
          </p:cNvSpPr>
          <p:nvPr/>
        </p:nvSpPr>
        <p:spPr bwMode="auto">
          <a:xfrm>
            <a:off x="4572000" y="2743200"/>
            <a:ext cx="1828800" cy="838200"/>
          </a:xfrm>
          <a:prstGeom prst="ellipse">
            <a:avLst/>
          </a:prstGeom>
          <a:noFill/>
          <a:ln w="38100" algn="ctr">
            <a:solidFill>
              <a:schemeClr val="tx1"/>
            </a:solidFill>
            <a:round/>
            <a:headEnd/>
            <a:tailEnd/>
          </a:ln>
        </p:spPr>
        <p:txBody>
          <a:bodyPr/>
          <a:lstStyle/>
          <a:p>
            <a:pPr eaLnBrk="0" hangingPunct="0"/>
            <a:endParaRPr lang="en-US"/>
          </a:p>
        </p:txBody>
      </p:sp>
      <p:sp>
        <p:nvSpPr>
          <p:cNvPr id="19" name="Oval 18"/>
          <p:cNvSpPr>
            <a:spLocks noChangeArrowheads="1"/>
          </p:cNvSpPr>
          <p:nvPr/>
        </p:nvSpPr>
        <p:spPr bwMode="auto">
          <a:xfrm>
            <a:off x="4267200" y="3505200"/>
            <a:ext cx="2362200" cy="914400"/>
          </a:xfrm>
          <a:prstGeom prst="ellipse">
            <a:avLst/>
          </a:prstGeom>
          <a:noFill/>
          <a:ln w="38100" algn="ctr">
            <a:solidFill>
              <a:schemeClr val="tx1"/>
            </a:solidFill>
            <a:round/>
            <a:headEnd/>
            <a:tailEnd/>
          </a:ln>
        </p:spPr>
        <p:txBody>
          <a:bodyPr/>
          <a:lstStyle/>
          <a:p>
            <a:pPr eaLnBrk="0" hangingPunct="0"/>
            <a:endParaRPr lang="en-US"/>
          </a:p>
        </p:txBody>
      </p:sp>
      <p:grpSp>
        <p:nvGrpSpPr>
          <p:cNvPr id="22" name="Group 21"/>
          <p:cNvGrpSpPr>
            <a:grpSpLocks/>
          </p:cNvGrpSpPr>
          <p:nvPr/>
        </p:nvGrpSpPr>
        <p:grpSpPr bwMode="auto">
          <a:xfrm>
            <a:off x="4267200" y="4495800"/>
            <a:ext cx="2362200" cy="1752600"/>
            <a:chOff x="4267200" y="4495800"/>
            <a:chExt cx="2362200" cy="1752600"/>
          </a:xfrm>
        </p:grpSpPr>
        <p:sp>
          <p:nvSpPr>
            <p:cNvPr id="41998" name="Oval 19"/>
            <p:cNvSpPr>
              <a:spLocks noChangeArrowheads="1"/>
            </p:cNvSpPr>
            <p:nvPr/>
          </p:nvSpPr>
          <p:spPr bwMode="auto">
            <a:xfrm>
              <a:off x="4267200" y="4495800"/>
              <a:ext cx="2362200" cy="914400"/>
            </a:xfrm>
            <a:prstGeom prst="ellipse">
              <a:avLst/>
            </a:prstGeom>
            <a:noFill/>
            <a:ln w="38100" algn="ctr">
              <a:solidFill>
                <a:schemeClr val="tx1"/>
              </a:solidFill>
              <a:round/>
              <a:headEnd/>
              <a:tailEnd/>
            </a:ln>
          </p:spPr>
          <p:txBody>
            <a:bodyPr/>
            <a:lstStyle/>
            <a:p>
              <a:pPr eaLnBrk="0" hangingPunct="0"/>
              <a:endParaRPr lang="en-US"/>
            </a:p>
          </p:txBody>
        </p:sp>
        <p:sp>
          <p:nvSpPr>
            <p:cNvPr id="41999" name="Oval 20"/>
            <p:cNvSpPr>
              <a:spLocks noChangeArrowheads="1"/>
            </p:cNvSpPr>
            <p:nvPr/>
          </p:nvSpPr>
          <p:spPr bwMode="auto">
            <a:xfrm>
              <a:off x="4267200" y="5334000"/>
              <a:ext cx="2362200" cy="914400"/>
            </a:xfrm>
            <a:prstGeom prst="ellipse">
              <a:avLst/>
            </a:prstGeom>
            <a:noFill/>
            <a:ln w="38100" algn="ctr">
              <a:solidFill>
                <a:schemeClr val="tx1"/>
              </a:solidFill>
              <a:round/>
              <a:headEnd/>
              <a:tailEnd/>
            </a:ln>
          </p:spPr>
          <p:txBody>
            <a:bodyPr/>
            <a:lstStyle/>
            <a:p>
              <a:pPr eaLnBrk="0" hangingPunct="0"/>
              <a:endParaRPr lang="en-US"/>
            </a:p>
          </p:txBody>
        </p:sp>
      </p:grpSp>
      <p:grpSp>
        <p:nvGrpSpPr>
          <p:cNvPr id="26" name="Group 25"/>
          <p:cNvGrpSpPr>
            <a:grpSpLocks/>
          </p:cNvGrpSpPr>
          <p:nvPr/>
        </p:nvGrpSpPr>
        <p:grpSpPr bwMode="auto">
          <a:xfrm>
            <a:off x="7315200" y="3429000"/>
            <a:ext cx="1828800" cy="838200"/>
            <a:chOff x="7086600" y="5410200"/>
            <a:chExt cx="1828800" cy="838200"/>
          </a:xfrm>
        </p:grpSpPr>
        <p:sp>
          <p:nvSpPr>
            <p:cNvPr id="41996" name="Oval 23"/>
            <p:cNvSpPr>
              <a:spLocks noChangeArrowheads="1"/>
            </p:cNvSpPr>
            <p:nvPr/>
          </p:nvSpPr>
          <p:spPr bwMode="auto">
            <a:xfrm>
              <a:off x="7086600" y="5410200"/>
              <a:ext cx="1828800" cy="838200"/>
            </a:xfrm>
            <a:prstGeom prst="ellipse">
              <a:avLst/>
            </a:prstGeom>
            <a:noFill/>
            <a:ln w="38100" algn="ctr">
              <a:solidFill>
                <a:schemeClr val="tx1"/>
              </a:solidFill>
              <a:round/>
              <a:headEnd/>
              <a:tailEnd/>
            </a:ln>
          </p:spPr>
          <p:txBody>
            <a:bodyPr/>
            <a:lstStyle/>
            <a:p>
              <a:pPr eaLnBrk="0" hangingPunct="0"/>
              <a:endParaRPr lang="en-US"/>
            </a:p>
          </p:txBody>
        </p:sp>
        <p:sp>
          <p:nvSpPr>
            <p:cNvPr id="41997" name="TextBox 24"/>
            <p:cNvSpPr txBox="1">
              <a:spLocks noChangeArrowheads="1"/>
            </p:cNvSpPr>
            <p:nvPr/>
          </p:nvSpPr>
          <p:spPr bwMode="auto">
            <a:xfrm>
              <a:off x="7162800" y="5638800"/>
              <a:ext cx="1749104" cy="369332"/>
            </a:xfrm>
            <a:prstGeom prst="rect">
              <a:avLst/>
            </a:prstGeom>
            <a:noFill/>
            <a:ln w="9525">
              <a:noFill/>
              <a:miter lim="800000"/>
              <a:headEnd/>
              <a:tailEnd/>
            </a:ln>
          </p:spPr>
          <p:txBody>
            <a:bodyPr>
              <a:spAutoFit/>
            </a:bodyPr>
            <a:lstStyle/>
            <a:p>
              <a:pPr eaLnBrk="0" hangingPunct="0"/>
              <a:r>
                <a:rPr lang="en-US" sz="1800"/>
                <a:t>Other partners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mph" presetSubtype="2" fill="hold" grpId="1" nodeType="clickEffect">
                                  <p:stCondLst>
                                    <p:cond delay="0"/>
                                  </p:stCondLst>
                                  <p:childTnLst>
                                    <p:animClr clrSpc="rgb" dir="cw">
                                      <p:cBhvr override="childStyle">
                                        <p:cTn id="11" dur="500" fill="hold"/>
                                        <p:tgtEl>
                                          <p:spTgt spid="13"/>
                                        </p:tgtEl>
                                        <p:attrNameLst>
                                          <p:attrName>style.color</p:attrName>
                                        </p:attrNameLst>
                                      </p:cBhvr>
                                      <p:to>
                                        <a:srgbClr val="F7050E"/>
                                      </p:to>
                                    </p:animClr>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20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20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mph" presetSubtype="0" accel="50000" decel="50000" fill="hold" nodeType="clickEffect">
                                  <p:stCondLst>
                                    <p:cond delay="0"/>
                                  </p:stCondLst>
                                  <p:childTnLst>
                                    <p:animScale>
                                      <p:cBhvr>
                                        <p:cTn id="25" dur="2000" fill="hold"/>
                                        <p:tgtEl>
                                          <p:spTgt spid="16"/>
                                        </p:tgtEl>
                                      </p:cBhvr>
                                      <p:by x="150000" y="150000"/>
                                    </p:animScale>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P spid="18"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403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sp>
        <p:nvSpPr>
          <p:cNvPr id="44035" name="Rectangle 2"/>
          <p:cNvSpPr>
            <a:spLocks noGrp="1" noChangeArrowheads="1"/>
          </p:cNvSpPr>
          <p:nvPr>
            <p:ph type="title" idx="4294967295"/>
          </p:nvPr>
        </p:nvSpPr>
        <p:spPr>
          <a:xfrm>
            <a:off x="304800" y="2057400"/>
            <a:ext cx="8686800" cy="3429000"/>
          </a:xfrm>
        </p:spPr>
        <p:txBody>
          <a:bodyPr/>
          <a:lstStyle/>
          <a:p>
            <a:r>
              <a:rPr lang="en-US" sz="2800" b="0" smtClean="0"/>
              <a:t>In buzz groups of 2 or 3, discuss amongst yourselves what evaluations are and how they differ from monitoring? </a:t>
            </a:r>
            <a:br>
              <a:rPr lang="en-US" sz="2800" b="0" smtClean="0"/>
            </a:br>
            <a:r>
              <a:rPr lang="en-US" sz="2800" b="0" smtClean="0"/>
              <a:t/>
            </a:r>
            <a:br>
              <a:rPr lang="en-US" sz="2800" b="0" smtClean="0"/>
            </a:br>
            <a:r>
              <a:rPr lang="en-US" sz="2800" b="0" smtClean="0"/>
              <a:t>Try to write a simple and clear definition of what an evaluation does in a psychosocial response. </a:t>
            </a:r>
            <a:endParaRPr lang="da-DK" sz="2800" smtClean="0"/>
          </a:p>
        </p:txBody>
      </p:sp>
      <p:pic>
        <p:nvPicPr>
          <p:cNvPr id="44036"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4037"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What are evaluations?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608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4608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608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What are evaluations? </a:t>
            </a:r>
          </a:p>
        </p:txBody>
      </p:sp>
      <p:sp>
        <p:nvSpPr>
          <p:cNvPr id="46085" name="TextBox 7"/>
          <p:cNvSpPr txBox="1">
            <a:spLocks noChangeArrowheads="1"/>
          </p:cNvSpPr>
          <p:nvPr/>
        </p:nvSpPr>
        <p:spPr bwMode="auto">
          <a:xfrm>
            <a:off x="228600" y="2057400"/>
            <a:ext cx="8382000" cy="1200150"/>
          </a:xfrm>
          <a:prstGeom prst="rect">
            <a:avLst/>
          </a:prstGeom>
          <a:noFill/>
          <a:ln w="9525">
            <a:noFill/>
            <a:miter lim="800000"/>
            <a:headEnd/>
            <a:tailEnd/>
          </a:ln>
        </p:spPr>
        <p:txBody>
          <a:bodyPr>
            <a:spAutoFit/>
          </a:bodyPr>
          <a:lstStyle/>
          <a:p>
            <a:pPr eaLnBrk="0" hangingPunct="0"/>
            <a:r>
              <a:rPr lang="en-US"/>
              <a:t>“Evaluations explore whether the interventions succeeded in achieving the overall goals and aims of the psychosocial response”  </a:t>
            </a:r>
          </a:p>
        </p:txBody>
      </p:sp>
      <p:sp>
        <p:nvSpPr>
          <p:cNvPr id="9" name="TextBox 8"/>
          <p:cNvSpPr txBox="1"/>
          <p:nvPr/>
        </p:nvSpPr>
        <p:spPr>
          <a:xfrm>
            <a:off x="304800" y="3505200"/>
            <a:ext cx="8382000" cy="1938338"/>
          </a:xfrm>
          <a:prstGeom prst="rect">
            <a:avLst/>
          </a:prstGeom>
          <a:noFill/>
        </p:spPr>
        <p:txBody>
          <a:bodyPr>
            <a:spAutoFit/>
          </a:bodyPr>
          <a:lstStyle/>
          <a:p>
            <a:pPr eaLnBrk="0" hangingPunct="0">
              <a:defRPr/>
            </a:pPr>
            <a:r>
              <a:rPr lang="en-US" b="1" dirty="0">
                <a:ea typeface="ヒラギノ角ゴ Pro W3" charset="-128"/>
                <a:cs typeface="ヒラギノ角ゴ Pro W3" charset="-128"/>
              </a:rPr>
              <a:t>Discussion points: </a:t>
            </a:r>
          </a:p>
          <a:p>
            <a:pPr marL="457200" indent="-457200" eaLnBrk="0" hangingPunct="0">
              <a:buFont typeface="+mj-lt"/>
              <a:buAutoNum type="arabicPeriod"/>
              <a:defRPr/>
            </a:pPr>
            <a:r>
              <a:rPr lang="en-US" dirty="0">
                <a:ea typeface="ヒラギノ角ゴ Pro W3" charset="-128"/>
                <a:cs typeface="ヒラギノ角ゴ Pro W3" charset="-128"/>
              </a:rPr>
              <a:t>Evaluations are meant to be OBJECTIVE – what does it mean and why is it important? </a:t>
            </a:r>
          </a:p>
          <a:p>
            <a:pPr marL="457200" indent="-457200" eaLnBrk="0" hangingPunct="0">
              <a:buFont typeface="+mj-lt"/>
              <a:buAutoNum type="arabicPeriod"/>
              <a:defRPr/>
            </a:pPr>
            <a:endParaRPr lang="en-US" dirty="0">
              <a:ea typeface="ヒラギノ角ゴ Pro W3" charset="-128"/>
              <a:cs typeface="ヒラギノ角ゴ Pro W3" charset="-128"/>
            </a:endParaRPr>
          </a:p>
          <a:p>
            <a:pPr eaLnBrk="0" hangingPunct="0">
              <a:defRPr/>
            </a:pPr>
            <a:endParaRPr lang="en-US" dirty="0">
              <a:ea typeface="ヒラギノ角ゴ Pro W3" charset="-128"/>
              <a:cs typeface="ヒラギノ角ゴ Pro W3"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813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4813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8132"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What are evaluations? </a:t>
            </a:r>
          </a:p>
        </p:txBody>
      </p:sp>
      <p:sp>
        <p:nvSpPr>
          <p:cNvPr id="48133" name="TextBox 7"/>
          <p:cNvSpPr txBox="1">
            <a:spLocks noChangeArrowheads="1"/>
          </p:cNvSpPr>
          <p:nvPr/>
        </p:nvSpPr>
        <p:spPr bwMode="auto">
          <a:xfrm>
            <a:off x="228600" y="2057400"/>
            <a:ext cx="5181600" cy="461963"/>
          </a:xfrm>
          <a:prstGeom prst="rect">
            <a:avLst/>
          </a:prstGeom>
          <a:noFill/>
          <a:ln w="9525">
            <a:noFill/>
            <a:miter lim="800000"/>
            <a:headEnd/>
            <a:tailEnd/>
          </a:ln>
        </p:spPr>
        <p:txBody>
          <a:bodyPr>
            <a:spAutoFit/>
          </a:bodyPr>
          <a:lstStyle/>
          <a:p>
            <a:pPr eaLnBrk="0" hangingPunct="0"/>
            <a:r>
              <a:rPr lang="en-US"/>
              <a:t>Evaluations = Monitoring + more</a:t>
            </a:r>
          </a:p>
        </p:txBody>
      </p:sp>
      <p:grpSp>
        <p:nvGrpSpPr>
          <p:cNvPr id="48134" name="Group 22"/>
          <p:cNvGrpSpPr>
            <a:grpSpLocks/>
          </p:cNvGrpSpPr>
          <p:nvPr/>
        </p:nvGrpSpPr>
        <p:grpSpPr bwMode="auto">
          <a:xfrm>
            <a:off x="152400" y="2819400"/>
            <a:ext cx="8839200" cy="2590800"/>
            <a:chOff x="152400" y="3505200"/>
            <a:chExt cx="8839200" cy="2590800"/>
          </a:xfrm>
        </p:grpSpPr>
        <p:sp>
          <p:nvSpPr>
            <p:cNvPr id="48135" name="Rounded Rectangle 11"/>
            <p:cNvSpPr>
              <a:spLocks noChangeArrowheads="1"/>
            </p:cNvSpPr>
            <p:nvPr/>
          </p:nvSpPr>
          <p:spPr bwMode="auto">
            <a:xfrm>
              <a:off x="152400" y="3505200"/>
              <a:ext cx="8839200" cy="2590800"/>
            </a:xfrm>
            <a:prstGeom prst="roundRect">
              <a:avLst>
                <a:gd name="adj" fmla="val 16667"/>
              </a:avLst>
            </a:prstGeom>
            <a:solidFill>
              <a:srgbClr val="FF0000"/>
            </a:solidFill>
            <a:ln w="9525" algn="ctr">
              <a:solidFill>
                <a:schemeClr val="tx1"/>
              </a:solidFill>
              <a:round/>
              <a:headEnd/>
              <a:tailEnd/>
            </a:ln>
          </p:spPr>
          <p:txBody>
            <a:bodyPr/>
            <a:lstStyle/>
            <a:p>
              <a:pPr eaLnBrk="0" hangingPunct="0"/>
              <a:r>
                <a:rPr lang="en-US">
                  <a:solidFill>
                    <a:schemeClr val="bg1"/>
                  </a:solidFill>
                </a:rPr>
                <a:t>					Final evaluation</a:t>
              </a:r>
            </a:p>
          </p:txBody>
        </p:sp>
        <p:sp>
          <p:nvSpPr>
            <p:cNvPr id="48136" name="Rounded Rectangle 20"/>
            <p:cNvSpPr>
              <a:spLocks noChangeArrowheads="1"/>
            </p:cNvSpPr>
            <p:nvPr/>
          </p:nvSpPr>
          <p:spPr bwMode="auto">
            <a:xfrm>
              <a:off x="609600" y="3581400"/>
              <a:ext cx="3886200" cy="2286000"/>
            </a:xfrm>
            <a:prstGeom prst="roundRect">
              <a:avLst>
                <a:gd name="adj" fmla="val 16667"/>
              </a:avLst>
            </a:prstGeom>
            <a:solidFill>
              <a:srgbClr val="F28A31"/>
            </a:solidFill>
            <a:ln w="9525" algn="ctr">
              <a:solidFill>
                <a:schemeClr val="tx1"/>
              </a:solidFill>
              <a:round/>
              <a:headEnd/>
              <a:tailEnd/>
            </a:ln>
          </p:spPr>
          <p:txBody>
            <a:bodyPr tIns="0"/>
            <a:lstStyle/>
            <a:p>
              <a:pPr algn="ctr" eaLnBrk="0" hangingPunct="0"/>
              <a:r>
                <a:rPr lang="en-US"/>
                <a:t>Mid term evaluation</a:t>
              </a:r>
            </a:p>
          </p:txBody>
        </p:sp>
        <p:sp>
          <p:nvSpPr>
            <p:cNvPr id="48137" name="Oval 12"/>
            <p:cNvSpPr>
              <a:spLocks noChangeArrowheads="1"/>
            </p:cNvSpPr>
            <p:nvPr/>
          </p:nvSpPr>
          <p:spPr bwMode="auto">
            <a:xfrm>
              <a:off x="6858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M1</a:t>
              </a:r>
            </a:p>
          </p:txBody>
        </p:sp>
        <p:sp>
          <p:nvSpPr>
            <p:cNvPr id="48138" name="Oval 13"/>
            <p:cNvSpPr>
              <a:spLocks noChangeArrowheads="1"/>
            </p:cNvSpPr>
            <p:nvPr/>
          </p:nvSpPr>
          <p:spPr bwMode="auto">
            <a:xfrm>
              <a:off x="16764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M2</a:t>
              </a:r>
            </a:p>
          </p:txBody>
        </p:sp>
        <p:sp>
          <p:nvSpPr>
            <p:cNvPr id="48139" name="Oval 14"/>
            <p:cNvSpPr>
              <a:spLocks noChangeArrowheads="1"/>
            </p:cNvSpPr>
            <p:nvPr/>
          </p:nvSpPr>
          <p:spPr bwMode="auto">
            <a:xfrm>
              <a:off x="27432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M3</a:t>
              </a:r>
            </a:p>
          </p:txBody>
        </p:sp>
        <p:sp>
          <p:nvSpPr>
            <p:cNvPr id="48140" name="Oval 15"/>
            <p:cNvSpPr>
              <a:spLocks noChangeArrowheads="1"/>
            </p:cNvSpPr>
            <p:nvPr/>
          </p:nvSpPr>
          <p:spPr bwMode="auto">
            <a:xfrm>
              <a:off x="35814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M4</a:t>
              </a:r>
            </a:p>
          </p:txBody>
        </p:sp>
        <p:sp>
          <p:nvSpPr>
            <p:cNvPr id="48141" name="Oval 16"/>
            <p:cNvSpPr>
              <a:spLocks noChangeArrowheads="1"/>
            </p:cNvSpPr>
            <p:nvPr/>
          </p:nvSpPr>
          <p:spPr bwMode="auto">
            <a:xfrm>
              <a:off x="44196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M5</a:t>
              </a:r>
            </a:p>
          </p:txBody>
        </p:sp>
        <p:sp>
          <p:nvSpPr>
            <p:cNvPr id="48142" name="Oval 17"/>
            <p:cNvSpPr>
              <a:spLocks noChangeArrowheads="1"/>
            </p:cNvSpPr>
            <p:nvPr/>
          </p:nvSpPr>
          <p:spPr bwMode="auto">
            <a:xfrm>
              <a:off x="54102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M6</a:t>
              </a:r>
            </a:p>
          </p:txBody>
        </p:sp>
        <p:sp>
          <p:nvSpPr>
            <p:cNvPr id="48143" name="Oval 18"/>
            <p:cNvSpPr>
              <a:spLocks noChangeArrowheads="1"/>
            </p:cNvSpPr>
            <p:nvPr/>
          </p:nvSpPr>
          <p:spPr bwMode="auto">
            <a:xfrm>
              <a:off x="64770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M7</a:t>
              </a:r>
            </a:p>
          </p:txBody>
        </p:sp>
        <p:sp>
          <p:nvSpPr>
            <p:cNvPr id="48144" name="Oval 21"/>
            <p:cNvSpPr>
              <a:spLocks noChangeArrowheads="1"/>
            </p:cNvSpPr>
            <p:nvPr/>
          </p:nvSpPr>
          <p:spPr bwMode="auto">
            <a:xfrm>
              <a:off x="72390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M8</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0178" name="Text Box 10"/>
          <p:cNvSpPr txBox="1">
            <a:spLocks noChangeArrowheads="1"/>
          </p:cNvSpPr>
          <p:nvPr/>
        </p:nvSpPr>
        <p:spPr bwMode="auto">
          <a:xfrm>
            <a:off x="0" y="0"/>
            <a:ext cx="9144000" cy="457200"/>
          </a:xfrm>
          <a:prstGeom prst="rect">
            <a:avLst/>
          </a:prstGeom>
          <a:noFill/>
          <a:ln w="9525">
            <a:noFill/>
            <a:miter lim="800000"/>
            <a:headEnd/>
            <a:tailEnd/>
          </a:ln>
        </p:spPr>
        <p:txBody>
          <a:bodyPr>
            <a:spAutoFit/>
          </a:bodyPr>
          <a:lstStyle/>
          <a:p>
            <a:pPr marL="457200" indent="-457200">
              <a:spcBef>
                <a:spcPct val="30000"/>
              </a:spcBef>
            </a:pPr>
            <a:r>
              <a:rPr lang="en-GB"/>
              <a:t>Evaluations focus on assessing OVERALL AIM/GOAL</a:t>
            </a:r>
            <a:endParaRPr lang="da-DK" sz="1000"/>
          </a:p>
        </p:txBody>
      </p:sp>
      <p:pic>
        <p:nvPicPr>
          <p:cNvPr id="5017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0180" name="Rectangle 2"/>
          <p:cNvSpPr txBox="1">
            <a:spLocks noChangeArrowheads="1"/>
          </p:cNvSpPr>
          <p:nvPr/>
        </p:nvSpPr>
        <p:spPr bwMode="auto">
          <a:xfrm>
            <a:off x="228600" y="0"/>
            <a:ext cx="8915400" cy="1066800"/>
          </a:xfrm>
          <a:prstGeom prst="rect">
            <a:avLst/>
          </a:prstGeom>
          <a:noFill/>
          <a:ln w="9525">
            <a:noFill/>
            <a:miter lim="800000"/>
            <a:headEnd/>
            <a:tailEnd/>
          </a:ln>
        </p:spPr>
        <p:txBody>
          <a:bodyPr anchor="ctr"/>
          <a:lstStyle/>
          <a:p>
            <a:endParaRPr lang="da-DK" sz="1800" b="1">
              <a:solidFill>
                <a:schemeClr val="tx2"/>
              </a:solidFill>
              <a:latin typeface="Helvetica"/>
            </a:endParaRPr>
          </a:p>
        </p:txBody>
      </p:sp>
      <p:graphicFrame>
        <p:nvGraphicFramePr>
          <p:cNvPr id="50230" name="Group 54"/>
          <p:cNvGraphicFramePr>
            <a:graphicFrameLocks noGrp="1"/>
          </p:cNvGraphicFramePr>
          <p:nvPr/>
        </p:nvGraphicFramePr>
        <p:xfrm>
          <a:off x="0" y="609600"/>
          <a:ext cx="9144000" cy="6246813"/>
        </p:xfrm>
        <a:graphic>
          <a:graphicData uri="http://schemas.openxmlformats.org/drawingml/2006/table">
            <a:tbl>
              <a:tblPr/>
              <a:tblGrid>
                <a:gridCol w="1704975"/>
                <a:gridCol w="3797300"/>
                <a:gridCol w="3641725"/>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Helvetica"/>
                          <a:ea typeface="ヒラギノ角ゴ Pro W3"/>
                          <a:cs typeface="ヒラギノ角ゴ Pro W3"/>
                        </a:rPr>
                        <a:t>Logical framework approach</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Indicators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Overall Goal </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To reduce suffering and risk for development of severe trauma of Population 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Adults and children show healthy signs of coping with impact of crisis event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Activity 1</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a:ea typeface="ヒラギノ角ゴ Pro W3"/>
                          <a:cs typeface="ヒラギノ角ゴ Pro W3"/>
                        </a:rPr>
                        <a:t>Training in PFA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Resources to enable training</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Amount of money; personnel; training manuals; materials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Training has taken place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Number of people trained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Outcome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Volunteers can provide PFA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Skill level in PFA has increased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Activity 2:</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Workshops with children</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Resources for workshops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Amount of money; personnel; training manuals; materials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Workshops are held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Number of workshops held; number of children attended; number of trainers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Outcome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Children are coping better</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Increase in children’s playfulness, self-confidence, trusting of others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bl>
          </a:graphicData>
        </a:graphic>
      </p:graphicFrame>
      <p:sp>
        <p:nvSpPr>
          <p:cNvPr id="8" name="Oval 7"/>
          <p:cNvSpPr>
            <a:spLocks noChangeArrowheads="1"/>
          </p:cNvSpPr>
          <p:nvPr/>
        </p:nvSpPr>
        <p:spPr bwMode="auto">
          <a:xfrm>
            <a:off x="0" y="914400"/>
            <a:ext cx="9601200" cy="1066800"/>
          </a:xfrm>
          <a:prstGeom prst="ellipse">
            <a:avLst/>
          </a:prstGeom>
          <a:noFill/>
          <a:ln w="31750" algn="ctr">
            <a:solidFill>
              <a:schemeClr val="tx1"/>
            </a:solidFill>
            <a:round/>
            <a:headEnd/>
            <a:tailEnd/>
          </a:ln>
        </p:spPr>
        <p:txBody>
          <a:bodyPr/>
          <a:lstStyle/>
          <a:p>
            <a:pPr eaLnBrk="0" hangingPunct="0"/>
            <a:endParaRPr lang="en-US"/>
          </a:p>
        </p:txBody>
      </p:sp>
      <p:sp>
        <p:nvSpPr>
          <p:cNvPr id="9" name="Oval 8"/>
          <p:cNvSpPr>
            <a:spLocks noChangeArrowheads="1"/>
          </p:cNvSpPr>
          <p:nvPr/>
        </p:nvSpPr>
        <p:spPr bwMode="auto">
          <a:xfrm>
            <a:off x="-304800" y="1828800"/>
            <a:ext cx="9753600" cy="5334000"/>
          </a:xfrm>
          <a:prstGeom prst="ellipse">
            <a:avLst/>
          </a:prstGeom>
          <a:noFill/>
          <a:ln w="31750" algn="ctr">
            <a:solidFill>
              <a:schemeClr val="tx1"/>
            </a:solidFill>
            <a:round/>
            <a:headEnd/>
            <a:tailEnd/>
          </a:ln>
        </p:spPr>
        <p:txBody>
          <a:bodyPr/>
          <a:lstStyle/>
          <a:p>
            <a:pPr eaLnBrk="0" hangingPunct="0"/>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222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5222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222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Types of evaluations</a:t>
            </a:r>
          </a:p>
        </p:txBody>
      </p:sp>
      <p:graphicFrame>
        <p:nvGraphicFramePr>
          <p:cNvPr id="11" name="Diagram 10"/>
          <p:cNvGraphicFramePr/>
          <p:nvPr/>
        </p:nvGraphicFramePr>
        <p:xfrm>
          <a:off x="152400" y="1676400"/>
          <a:ext cx="8686800" cy="4597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graphicEl>
                                              <a:dgm id="{D50E01EB-D7AA-C442-A539-A36ECB848208}"/>
                                            </p:graphicEl>
                                          </p:spTgt>
                                        </p:tgtEl>
                                        <p:attrNameLst>
                                          <p:attrName>style.visibility</p:attrName>
                                        </p:attrNameLst>
                                      </p:cBhvr>
                                      <p:to>
                                        <p:strVal val="visible"/>
                                      </p:to>
                                    </p:set>
                                    <p:animEffect transition="in" filter="fade">
                                      <p:cBhvr>
                                        <p:cTn id="7" dur="2000"/>
                                        <p:tgtEl>
                                          <p:spTgt spid="11">
                                            <p:graphicEl>
                                              <a:dgm id="{D50E01EB-D7AA-C442-A539-A36ECB84820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graphicEl>
                                              <a:dgm id="{097DF291-6CAB-794B-B608-F145BE796731}"/>
                                            </p:graphicEl>
                                          </p:spTgt>
                                        </p:tgtEl>
                                        <p:attrNameLst>
                                          <p:attrName>style.visibility</p:attrName>
                                        </p:attrNameLst>
                                      </p:cBhvr>
                                      <p:to>
                                        <p:strVal val="visible"/>
                                      </p:to>
                                    </p:set>
                                    <p:animEffect transition="in" filter="fade">
                                      <p:cBhvr>
                                        <p:cTn id="12" dur="2000"/>
                                        <p:tgtEl>
                                          <p:spTgt spid="11">
                                            <p:graphicEl>
                                              <a:dgm id="{097DF291-6CAB-794B-B608-F145BE79673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graphicEl>
                                              <a:dgm id="{5C2D76DB-9469-A34F-9E0D-E16AECFC1406}"/>
                                            </p:graphicEl>
                                          </p:spTgt>
                                        </p:tgtEl>
                                        <p:attrNameLst>
                                          <p:attrName>style.visibility</p:attrName>
                                        </p:attrNameLst>
                                      </p:cBhvr>
                                      <p:to>
                                        <p:strVal val="visible"/>
                                      </p:to>
                                    </p:set>
                                    <p:animEffect transition="in" filter="fade">
                                      <p:cBhvr>
                                        <p:cTn id="17" dur="2000"/>
                                        <p:tgtEl>
                                          <p:spTgt spid="11">
                                            <p:graphicEl>
                                              <a:dgm id="{5C2D76DB-9469-A34F-9E0D-E16AECFC1406}"/>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graphicEl>
                                              <a:dgm id="{F045A48F-E185-2B4E-A0F2-A0FCBE33B4D1}"/>
                                            </p:graphicEl>
                                          </p:spTgt>
                                        </p:tgtEl>
                                        <p:attrNameLst>
                                          <p:attrName>style.visibility</p:attrName>
                                        </p:attrNameLst>
                                      </p:cBhvr>
                                      <p:to>
                                        <p:strVal val="visible"/>
                                      </p:to>
                                    </p:set>
                                    <p:animEffect transition="in" filter="fade">
                                      <p:cBhvr>
                                        <p:cTn id="22" dur="2000"/>
                                        <p:tgtEl>
                                          <p:spTgt spid="11">
                                            <p:graphicEl>
                                              <a:dgm id="{F045A48F-E185-2B4E-A0F2-A0FCBE33B4D1}"/>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graphicEl>
                                              <a:dgm id="{2DBC3601-A4EA-284A-AB0A-3872F9480DAB}"/>
                                            </p:graphicEl>
                                          </p:spTgt>
                                        </p:tgtEl>
                                        <p:attrNameLst>
                                          <p:attrName>style.visibility</p:attrName>
                                        </p:attrNameLst>
                                      </p:cBhvr>
                                      <p:to>
                                        <p:strVal val="visible"/>
                                      </p:to>
                                    </p:set>
                                    <p:animEffect transition="in" filter="fade">
                                      <p:cBhvr>
                                        <p:cTn id="27" dur="2000"/>
                                        <p:tgtEl>
                                          <p:spTgt spid="11">
                                            <p:graphicEl>
                                              <a:dgm id="{2DBC3601-A4EA-284A-AB0A-3872F9480DAB}"/>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graphicEl>
                                              <a:dgm id="{A99E6CFA-C436-854C-A84C-D89E23B09A0E}"/>
                                            </p:graphicEl>
                                          </p:spTgt>
                                        </p:tgtEl>
                                        <p:attrNameLst>
                                          <p:attrName>style.visibility</p:attrName>
                                        </p:attrNameLst>
                                      </p:cBhvr>
                                      <p:to>
                                        <p:strVal val="visible"/>
                                      </p:to>
                                    </p:set>
                                    <p:animEffect transition="in" filter="fade">
                                      <p:cBhvr>
                                        <p:cTn id="32" dur="2000"/>
                                        <p:tgtEl>
                                          <p:spTgt spid="11">
                                            <p:graphicEl>
                                              <a:dgm id="{A99E6CFA-C436-854C-A84C-D89E23B09A0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741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sp>
        <p:nvSpPr>
          <p:cNvPr id="17411" name="Rectangle 2"/>
          <p:cNvSpPr>
            <a:spLocks noGrp="1" noChangeArrowheads="1"/>
          </p:cNvSpPr>
          <p:nvPr>
            <p:ph type="title" idx="4294967295"/>
          </p:nvPr>
        </p:nvSpPr>
        <p:spPr>
          <a:xfrm>
            <a:off x="152400" y="3505200"/>
            <a:ext cx="8610600" cy="4953000"/>
          </a:xfrm>
        </p:spPr>
        <p:txBody>
          <a:bodyPr/>
          <a:lstStyle/>
          <a:p>
            <a:pPr eaLnBrk="1" hangingPunct="1">
              <a:spcAft>
                <a:spcPts val="7800"/>
              </a:spcAft>
            </a:pPr>
            <a:r>
              <a:rPr lang="da-DK" sz="3200" b="0" smtClean="0"/>
              <a:t/>
            </a:r>
            <a:br>
              <a:rPr lang="da-DK" sz="3200" b="0" smtClean="0"/>
            </a:br>
            <a:r>
              <a:rPr lang="da-DK" sz="2800" smtClean="0"/>
              <a:t/>
            </a:r>
            <a:br>
              <a:rPr lang="da-DK" sz="2800" smtClean="0"/>
            </a:br>
            <a:endParaRPr lang="da-DK" sz="2800" smtClean="0"/>
          </a:p>
        </p:txBody>
      </p:sp>
      <p:pic>
        <p:nvPicPr>
          <p:cNvPr id="17412"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7413" name="Rectangle 2"/>
          <p:cNvSpPr txBox="1">
            <a:spLocks noChangeArrowheads="1"/>
          </p:cNvSpPr>
          <p:nvPr/>
        </p:nvSpPr>
        <p:spPr bwMode="auto">
          <a:xfrm>
            <a:off x="228600" y="533400"/>
            <a:ext cx="8915400" cy="914400"/>
          </a:xfrm>
          <a:prstGeom prst="rect">
            <a:avLst/>
          </a:prstGeom>
          <a:noFill/>
          <a:ln w="9525">
            <a:noFill/>
            <a:miter lim="800000"/>
            <a:headEnd/>
            <a:tailEnd/>
          </a:ln>
        </p:spPr>
        <p:txBody>
          <a:bodyPr anchor="ctr"/>
          <a:lstStyle/>
          <a:p>
            <a:r>
              <a:rPr lang="da-DK" sz="3200" b="1">
                <a:solidFill>
                  <a:schemeClr val="tx2"/>
                </a:solidFill>
                <a:latin typeface="Helvetica"/>
              </a:rPr>
              <a:t>Focus of this workshop session</a:t>
            </a:r>
          </a:p>
        </p:txBody>
      </p:sp>
      <p:sp>
        <p:nvSpPr>
          <p:cNvPr id="17414" name="Rounded Rectangle 7"/>
          <p:cNvSpPr>
            <a:spLocks noChangeArrowheads="1"/>
          </p:cNvSpPr>
          <p:nvPr/>
        </p:nvSpPr>
        <p:spPr bwMode="auto">
          <a:xfrm>
            <a:off x="914400" y="2667000"/>
            <a:ext cx="3124200" cy="838200"/>
          </a:xfrm>
          <a:prstGeom prst="roundRect">
            <a:avLst>
              <a:gd name="adj" fmla="val 16667"/>
            </a:avLst>
          </a:prstGeom>
          <a:solidFill>
            <a:srgbClr val="FF6600"/>
          </a:solidFill>
          <a:ln w="9525" algn="ctr">
            <a:solidFill>
              <a:schemeClr val="tx1"/>
            </a:solidFill>
            <a:round/>
            <a:headEnd/>
            <a:tailEnd/>
          </a:ln>
        </p:spPr>
        <p:txBody>
          <a:bodyPr/>
          <a:lstStyle/>
          <a:p>
            <a:pPr algn="ctr" eaLnBrk="0" hangingPunct="0"/>
            <a:r>
              <a:rPr lang="en-US" sz="4000"/>
              <a:t>Monitoring</a:t>
            </a:r>
          </a:p>
        </p:txBody>
      </p:sp>
      <p:sp>
        <p:nvSpPr>
          <p:cNvPr id="17415" name="Rounded Rectangle 8"/>
          <p:cNvSpPr>
            <a:spLocks noChangeArrowheads="1"/>
          </p:cNvSpPr>
          <p:nvPr/>
        </p:nvSpPr>
        <p:spPr bwMode="auto">
          <a:xfrm>
            <a:off x="5105400" y="2667000"/>
            <a:ext cx="3124200" cy="838200"/>
          </a:xfrm>
          <a:prstGeom prst="roundRect">
            <a:avLst>
              <a:gd name="adj" fmla="val 16667"/>
            </a:avLst>
          </a:prstGeom>
          <a:solidFill>
            <a:srgbClr val="FF6600"/>
          </a:solidFill>
          <a:ln w="9525" algn="ctr">
            <a:solidFill>
              <a:schemeClr val="tx1"/>
            </a:solidFill>
            <a:round/>
            <a:headEnd/>
            <a:tailEnd/>
          </a:ln>
        </p:spPr>
        <p:txBody>
          <a:bodyPr/>
          <a:lstStyle/>
          <a:p>
            <a:pPr algn="ctr" eaLnBrk="0" hangingPunct="0"/>
            <a:r>
              <a:rPr lang="en-US" sz="4000">
                <a:solidFill>
                  <a:srgbClr val="000000"/>
                </a:solidFill>
              </a:rPr>
              <a:t>Evaluation</a:t>
            </a:r>
          </a:p>
        </p:txBody>
      </p:sp>
      <p:sp>
        <p:nvSpPr>
          <p:cNvPr id="17416" name="Rounded Rectangle 9"/>
          <p:cNvSpPr>
            <a:spLocks noChangeArrowheads="1"/>
          </p:cNvSpPr>
          <p:nvPr/>
        </p:nvSpPr>
        <p:spPr bwMode="auto">
          <a:xfrm>
            <a:off x="1371600" y="3733800"/>
            <a:ext cx="6477000" cy="2667000"/>
          </a:xfrm>
          <a:prstGeom prst="roundRect">
            <a:avLst>
              <a:gd name="adj" fmla="val 16667"/>
            </a:avLst>
          </a:prstGeom>
          <a:solidFill>
            <a:srgbClr val="F2CB1C"/>
          </a:solidFill>
          <a:ln w="9525" algn="ctr">
            <a:solidFill>
              <a:schemeClr val="tx1"/>
            </a:solidFill>
            <a:round/>
            <a:headEnd/>
            <a:tailEnd/>
          </a:ln>
        </p:spPr>
        <p:txBody>
          <a:bodyPr/>
          <a:lstStyle/>
          <a:p>
            <a:pPr algn="ctr" eaLnBrk="0" hangingPunct="0">
              <a:spcAft>
                <a:spcPts val="1200"/>
              </a:spcAft>
            </a:pPr>
            <a:r>
              <a:rPr lang="en-US" sz="2800"/>
              <a:t>What they are?</a:t>
            </a:r>
            <a:br>
              <a:rPr lang="en-US" sz="2800"/>
            </a:br>
            <a:r>
              <a:rPr lang="en-US" sz="2800"/>
              <a:t>Why they are important? </a:t>
            </a:r>
            <a:br>
              <a:rPr lang="en-US" sz="2800"/>
            </a:br>
            <a:r>
              <a:rPr lang="en-US" sz="2800"/>
              <a:t>Who is involved? </a:t>
            </a:r>
            <a:br>
              <a:rPr lang="en-US" sz="2800"/>
            </a:br>
            <a:r>
              <a:rPr lang="en-US" sz="2800"/>
              <a:t>Planning</a:t>
            </a:r>
            <a:br>
              <a:rPr lang="en-US" sz="2800"/>
            </a:br>
            <a:r>
              <a:rPr lang="en-US" sz="2800"/>
              <a:t>Methods</a:t>
            </a:r>
          </a:p>
        </p:txBody>
      </p:sp>
      <p:sp>
        <p:nvSpPr>
          <p:cNvPr id="17417" name="Rounded Rectangle 10"/>
          <p:cNvSpPr>
            <a:spLocks noChangeArrowheads="1"/>
          </p:cNvSpPr>
          <p:nvPr/>
        </p:nvSpPr>
        <p:spPr bwMode="auto">
          <a:xfrm>
            <a:off x="914400" y="1600200"/>
            <a:ext cx="7315200" cy="914400"/>
          </a:xfrm>
          <a:prstGeom prst="roundRect">
            <a:avLst>
              <a:gd name="adj" fmla="val 16667"/>
            </a:avLst>
          </a:prstGeom>
          <a:solidFill>
            <a:srgbClr val="FF0000"/>
          </a:solidFill>
          <a:ln w="9525" algn="ctr">
            <a:solidFill>
              <a:schemeClr val="tx1"/>
            </a:solidFill>
            <a:round/>
            <a:headEnd/>
            <a:tailEnd/>
          </a:ln>
        </p:spPr>
        <p:txBody>
          <a:bodyPr/>
          <a:lstStyle/>
          <a:p>
            <a:pPr algn="ctr" eaLnBrk="0" hangingPunct="0"/>
            <a:r>
              <a:rPr lang="en-US" sz="4000">
                <a:solidFill>
                  <a:schemeClr val="bg1"/>
                </a:solidFill>
              </a:rPr>
              <a:t>Psychosocial interventions</a:t>
            </a:r>
          </a:p>
        </p:txBody>
      </p:sp>
      <p:sp>
        <p:nvSpPr>
          <p:cNvPr id="17418" name="Rounded Rectangle 11"/>
          <p:cNvSpPr>
            <a:spLocks noChangeArrowheads="1"/>
          </p:cNvSpPr>
          <p:nvPr/>
        </p:nvSpPr>
        <p:spPr bwMode="auto">
          <a:xfrm rot="-5400000">
            <a:off x="266700" y="4381500"/>
            <a:ext cx="2667000" cy="1371600"/>
          </a:xfrm>
          <a:prstGeom prst="roundRect">
            <a:avLst>
              <a:gd name="adj" fmla="val 16667"/>
            </a:avLst>
          </a:prstGeom>
          <a:solidFill>
            <a:srgbClr val="800000"/>
          </a:solidFill>
          <a:ln w="9525" algn="ctr">
            <a:solidFill>
              <a:schemeClr val="tx1"/>
            </a:solidFill>
            <a:round/>
            <a:headEnd/>
            <a:tailEnd/>
          </a:ln>
        </p:spPr>
        <p:txBody>
          <a:bodyPr anchor="ctr" anchorCtr="1"/>
          <a:lstStyle/>
          <a:p>
            <a:pPr algn="ctr" eaLnBrk="0" hangingPunct="0"/>
            <a:r>
              <a:rPr lang="en-US" sz="3600">
                <a:solidFill>
                  <a:schemeClr val="bg1"/>
                </a:solidFill>
              </a:rPr>
              <a:t>Indicators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8"/>
          <p:cNvPicPr>
            <a:picLocks noChangeAspect="1"/>
          </p:cNvPicPr>
          <p:nvPr/>
        </p:nvPicPr>
        <p:blipFill>
          <a:blip r:embed="rId3"/>
          <a:srcRect/>
          <a:stretch>
            <a:fillRect/>
          </a:stretch>
        </p:blipFill>
        <p:spPr bwMode="auto">
          <a:xfrm>
            <a:off x="228600" y="2286000"/>
            <a:ext cx="8305800" cy="4727575"/>
          </a:xfrm>
          <a:prstGeom prst="rect">
            <a:avLst/>
          </a:prstGeom>
          <a:noFill/>
          <a:ln w="9525">
            <a:noFill/>
            <a:miter lim="800000"/>
            <a:headEnd/>
            <a:tailEnd/>
          </a:ln>
        </p:spPr>
      </p:pic>
      <p:pic>
        <p:nvPicPr>
          <p:cNvPr id="54274" name="Picture 12"/>
          <p:cNvPicPr>
            <a:picLocks noChangeAspect="1"/>
          </p:cNvPicPr>
          <p:nvPr/>
        </p:nvPicPr>
        <p:blipFill>
          <a:blip r:embed="rId4"/>
          <a:srcRect/>
          <a:stretch>
            <a:fillRect/>
          </a:stretch>
        </p:blipFill>
        <p:spPr bwMode="auto">
          <a:xfrm>
            <a:off x="0" y="0"/>
            <a:ext cx="9169400" cy="1612900"/>
          </a:xfrm>
          <a:prstGeom prst="rect">
            <a:avLst/>
          </a:prstGeom>
          <a:noFill/>
          <a:ln w="9525">
            <a:noFill/>
            <a:miter lim="800000"/>
            <a:headEnd/>
            <a:tailEnd/>
          </a:ln>
        </p:spPr>
      </p:pic>
      <p:sp>
        <p:nvSpPr>
          <p:cNvPr id="5427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54276" name="Picture 12" descr="1405_pp_trainers_A1B"/>
          <p:cNvPicPr>
            <a:picLocks noChangeAspect="1" noChangeArrowheads="1"/>
          </p:cNvPicPr>
          <p:nvPr/>
        </p:nvPicPr>
        <p:blipFill>
          <a:blip r:embed="rId5"/>
          <a:srcRect/>
          <a:stretch>
            <a:fillRect/>
          </a:stretch>
        </p:blipFill>
        <p:spPr bwMode="auto">
          <a:xfrm>
            <a:off x="0" y="5943600"/>
            <a:ext cx="9144000" cy="914400"/>
          </a:xfrm>
          <a:prstGeom prst="rect">
            <a:avLst/>
          </a:prstGeom>
          <a:noFill/>
          <a:ln w="9525">
            <a:noFill/>
            <a:miter lim="800000"/>
            <a:headEnd/>
            <a:tailEnd/>
          </a:ln>
        </p:spPr>
      </p:pic>
      <p:sp>
        <p:nvSpPr>
          <p:cNvPr id="54277"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Evaluating impact</a:t>
            </a:r>
          </a:p>
        </p:txBody>
      </p:sp>
      <p:sp>
        <p:nvSpPr>
          <p:cNvPr id="54278" name="TextBox 7"/>
          <p:cNvSpPr txBox="1">
            <a:spLocks noChangeArrowheads="1"/>
          </p:cNvSpPr>
          <p:nvPr/>
        </p:nvSpPr>
        <p:spPr bwMode="auto">
          <a:xfrm>
            <a:off x="228600" y="1524000"/>
            <a:ext cx="8382000" cy="838200"/>
          </a:xfrm>
          <a:prstGeom prst="rect">
            <a:avLst/>
          </a:prstGeom>
          <a:noFill/>
          <a:ln w="9525">
            <a:noFill/>
            <a:miter lim="800000"/>
            <a:headEnd/>
            <a:tailEnd/>
          </a:ln>
        </p:spPr>
        <p:txBody>
          <a:bodyPr>
            <a:spAutoFit/>
          </a:bodyPr>
          <a:lstStyle/>
          <a:p>
            <a:pPr marL="342900" indent="-279400" eaLnBrk="0" hangingPunct="0">
              <a:buFont typeface="Arial" charset="0"/>
              <a:buChar char="•"/>
            </a:pPr>
            <a:r>
              <a:rPr lang="en-US"/>
              <a:t>How do you measure the </a:t>
            </a:r>
            <a:r>
              <a:rPr lang="en-US">
                <a:solidFill>
                  <a:srgbClr val="FF0000"/>
                </a:solidFill>
              </a:rPr>
              <a:t>impact</a:t>
            </a:r>
            <a:r>
              <a:rPr lang="en-US"/>
              <a:t> of an intervention? </a:t>
            </a:r>
          </a:p>
          <a:p>
            <a:pPr marL="342900" indent="-279400" eaLnBrk="0" hangingPunct="0">
              <a:buFont typeface="Arial" charset="0"/>
              <a:buChar char="•"/>
            </a:pPr>
            <a:r>
              <a:rPr lang="en-US"/>
              <a:t>What do you need? </a:t>
            </a:r>
          </a:p>
        </p:txBody>
      </p:sp>
      <p:grpSp>
        <p:nvGrpSpPr>
          <p:cNvPr id="20" name="Group 19"/>
          <p:cNvGrpSpPr>
            <a:grpSpLocks/>
          </p:cNvGrpSpPr>
          <p:nvPr/>
        </p:nvGrpSpPr>
        <p:grpSpPr bwMode="auto">
          <a:xfrm>
            <a:off x="1371600" y="4953000"/>
            <a:ext cx="1919288" cy="461963"/>
            <a:chOff x="1371600" y="4953000"/>
            <a:chExt cx="1918566" cy="461665"/>
          </a:xfrm>
        </p:grpSpPr>
        <p:sp>
          <p:nvSpPr>
            <p:cNvPr id="54286" name="TextBox 11"/>
            <p:cNvSpPr txBox="1">
              <a:spLocks noChangeArrowheads="1"/>
            </p:cNvSpPr>
            <p:nvPr/>
          </p:nvSpPr>
          <p:spPr bwMode="auto">
            <a:xfrm>
              <a:off x="1371600" y="4953000"/>
              <a:ext cx="851766" cy="461665"/>
            </a:xfrm>
            <a:prstGeom prst="rect">
              <a:avLst/>
            </a:prstGeom>
            <a:noFill/>
            <a:ln w="9525">
              <a:noFill/>
              <a:miter lim="800000"/>
              <a:headEnd/>
              <a:tailEnd/>
            </a:ln>
          </p:spPr>
          <p:txBody>
            <a:bodyPr wrap="none">
              <a:spAutoFit/>
            </a:bodyPr>
            <a:lstStyle/>
            <a:p>
              <a:pPr eaLnBrk="0" hangingPunct="0"/>
              <a:r>
                <a:rPr lang="en-US" b="1"/>
                <a:t>Data</a:t>
              </a:r>
            </a:p>
          </p:txBody>
        </p:sp>
        <p:sp>
          <p:nvSpPr>
            <p:cNvPr id="54287" name="TextBox 12"/>
            <p:cNvSpPr txBox="1">
              <a:spLocks noChangeArrowheads="1"/>
            </p:cNvSpPr>
            <p:nvPr/>
          </p:nvSpPr>
          <p:spPr bwMode="auto">
            <a:xfrm>
              <a:off x="2438400" y="4953000"/>
              <a:ext cx="851766" cy="461665"/>
            </a:xfrm>
            <a:prstGeom prst="rect">
              <a:avLst/>
            </a:prstGeom>
            <a:noFill/>
            <a:ln w="9525">
              <a:noFill/>
              <a:miter lim="800000"/>
              <a:headEnd/>
              <a:tailEnd/>
            </a:ln>
          </p:spPr>
          <p:txBody>
            <a:bodyPr wrap="none">
              <a:spAutoFit/>
            </a:bodyPr>
            <a:lstStyle/>
            <a:p>
              <a:pPr eaLnBrk="0" hangingPunct="0"/>
              <a:r>
                <a:rPr lang="en-US" b="1"/>
                <a:t>Data</a:t>
              </a:r>
            </a:p>
          </p:txBody>
        </p:sp>
      </p:grpSp>
      <p:sp>
        <p:nvSpPr>
          <p:cNvPr id="54280" name="TextBox 15"/>
          <p:cNvSpPr txBox="1">
            <a:spLocks noChangeArrowheads="1"/>
          </p:cNvSpPr>
          <p:nvPr/>
        </p:nvSpPr>
        <p:spPr bwMode="auto">
          <a:xfrm>
            <a:off x="5181600" y="5105400"/>
            <a:ext cx="184150" cy="461963"/>
          </a:xfrm>
          <a:prstGeom prst="rect">
            <a:avLst/>
          </a:prstGeom>
          <a:noFill/>
          <a:ln w="9525">
            <a:noFill/>
            <a:miter lim="800000"/>
            <a:headEnd/>
            <a:tailEnd/>
          </a:ln>
        </p:spPr>
        <p:txBody>
          <a:bodyPr wrap="none">
            <a:spAutoFit/>
          </a:bodyPr>
          <a:lstStyle/>
          <a:p>
            <a:pPr eaLnBrk="0" hangingPunct="0"/>
            <a:endParaRPr lang="en-US" b="1">
              <a:solidFill>
                <a:srgbClr val="FF0000"/>
              </a:solidFill>
            </a:endParaRPr>
          </a:p>
        </p:txBody>
      </p:sp>
      <p:grpSp>
        <p:nvGrpSpPr>
          <p:cNvPr id="21" name="Group 20"/>
          <p:cNvGrpSpPr>
            <a:grpSpLocks/>
          </p:cNvGrpSpPr>
          <p:nvPr/>
        </p:nvGrpSpPr>
        <p:grpSpPr bwMode="auto">
          <a:xfrm>
            <a:off x="3276600" y="4953000"/>
            <a:ext cx="4814888" cy="990600"/>
            <a:chOff x="3276600" y="4953000"/>
            <a:chExt cx="4814166" cy="990600"/>
          </a:xfrm>
        </p:grpSpPr>
        <p:sp>
          <p:nvSpPr>
            <p:cNvPr id="54283" name="TextBox 13"/>
            <p:cNvSpPr txBox="1">
              <a:spLocks noChangeArrowheads="1"/>
            </p:cNvSpPr>
            <p:nvPr/>
          </p:nvSpPr>
          <p:spPr bwMode="auto">
            <a:xfrm>
              <a:off x="3276600" y="5410200"/>
              <a:ext cx="851766" cy="461665"/>
            </a:xfrm>
            <a:prstGeom prst="rect">
              <a:avLst/>
            </a:prstGeom>
            <a:noFill/>
            <a:ln w="9525">
              <a:noFill/>
              <a:miter lim="800000"/>
              <a:headEnd/>
              <a:tailEnd/>
            </a:ln>
          </p:spPr>
          <p:txBody>
            <a:bodyPr wrap="none">
              <a:spAutoFit/>
            </a:bodyPr>
            <a:lstStyle/>
            <a:p>
              <a:pPr eaLnBrk="0" hangingPunct="0"/>
              <a:r>
                <a:rPr lang="en-US" b="1">
                  <a:solidFill>
                    <a:srgbClr val="FF0000"/>
                  </a:solidFill>
                </a:rPr>
                <a:t>Data</a:t>
              </a:r>
            </a:p>
          </p:txBody>
        </p:sp>
        <p:sp>
          <p:nvSpPr>
            <p:cNvPr id="54284" name="Right Arrow 17"/>
            <p:cNvSpPr>
              <a:spLocks noChangeArrowheads="1"/>
            </p:cNvSpPr>
            <p:nvPr/>
          </p:nvSpPr>
          <p:spPr bwMode="auto">
            <a:xfrm>
              <a:off x="4191000" y="4953000"/>
              <a:ext cx="2667000" cy="990600"/>
            </a:xfrm>
            <a:prstGeom prst="rightArrow">
              <a:avLst>
                <a:gd name="adj1" fmla="val 50000"/>
                <a:gd name="adj2" fmla="val 49995"/>
              </a:avLst>
            </a:prstGeom>
            <a:solidFill>
              <a:srgbClr val="F2E532"/>
            </a:solidFill>
            <a:ln w="9525" algn="ctr">
              <a:solidFill>
                <a:schemeClr val="tx1"/>
              </a:solidFill>
              <a:round/>
              <a:headEnd/>
              <a:tailEnd/>
            </a:ln>
          </p:spPr>
          <p:txBody>
            <a:bodyPr/>
            <a:lstStyle/>
            <a:p>
              <a:pPr algn="ctr" eaLnBrk="0" hangingPunct="0"/>
              <a:r>
                <a:rPr lang="en-US" b="1">
                  <a:solidFill>
                    <a:srgbClr val="FF0000"/>
                  </a:solidFill>
                </a:rPr>
                <a:t>Data</a:t>
              </a:r>
            </a:p>
          </p:txBody>
        </p:sp>
        <p:sp>
          <p:nvSpPr>
            <p:cNvPr id="54285" name="TextBox 18"/>
            <p:cNvSpPr txBox="1">
              <a:spLocks noChangeArrowheads="1"/>
            </p:cNvSpPr>
            <p:nvPr/>
          </p:nvSpPr>
          <p:spPr bwMode="auto">
            <a:xfrm>
              <a:off x="7239000" y="5410200"/>
              <a:ext cx="851766" cy="461665"/>
            </a:xfrm>
            <a:prstGeom prst="rect">
              <a:avLst/>
            </a:prstGeom>
            <a:noFill/>
            <a:ln w="9525">
              <a:noFill/>
              <a:miter lim="800000"/>
              <a:headEnd/>
              <a:tailEnd/>
            </a:ln>
          </p:spPr>
          <p:txBody>
            <a:bodyPr wrap="none">
              <a:spAutoFit/>
            </a:bodyPr>
            <a:lstStyle/>
            <a:p>
              <a:pPr eaLnBrk="0" hangingPunct="0"/>
              <a:r>
                <a:rPr lang="en-US" b="1">
                  <a:solidFill>
                    <a:srgbClr val="FF0000"/>
                  </a:solidFill>
                </a:rPr>
                <a:t>Data</a:t>
              </a:r>
            </a:p>
          </p:txBody>
        </p:sp>
      </p:grpSp>
      <p:sp>
        <p:nvSpPr>
          <p:cNvPr id="22" name="TextBox 21"/>
          <p:cNvSpPr txBox="1">
            <a:spLocks noChangeArrowheads="1"/>
          </p:cNvSpPr>
          <p:nvPr/>
        </p:nvSpPr>
        <p:spPr bwMode="auto">
          <a:xfrm>
            <a:off x="1905000" y="6396038"/>
            <a:ext cx="4724400" cy="461962"/>
          </a:xfrm>
          <a:prstGeom prst="rect">
            <a:avLst/>
          </a:prstGeom>
          <a:noFill/>
          <a:ln w="9525">
            <a:noFill/>
            <a:miter lim="800000"/>
            <a:headEnd/>
            <a:tailEnd/>
          </a:ln>
        </p:spPr>
        <p:txBody>
          <a:bodyPr>
            <a:spAutoFit/>
          </a:bodyPr>
          <a:lstStyle/>
          <a:p>
            <a:pPr algn="ctr" eaLnBrk="0" hangingPunct="0"/>
            <a:r>
              <a:rPr lang="en-US">
                <a:solidFill>
                  <a:srgbClr val="FF0000"/>
                </a:solidFill>
              </a:rPr>
              <a:t>SAME INDICATORS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2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0"/>
                                  </p:iterate>
                                  <p:childTnLst>
                                    <p:set>
                                      <p:cBhvr>
                                        <p:cTn id="16" dur="1" fill="hold">
                                          <p:stCondLst>
                                            <p:cond delay="0"/>
                                          </p:stCondLst>
                                        </p:cTn>
                                        <p:tgtEl>
                                          <p:spTgt spid="22"/>
                                        </p:tgtEl>
                                        <p:attrNameLst>
                                          <p:attrName>style.visibility</p:attrName>
                                        </p:attrNameLst>
                                      </p:cBhvr>
                                      <p:to>
                                        <p:strVal val="visible"/>
                                      </p:to>
                                    </p:set>
                                    <p:animEffect transition="in" filter="fade">
                                      <p:cBhvr>
                                        <p:cTn id="17" dur="20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34" presetClass="emph" presetSubtype="0" fill="hold" grpId="2" nodeType="clickEffect">
                                  <p:stCondLst>
                                    <p:cond delay="0"/>
                                  </p:stCondLst>
                                  <p:iterate type="lt">
                                    <p:tmPct val="10000"/>
                                  </p:iterate>
                                  <p:childTnLst>
                                    <p:animMotion origin="layout" path="M 0.0 0.0 L 0.0 -0.07213" pathEditMode="relative" ptsTypes="">
                                      <p:cBhvr>
                                        <p:cTn id="21" dur="250" accel="50000" decel="50000" autoRev="1" fill="hold">
                                          <p:stCondLst>
                                            <p:cond delay="0"/>
                                          </p:stCondLst>
                                        </p:cTn>
                                        <p:tgtEl>
                                          <p:spTgt spid="22"/>
                                        </p:tgtEl>
                                        <p:attrNameLst>
                                          <p:attrName>ppt_x</p:attrName>
                                          <p:attrName>ppt_y</p:attrName>
                                        </p:attrNameLst>
                                      </p:cBhvr>
                                    </p:animMotion>
                                    <p:animRot by="1500000">
                                      <p:cBhvr>
                                        <p:cTn id="22" dur="125" fill="hold">
                                          <p:stCondLst>
                                            <p:cond delay="0"/>
                                          </p:stCondLst>
                                        </p:cTn>
                                        <p:tgtEl>
                                          <p:spTgt spid="22"/>
                                        </p:tgtEl>
                                        <p:attrNameLst>
                                          <p:attrName>r</p:attrName>
                                        </p:attrNameLst>
                                      </p:cBhvr>
                                    </p:animRot>
                                    <p:animRot by="-1500000">
                                      <p:cBhvr>
                                        <p:cTn id="23" dur="125" fill="hold">
                                          <p:stCondLst>
                                            <p:cond delay="125"/>
                                          </p:stCondLst>
                                        </p:cTn>
                                        <p:tgtEl>
                                          <p:spTgt spid="22"/>
                                        </p:tgtEl>
                                        <p:attrNameLst>
                                          <p:attrName>r</p:attrName>
                                        </p:attrNameLst>
                                      </p:cBhvr>
                                    </p:animRot>
                                    <p:animRot by="-1500000">
                                      <p:cBhvr>
                                        <p:cTn id="24" dur="125" fill="hold">
                                          <p:stCondLst>
                                            <p:cond delay="250"/>
                                          </p:stCondLst>
                                        </p:cTn>
                                        <p:tgtEl>
                                          <p:spTgt spid="22"/>
                                        </p:tgtEl>
                                        <p:attrNameLst>
                                          <p:attrName>r</p:attrName>
                                        </p:attrNameLst>
                                      </p:cBhvr>
                                    </p:animRot>
                                    <p:animRot by="1500000">
                                      <p:cBhvr>
                                        <p:cTn id="25" dur="125" fill="hold">
                                          <p:stCondLst>
                                            <p:cond delay="375"/>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2" grpId="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632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5632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6324"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pPr algn="ctr"/>
            <a:r>
              <a:rPr lang="en-US" sz="3200" b="1">
                <a:solidFill>
                  <a:schemeClr val="tx2"/>
                </a:solidFill>
                <a:latin typeface="Helvetica"/>
              </a:rPr>
              <a:t>How to define Psychosocial indicators</a:t>
            </a:r>
          </a:p>
        </p:txBody>
      </p:sp>
      <p:sp>
        <p:nvSpPr>
          <p:cNvPr id="10" name="Rectangle 9"/>
          <p:cNvSpPr>
            <a:spLocks noChangeArrowheads="1"/>
          </p:cNvSpPr>
          <p:nvPr/>
        </p:nvSpPr>
        <p:spPr bwMode="auto">
          <a:xfrm>
            <a:off x="457200" y="2209800"/>
            <a:ext cx="7924800" cy="3065463"/>
          </a:xfrm>
          <a:prstGeom prst="rect">
            <a:avLst/>
          </a:prstGeom>
          <a:noFill/>
          <a:ln w="9525">
            <a:noFill/>
            <a:miter lim="800000"/>
            <a:headEnd/>
            <a:tailEnd/>
          </a:ln>
        </p:spPr>
        <p:txBody>
          <a:bodyPr>
            <a:spAutoFit/>
          </a:bodyPr>
          <a:lstStyle/>
          <a:p>
            <a:pPr marL="406400" indent="-292100" eaLnBrk="0" hangingPunct="0">
              <a:spcAft>
                <a:spcPts val="2400"/>
              </a:spcAft>
              <a:buFont typeface="Arial" charset="0"/>
              <a:buChar char="•"/>
            </a:pPr>
            <a:r>
              <a:rPr lang="en-US" sz="2800"/>
              <a:t>Assess - How is the population affected? </a:t>
            </a:r>
          </a:p>
          <a:p>
            <a:pPr marL="406400" indent="-292100" eaLnBrk="0" hangingPunct="0">
              <a:spcAft>
                <a:spcPts val="2400"/>
              </a:spcAft>
              <a:buFont typeface="Arial" charset="0"/>
              <a:buChar char="•"/>
            </a:pPr>
            <a:r>
              <a:rPr lang="en-US" sz="2800"/>
              <a:t>What kind of change is desired? </a:t>
            </a:r>
          </a:p>
          <a:p>
            <a:pPr marL="406400" indent="-292100" eaLnBrk="0" hangingPunct="0">
              <a:spcAft>
                <a:spcPts val="1800"/>
              </a:spcAft>
            </a:pPr>
            <a:r>
              <a:rPr lang="en-US" sz="2800"/>
              <a:t>(Goals/objectives/activities of response)</a:t>
            </a:r>
          </a:p>
          <a:p>
            <a:pPr marL="406400" indent="-292100" eaLnBrk="0" hangingPunct="0">
              <a:spcAft>
                <a:spcPts val="1800"/>
              </a:spcAft>
              <a:buFont typeface="Arial" charset="0"/>
              <a:buChar char="•"/>
            </a:pPr>
            <a:r>
              <a:rPr lang="en-US" sz="2800"/>
              <a:t>What is the local definition of psychosocial wellbeing? </a:t>
            </a:r>
            <a:endParaRPr lang="en-US" sz="2800"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20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20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20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837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5837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8372"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en-US" sz="3200" b="1">
                <a:solidFill>
                  <a:schemeClr val="tx2"/>
                </a:solidFill>
                <a:latin typeface="Helvetica"/>
              </a:rPr>
              <a:t>Indicators of psychosocial wellbeing</a:t>
            </a:r>
          </a:p>
        </p:txBody>
      </p:sp>
      <p:pic>
        <p:nvPicPr>
          <p:cNvPr id="58373" name="Picture 8"/>
          <p:cNvPicPr>
            <a:picLocks noChangeAspect="1"/>
          </p:cNvPicPr>
          <p:nvPr/>
        </p:nvPicPr>
        <p:blipFill>
          <a:blip r:embed="rId5"/>
          <a:srcRect/>
          <a:stretch>
            <a:fillRect/>
          </a:stretch>
        </p:blipFill>
        <p:spPr bwMode="auto">
          <a:xfrm>
            <a:off x="0" y="1600200"/>
            <a:ext cx="91440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0418"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6041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0420"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en-US" sz="3200" b="1">
                <a:solidFill>
                  <a:schemeClr val="tx2"/>
                </a:solidFill>
                <a:latin typeface="Helvetica"/>
              </a:rPr>
              <a:t>Psychosocial indicators</a:t>
            </a:r>
          </a:p>
        </p:txBody>
      </p:sp>
      <p:sp>
        <p:nvSpPr>
          <p:cNvPr id="10" name="Rectangle 9"/>
          <p:cNvSpPr>
            <a:spLocks noChangeArrowheads="1"/>
          </p:cNvSpPr>
          <p:nvPr/>
        </p:nvSpPr>
        <p:spPr bwMode="auto">
          <a:xfrm>
            <a:off x="0" y="1600200"/>
            <a:ext cx="9144000" cy="4365625"/>
          </a:xfrm>
          <a:prstGeom prst="rect">
            <a:avLst/>
          </a:prstGeom>
          <a:noFill/>
          <a:ln w="9525">
            <a:noFill/>
            <a:miter lim="800000"/>
            <a:headEnd/>
            <a:tailEnd/>
          </a:ln>
        </p:spPr>
        <p:txBody>
          <a:bodyPr>
            <a:spAutoFit/>
          </a:bodyPr>
          <a:lstStyle/>
          <a:p>
            <a:pPr marL="571500" indent="-457200">
              <a:spcBef>
                <a:spcPct val="30000"/>
              </a:spcBef>
            </a:pPr>
            <a:r>
              <a:rPr lang="en-GB" b="1"/>
              <a:t> 1. Write three things about yourself or your life that you think show to others that you are 	feeling good and doing well.</a:t>
            </a:r>
          </a:p>
          <a:p>
            <a:pPr marL="571500" indent="-457200">
              <a:spcBef>
                <a:spcPct val="30000"/>
              </a:spcBef>
            </a:pPr>
            <a:endParaRPr lang="en-GB" sz="800" b="1"/>
          </a:p>
          <a:p>
            <a:pPr marL="571500" indent="-457200">
              <a:spcBef>
                <a:spcPct val="30000"/>
              </a:spcBef>
            </a:pPr>
            <a:r>
              <a:rPr lang="en-GB" b="1"/>
              <a:t>2.  Now think and write about how others could measure</a:t>
            </a:r>
          </a:p>
          <a:p>
            <a:pPr marL="571500" indent="-457200">
              <a:spcBef>
                <a:spcPct val="30000"/>
              </a:spcBef>
            </a:pPr>
            <a:r>
              <a:rPr lang="en-GB" b="1"/>
              <a:t>     whether you felt better from one day to the next. </a:t>
            </a:r>
          </a:p>
          <a:p>
            <a:pPr marL="571500" indent="-457200"/>
            <a:endParaRPr lang="en-GB" sz="800" b="1"/>
          </a:p>
          <a:p>
            <a:pPr marL="571500" indent="-457200"/>
            <a:endParaRPr lang="en-GB" sz="800" b="1"/>
          </a:p>
          <a:p>
            <a:pPr marL="571500" indent="-457200"/>
            <a:r>
              <a:rPr lang="en-GB" b="1"/>
              <a:t> 3. In plenary share some of your indicators of wellbeing. We    </a:t>
            </a:r>
          </a:p>
          <a:p>
            <a:pPr marL="571500" indent="-457200"/>
            <a:r>
              <a:rPr lang="en-GB" b="1"/>
              <a:t>     aim to come up with a good variety of indicators, and also            </a:t>
            </a:r>
          </a:p>
          <a:p>
            <a:pPr marL="571500" indent="-457200"/>
            <a:r>
              <a:rPr lang="en-GB" b="1"/>
              <a:t>     some indicators that may be the same for the whole</a:t>
            </a:r>
          </a:p>
          <a:p>
            <a:pPr marL="571500" indent="-457200"/>
            <a:r>
              <a:rPr lang="en-GB" b="1"/>
              <a:t>     group. </a:t>
            </a:r>
          </a:p>
          <a:p>
            <a:pPr marL="571500" indent="-457200"/>
            <a:endParaRPr lang="en-GB"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20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0">
                                            <p:txEl>
                                              <p:pRg st="3" end="3"/>
                                            </p:txEl>
                                          </p:spTgt>
                                        </p:tgtEl>
                                        <p:attrNameLst>
                                          <p:attrName>style.visibility</p:attrName>
                                        </p:attrNameLst>
                                      </p:cBhvr>
                                      <p:to>
                                        <p:strVal val="visible"/>
                                      </p:to>
                                    </p:set>
                                    <p:animEffect transition="in" filter="fade">
                                      <p:cBhvr>
                                        <p:cTn id="17" dur="2000"/>
                                        <p:tgtEl>
                                          <p:spTgt spid="1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0">
                                            <p:txEl>
                                              <p:pRg st="6" end="6"/>
                                            </p:txEl>
                                          </p:spTgt>
                                        </p:tgtEl>
                                        <p:attrNameLst>
                                          <p:attrName>style.visibility</p:attrName>
                                        </p:attrNameLst>
                                      </p:cBhvr>
                                      <p:to>
                                        <p:strVal val="visible"/>
                                      </p:to>
                                    </p:set>
                                    <p:animEffect transition="in" filter="fade">
                                      <p:cBhvr>
                                        <p:cTn id="22" dur="2000"/>
                                        <p:tgtEl>
                                          <p:spTgt spid="10">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10">
                                            <p:txEl>
                                              <p:pRg st="7" end="7"/>
                                            </p:txEl>
                                          </p:spTgt>
                                        </p:tgtEl>
                                        <p:attrNameLst>
                                          <p:attrName>style.visibility</p:attrName>
                                        </p:attrNameLst>
                                      </p:cBhvr>
                                      <p:to>
                                        <p:strVal val="visible"/>
                                      </p:to>
                                    </p:set>
                                    <p:animEffect transition="in" filter="fade">
                                      <p:cBhvr>
                                        <p:cTn id="27" dur="2000"/>
                                        <p:tgtEl>
                                          <p:spTgt spid="10">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wd">
                                    <p:tmPct val="10000"/>
                                  </p:iterate>
                                  <p:childTnLst>
                                    <p:set>
                                      <p:cBhvr>
                                        <p:cTn id="31" dur="1" fill="hold">
                                          <p:stCondLst>
                                            <p:cond delay="0"/>
                                          </p:stCondLst>
                                        </p:cTn>
                                        <p:tgtEl>
                                          <p:spTgt spid="10">
                                            <p:txEl>
                                              <p:pRg st="8" end="8"/>
                                            </p:txEl>
                                          </p:spTgt>
                                        </p:tgtEl>
                                        <p:attrNameLst>
                                          <p:attrName>style.visibility</p:attrName>
                                        </p:attrNameLst>
                                      </p:cBhvr>
                                      <p:to>
                                        <p:strVal val="visible"/>
                                      </p:to>
                                    </p:set>
                                    <p:animEffect transition="in" filter="fade">
                                      <p:cBhvr>
                                        <p:cTn id="32" dur="2000"/>
                                        <p:tgtEl>
                                          <p:spTgt spid="10">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wd">
                                    <p:tmPct val="10000"/>
                                  </p:iterate>
                                  <p:childTnLst>
                                    <p:set>
                                      <p:cBhvr>
                                        <p:cTn id="36" dur="1" fill="hold">
                                          <p:stCondLst>
                                            <p:cond delay="0"/>
                                          </p:stCondLst>
                                        </p:cTn>
                                        <p:tgtEl>
                                          <p:spTgt spid="10">
                                            <p:txEl>
                                              <p:pRg st="9" end="9"/>
                                            </p:txEl>
                                          </p:spTgt>
                                        </p:tgtEl>
                                        <p:attrNameLst>
                                          <p:attrName>style.visibility</p:attrName>
                                        </p:attrNameLst>
                                      </p:cBhvr>
                                      <p:to>
                                        <p:strVal val="visible"/>
                                      </p:to>
                                    </p:set>
                                    <p:animEffect transition="in" filter="fade">
                                      <p:cBhvr>
                                        <p:cTn id="37" dur="2000"/>
                                        <p:tgtEl>
                                          <p:spTgt spid="1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246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6246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246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en-US" sz="3200" b="1">
                <a:solidFill>
                  <a:schemeClr val="tx2"/>
                </a:solidFill>
                <a:latin typeface="Helvetica"/>
              </a:rPr>
              <a:t>Psychosocial indicators</a:t>
            </a:r>
          </a:p>
        </p:txBody>
      </p:sp>
      <p:sp>
        <p:nvSpPr>
          <p:cNvPr id="10" name="Rectangle 9"/>
          <p:cNvSpPr>
            <a:spLocks noChangeArrowheads="1"/>
          </p:cNvSpPr>
          <p:nvPr/>
        </p:nvSpPr>
        <p:spPr bwMode="auto">
          <a:xfrm>
            <a:off x="0" y="1600200"/>
            <a:ext cx="9144000" cy="4838700"/>
          </a:xfrm>
          <a:prstGeom prst="rect">
            <a:avLst/>
          </a:prstGeom>
          <a:noFill/>
          <a:ln w="9525">
            <a:noFill/>
            <a:miter lim="800000"/>
            <a:headEnd/>
            <a:tailEnd/>
          </a:ln>
        </p:spPr>
        <p:txBody>
          <a:bodyPr>
            <a:spAutoFit/>
          </a:bodyPr>
          <a:lstStyle/>
          <a:p>
            <a:pPr marL="571500" indent="-457200"/>
            <a:r>
              <a:rPr lang="en-GB" b="1"/>
              <a:t>People have different things that indicate their psychosocial</a:t>
            </a:r>
          </a:p>
          <a:p>
            <a:pPr marL="571500" indent="-457200"/>
            <a:r>
              <a:rPr lang="en-GB" b="1"/>
              <a:t>wellbeing, but if we spent some time we would probably be</a:t>
            </a:r>
          </a:p>
          <a:p>
            <a:pPr marL="571500" indent="-457200"/>
            <a:r>
              <a:rPr lang="en-GB" b="1"/>
              <a:t>able to find some common indicators that everyone agree</a:t>
            </a:r>
          </a:p>
          <a:p>
            <a:pPr marL="571500" indent="-457200"/>
            <a:r>
              <a:rPr lang="en-GB" b="1"/>
              <a:t>would be both general, and specific, enough to determine</a:t>
            </a:r>
          </a:p>
          <a:p>
            <a:pPr marL="571500" indent="-457200"/>
            <a:r>
              <a:rPr lang="en-GB" b="1"/>
              <a:t>the groups’ psychosocial wellbeing.</a:t>
            </a:r>
          </a:p>
          <a:p>
            <a:pPr marL="571500" indent="-457200"/>
            <a:endParaRPr lang="en-GB"/>
          </a:p>
          <a:p>
            <a:pPr marL="571500" indent="-457200"/>
            <a:r>
              <a:rPr lang="en-GB"/>
              <a:t>Indicators of psychosocial wellbeing focus on: </a:t>
            </a:r>
          </a:p>
          <a:p>
            <a:pPr marL="571500" indent="-457200">
              <a:buFontTx/>
              <a:buChar char="-"/>
            </a:pPr>
            <a:r>
              <a:rPr lang="en-GB"/>
              <a:t> How the </a:t>
            </a:r>
            <a:r>
              <a:rPr lang="en-GB" b="1"/>
              <a:t>individuals</a:t>
            </a:r>
            <a:r>
              <a:rPr lang="en-GB"/>
              <a:t> are doing</a:t>
            </a:r>
          </a:p>
          <a:p>
            <a:pPr marL="571500" indent="-457200">
              <a:buFontTx/>
              <a:buChar char="-"/>
            </a:pPr>
            <a:r>
              <a:rPr lang="en-GB"/>
              <a:t> How the </a:t>
            </a:r>
            <a:r>
              <a:rPr lang="en-GB" b="1"/>
              <a:t>group</a:t>
            </a:r>
            <a:r>
              <a:rPr lang="en-GB"/>
              <a:t> is doing. </a:t>
            </a:r>
          </a:p>
          <a:p>
            <a:pPr marL="571500" indent="-457200"/>
            <a:endParaRPr lang="en-GB"/>
          </a:p>
          <a:p>
            <a:pPr marL="571500" indent="-457200"/>
            <a:r>
              <a:rPr lang="en-GB"/>
              <a:t>The nature of psychosocial is a focus on the individual’s psyche</a:t>
            </a:r>
          </a:p>
          <a:p>
            <a:pPr marL="571500" indent="-457200"/>
            <a:r>
              <a:rPr lang="en-GB"/>
              <a:t>and on the social interaction and network.   </a:t>
            </a:r>
          </a:p>
          <a:p>
            <a:pPr marL="571500" indent="-457200"/>
            <a:endParaRPr lang="en-GB"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20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20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20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20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wd">
                                    <p:tmPct val="10000"/>
                                  </p:iterate>
                                  <p:childTnLst>
                                    <p:set>
                                      <p:cBhvr>
                                        <p:cTn id="31" dur="1" fill="hold">
                                          <p:stCondLst>
                                            <p:cond delay="0"/>
                                          </p:stCondLst>
                                        </p:cTn>
                                        <p:tgtEl>
                                          <p:spTgt spid="10">
                                            <p:txEl>
                                              <p:pRg st="6" end="6"/>
                                            </p:txEl>
                                          </p:spTgt>
                                        </p:tgtEl>
                                        <p:attrNameLst>
                                          <p:attrName>style.visibility</p:attrName>
                                        </p:attrNameLst>
                                      </p:cBhvr>
                                      <p:to>
                                        <p:strVal val="visible"/>
                                      </p:to>
                                    </p:set>
                                    <p:animEffect transition="in" filter="fade">
                                      <p:cBhvr>
                                        <p:cTn id="32" dur="2000"/>
                                        <p:tgtEl>
                                          <p:spTgt spid="10">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wd">
                                    <p:tmPct val="10000"/>
                                  </p:iterate>
                                  <p:childTnLst>
                                    <p:set>
                                      <p:cBhvr>
                                        <p:cTn id="36" dur="1" fill="hold">
                                          <p:stCondLst>
                                            <p:cond delay="0"/>
                                          </p:stCondLst>
                                        </p:cTn>
                                        <p:tgtEl>
                                          <p:spTgt spid="10">
                                            <p:txEl>
                                              <p:pRg st="7" end="7"/>
                                            </p:txEl>
                                          </p:spTgt>
                                        </p:tgtEl>
                                        <p:attrNameLst>
                                          <p:attrName>style.visibility</p:attrName>
                                        </p:attrNameLst>
                                      </p:cBhvr>
                                      <p:to>
                                        <p:strVal val="visible"/>
                                      </p:to>
                                    </p:set>
                                    <p:animEffect transition="in" filter="fade">
                                      <p:cBhvr>
                                        <p:cTn id="37" dur="2000"/>
                                        <p:tgtEl>
                                          <p:spTgt spid="10">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iterate type="wd">
                                    <p:tmPct val="10000"/>
                                  </p:iterate>
                                  <p:childTnLst>
                                    <p:set>
                                      <p:cBhvr>
                                        <p:cTn id="41" dur="1" fill="hold">
                                          <p:stCondLst>
                                            <p:cond delay="0"/>
                                          </p:stCondLst>
                                        </p:cTn>
                                        <p:tgtEl>
                                          <p:spTgt spid="10">
                                            <p:txEl>
                                              <p:pRg st="8" end="8"/>
                                            </p:txEl>
                                          </p:spTgt>
                                        </p:tgtEl>
                                        <p:attrNameLst>
                                          <p:attrName>style.visibility</p:attrName>
                                        </p:attrNameLst>
                                      </p:cBhvr>
                                      <p:to>
                                        <p:strVal val="visible"/>
                                      </p:to>
                                    </p:set>
                                    <p:animEffect transition="in" filter="fade">
                                      <p:cBhvr>
                                        <p:cTn id="42" dur="2000"/>
                                        <p:tgtEl>
                                          <p:spTgt spid="10">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iterate type="wd">
                                    <p:tmPct val="10000"/>
                                  </p:iterate>
                                  <p:childTnLst>
                                    <p:set>
                                      <p:cBhvr>
                                        <p:cTn id="46" dur="1" fill="hold">
                                          <p:stCondLst>
                                            <p:cond delay="0"/>
                                          </p:stCondLst>
                                        </p:cTn>
                                        <p:tgtEl>
                                          <p:spTgt spid="10">
                                            <p:txEl>
                                              <p:pRg st="10" end="10"/>
                                            </p:txEl>
                                          </p:spTgt>
                                        </p:tgtEl>
                                        <p:attrNameLst>
                                          <p:attrName>style.visibility</p:attrName>
                                        </p:attrNameLst>
                                      </p:cBhvr>
                                      <p:to>
                                        <p:strVal val="visible"/>
                                      </p:to>
                                    </p:set>
                                    <p:animEffect transition="in" filter="fade">
                                      <p:cBhvr>
                                        <p:cTn id="47" dur="2000"/>
                                        <p:tgtEl>
                                          <p:spTgt spid="10">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iterate type="wd">
                                    <p:tmPct val="10000"/>
                                  </p:iterate>
                                  <p:childTnLst>
                                    <p:set>
                                      <p:cBhvr>
                                        <p:cTn id="51" dur="1" fill="hold">
                                          <p:stCondLst>
                                            <p:cond delay="0"/>
                                          </p:stCondLst>
                                        </p:cTn>
                                        <p:tgtEl>
                                          <p:spTgt spid="10">
                                            <p:txEl>
                                              <p:pRg st="11" end="11"/>
                                            </p:txEl>
                                          </p:spTgt>
                                        </p:tgtEl>
                                        <p:attrNameLst>
                                          <p:attrName>style.visibility</p:attrName>
                                        </p:attrNameLst>
                                      </p:cBhvr>
                                      <p:to>
                                        <p:strVal val="visible"/>
                                      </p:to>
                                    </p:set>
                                    <p:animEffect transition="in" filter="fade">
                                      <p:cBhvr>
                                        <p:cTn id="52" dur="2000"/>
                                        <p:tgtEl>
                                          <p:spTgt spid="1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451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6451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4516"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da-DK" sz="3200" b="1">
                <a:solidFill>
                  <a:schemeClr val="tx2"/>
                </a:solidFill>
                <a:latin typeface="Helvetica"/>
              </a:rPr>
              <a:t>Psychosocial indicators</a:t>
            </a:r>
          </a:p>
        </p:txBody>
      </p:sp>
      <p:sp>
        <p:nvSpPr>
          <p:cNvPr id="8" name="Oval Callout 7"/>
          <p:cNvSpPr>
            <a:spLocks noChangeArrowheads="1"/>
          </p:cNvSpPr>
          <p:nvPr/>
        </p:nvSpPr>
        <p:spPr bwMode="auto">
          <a:xfrm rot="-2461567">
            <a:off x="-85725" y="1897063"/>
            <a:ext cx="2897188" cy="2217737"/>
          </a:xfrm>
          <a:prstGeom prst="wedgeEllipseCallout">
            <a:avLst>
              <a:gd name="adj1" fmla="val -20833"/>
              <a:gd name="adj2" fmla="val 62500"/>
            </a:avLst>
          </a:prstGeom>
          <a:noFill/>
          <a:ln w="63500" algn="ctr">
            <a:solidFill>
              <a:srgbClr val="FF0000"/>
            </a:solidFill>
            <a:round/>
            <a:headEnd/>
            <a:tailEnd/>
          </a:ln>
        </p:spPr>
        <p:txBody>
          <a:bodyPr/>
          <a:lstStyle/>
          <a:p>
            <a:pPr algn="ctr" eaLnBrk="0" hangingPunct="0"/>
            <a:r>
              <a:rPr lang="en-US"/>
              <a:t>We need to help the children feel better…. </a:t>
            </a:r>
          </a:p>
        </p:txBody>
      </p:sp>
      <p:sp>
        <p:nvSpPr>
          <p:cNvPr id="9" name="Oval Callout 8"/>
          <p:cNvSpPr>
            <a:spLocks noChangeArrowheads="1"/>
          </p:cNvSpPr>
          <p:nvPr/>
        </p:nvSpPr>
        <p:spPr bwMode="auto">
          <a:xfrm>
            <a:off x="2590800" y="1828800"/>
            <a:ext cx="3048000" cy="1981200"/>
          </a:xfrm>
          <a:prstGeom prst="wedgeEllipseCallout">
            <a:avLst>
              <a:gd name="adj1" fmla="val -20833"/>
              <a:gd name="adj2" fmla="val 62500"/>
            </a:avLst>
          </a:prstGeom>
          <a:noFill/>
          <a:ln w="63500" algn="ctr">
            <a:solidFill>
              <a:srgbClr val="FF6600"/>
            </a:solidFill>
            <a:round/>
            <a:headEnd/>
            <a:tailEnd/>
          </a:ln>
        </p:spPr>
        <p:txBody>
          <a:bodyPr/>
          <a:lstStyle/>
          <a:p>
            <a:pPr algn="ctr" eaLnBrk="0" hangingPunct="0"/>
            <a:r>
              <a:rPr lang="en-US"/>
              <a:t>But how will we KNOW if they feel better? </a:t>
            </a:r>
          </a:p>
        </p:txBody>
      </p:sp>
      <p:sp>
        <p:nvSpPr>
          <p:cNvPr id="10" name="Oval Callout 9"/>
          <p:cNvSpPr>
            <a:spLocks noChangeArrowheads="1"/>
          </p:cNvSpPr>
          <p:nvPr/>
        </p:nvSpPr>
        <p:spPr bwMode="auto">
          <a:xfrm>
            <a:off x="5181600" y="1905000"/>
            <a:ext cx="3962400" cy="4038600"/>
          </a:xfrm>
          <a:prstGeom prst="wedgeEllipseCallout">
            <a:avLst>
              <a:gd name="adj1" fmla="val -20833"/>
              <a:gd name="adj2" fmla="val 62500"/>
            </a:avLst>
          </a:prstGeom>
          <a:noFill/>
          <a:ln w="63500" algn="ctr">
            <a:solidFill>
              <a:srgbClr val="800000"/>
            </a:solidFill>
            <a:round/>
            <a:headEnd/>
            <a:tailEnd/>
          </a:ln>
        </p:spPr>
        <p:txBody>
          <a:bodyPr/>
          <a:lstStyle/>
          <a:p>
            <a:pPr algn="ctr" eaLnBrk="0" hangingPunct="0"/>
            <a:r>
              <a:rPr lang="en-US" b="1"/>
              <a:t>I KNOW..</a:t>
            </a:r>
          </a:p>
          <a:p>
            <a:pPr algn="ctr" eaLnBrk="0" hangingPunct="0"/>
            <a:r>
              <a:rPr lang="en-US"/>
              <a:t>We will ask them how THEY know when they feel better and then we will find ways to measure that…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656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6656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6564"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r>
              <a:rPr lang="en-US" sz="3200" b="1">
                <a:solidFill>
                  <a:schemeClr val="tx2"/>
                </a:solidFill>
                <a:latin typeface="Helvetica"/>
              </a:rPr>
              <a:t>Why is evaluation important? </a:t>
            </a:r>
          </a:p>
        </p:txBody>
      </p:sp>
      <p:sp>
        <p:nvSpPr>
          <p:cNvPr id="66565" name="Rectangle 9"/>
          <p:cNvSpPr>
            <a:spLocks noChangeArrowheads="1"/>
          </p:cNvSpPr>
          <p:nvPr/>
        </p:nvSpPr>
        <p:spPr bwMode="auto">
          <a:xfrm>
            <a:off x="0" y="1600200"/>
            <a:ext cx="3810000" cy="4664075"/>
          </a:xfrm>
          <a:prstGeom prst="rect">
            <a:avLst/>
          </a:prstGeom>
          <a:noFill/>
          <a:ln w="9525">
            <a:noFill/>
            <a:miter lim="800000"/>
            <a:headEnd/>
            <a:tailEnd/>
          </a:ln>
        </p:spPr>
        <p:txBody>
          <a:bodyPr>
            <a:spAutoFit/>
          </a:bodyPr>
          <a:lstStyle/>
          <a:p>
            <a:pPr marL="457200" indent="-457200" eaLnBrk="0" hangingPunct="0">
              <a:spcAft>
                <a:spcPts val="3600"/>
              </a:spcAft>
              <a:buFont typeface="Helvetica"/>
              <a:buAutoNum type="arabicPeriod"/>
            </a:pPr>
            <a:r>
              <a:rPr lang="en-US" sz="2000"/>
              <a:t>Relevance (response relevant to needs of pop.)</a:t>
            </a:r>
          </a:p>
          <a:p>
            <a:pPr marL="457200" indent="-457200" eaLnBrk="0" hangingPunct="0">
              <a:spcAft>
                <a:spcPts val="3600"/>
              </a:spcAft>
              <a:buFont typeface="Helvetica"/>
              <a:buAutoNum type="arabicPeriod"/>
            </a:pPr>
            <a:r>
              <a:rPr lang="en-US" sz="2000"/>
              <a:t>Efficiency (time-frame, cost)</a:t>
            </a:r>
          </a:p>
          <a:p>
            <a:pPr marL="457200" indent="-457200" eaLnBrk="0" hangingPunct="0">
              <a:spcAft>
                <a:spcPts val="3600"/>
              </a:spcAft>
              <a:buFont typeface="Helvetica"/>
              <a:buAutoNum type="arabicPeriod"/>
            </a:pPr>
            <a:r>
              <a:rPr lang="en-US" sz="2000"/>
              <a:t>Impact (succeeded or not)</a:t>
            </a:r>
          </a:p>
          <a:p>
            <a:pPr marL="457200" indent="-457200" eaLnBrk="0" hangingPunct="0">
              <a:spcAft>
                <a:spcPts val="3600"/>
              </a:spcAft>
              <a:buFont typeface="Helvetica"/>
              <a:buAutoNum type="arabicPeriod"/>
            </a:pPr>
            <a:r>
              <a:rPr lang="en-US" sz="2000"/>
              <a:t>Effectiveness (objective of program met)</a:t>
            </a:r>
          </a:p>
          <a:p>
            <a:pPr marL="457200" indent="-457200" eaLnBrk="0" hangingPunct="0">
              <a:spcAft>
                <a:spcPts val="3600"/>
              </a:spcAft>
              <a:buFont typeface="Helvetica"/>
              <a:buAutoNum type="arabicPeriod"/>
            </a:pPr>
            <a:r>
              <a:rPr lang="en-US" sz="2000"/>
              <a:t>Sustainability (benefits continue beyond the program)</a:t>
            </a:r>
          </a:p>
        </p:txBody>
      </p:sp>
      <p:pic>
        <p:nvPicPr>
          <p:cNvPr id="66566" name="Picture 12"/>
          <p:cNvPicPr>
            <a:picLocks noChangeAspect="1"/>
          </p:cNvPicPr>
          <p:nvPr/>
        </p:nvPicPr>
        <p:blipFill>
          <a:blip r:embed="rId5"/>
          <a:srcRect/>
          <a:stretch>
            <a:fillRect/>
          </a:stretch>
        </p:blipFill>
        <p:spPr bwMode="auto">
          <a:xfrm>
            <a:off x="3810000" y="1600200"/>
            <a:ext cx="50546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861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6861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8612"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r>
              <a:rPr lang="en-US" sz="2000" b="1">
                <a:solidFill>
                  <a:schemeClr val="tx2"/>
                </a:solidFill>
                <a:latin typeface="Helvetica"/>
              </a:rPr>
              <a:t>Who is involved in evaluations apart from staff, volunteers, partners?</a:t>
            </a:r>
          </a:p>
          <a:p>
            <a:r>
              <a:rPr lang="en-US" sz="1800" b="1">
                <a:solidFill>
                  <a:schemeClr val="tx2"/>
                </a:solidFill>
                <a:latin typeface="Helvetica"/>
              </a:rPr>
              <a:t> </a:t>
            </a:r>
          </a:p>
        </p:txBody>
      </p:sp>
      <p:grpSp>
        <p:nvGrpSpPr>
          <p:cNvPr id="68613" name="Group 16"/>
          <p:cNvGrpSpPr>
            <a:grpSpLocks/>
          </p:cNvGrpSpPr>
          <p:nvPr/>
        </p:nvGrpSpPr>
        <p:grpSpPr bwMode="auto">
          <a:xfrm>
            <a:off x="533400" y="1752600"/>
            <a:ext cx="7620000" cy="4781550"/>
            <a:chOff x="533400" y="1752600"/>
            <a:chExt cx="7620000" cy="4781826"/>
          </a:xfrm>
        </p:grpSpPr>
        <p:pic>
          <p:nvPicPr>
            <p:cNvPr id="68629" name="Picture 7"/>
            <p:cNvPicPr>
              <a:picLocks noChangeAspect="1"/>
            </p:cNvPicPr>
            <p:nvPr/>
          </p:nvPicPr>
          <p:blipFill>
            <a:blip r:embed="rId5"/>
            <a:srcRect/>
            <a:stretch>
              <a:fillRect/>
            </a:stretch>
          </p:blipFill>
          <p:spPr bwMode="auto">
            <a:xfrm>
              <a:off x="533400" y="1752600"/>
              <a:ext cx="7620000" cy="4781826"/>
            </a:xfrm>
            <a:prstGeom prst="rect">
              <a:avLst/>
            </a:prstGeom>
            <a:noFill/>
            <a:ln w="9525">
              <a:noFill/>
              <a:miter lim="800000"/>
              <a:headEnd/>
              <a:tailEnd/>
            </a:ln>
          </p:spPr>
        </p:pic>
        <p:sp>
          <p:nvSpPr>
            <p:cNvPr id="68630" name="TextBox 10"/>
            <p:cNvSpPr txBox="1">
              <a:spLocks noChangeArrowheads="1"/>
            </p:cNvSpPr>
            <p:nvPr/>
          </p:nvSpPr>
          <p:spPr bwMode="auto">
            <a:xfrm>
              <a:off x="6019800" y="1752600"/>
              <a:ext cx="2133600" cy="646331"/>
            </a:xfrm>
            <a:prstGeom prst="rect">
              <a:avLst/>
            </a:prstGeom>
            <a:solidFill>
              <a:schemeClr val="bg1"/>
            </a:solidFill>
            <a:ln w="9525">
              <a:noFill/>
              <a:miter lim="800000"/>
              <a:headEnd/>
              <a:tailEnd/>
            </a:ln>
          </p:spPr>
          <p:txBody>
            <a:bodyPr>
              <a:spAutoFit/>
            </a:bodyPr>
            <a:lstStyle/>
            <a:p>
              <a:pPr algn="ctr" eaLnBrk="0" hangingPunct="0"/>
              <a:r>
                <a:rPr lang="en-US" sz="1800"/>
                <a:t>              Responsibility</a:t>
              </a:r>
            </a:p>
          </p:txBody>
        </p:sp>
      </p:grpSp>
      <p:sp>
        <p:nvSpPr>
          <p:cNvPr id="68614" name="TextBox 12"/>
          <p:cNvSpPr txBox="1">
            <a:spLocks noChangeArrowheads="1"/>
          </p:cNvSpPr>
          <p:nvPr/>
        </p:nvSpPr>
        <p:spPr bwMode="auto">
          <a:xfrm>
            <a:off x="762000" y="2971800"/>
            <a:ext cx="3733800" cy="338138"/>
          </a:xfrm>
          <a:prstGeom prst="rect">
            <a:avLst/>
          </a:prstGeom>
          <a:noFill/>
          <a:ln w="9525">
            <a:noFill/>
            <a:miter lim="800000"/>
            <a:headEnd/>
            <a:tailEnd/>
          </a:ln>
        </p:spPr>
        <p:txBody>
          <a:bodyPr>
            <a:spAutoFit/>
          </a:bodyPr>
          <a:lstStyle/>
          <a:p>
            <a:pPr eaLnBrk="0" hangingPunct="0"/>
            <a:r>
              <a:rPr lang="en-US" sz="1600"/>
              <a:t>Including monitoring and evaluation</a:t>
            </a:r>
          </a:p>
        </p:txBody>
      </p:sp>
      <p:grpSp>
        <p:nvGrpSpPr>
          <p:cNvPr id="68615" name="Group 15"/>
          <p:cNvGrpSpPr>
            <a:grpSpLocks/>
          </p:cNvGrpSpPr>
          <p:nvPr/>
        </p:nvGrpSpPr>
        <p:grpSpPr bwMode="auto">
          <a:xfrm>
            <a:off x="1447800" y="5105400"/>
            <a:ext cx="1828800" cy="795338"/>
            <a:chOff x="1447800" y="5105400"/>
            <a:chExt cx="1828800" cy="795754"/>
          </a:xfrm>
        </p:grpSpPr>
        <p:sp>
          <p:nvSpPr>
            <p:cNvPr id="68627" name="TextBox 13"/>
            <p:cNvSpPr txBox="1">
              <a:spLocks noChangeArrowheads="1"/>
            </p:cNvSpPr>
            <p:nvPr/>
          </p:nvSpPr>
          <p:spPr bwMode="auto">
            <a:xfrm>
              <a:off x="1447800" y="5105400"/>
              <a:ext cx="1828800" cy="338554"/>
            </a:xfrm>
            <a:prstGeom prst="rect">
              <a:avLst/>
            </a:prstGeom>
            <a:noFill/>
            <a:ln w="9525">
              <a:noFill/>
              <a:miter lim="800000"/>
              <a:headEnd/>
              <a:tailEnd/>
            </a:ln>
          </p:spPr>
          <p:txBody>
            <a:bodyPr>
              <a:spAutoFit/>
            </a:bodyPr>
            <a:lstStyle/>
            <a:p>
              <a:pPr algn="ctr" eaLnBrk="0" hangingPunct="0"/>
              <a:r>
                <a:rPr lang="en-US" sz="1600"/>
                <a:t>Data collection</a:t>
              </a:r>
            </a:p>
          </p:txBody>
        </p:sp>
        <p:sp>
          <p:nvSpPr>
            <p:cNvPr id="68628" name="TextBox 14"/>
            <p:cNvSpPr txBox="1">
              <a:spLocks noChangeArrowheads="1"/>
            </p:cNvSpPr>
            <p:nvPr/>
          </p:nvSpPr>
          <p:spPr bwMode="auto">
            <a:xfrm>
              <a:off x="1447800" y="5562600"/>
              <a:ext cx="1828800" cy="338554"/>
            </a:xfrm>
            <a:prstGeom prst="rect">
              <a:avLst/>
            </a:prstGeom>
            <a:noFill/>
            <a:ln w="9525">
              <a:noFill/>
              <a:miter lim="800000"/>
              <a:headEnd/>
              <a:tailEnd/>
            </a:ln>
          </p:spPr>
          <p:txBody>
            <a:bodyPr>
              <a:spAutoFit/>
            </a:bodyPr>
            <a:lstStyle/>
            <a:p>
              <a:pPr algn="ctr" eaLnBrk="0" hangingPunct="0"/>
              <a:r>
                <a:rPr lang="en-US" sz="1600"/>
                <a:t>Data collection</a:t>
              </a:r>
            </a:p>
          </p:txBody>
        </p:sp>
      </p:grpSp>
      <p:sp>
        <p:nvSpPr>
          <p:cNvPr id="68616" name="Oval 17"/>
          <p:cNvSpPr>
            <a:spLocks noChangeArrowheads="1"/>
          </p:cNvSpPr>
          <p:nvPr/>
        </p:nvSpPr>
        <p:spPr bwMode="auto">
          <a:xfrm>
            <a:off x="4572000" y="2743200"/>
            <a:ext cx="1828800" cy="838200"/>
          </a:xfrm>
          <a:prstGeom prst="ellipse">
            <a:avLst/>
          </a:prstGeom>
          <a:noFill/>
          <a:ln w="38100" algn="ctr">
            <a:solidFill>
              <a:schemeClr val="tx1"/>
            </a:solidFill>
            <a:round/>
            <a:headEnd/>
            <a:tailEnd/>
          </a:ln>
        </p:spPr>
        <p:txBody>
          <a:bodyPr/>
          <a:lstStyle/>
          <a:p>
            <a:pPr eaLnBrk="0" hangingPunct="0"/>
            <a:endParaRPr lang="en-US"/>
          </a:p>
        </p:txBody>
      </p:sp>
      <p:sp>
        <p:nvSpPr>
          <p:cNvPr id="68617" name="Oval 18"/>
          <p:cNvSpPr>
            <a:spLocks noChangeArrowheads="1"/>
          </p:cNvSpPr>
          <p:nvPr/>
        </p:nvSpPr>
        <p:spPr bwMode="auto">
          <a:xfrm>
            <a:off x="4267200" y="3505200"/>
            <a:ext cx="2362200" cy="914400"/>
          </a:xfrm>
          <a:prstGeom prst="ellipse">
            <a:avLst/>
          </a:prstGeom>
          <a:noFill/>
          <a:ln w="38100" algn="ctr">
            <a:solidFill>
              <a:schemeClr val="tx1"/>
            </a:solidFill>
            <a:round/>
            <a:headEnd/>
            <a:tailEnd/>
          </a:ln>
        </p:spPr>
        <p:txBody>
          <a:bodyPr/>
          <a:lstStyle/>
          <a:p>
            <a:pPr eaLnBrk="0" hangingPunct="0"/>
            <a:endParaRPr lang="en-US"/>
          </a:p>
        </p:txBody>
      </p:sp>
      <p:grpSp>
        <p:nvGrpSpPr>
          <p:cNvPr id="68618" name="Group 21"/>
          <p:cNvGrpSpPr>
            <a:grpSpLocks/>
          </p:cNvGrpSpPr>
          <p:nvPr/>
        </p:nvGrpSpPr>
        <p:grpSpPr bwMode="auto">
          <a:xfrm>
            <a:off x="4267200" y="4495800"/>
            <a:ext cx="2362200" cy="1752600"/>
            <a:chOff x="4267200" y="4495800"/>
            <a:chExt cx="2362200" cy="1752600"/>
          </a:xfrm>
        </p:grpSpPr>
        <p:sp>
          <p:nvSpPr>
            <p:cNvPr id="68625" name="Oval 19"/>
            <p:cNvSpPr>
              <a:spLocks noChangeArrowheads="1"/>
            </p:cNvSpPr>
            <p:nvPr/>
          </p:nvSpPr>
          <p:spPr bwMode="auto">
            <a:xfrm>
              <a:off x="4267200" y="4495800"/>
              <a:ext cx="2362200" cy="914400"/>
            </a:xfrm>
            <a:prstGeom prst="ellipse">
              <a:avLst/>
            </a:prstGeom>
            <a:noFill/>
            <a:ln w="38100" algn="ctr">
              <a:solidFill>
                <a:schemeClr val="tx1"/>
              </a:solidFill>
              <a:round/>
              <a:headEnd/>
              <a:tailEnd/>
            </a:ln>
          </p:spPr>
          <p:txBody>
            <a:bodyPr/>
            <a:lstStyle/>
            <a:p>
              <a:pPr eaLnBrk="0" hangingPunct="0"/>
              <a:endParaRPr lang="en-US"/>
            </a:p>
          </p:txBody>
        </p:sp>
        <p:sp>
          <p:nvSpPr>
            <p:cNvPr id="68626" name="Oval 20"/>
            <p:cNvSpPr>
              <a:spLocks noChangeArrowheads="1"/>
            </p:cNvSpPr>
            <p:nvPr/>
          </p:nvSpPr>
          <p:spPr bwMode="auto">
            <a:xfrm>
              <a:off x="4267200" y="5334000"/>
              <a:ext cx="2362200" cy="914400"/>
            </a:xfrm>
            <a:prstGeom prst="ellipse">
              <a:avLst/>
            </a:prstGeom>
            <a:noFill/>
            <a:ln w="38100" algn="ctr">
              <a:solidFill>
                <a:schemeClr val="tx1"/>
              </a:solidFill>
              <a:round/>
              <a:headEnd/>
              <a:tailEnd/>
            </a:ln>
          </p:spPr>
          <p:txBody>
            <a:bodyPr/>
            <a:lstStyle/>
            <a:p>
              <a:pPr eaLnBrk="0" hangingPunct="0"/>
              <a:endParaRPr lang="en-US"/>
            </a:p>
          </p:txBody>
        </p:sp>
      </p:grpSp>
      <p:grpSp>
        <p:nvGrpSpPr>
          <p:cNvPr id="68619" name="Group 25"/>
          <p:cNvGrpSpPr>
            <a:grpSpLocks/>
          </p:cNvGrpSpPr>
          <p:nvPr/>
        </p:nvGrpSpPr>
        <p:grpSpPr bwMode="auto">
          <a:xfrm>
            <a:off x="7315200" y="3429000"/>
            <a:ext cx="1828800" cy="838200"/>
            <a:chOff x="7086600" y="5410200"/>
            <a:chExt cx="1828800" cy="838200"/>
          </a:xfrm>
        </p:grpSpPr>
        <p:sp>
          <p:nvSpPr>
            <p:cNvPr id="68623" name="Oval 23"/>
            <p:cNvSpPr>
              <a:spLocks noChangeArrowheads="1"/>
            </p:cNvSpPr>
            <p:nvPr/>
          </p:nvSpPr>
          <p:spPr bwMode="auto">
            <a:xfrm>
              <a:off x="7086600" y="5410200"/>
              <a:ext cx="1828800" cy="838200"/>
            </a:xfrm>
            <a:prstGeom prst="ellipse">
              <a:avLst/>
            </a:prstGeom>
            <a:noFill/>
            <a:ln w="38100" algn="ctr">
              <a:solidFill>
                <a:schemeClr val="tx1"/>
              </a:solidFill>
              <a:round/>
              <a:headEnd/>
              <a:tailEnd/>
            </a:ln>
          </p:spPr>
          <p:txBody>
            <a:bodyPr/>
            <a:lstStyle/>
            <a:p>
              <a:pPr eaLnBrk="0" hangingPunct="0"/>
              <a:endParaRPr lang="en-US"/>
            </a:p>
          </p:txBody>
        </p:sp>
        <p:sp>
          <p:nvSpPr>
            <p:cNvPr id="68624" name="TextBox 24"/>
            <p:cNvSpPr txBox="1">
              <a:spLocks noChangeArrowheads="1"/>
            </p:cNvSpPr>
            <p:nvPr/>
          </p:nvSpPr>
          <p:spPr bwMode="auto">
            <a:xfrm>
              <a:off x="7162800" y="5638800"/>
              <a:ext cx="1749104" cy="369332"/>
            </a:xfrm>
            <a:prstGeom prst="rect">
              <a:avLst/>
            </a:prstGeom>
            <a:noFill/>
            <a:ln w="9525">
              <a:noFill/>
              <a:miter lim="800000"/>
              <a:headEnd/>
              <a:tailEnd/>
            </a:ln>
          </p:spPr>
          <p:txBody>
            <a:bodyPr>
              <a:spAutoFit/>
            </a:bodyPr>
            <a:lstStyle/>
            <a:p>
              <a:pPr eaLnBrk="0" hangingPunct="0"/>
              <a:r>
                <a:rPr lang="en-US" sz="1800"/>
                <a:t>Other partners</a:t>
              </a:r>
            </a:p>
          </p:txBody>
        </p:sp>
      </p:grpSp>
      <p:grpSp>
        <p:nvGrpSpPr>
          <p:cNvPr id="22" name="Group 25"/>
          <p:cNvGrpSpPr>
            <a:grpSpLocks/>
          </p:cNvGrpSpPr>
          <p:nvPr/>
        </p:nvGrpSpPr>
        <p:grpSpPr bwMode="auto">
          <a:xfrm>
            <a:off x="6705600" y="2590800"/>
            <a:ext cx="2438400" cy="984250"/>
            <a:chOff x="7086600" y="5410200"/>
            <a:chExt cx="1828800" cy="838200"/>
          </a:xfrm>
        </p:grpSpPr>
        <p:sp>
          <p:nvSpPr>
            <p:cNvPr id="68621" name="Oval 22"/>
            <p:cNvSpPr>
              <a:spLocks noChangeArrowheads="1"/>
            </p:cNvSpPr>
            <p:nvPr/>
          </p:nvSpPr>
          <p:spPr bwMode="auto">
            <a:xfrm>
              <a:off x="7086600" y="5410200"/>
              <a:ext cx="1828800" cy="838200"/>
            </a:xfrm>
            <a:prstGeom prst="ellipse">
              <a:avLst/>
            </a:prstGeom>
            <a:noFill/>
            <a:ln w="38100" algn="ctr">
              <a:solidFill>
                <a:srgbClr val="FF0000"/>
              </a:solidFill>
              <a:round/>
              <a:headEnd/>
              <a:tailEnd/>
            </a:ln>
          </p:spPr>
          <p:txBody>
            <a:bodyPr/>
            <a:lstStyle/>
            <a:p>
              <a:pPr eaLnBrk="0" hangingPunct="0"/>
              <a:endParaRPr lang="en-US"/>
            </a:p>
          </p:txBody>
        </p:sp>
        <p:sp>
          <p:nvSpPr>
            <p:cNvPr id="68622" name="TextBox 25"/>
            <p:cNvSpPr txBox="1">
              <a:spLocks noChangeArrowheads="1"/>
            </p:cNvSpPr>
            <p:nvPr/>
          </p:nvSpPr>
          <p:spPr bwMode="auto">
            <a:xfrm>
              <a:off x="7162800" y="5638800"/>
              <a:ext cx="1749104" cy="314543"/>
            </a:xfrm>
            <a:prstGeom prst="rect">
              <a:avLst/>
            </a:prstGeom>
            <a:noFill/>
            <a:ln w="9525">
              <a:noFill/>
              <a:miter lim="800000"/>
              <a:headEnd/>
              <a:tailEnd/>
            </a:ln>
          </p:spPr>
          <p:txBody>
            <a:bodyPr>
              <a:spAutoFit/>
            </a:bodyPr>
            <a:lstStyle/>
            <a:p>
              <a:pPr eaLnBrk="0" hangingPunct="0"/>
              <a:r>
                <a:rPr lang="en-US" sz="1800">
                  <a:solidFill>
                    <a:srgbClr val="FF0000"/>
                  </a:solidFill>
                </a:rPr>
                <a:t>External consultants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19"/>
          <p:cNvPicPr>
            <a:picLocks noChangeAspect="1"/>
          </p:cNvPicPr>
          <p:nvPr/>
        </p:nvPicPr>
        <p:blipFill>
          <a:blip r:embed="rId3"/>
          <a:srcRect/>
          <a:stretch>
            <a:fillRect/>
          </a:stretch>
        </p:blipFill>
        <p:spPr bwMode="auto">
          <a:xfrm>
            <a:off x="0" y="1676400"/>
            <a:ext cx="8331200" cy="4749800"/>
          </a:xfrm>
          <a:prstGeom prst="rect">
            <a:avLst/>
          </a:prstGeom>
          <a:noFill/>
          <a:ln w="9525">
            <a:noFill/>
            <a:miter lim="800000"/>
            <a:headEnd/>
            <a:tailEnd/>
          </a:ln>
        </p:spPr>
      </p:pic>
      <p:pic>
        <p:nvPicPr>
          <p:cNvPr id="70658" name="Picture 12"/>
          <p:cNvPicPr>
            <a:picLocks noChangeAspect="1"/>
          </p:cNvPicPr>
          <p:nvPr/>
        </p:nvPicPr>
        <p:blipFill>
          <a:blip r:embed="rId4"/>
          <a:srcRect/>
          <a:stretch>
            <a:fillRect/>
          </a:stretch>
        </p:blipFill>
        <p:spPr bwMode="auto">
          <a:xfrm>
            <a:off x="0" y="0"/>
            <a:ext cx="9169400" cy="1612900"/>
          </a:xfrm>
          <a:prstGeom prst="rect">
            <a:avLst/>
          </a:prstGeom>
          <a:noFill/>
          <a:ln w="9525">
            <a:noFill/>
            <a:miter lim="800000"/>
            <a:headEnd/>
            <a:tailEnd/>
          </a:ln>
        </p:spPr>
      </p:pic>
      <p:sp>
        <p:nvSpPr>
          <p:cNvPr id="7065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70660" name="Picture 12" descr="1405_pp_trainers_A1B"/>
          <p:cNvPicPr>
            <a:picLocks noChangeAspect="1" noChangeArrowheads="1"/>
          </p:cNvPicPr>
          <p:nvPr/>
        </p:nvPicPr>
        <p:blipFill>
          <a:blip r:embed="rId5"/>
          <a:srcRect/>
          <a:stretch>
            <a:fillRect/>
          </a:stretch>
        </p:blipFill>
        <p:spPr bwMode="auto">
          <a:xfrm>
            <a:off x="0" y="5943600"/>
            <a:ext cx="9144000" cy="914400"/>
          </a:xfrm>
          <a:prstGeom prst="rect">
            <a:avLst/>
          </a:prstGeom>
          <a:noFill/>
          <a:ln w="9525">
            <a:noFill/>
            <a:miter lim="800000"/>
            <a:headEnd/>
            <a:tailEnd/>
          </a:ln>
        </p:spPr>
      </p:pic>
      <p:sp>
        <p:nvSpPr>
          <p:cNvPr id="70661" name="Rectangle 9"/>
          <p:cNvSpPr>
            <a:spLocks noChangeArrowheads="1"/>
          </p:cNvSpPr>
          <p:nvPr/>
        </p:nvSpPr>
        <p:spPr bwMode="auto">
          <a:xfrm>
            <a:off x="304800" y="685800"/>
            <a:ext cx="7924800" cy="584200"/>
          </a:xfrm>
          <a:prstGeom prst="rect">
            <a:avLst/>
          </a:prstGeom>
          <a:noFill/>
          <a:ln w="9525">
            <a:noFill/>
            <a:miter lim="800000"/>
            <a:headEnd/>
            <a:tailEnd/>
          </a:ln>
        </p:spPr>
        <p:txBody>
          <a:bodyPr>
            <a:spAutoFit/>
          </a:bodyPr>
          <a:lstStyle/>
          <a:p>
            <a:pPr marL="114300" eaLnBrk="0" hangingPunct="0">
              <a:spcAft>
                <a:spcPts val="3600"/>
              </a:spcAft>
            </a:pPr>
            <a:r>
              <a:rPr lang="en-US" sz="3200" b="1"/>
              <a:t>Sampling</a:t>
            </a:r>
          </a:p>
        </p:txBody>
      </p:sp>
      <p:grpSp>
        <p:nvGrpSpPr>
          <p:cNvPr id="2" name="Group 25"/>
          <p:cNvGrpSpPr>
            <a:grpSpLocks/>
          </p:cNvGrpSpPr>
          <p:nvPr/>
        </p:nvGrpSpPr>
        <p:grpSpPr bwMode="auto">
          <a:xfrm>
            <a:off x="7162800" y="4724400"/>
            <a:ext cx="2133600" cy="1143000"/>
            <a:chOff x="7151913" y="5410200"/>
            <a:chExt cx="2461847" cy="838200"/>
          </a:xfrm>
        </p:grpSpPr>
        <p:sp>
          <p:nvSpPr>
            <p:cNvPr id="70669" name="Oval 10"/>
            <p:cNvSpPr>
              <a:spLocks noChangeArrowheads="1"/>
            </p:cNvSpPr>
            <p:nvPr/>
          </p:nvSpPr>
          <p:spPr bwMode="auto">
            <a:xfrm>
              <a:off x="7151913" y="5410200"/>
              <a:ext cx="1828800" cy="838200"/>
            </a:xfrm>
            <a:prstGeom prst="ellipse">
              <a:avLst/>
            </a:prstGeom>
            <a:noFill/>
            <a:ln w="38100" algn="ctr">
              <a:solidFill>
                <a:srgbClr val="FF0000"/>
              </a:solidFill>
              <a:round/>
              <a:headEnd/>
              <a:tailEnd/>
            </a:ln>
          </p:spPr>
          <p:txBody>
            <a:bodyPr/>
            <a:lstStyle/>
            <a:p>
              <a:pPr eaLnBrk="0" hangingPunct="0"/>
              <a:endParaRPr lang="en-US"/>
            </a:p>
          </p:txBody>
        </p:sp>
        <p:sp>
          <p:nvSpPr>
            <p:cNvPr id="70670" name="TextBox 11"/>
            <p:cNvSpPr txBox="1">
              <a:spLocks noChangeArrowheads="1"/>
            </p:cNvSpPr>
            <p:nvPr/>
          </p:nvSpPr>
          <p:spPr bwMode="auto">
            <a:xfrm>
              <a:off x="7228114" y="5638800"/>
              <a:ext cx="2385646" cy="473976"/>
            </a:xfrm>
            <a:prstGeom prst="rect">
              <a:avLst/>
            </a:prstGeom>
            <a:noFill/>
            <a:ln w="9525">
              <a:noFill/>
              <a:miter lim="800000"/>
              <a:headEnd/>
              <a:tailEnd/>
            </a:ln>
          </p:spPr>
          <p:txBody>
            <a:bodyPr>
              <a:spAutoFit/>
            </a:bodyPr>
            <a:lstStyle/>
            <a:p>
              <a:pPr eaLnBrk="0" hangingPunct="0"/>
              <a:r>
                <a:rPr lang="en-US" sz="1800">
                  <a:solidFill>
                    <a:srgbClr val="FF0000"/>
                  </a:solidFill>
                </a:rPr>
                <a:t>      Broad &amp; varied</a:t>
              </a:r>
            </a:p>
          </p:txBody>
        </p:sp>
      </p:grpSp>
      <p:grpSp>
        <p:nvGrpSpPr>
          <p:cNvPr id="3" name="Group 25"/>
          <p:cNvGrpSpPr>
            <a:grpSpLocks/>
          </p:cNvGrpSpPr>
          <p:nvPr/>
        </p:nvGrpSpPr>
        <p:grpSpPr bwMode="auto">
          <a:xfrm>
            <a:off x="3352800" y="4495800"/>
            <a:ext cx="6096000" cy="838200"/>
            <a:chOff x="7151913" y="5410200"/>
            <a:chExt cx="2286001" cy="838200"/>
          </a:xfrm>
        </p:grpSpPr>
        <p:sp>
          <p:nvSpPr>
            <p:cNvPr id="70667" name="Oval 13"/>
            <p:cNvSpPr>
              <a:spLocks noChangeArrowheads="1"/>
            </p:cNvSpPr>
            <p:nvPr/>
          </p:nvSpPr>
          <p:spPr bwMode="auto">
            <a:xfrm>
              <a:off x="7151913" y="5410200"/>
              <a:ext cx="1828800" cy="838200"/>
            </a:xfrm>
            <a:prstGeom prst="ellipse">
              <a:avLst/>
            </a:prstGeom>
            <a:noFill/>
            <a:ln w="38100" algn="ctr">
              <a:solidFill>
                <a:srgbClr val="FF0000"/>
              </a:solidFill>
              <a:round/>
              <a:headEnd/>
              <a:tailEnd/>
            </a:ln>
          </p:spPr>
          <p:txBody>
            <a:bodyPr/>
            <a:lstStyle/>
            <a:p>
              <a:pPr eaLnBrk="0" hangingPunct="0"/>
              <a:endParaRPr lang="en-US"/>
            </a:p>
          </p:txBody>
        </p:sp>
        <p:sp>
          <p:nvSpPr>
            <p:cNvPr id="70668" name="TextBox 14"/>
            <p:cNvSpPr txBox="1">
              <a:spLocks noChangeArrowheads="1"/>
            </p:cNvSpPr>
            <p:nvPr/>
          </p:nvSpPr>
          <p:spPr bwMode="auto">
            <a:xfrm>
              <a:off x="7228114" y="5638800"/>
              <a:ext cx="2209800" cy="369332"/>
            </a:xfrm>
            <a:prstGeom prst="rect">
              <a:avLst/>
            </a:prstGeom>
            <a:noFill/>
            <a:ln w="9525">
              <a:noFill/>
              <a:miter lim="800000"/>
              <a:headEnd/>
              <a:tailEnd/>
            </a:ln>
          </p:spPr>
          <p:txBody>
            <a:bodyPr>
              <a:spAutoFit/>
            </a:bodyPr>
            <a:lstStyle/>
            <a:p>
              <a:pPr eaLnBrk="0" hangingPunct="0"/>
              <a:r>
                <a:rPr lang="en-US" sz="1800">
                  <a:solidFill>
                    <a:srgbClr val="FF0000"/>
                  </a:solidFill>
                </a:rPr>
                <a:t>	Targeted population</a:t>
              </a:r>
            </a:p>
          </p:txBody>
        </p:sp>
      </p:grpSp>
      <p:grpSp>
        <p:nvGrpSpPr>
          <p:cNvPr id="4" name="Group 25"/>
          <p:cNvGrpSpPr>
            <a:grpSpLocks/>
          </p:cNvGrpSpPr>
          <p:nvPr/>
        </p:nvGrpSpPr>
        <p:grpSpPr bwMode="auto">
          <a:xfrm>
            <a:off x="1524000" y="4648200"/>
            <a:ext cx="2667000" cy="838200"/>
            <a:chOff x="7151913" y="5410200"/>
            <a:chExt cx="2286001" cy="838200"/>
          </a:xfrm>
        </p:grpSpPr>
        <p:sp>
          <p:nvSpPr>
            <p:cNvPr id="70665" name="Oval 16"/>
            <p:cNvSpPr>
              <a:spLocks noChangeArrowheads="1"/>
            </p:cNvSpPr>
            <p:nvPr/>
          </p:nvSpPr>
          <p:spPr bwMode="auto">
            <a:xfrm>
              <a:off x="7151913" y="5410200"/>
              <a:ext cx="1828800" cy="838200"/>
            </a:xfrm>
            <a:prstGeom prst="ellipse">
              <a:avLst/>
            </a:prstGeom>
            <a:noFill/>
            <a:ln w="38100" algn="ctr">
              <a:solidFill>
                <a:srgbClr val="FF0000"/>
              </a:solidFill>
              <a:round/>
              <a:headEnd/>
              <a:tailEnd/>
            </a:ln>
          </p:spPr>
          <p:txBody>
            <a:bodyPr/>
            <a:lstStyle/>
            <a:p>
              <a:pPr eaLnBrk="0" hangingPunct="0"/>
              <a:endParaRPr lang="en-US"/>
            </a:p>
          </p:txBody>
        </p:sp>
        <p:sp>
          <p:nvSpPr>
            <p:cNvPr id="70666" name="TextBox 17"/>
            <p:cNvSpPr txBox="1">
              <a:spLocks noChangeArrowheads="1"/>
            </p:cNvSpPr>
            <p:nvPr/>
          </p:nvSpPr>
          <p:spPr bwMode="auto">
            <a:xfrm>
              <a:off x="7228113" y="5638800"/>
              <a:ext cx="2209801" cy="366713"/>
            </a:xfrm>
            <a:prstGeom prst="rect">
              <a:avLst/>
            </a:prstGeom>
            <a:noFill/>
            <a:ln w="9525">
              <a:noFill/>
              <a:miter lim="800000"/>
              <a:headEnd/>
              <a:tailEnd/>
            </a:ln>
          </p:spPr>
          <p:txBody>
            <a:bodyPr>
              <a:spAutoFit/>
            </a:bodyPr>
            <a:lstStyle/>
            <a:p>
              <a:pPr eaLnBrk="0" hangingPunct="0"/>
              <a:r>
                <a:rPr lang="en-US" sz="1800">
                  <a:solidFill>
                    <a:srgbClr val="FF0000"/>
                  </a:solidFill>
                </a:rPr>
                <a:t>Broad and varied</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270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7270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2708" name="Rectangle 2"/>
          <p:cNvSpPr txBox="1">
            <a:spLocks noChangeArrowheads="1"/>
          </p:cNvSpPr>
          <p:nvPr/>
        </p:nvSpPr>
        <p:spPr bwMode="auto">
          <a:xfrm>
            <a:off x="228600" y="304800"/>
            <a:ext cx="8915400" cy="1066800"/>
          </a:xfrm>
          <a:prstGeom prst="rect">
            <a:avLst/>
          </a:prstGeom>
          <a:noFill/>
          <a:ln w="9525">
            <a:noFill/>
            <a:miter lim="800000"/>
            <a:headEnd/>
            <a:tailEnd/>
          </a:ln>
        </p:spPr>
        <p:txBody>
          <a:bodyPr anchor="ctr"/>
          <a:lstStyle/>
          <a:p>
            <a:r>
              <a:rPr lang="en-US" sz="3200" b="1">
                <a:solidFill>
                  <a:schemeClr val="tx2"/>
                </a:solidFill>
                <a:latin typeface="Helvetica"/>
              </a:rPr>
              <a:t>When to monitor and evaluate</a:t>
            </a:r>
          </a:p>
        </p:txBody>
      </p:sp>
      <p:sp>
        <p:nvSpPr>
          <p:cNvPr id="72709" name="TextBox 15"/>
          <p:cNvSpPr txBox="1">
            <a:spLocks noChangeArrowheads="1"/>
          </p:cNvSpPr>
          <p:nvPr/>
        </p:nvSpPr>
        <p:spPr bwMode="auto">
          <a:xfrm>
            <a:off x="5181600" y="5105400"/>
            <a:ext cx="184150" cy="461963"/>
          </a:xfrm>
          <a:prstGeom prst="rect">
            <a:avLst/>
          </a:prstGeom>
          <a:noFill/>
          <a:ln w="9525">
            <a:noFill/>
            <a:miter lim="800000"/>
            <a:headEnd/>
            <a:tailEnd/>
          </a:ln>
        </p:spPr>
        <p:txBody>
          <a:bodyPr wrap="none">
            <a:spAutoFit/>
          </a:bodyPr>
          <a:lstStyle/>
          <a:p>
            <a:pPr eaLnBrk="0" hangingPunct="0"/>
            <a:endParaRPr lang="en-US" b="1">
              <a:solidFill>
                <a:srgbClr val="FF0000"/>
              </a:solidFill>
            </a:endParaRPr>
          </a:p>
        </p:txBody>
      </p:sp>
      <p:pic>
        <p:nvPicPr>
          <p:cNvPr id="72710" name="Picture 19"/>
          <p:cNvPicPr>
            <a:picLocks noChangeAspect="1"/>
          </p:cNvPicPr>
          <p:nvPr/>
        </p:nvPicPr>
        <p:blipFill>
          <a:blip r:embed="rId5"/>
          <a:srcRect/>
          <a:stretch>
            <a:fillRect/>
          </a:stretch>
        </p:blipFill>
        <p:spPr bwMode="auto">
          <a:xfrm>
            <a:off x="-800100" y="1066800"/>
            <a:ext cx="9944100"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9458"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sp>
        <p:nvSpPr>
          <p:cNvPr id="19459" name="Rectangle 2"/>
          <p:cNvSpPr>
            <a:spLocks noGrp="1" noChangeArrowheads="1"/>
          </p:cNvSpPr>
          <p:nvPr>
            <p:ph type="title" idx="4294967295"/>
          </p:nvPr>
        </p:nvSpPr>
        <p:spPr>
          <a:xfrm>
            <a:off x="228600" y="1600200"/>
            <a:ext cx="8610600" cy="4953000"/>
          </a:xfrm>
        </p:spPr>
        <p:txBody>
          <a:bodyPr/>
          <a:lstStyle/>
          <a:p>
            <a:pPr eaLnBrk="1" hangingPunct="1">
              <a:spcAft>
                <a:spcPts val="10800"/>
              </a:spcAft>
            </a:pPr>
            <a:r>
              <a:rPr lang="en-US" sz="2800" b="0" smtClean="0"/>
              <a:t>Write a word or phrase that you associate with the term </a:t>
            </a:r>
            <a:r>
              <a:rPr lang="en-US" sz="2800" smtClean="0"/>
              <a:t>’monitoring’ </a:t>
            </a:r>
            <a:r>
              <a:rPr lang="en-US" sz="2800" b="0" smtClean="0"/>
              <a:t>on the cards you have received. </a:t>
            </a:r>
            <a:br>
              <a:rPr lang="en-US" sz="2800" b="0" smtClean="0"/>
            </a:br>
            <a:r>
              <a:rPr lang="en-US" sz="2800" b="0" smtClean="0"/>
              <a:t/>
            </a:r>
            <a:br>
              <a:rPr lang="en-US" sz="2800" b="0" smtClean="0"/>
            </a:br>
            <a:r>
              <a:rPr lang="en-US" sz="2800" b="0" smtClean="0"/>
              <a:t>When you have finished, display your cards on the board/wall space. </a:t>
            </a:r>
            <a:br>
              <a:rPr lang="en-US" sz="2800" b="0" smtClean="0"/>
            </a:br>
            <a:r>
              <a:rPr lang="en-US" sz="2800" b="0" smtClean="0"/>
              <a:t/>
            </a:r>
            <a:br>
              <a:rPr lang="en-US" sz="2800" b="0" smtClean="0"/>
            </a:br>
            <a:r>
              <a:rPr lang="en-GB" sz="2800" b="0" smtClean="0"/>
              <a:t>If someone has written the same word as you then put your card on top of that card.</a:t>
            </a:r>
            <a:r>
              <a:rPr lang="en-GB" b="0" smtClean="0"/>
              <a:t> </a:t>
            </a:r>
            <a:br>
              <a:rPr lang="en-GB" b="0" smtClean="0"/>
            </a:br>
            <a:endParaRPr lang="en-US" b="0" smtClean="0"/>
          </a:p>
        </p:txBody>
      </p:sp>
      <p:pic>
        <p:nvPicPr>
          <p:cNvPr id="19460"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9461"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What is monitoring?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3" name="Picture 13"/>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4754"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 </a:t>
            </a:r>
            <a:r>
              <a:rPr lang="da-DK" sz="1000" b="1">
                <a:latin typeface="Helvetica"/>
              </a:rPr>
              <a:t>ASSESSMENT</a:t>
            </a:r>
            <a:endParaRPr lang="da-DK" sz="1000"/>
          </a:p>
        </p:txBody>
      </p:sp>
      <p:pic>
        <p:nvPicPr>
          <p:cNvPr id="74755"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4756"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How to conduct assessments? </a:t>
            </a:r>
          </a:p>
        </p:txBody>
      </p:sp>
      <p:sp>
        <p:nvSpPr>
          <p:cNvPr id="74757" name="Rectangle 12"/>
          <p:cNvSpPr>
            <a:spLocks noChangeArrowheads="1"/>
          </p:cNvSpPr>
          <p:nvPr/>
        </p:nvSpPr>
        <p:spPr bwMode="auto">
          <a:xfrm>
            <a:off x="609600" y="2057400"/>
            <a:ext cx="7924800" cy="3429000"/>
          </a:xfrm>
          <a:prstGeom prst="rect">
            <a:avLst/>
          </a:prstGeom>
          <a:noFill/>
          <a:ln w="9525">
            <a:noFill/>
            <a:miter lim="800000"/>
            <a:headEnd/>
            <a:tailEnd/>
          </a:ln>
        </p:spPr>
        <p:txBody>
          <a:bodyPr/>
          <a:lstStyle/>
          <a:p>
            <a:pPr marL="342900" indent="-342900">
              <a:spcBef>
                <a:spcPct val="20000"/>
              </a:spcBef>
            </a:pPr>
            <a:r>
              <a:rPr lang="en-US" sz="2600">
                <a:solidFill>
                  <a:srgbClr val="292929"/>
                </a:solidFill>
                <a:latin typeface="Helvetica"/>
                <a:cs typeface="Arial" charset="0"/>
              </a:rPr>
              <a:t/>
            </a:r>
            <a:br>
              <a:rPr lang="en-US" sz="2600">
                <a:solidFill>
                  <a:srgbClr val="292929"/>
                </a:solidFill>
                <a:latin typeface="Helvetica"/>
                <a:cs typeface="Arial" charset="0"/>
              </a:rPr>
            </a:br>
            <a:endParaRPr lang="en-US" sz="2600">
              <a:solidFill>
                <a:srgbClr val="292929"/>
              </a:solidFill>
              <a:latin typeface="Helvetica"/>
              <a:cs typeface="Arial" charset="0"/>
            </a:endParaRPr>
          </a:p>
          <a:p>
            <a:pPr marL="342900" indent="-342900">
              <a:spcBef>
                <a:spcPct val="20000"/>
              </a:spcBef>
            </a:pPr>
            <a:endParaRPr lang="da-DK" sz="2600">
              <a:solidFill>
                <a:srgbClr val="292929"/>
              </a:solidFill>
              <a:latin typeface="Helvetica"/>
              <a:cs typeface="Arial" charset="0"/>
            </a:endParaRPr>
          </a:p>
        </p:txBody>
      </p:sp>
      <p:sp>
        <p:nvSpPr>
          <p:cNvPr id="74758" name="Rectangle 12"/>
          <p:cNvSpPr>
            <a:spLocks noChangeArrowheads="1"/>
          </p:cNvSpPr>
          <p:nvPr/>
        </p:nvSpPr>
        <p:spPr bwMode="auto">
          <a:xfrm>
            <a:off x="457200" y="1828800"/>
            <a:ext cx="7924800" cy="685800"/>
          </a:xfrm>
          <a:prstGeom prst="rect">
            <a:avLst/>
          </a:prstGeom>
          <a:noFill/>
          <a:ln w="9525">
            <a:noFill/>
            <a:miter lim="800000"/>
            <a:headEnd/>
            <a:tailEnd/>
          </a:ln>
        </p:spPr>
        <p:txBody>
          <a:bodyPr/>
          <a:lstStyle/>
          <a:p>
            <a:pPr marL="342900" indent="-342900">
              <a:spcBef>
                <a:spcPct val="20000"/>
              </a:spcBef>
            </a:pPr>
            <a:r>
              <a:rPr lang="en-US" sz="2600">
                <a:solidFill>
                  <a:srgbClr val="292929"/>
                </a:solidFill>
                <a:latin typeface="Helvetica"/>
                <a:cs typeface="Arial" charset="0"/>
              </a:rPr>
              <a:t>Two main categories of data collection methods</a:t>
            </a:r>
          </a:p>
          <a:p>
            <a:pPr marL="342900" indent="-342900">
              <a:spcBef>
                <a:spcPct val="20000"/>
              </a:spcBef>
            </a:pPr>
            <a:endParaRPr lang="en-US" sz="2600">
              <a:solidFill>
                <a:srgbClr val="292929"/>
              </a:solidFill>
              <a:latin typeface="Helvetica"/>
              <a:cs typeface="Arial" charset="0"/>
            </a:endParaRPr>
          </a:p>
          <a:p>
            <a:pPr marL="342900" indent="-342900">
              <a:spcBef>
                <a:spcPct val="20000"/>
              </a:spcBef>
              <a:buFont typeface="Arial" charset="0"/>
              <a:buChar char="•"/>
            </a:pPr>
            <a:endParaRPr lang="en-US" sz="2600">
              <a:solidFill>
                <a:srgbClr val="292929"/>
              </a:solidFill>
              <a:latin typeface="Helvetica"/>
              <a:cs typeface="Arial" charset="0"/>
            </a:endParaRPr>
          </a:p>
          <a:p>
            <a:pPr marL="342900" indent="-342900">
              <a:spcBef>
                <a:spcPct val="20000"/>
              </a:spcBef>
              <a:buFont typeface="Arial" charset="0"/>
              <a:buChar char="•"/>
            </a:pPr>
            <a:endParaRPr lang="en-US" sz="2600">
              <a:solidFill>
                <a:srgbClr val="292929"/>
              </a:solidFill>
              <a:latin typeface="Helvetica"/>
              <a:cs typeface="Arial" charset="0"/>
            </a:endParaRPr>
          </a:p>
          <a:p>
            <a:pPr marL="342900" indent="-342900">
              <a:spcBef>
                <a:spcPct val="20000"/>
              </a:spcBef>
            </a:pPr>
            <a:endParaRPr lang="en-US" sz="2600">
              <a:solidFill>
                <a:srgbClr val="292929"/>
              </a:solidFill>
              <a:latin typeface="Helvetica"/>
              <a:cs typeface="Arial" charset="0"/>
            </a:endParaRPr>
          </a:p>
          <a:p>
            <a:pPr marL="342900" indent="-342900">
              <a:spcBef>
                <a:spcPct val="20000"/>
              </a:spcBef>
              <a:buFont typeface="Arial" charset="0"/>
              <a:buChar char="•"/>
            </a:pPr>
            <a:endParaRPr lang="en-US" sz="2600">
              <a:solidFill>
                <a:srgbClr val="292929"/>
              </a:solidFill>
              <a:latin typeface="Helvetica"/>
              <a:cs typeface="Arial" charset="0"/>
            </a:endParaRPr>
          </a:p>
          <a:p>
            <a:pPr marL="342900" indent="-342900">
              <a:spcBef>
                <a:spcPct val="20000"/>
              </a:spcBef>
            </a:pPr>
            <a:r>
              <a:rPr lang="en-US" sz="2600">
                <a:solidFill>
                  <a:srgbClr val="292929"/>
                </a:solidFill>
                <a:latin typeface="Helvetica"/>
                <a:cs typeface="Arial" charset="0"/>
              </a:rPr>
              <a:t/>
            </a:r>
            <a:br>
              <a:rPr lang="en-US" sz="2600">
                <a:solidFill>
                  <a:srgbClr val="292929"/>
                </a:solidFill>
                <a:latin typeface="Helvetica"/>
                <a:cs typeface="Arial" charset="0"/>
              </a:rPr>
            </a:br>
            <a:endParaRPr lang="en-US" sz="2600">
              <a:solidFill>
                <a:srgbClr val="292929"/>
              </a:solidFill>
              <a:latin typeface="Helvetica"/>
              <a:cs typeface="Arial" charset="0"/>
            </a:endParaRPr>
          </a:p>
          <a:p>
            <a:pPr marL="342900" indent="-342900">
              <a:spcBef>
                <a:spcPct val="20000"/>
              </a:spcBef>
            </a:pPr>
            <a:endParaRPr lang="da-DK" sz="2600">
              <a:solidFill>
                <a:srgbClr val="292929"/>
              </a:solidFill>
              <a:latin typeface="Helvetica"/>
              <a:cs typeface="Arial" charset="0"/>
            </a:endParaRPr>
          </a:p>
        </p:txBody>
      </p:sp>
      <p:sp>
        <p:nvSpPr>
          <p:cNvPr id="74759" name="TextBox 22"/>
          <p:cNvSpPr txBox="1">
            <a:spLocks noChangeArrowheads="1"/>
          </p:cNvSpPr>
          <p:nvPr/>
        </p:nvSpPr>
        <p:spPr bwMode="auto">
          <a:xfrm>
            <a:off x="1524000" y="2514600"/>
            <a:ext cx="5451475" cy="457200"/>
          </a:xfrm>
          <a:prstGeom prst="rect">
            <a:avLst/>
          </a:prstGeom>
          <a:noFill/>
          <a:ln w="9525">
            <a:noFill/>
            <a:miter lim="800000"/>
            <a:headEnd/>
            <a:tailEnd/>
          </a:ln>
        </p:spPr>
        <p:txBody>
          <a:bodyPr>
            <a:spAutoFit/>
          </a:bodyPr>
          <a:lstStyle/>
          <a:p>
            <a:pPr eaLnBrk="0" hangingPunct="0"/>
            <a:r>
              <a:rPr lang="en-US" b="1"/>
              <a:t>     Quantitative		Qualitative </a:t>
            </a:r>
          </a:p>
        </p:txBody>
      </p:sp>
      <p:sp>
        <p:nvSpPr>
          <p:cNvPr id="74760" name="TextBox 24"/>
          <p:cNvSpPr txBox="1">
            <a:spLocks noChangeArrowheads="1"/>
          </p:cNvSpPr>
          <p:nvPr/>
        </p:nvSpPr>
        <p:spPr bwMode="auto">
          <a:xfrm>
            <a:off x="1219200" y="2895600"/>
            <a:ext cx="7924800" cy="3378200"/>
          </a:xfrm>
          <a:prstGeom prst="rect">
            <a:avLst/>
          </a:prstGeom>
          <a:noFill/>
          <a:ln w="9525">
            <a:noFill/>
            <a:miter lim="800000"/>
            <a:headEnd/>
            <a:tailEnd/>
          </a:ln>
        </p:spPr>
        <p:txBody>
          <a:bodyPr>
            <a:spAutoFit/>
          </a:bodyPr>
          <a:lstStyle/>
          <a:p>
            <a:pPr eaLnBrk="0" hangingPunct="0">
              <a:tabLst>
                <a:tab pos="635000" algn="l"/>
                <a:tab pos="3035300" algn="l"/>
              </a:tabLst>
            </a:pPr>
            <a:r>
              <a:rPr lang="en-US"/>
              <a:t>Surveys, 	 Key informant interviews</a:t>
            </a:r>
          </a:p>
          <a:p>
            <a:pPr eaLnBrk="0" hangingPunct="0">
              <a:tabLst>
                <a:tab pos="635000" algn="l"/>
                <a:tab pos="3035300" algn="l"/>
              </a:tabLst>
            </a:pPr>
            <a:r>
              <a:rPr lang="en-US"/>
              <a:t>Questionnaires 	 Focus Group Discussions</a:t>
            </a:r>
          </a:p>
          <a:p>
            <a:pPr eaLnBrk="0" hangingPunct="0">
              <a:tabLst>
                <a:tab pos="635000" algn="l"/>
                <a:tab pos="3035300" algn="l"/>
              </a:tabLst>
            </a:pPr>
            <a:r>
              <a:rPr lang="en-US"/>
              <a:t>Psychometric tools 	    Observations</a:t>
            </a:r>
          </a:p>
          <a:p>
            <a:pPr eaLnBrk="0" hangingPunct="0">
              <a:tabLst>
                <a:tab pos="635000" algn="l"/>
                <a:tab pos="3035300" algn="l"/>
              </a:tabLst>
            </a:pPr>
            <a:r>
              <a:rPr lang="en-US"/>
              <a:t>(measure reactions, </a:t>
            </a:r>
          </a:p>
          <a:p>
            <a:pPr eaLnBrk="0" hangingPunct="0">
              <a:tabLst>
                <a:tab pos="635000" algn="l"/>
                <a:tab pos="3035300" algn="l"/>
              </a:tabLst>
            </a:pPr>
            <a:r>
              <a:rPr lang="en-US"/>
              <a:t>behaviour, feelings, </a:t>
            </a:r>
          </a:p>
          <a:p>
            <a:pPr eaLnBrk="0" hangingPunct="0">
              <a:tabLst>
                <a:tab pos="635000" algn="l"/>
                <a:tab pos="3035300" algn="l"/>
              </a:tabLst>
            </a:pPr>
            <a:r>
              <a:rPr lang="en-US"/>
              <a:t>using a scaled measure) </a:t>
            </a:r>
          </a:p>
          <a:p>
            <a:pPr eaLnBrk="0" hangingPunct="0">
              <a:tabLst>
                <a:tab pos="635000" algn="l"/>
                <a:tab pos="3035300" algn="l"/>
              </a:tabLst>
            </a:pPr>
            <a:r>
              <a:rPr lang="en-US"/>
              <a:t>1,2,3 	    Word descriptions</a:t>
            </a:r>
          </a:p>
          <a:p>
            <a:pPr eaLnBrk="0" hangingPunct="0">
              <a:tabLst>
                <a:tab pos="635000" algn="l"/>
                <a:tab pos="3035300" algn="l"/>
              </a:tabLst>
            </a:pPr>
            <a:r>
              <a:rPr lang="en-US"/>
              <a:t>	=, %, a:b</a:t>
            </a:r>
          </a:p>
          <a:p>
            <a:pPr eaLnBrk="0" hangingPunct="0">
              <a:tabLst>
                <a:tab pos="635000" algn="l"/>
                <a:tab pos="3035300" algn="l"/>
              </a:tabLst>
            </a:pPr>
            <a:endParaRPr lang="en-US"/>
          </a:p>
        </p:txBody>
      </p:sp>
      <p:grpSp>
        <p:nvGrpSpPr>
          <p:cNvPr id="74761" name="Group 29"/>
          <p:cNvGrpSpPr>
            <a:grpSpLocks/>
          </p:cNvGrpSpPr>
          <p:nvPr/>
        </p:nvGrpSpPr>
        <p:grpSpPr bwMode="auto">
          <a:xfrm>
            <a:off x="838200" y="2286000"/>
            <a:ext cx="7239000" cy="3657600"/>
            <a:chOff x="838200" y="2286000"/>
            <a:chExt cx="7239000" cy="3657600"/>
          </a:xfrm>
        </p:grpSpPr>
        <p:sp>
          <p:nvSpPr>
            <p:cNvPr id="74762" name="Connector 26"/>
            <p:cNvSpPr>
              <a:spLocks noChangeArrowheads="1"/>
            </p:cNvSpPr>
            <p:nvPr/>
          </p:nvSpPr>
          <p:spPr bwMode="auto">
            <a:xfrm>
              <a:off x="838200" y="2286000"/>
              <a:ext cx="3962400" cy="3657600"/>
            </a:xfrm>
            <a:prstGeom prst="flowChartConnector">
              <a:avLst/>
            </a:prstGeom>
            <a:noFill/>
            <a:ln w="34925">
              <a:solidFill>
                <a:srgbClr val="FF0000"/>
              </a:solidFill>
              <a:round/>
              <a:headEnd/>
              <a:tailEnd/>
            </a:ln>
          </p:spPr>
          <p:txBody>
            <a:bodyPr/>
            <a:lstStyle/>
            <a:p>
              <a:pPr eaLnBrk="0" hangingPunct="0"/>
              <a:endParaRPr lang="en-US"/>
            </a:p>
          </p:txBody>
        </p:sp>
        <p:sp>
          <p:nvSpPr>
            <p:cNvPr id="74763" name="Connector 28"/>
            <p:cNvSpPr>
              <a:spLocks noChangeArrowheads="1"/>
            </p:cNvSpPr>
            <p:nvPr/>
          </p:nvSpPr>
          <p:spPr bwMode="auto">
            <a:xfrm>
              <a:off x="4114800" y="2286000"/>
              <a:ext cx="3962400" cy="3657600"/>
            </a:xfrm>
            <a:prstGeom prst="flowChartConnector">
              <a:avLst/>
            </a:prstGeom>
            <a:noFill/>
            <a:ln w="34925">
              <a:solidFill>
                <a:srgbClr val="F28A31"/>
              </a:solidFill>
              <a:round/>
              <a:headEnd/>
              <a:tailEnd/>
            </a:ln>
          </p:spPr>
          <p:txBody>
            <a:bodyPr/>
            <a:lstStyle/>
            <a:p>
              <a:pPr eaLnBrk="0" hangingPunct="0"/>
              <a:endParaRPr lang="en-US"/>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6802" name="Text Box 10"/>
          <p:cNvSpPr txBox="1">
            <a:spLocks noChangeArrowheads="1"/>
          </p:cNvSpPr>
          <p:nvPr/>
        </p:nvSpPr>
        <p:spPr bwMode="auto">
          <a:xfrm>
            <a:off x="-76200" y="76200"/>
            <a:ext cx="8763000" cy="457200"/>
          </a:xfrm>
          <a:prstGeom prst="rect">
            <a:avLst/>
          </a:prstGeom>
          <a:noFill/>
          <a:ln w="9525">
            <a:noFill/>
            <a:miter lim="800000"/>
            <a:headEnd/>
            <a:tailEnd/>
          </a:ln>
        </p:spPr>
        <p:txBody>
          <a:bodyPr>
            <a:spAutoFit/>
          </a:bodyPr>
          <a:lstStyle/>
          <a:p>
            <a:pPr algn="r">
              <a:spcBef>
                <a:spcPct val="20000"/>
              </a:spcBef>
            </a:pPr>
            <a:endParaRPr lang="da-DK"/>
          </a:p>
        </p:txBody>
      </p:sp>
      <p:pic>
        <p:nvPicPr>
          <p:cNvPr id="7680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6804" name="Rectangle 2"/>
          <p:cNvSpPr txBox="1">
            <a:spLocks noChangeArrowheads="1"/>
          </p:cNvSpPr>
          <p:nvPr/>
        </p:nvSpPr>
        <p:spPr bwMode="auto">
          <a:xfrm>
            <a:off x="228600" y="0"/>
            <a:ext cx="8915400" cy="1066800"/>
          </a:xfrm>
          <a:prstGeom prst="rect">
            <a:avLst/>
          </a:prstGeom>
          <a:noFill/>
          <a:ln w="9525">
            <a:noFill/>
            <a:miter lim="800000"/>
            <a:headEnd/>
            <a:tailEnd/>
          </a:ln>
        </p:spPr>
        <p:txBody>
          <a:bodyPr anchor="ctr"/>
          <a:lstStyle/>
          <a:p>
            <a:endParaRPr lang="da-DK" sz="1800" b="1">
              <a:solidFill>
                <a:schemeClr val="tx2"/>
              </a:solidFill>
              <a:latin typeface="Helvetica"/>
            </a:endParaRPr>
          </a:p>
        </p:txBody>
      </p:sp>
      <p:graphicFrame>
        <p:nvGraphicFramePr>
          <p:cNvPr id="72756" name="Group 52"/>
          <p:cNvGraphicFramePr>
            <a:graphicFrameLocks noGrp="1"/>
          </p:cNvGraphicFramePr>
          <p:nvPr/>
        </p:nvGraphicFramePr>
        <p:xfrm>
          <a:off x="0" y="609600"/>
          <a:ext cx="9144000" cy="6246813"/>
        </p:xfrm>
        <a:graphic>
          <a:graphicData uri="http://schemas.openxmlformats.org/drawingml/2006/table">
            <a:tbl>
              <a:tblPr/>
              <a:tblGrid>
                <a:gridCol w="1704975"/>
                <a:gridCol w="3797300"/>
                <a:gridCol w="3641725"/>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Helvetica"/>
                          <a:ea typeface="ヒラギノ角ゴ Pro W3"/>
                          <a:cs typeface="ヒラギノ角ゴ Pro W3"/>
                        </a:rPr>
                        <a:t>Logical framework approach</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Indicators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Overall Goal </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To reduce suffering and risk for development of severe trauma of Population 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Adults and children show healthy signs of coping with impact of crisis event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Activity 1</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a:ea typeface="ヒラギノ角ゴ Pro W3"/>
                          <a:cs typeface="ヒラギノ角ゴ Pro W3"/>
                        </a:rPr>
                        <a:t>Training in PFA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Resources to enable training</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Amount of money; personnel; training manuals; materials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Training has taken place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Number of people trained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Outcome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Volunteers can provide PFA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Skill level in PFA has increased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Activity 2:</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Workshops with children</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Resources for workshops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Amount of money; personnel; training manuals; materials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Output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Workshops are held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Number of workshops held; number of children attended; number of trainers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Outcome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Children are coping better</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Increase in children’s playfulness, self-confidence, trusting of others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bl>
          </a:graphicData>
        </a:graphic>
      </p:graphicFrame>
      <p:sp>
        <p:nvSpPr>
          <p:cNvPr id="76851" name="Rectangle 53"/>
          <p:cNvSpPr>
            <a:spLocks noChangeArrowheads="1"/>
          </p:cNvSpPr>
          <p:nvPr/>
        </p:nvSpPr>
        <p:spPr bwMode="auto">
          <a:xfrm>
            <a:off x="0" y="152400"/>
            <a:ext cx="10274300" cy="457200"/>
          </a:xfrm>
          <a:prstGeom prst="rect">
            <a:avLst/>
          </a:prstGeom>
          <a:noFill/>
          <a:ln w="9525">
            <a:noFill/>
            <a:miter lim="800000"/>
            <a:headEnd/>
            <a:tailEnd/>
          </a:ln>
        </p:spPr>
        <p:txBody>
          <a:bodyPr>
            <a:spAutoFit/>
          </a:bodyPr>
          <a:lstStyle/>
          <a:p>
            <a:pPr marL="457200" indent="-457200">
              <a:spcBef>
                <a:spcPct val="30000"/>
              </a:spcBef>
            </a:pPr>
            <a:r>
              <a:rPr lang="en-GB"/>
              <a:t>Are data needed for these indicators quantitative or qualitative? </a:t>
            </a:r>
          </a:p>
        </p:txBody>
      </p:sp>
      <p:sp>
        <p:nvSpPr>
          <p:cNvPr id="76852" name="Text Box 10"/>
          <p:cNvSpPr txBox="1">
            <a:spLocks noChangeArrowheads="1"/>
          </p:cNvSpPr>
          <p:nvPr/>
        </p:nvSpPr>
        <p:spPr bwMode="auto">
          <a:xfrm>
            <a:off x="1752600" y="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Picture 9"/>
          <p:cNvPicPr>
            <a:picLocks noChangeAspect="1"/>
          </p:cNvPicPr>
          <p:nvPr/>
        </p:nvPicPr>
        <p:blipFill>
          <a:blip r:embed="rId3"/>
          <a:srcRect/>
          <a:stretch>
            <a:fillRect/>
          </a:stretch>
        </p:blipFill>
        <p:spPr bwMode="auto">
          <a:xfrm>
            <a:off x="0" y="63500"/>
            <a:ext cx="9169400" cy="1612900"/>
          </a:xfrm>
          <a:prstGeom prst="rect">
            <a:avLst/>
          </a:prstGeom>
          <a:noFill/>
          <a:ln w="9525">
            <a:noFill/>
            <a:miter lim="800000"/>
            <a:headEnd/>
            <a:tailEnd/>
          </a:ln>
        </p:spPr>
      </p:pic>
      <p:sp>
        <p:nvSpPr>
          <p:cNvPr id="78850"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78851"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8852"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Collecting the data </a:t>
            </a:r>
          </a:p>
        </p:txBody>
      </p:sp>
      <p:sp>
        <p:nvSpPr>
          <p:cNvPr id="78853" name="Rectangle 12"/>
          <p:cNvSpPr>
            <a:spLocks noChangeArrowheads="1"/>
          </p:cNvSpPr>
          <p:nvPr/>
        </p:nvSpPr>
        <p:spPr bwMode="auto">
          <a:xfrm>
            <a:off x="533400" y="2743200"/>
            <a:ext cx="7924800" cy="3429000"/>
          </a:xfrm>
          <a:prstGeom prst="rect">
            <a:avLst/>
          </a:prstGeom>
          <a:noFill/>
          <a:ln w="9525">
            <a:noFill/>
            <a:miter lim="800000"/>
            <a:headEnd/>
            <a:tailEnd/>
          </a:ln>
        </p:spPr>
        <p:txBody>
          <a:bodyPr/>
          <a:lstStyle/>
          <a:p>
            <a:pPr marL="342900" indent="-342900">
              <a:spcBef>
                <a:spcPct val="20000"/>
              </a:spcBef>
            </a:pPr>
            <a:r>
              <a:rPr lang="en-US" sz="2600">
                <a:solidFill>
                  <a:srgbClr val="292929"/>
                </a:solidFill>
                <a:latin typeface="Helvetica"/>
                <a:cs typeface="Arial" charset="0"/>
              </a:rPr>
              <a:t/>
            </a:r>
            <a:br>
              <a:rPr lang="en-US" sz="2600">
                <a:solidFill>
                  <a:srgbClr val="292929"/>
                </a:solidFill>
                <a:latin typeface="Helvetica"/>
                <a:cs typeface="Arial" charset="0"/>
              </a:rPr>
            </a:br>
            <a:endParaRPr lang="en-US" sz="2600">
              <a:solidFill>
                <a:srgbClr val="292929"/>
              </a:solidFill>
              <a:latin typeface="Helvetica"/>
              <a:cs typeface="Arial" charset="0"/>
            </a:endParaRPr>
          </a:p>
          <a:p>
            <a:pPr marL="342900" indent="-342900">
              <a:spcBef>
                <a:spcPct val="20000"/>
              </a:spcBef>
            </a:pPr>
            <a:endParaRPr lang="da-DK" sz="2600">
              <a:solidFill>
                <a:srgbClr val="292929"/>
              </a:solidFill>
              <a:latin typeface="Helvetica"/>
              <a:cs typeface="Arial" charset="0"/>
            </a:endParaRPr>
          </a:p>
        </p:txBody>
      </p:sp>
      <p:sp>
        <p:nvSpPr>
          <p:cNvPr id="78854" name="Rectangle 9"/>
          <p:cNvSpPr>
            <a:spLocks noChangeArrowheads="1"/>
          </p:cNvSpPr>
          <p:nvPr/>
        </p:nvSpPr>
        <p:spPr bwMode="auto">
          <a:xfrm>
            <a:off x="5181600" y="2057400"/>
            <a:ext cx="3657600" cy="5448300"/>
          </a:xfrm>
          <a:prstGeom prst="rect">
            <a:avLst/>
          </a:prstGeom>
          <a:noFill/>
          <a:ln w="9525">
            <a:noFill/>
            <a:miter lim="800000"/>
            <a:headEnd/>
            <a:tailEnd/>
          </a:ln>
        </p:spPr>
        <p:txBody>
          <a:bodyPr>
            <a:spAutoFit/>
          </a:bodyPr>
          <a:lstStyle/>
          <a:p>
            <a:pPr eaLnBrk="0" hangingPunct="0"/>
            <a:endParaRPr lang="en-US" b="1">
              <a:solidFill>
                <a:srgbClr val="FF0000"/>
              </a:solidFill>
            </a:endParaRPr>
          </a:p>
          <a:p>
            <a:pPr eaLnBrk="0" hangingPunct="0">
              <a:spcAft>
                <a:spcPts val="1200"/>
              </a:spcAft>
              <a:buFontTx/>
              <a:buAutoNum type="arabicPeriod"/>
            </a:pPr>
            <a:r>
              <a:rPr lang="en-US"/>
              <a:t>Well planned and justifiable </a:t>
            </a:r>
          </a:p>
          <a:p>
            <a:pPr eaLnBrk="0" hangingPunct="0">
              <a:spcAft>
                <a:spcPts val="1200"/>
              </a:spcAft>
              <a:buFontTx/>
              <a:buAutoNum type="arabicPeriod"/>
            </a:pPr>
            <a:r>
              <a:rPr lang="en-US"/>
              <a:t>Coordination</a:t>
            </a:r>
          </a:p>
          <a:p>
            <a:pPr eaLnBrk="0" hangingPunct="0">
              <a:spcAft>
                <a:spcPts val="1200"/>
              </a:spcAft>
              <a:buFontTx/>
              <a:buAutoNum type="arabicPeriod"/>
            </a:pPr>
            <a:r>
              <a:rPr lang="en-US"/>
              <a:t>Clarifying aims and procedures</a:t>
            </a:r>
          </a:p>
          <a:p>
            <a:pPr eaLnBrk="0" hangingPunct="0">
              <a:spcAft>
                <a:spcPts val="1200"/>
              </a:spcAft>
              <a:buFontTx/>
              <a:buAutoNum type="arabicPeriod"/>
            </a:pPr>
            <a:r>
              <a:rPr lang="en-US"/>
              <a:t>Participatory and collaborative</a:t>
            </a:r>
          </a:p>
          <a:p>
            <a:pPr eaLnBrk="0" hangingPunct="0">
              <a:buFontTx/>
              <a:buAutoNum type="arabicPeriod"/>
            </a:pPr>
            <a:endParaRPr lang="en-US"/>
          </a:p>
          <a:p>
            <a:pPr eaLnBrk="0" hangingPunct="0">
              <a:buFontTx/>
              <a:buAutoNum type="arabicPeriod"/>
            </a:pPr>
            <a:endParaRPr lang="en-US"/>
          </a:p>
          <a:p>
            <a:pPr eaLnBrk="0" hangingPunct="0">
              <a:buFontTx/>
              <a:buAutoNum type="arabicPeriod"/>
            </a:pPr>
            <a:endParaRPr lang="en-US"/>
          </a:p>
          <a:p>
            <a:pPr eaLnBrk="0" hangingPunct="0"/>
            <a:endParaRPr lang="en-US"/>
          </a:p>
          <a:p>
            <a:pPr eaLnBrk="0" hangingPunct="0"/>
            <a:endParaRPr lang="en-US"/>
          </a:p>
        </p:txBody>
      </p:sp>
      <p:sp>
        <p:nvSpPr>
          <p:cNvPr id="78855" name="Rectangle 7"/>
          <p:cNvSpPr>
            <a:spLocks noChangeArrowheads="1"/>
          </p:cNvSpPr>
          <p:nvPr/>
        </p:nvSpPr>
        <p:spPr bwMode="auto">
          <a:xfrm>
            <a:off x="609600" y="1676400"/>
            <a:ext cx="7924800" cy="461963"/>
          </a:xfrm>
          <a:prstGeom prst="rect">
            <a:avLst/>
          </a:prstGeom>
          <a:noFill/>
          <a:ln w="9525">
            <a:noFill/>
            <a:miter lim="800000"/>
            <a:headEnd/>
            <a:tailEnd/>
          </a:ln>
        </p:spPr>
        <p:txBody>
          <a:bodyPr>
            <a:spAutoFit/>
          </a:bodyPr>
          <a:lstStyle/>
          <a:p>
            <a:pPr algn="ctr" eaLnBrk="0" hangingPunct="0"/>
            <a:r>
              <a:rPr lang="en-US" b="1">
                <a:solidFill>
                  <a:srgbClr val="FF0000"/>
                </a:solidFill>
              </a:rPr>
              <a:t>Ethical principals to data collection</a:t>
            </a:r>
          </a:p>
        </p:txBody>
      </p:sp>
      <p:pic>
        <p:nvPicPr>
          <p:cNvPr id="78856" name="Picture 9"/>
          <p:cNvPicPr>
            <a:picLocks noChangeAspect="1"/>
          </p:cNvPicPr>
          <p:nvPr/>
        </p:nvPicPr>
        <p:blipFill>
          <a:blip r:embed="rId5"/>
          <a:srcRect/>
          <a:stretch>
            <a:fillRect/>
          </a:stretch>
        </p:blipFill>
        <p:spPr bwMode="auto">
          <a:xfrm>
            <a:off x="0" y="2133600"/>
            <a:ext cx="5067300" cy="351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8"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80899"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0"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Collecting the data </a:t>
            </a:r>
          </a:p>
        </p:txBody>
      </p:sp>
      <p:sp>
        <p:nvSpPr>
          <p:cNvPr id="80901" name="Rectangle 12"/>
          <p:cNvSpPr>
            <a:spLocks noChangeArrowheads="1"/>
          </p:cNvSpPr>
          <p:nvPr/>
        </p:nvSpPr>
        <p:spPr bwMode="auto">
          <a:xfrm>
            <a:off x="533400" y="2743200"/>
            <a:ext cx="7924800" cy="3429000"/>
          </a:xfrm>
          <a:prstGeom prst="rect">
            <a:avLst/>
          </a:prstGeom>
          <a:noFill/>
          <a:ln w="9525">
            <a:noFill/>
            <a:miter lim="800000"/>
            <a:headEnd/>
            <a:tailEnd/>
          </a:ln>
        </p:spPr>
        <p:txBody>
          <a:bodyPr/>
          <a:lstStyle/>
          <a:p>
            <a:pPr marL="342900" indent="-342900">
              <a:spcBef>
                <a:spcPct val="20000"/>
              </a:spcBef>
            </a:pPr>
            <a:r>
              <a:rPr lang="en-US" sz="2600">
                <a:solidFill>
                  <a:srgbClr val="292929"/>
                </a:solidFill>
                <a:latin typeface="Helvetica"/>
                <a:cs typeface="Arial" charset="0"/>
              </a:rPr>
              <a:t/>
            </a:r>
            <a:br>
              <a:rPr lang="en-US" sz="2600">
                <a:solidFill>
                  <a:srgbClr val="292929"/>
                </a:solidFill>
                <a:latin typeface="Helvetica"/>
                <a:cs typeface="Arial" charset="0"/>
              </a:rPr>
            </a:br>
            <a:endParaRPr lang="en-US" sz="2600">
              <a:solidFill>
                <a:srgbClr val="292929"/>
              </a:solidFill>
              <a:latin typeface="Helvetica"/>
              <a:cs typeface="Arial" charset="0"/>
            </a:endParaRPr>
          </a:p>
          <a:p>
            <a:pPr marL="342900" indent="-342900">
              <a:spcBef>
                <a:spcPct val="20000"/>
              </a:spcBef>
            </a:pPr>
            <a:endParaRPr lang="da-DK" sz="2600">
              <a:solidFill>
                <a:srgbClr val="292929"/>
              </a:solidFill>
              <a:latin typeface="Helvetica"/>
              <a:cs typeface="Arial" charset="0"/>
            </a:endParaRPr>
          </a:p>
        </p:txBody>
      </p:sp>
      <p:sp>
        <p:nvSpPr>
          <p:cNvPr id="80903" name="Rectangle 9"/>
          <p:cNvSpPr>
            <a:spLocks noChangeArrowheads="1"/>
          </p:cNvSpPr>
          <p:nvPr/>
        </p:nvSpPr>
        <p:spPr bwMode="auto">
          <a:xfrm>
            <a:off x="228600" y="2438400"/>
            <a:ext cx="4495800" cy="4770438"/>
          </a:xfrm>
          <a:prstGeom prst="rect">
            <a:avLst/>
          </a:prstGeom>
          <a:noFill/>
          <a:ln w="9525">
            <a:noFill/>
            <a:miter lim="800000"/>
            <a:headEnd/>
            <a:tailEnd/>
          </a:ln>
        </p:spPr>
        <p:txBody>
          <a:bodyPr>
            <a:spAutoFit/>
          </a:bodyPr>
          <a:lstStyle/>
          <a:p>
            <a:pPr eaLnBrk="0" hangingPunct="0">
              <a:defRPr/>
            </a:pPr>
            <a:endParaRPr lang="en-US" b="1" dirty="0">
              <a:solidFill>
                <a:srgbClr val="FF0000"/>
              </a:solidFill>
              <a:ea typeface="ヒラギノ角ゴ Pro W3" charset="-128"/>
              <a:cs typeface="ヒラギノ角ゴ Pro W3" charset="-128"/>
            </a:endParaRPr>
          </a:p>
          <a:p>
            <a:pPr marL="457200" indent="-457200" eaLnBrk="0" hangingPunct="0">
              <a:spcAft>
                <a:spcPts val="1200"/>
              </a:spcAft>
              <a:buFont typeface="+mj-lt"/>
              <a:buAutoNum type="arabicPeriod" startAt="5"/>
              <a:defRPr/>
            </a:pPr>
            <a:r>
              <a:rPr lang="en-US" dirty="0">
                <a:ea typeface="ヒラギノ角ゴ Pro W3" charset="-128"/>
                <a:cs typeface="ヒラギノ角ゴ Pro W3" charset="-128"/>
              </a:rPr>
              <a:t>Comparison groups</a:t>
            </a:r>
          </a:p>
          <a:p>
            <a:pPr marL="457200" indent="-457200" eaLnBrk="0" hangingPunct="0">
              <a:spcAft>
                <a:spcPts val="1200"/>
              </a:spcAft>
              <a:buFontTx/>
              <a:buAutoNum type="arabicPeriod" startAt="5"/>
              <a:defRPr/>
            </a:pPr>
            <a:r>
              <a:rPr lang="en-US" dirty="0">
                <a:ea typeface="ヒラギノ角ゴ Pro W3" charset="-128"/>
                <a:cs typeface="ヒラギノ角ゴ Pro W3" charset="-128"/>
              </a:rPr>
              <a:t>Conduct and consent</a:t>
            </a:r>
          </a:p>
          <a:p>
            <a:pPr marL="457200" indent="-457200" eaLnBrk="0" hangingPunct="0">
              <a:spcAft>
                <a:spcPts val="1200"/>
              </a:spcAft>
              <a:buFontTx/>
              <a:buAutoNum type="arabicPeriod" startAt="5"/>
              <a:defRPr/>
            </a:pPr>
            <a:r>
              <a:rPr lang="en-US" dirty="0">
                <a:ea typeface="ヒラギノ角ゴ Pro W3" charset="-128"/>
                <a:cs typeface="ヒラギノ角ゴ Pro W3" charset="-128"/>
              </a:rPr>
              <a:t>Privacy and confidentially</a:t>
            </a:r>
          </a:p>
          <a:p>
            <a:pPr marL="457200" indent="-457200" eaLnBrk="0" hangingPunct="0">
              <a:spcAft>
                <a:spcPts val="1200"/>
              </a:spcAft>
              <a:buFontTx/>
              <a:buAutoNum type="arabicPeriod" startAt="5"/>
              <a:defRPr/>
            </a:pPr>
            <a:r>
              <a:rPr lang="en-US" dirty="0">
                <a:ea typeface="ヒラギノ角ゴ Pro W3" charset="-128"/>
                <a:cs typeface="ヒラギノ角ゴ Pro W3" charset="-128"/>
              </a:rPr>
              <a:t>Anticipate adverse consequences</a:t>
            </a:r>
          </a:p>
          <a:p>
            <a:pPr marL="457200" indent="-457200" eaLnBrk="0" hangingPunct="0">
              <a:buFontTx/>
              <a:buAutoNum type="arabicPeriod" startAt="5"/>
              <a:defRPr/>
            </a:pPr>
            <a:endParaRPr lang="en-US" dirty="0">
              <a:ea typeface="ヒラギノ角ゴ Pro W3" charset="-128"/>
              <a:cs typeface="ヒラギノ角ゴ Pro W3" charset="-128"/>
            </a:endParaRPr>
          </a:p>
          <a:p>
            <a:pPr marL="457200" indent="-457200" eaLnBrk="0" hangingPunct="0">
              <a:buFontTx/>
              <a:buAutoNum type="arabicPeriod" startAt="5"/>
              <a:defRPr/>
            </a:pPr>
            <a:endParaRPr lang="en-US" dirty="0">
              <a:ea typeface="ヒラギノ角ゴ Pro W3" charset="-128"/>
              <a:cs typeface="ヒラギノ角ゴ Pro W3" charset="-128"/>
            </a:endParaRPr>
          </a:p>
          <a:p>
            <a:pPr marL="457200" indent="-457200" eaLnBrk="0" hangingPunct="0">
              <a:buFontTx/>
              <a:buAutoNum type="arabicPeriod" startAt="5"/>
              <a:defRPr/>
            </a:pPr>
            <a:endParaRPr lang="en-US" dirty="0">
              <a:ea typeface="ヒラギノ角ゴ Pro W3" charset="-128"/>
              <a:cs typeface="ヒラギノ角ゴ Pro W3" charset="-128"/>
            </a:endParaRPr>
          </a:p>
          <a:p>
            <a:pPr eaLnBrk="0" hangingPunct="0">
              <a:defRPr/>
            </a:pPr>
            <a:endParaRPr lang="en-US" dirty="0">
              <a:ea typeface="ヒラギノ角ゴ Pro W3" charset="-128"/>
              <a:cs typeface="ヒラギノ角ゴ Pro W3" charset="-128"/>
            </a:endParaRPr>
          </a:p>
          <a:p>
            <a:pPr eaLnBrk="0" hangingPunct="0">
              <a:defRPr/>
            </a:pPr>
            <a:endParaRPr lang="en-US" dirty="0">
              <a:ea typeface="ヒラギノ角ゴ Pro W3" charset="-128"/>
              <a:cs typeface="ヒラギノ角ゴ Pro W3" charset="-128"/>
            </a:endParaRPr>
          </a:p>
        </p:txBody>
      </p:sp>
      <p:sp>
        <p:nvSpPr>
          <p:cNvPr id="2" name="Rectangle 7"/>
          <p:cNvSpPr>
            <a:spLocks noChangeArrowheads="1"/>
          </p:cNvSpPr>
          <p:nvPr/>
        </p:nvSpPr>
        <p:spPr bwMode="auto">
          <a:xfrm>
            <a:off x="381000" y="1752600"/>
            <a:ext cx="8229600" cy="461963"/>
          </a:xfrm>
          <a:prstGeom prst="rect">
            <a:avLst/>
          </a:prstGeom>
          <a:noFill/>
          <a:ln w="9525">
            <a:noFill/>
            <a:miter lim="800000"/>
            <a:headEnd/>
            <a:tailEnd/>
          </a:ln>
        </p:spPr>
        <p:txBody>
          <a:bodyPr>
            <a:spAutoFit/>
          </a:bodyPr>
          <a:lstStyle/>
          <a:p>
            <a:pPr algn="ctr" eaLnBrk="0" hangingPunct="0"/>
            <a:r>
              <a:rPr lang="en-US" b="1">
                <a:solidFill>
                  <a:srgbClr val="FF0000"/>
                </a:solidFill>
              </a:rPr>
              <a:t>Ethical principals to data collection</a:t>
            </a:r>
          </a:p>
        </p:txBody>
      </p:sp>
      <p:pic>
        <p:nvPicPr>
          <p:cNvPr id="80904" name="Picture 9"/>
          <p:cNvPicPr>
            <a:picLocks noChangeAspect="1"/>
          </p:cNvPicPr>
          <p:nvPr/>
        </p:nvPicPr>
        <p:blipFill>
          <a:blip r:embed="rId5"/>
          <a:srcRect/>
          <a:stretch>
            <a:fillRect/>
          </a:stretch>
        </p:blipFill>
        <p:spPr bwMode="auto">
          <a:xfrm>
            <a:off x="4495800" y="2362200"/>
            <a:ext cx="4140200" cy="356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294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8294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294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Planning for monitoring and evaluation</a:t>
            </a:r>
          </a:p>
        </p:txBody>
      </p:sp>
      <p:sp>
        <p:nvSpPr>
          <p:cNvPr id="82949" name="Rectangle 9"/>
          <p:cNvSpPr>
            <a:spLocks noChangeArrowheads="1"/>
          </p:cNvSpPr>
          <p:nvPr/>
        </p:nvSpPr>
        <p:spPr bwMode="auto">
          <a:xfrm>
            <a:off x="457200" y="2819400"/>
            <a:ext cx="7924800" cy="954088"/>
          </a:xfrm>
          <a:prstGeom prst="rect">
            <a:avLst/>
          </a:prstGeom>
          <a:noFill/>
          <a:ln w="9525">
            <a:noFill/>
            <a:miter lim="800000"/>
            <a:headEnd/>
            <a:tailEnd/>
          </a:ln>
        </p:spPr>
        <p:txBody>
          <a:bodyPr>
            <a:spAutoFit/>
          </a:bodyPr>
          <a:lstStyle/>
          <a:p>
            <a:pPr marL="114300" eaLnBrk="0" hangingPunct="0">
              <a:spcAft>
                <a:spcPts val="3600"/>
              </a:spcAft>
            </a:pPr>
            <a:r>
              <a:rPr lang="en-US" sz="2800" b="1"/>
              <a:t>Group work: </a:t>
            </a:r>
            <a:r>
              <a:rPr lang="en-US" sz="2800"/>
              <a:t>What needs to be planned to ensure good monitoring and evaluation?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499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8499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4996"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Planning for monitoring and evaluation</a:t>
            </a:r>
          </a:p>
        </p:txBody>
      </p:sp>
      <p:sp>
        <p:nvSpPr>
          <p:cNvPr id="84997" name="TextBox 7"/>
          <p:cNvSpPr txBox="1">
            <a:spLocks noChangeArrowheads="1"/>
          </p:cNvSpPr>
          <p:nvPr/>
        </p:nvSpPr>
        <p:spPr bwMode="auto">
          <a:xfrm>
            <a:off x="0" y="1600200"/>
            <a:ext cx="10186988" cy="4816475"/>
          </a:xfrm>
          <a:prstGeom prst="rect">
            <a:avLst/>
          </a:prstGeom>
          <a:noFill/>
          <a:ln w="9525">
            <a:noFill/>
            <a:miter lim="800000"/>
            <a:headEnd/>
            <a:tailEnd/>
          </a:ln>
        </p:spPr>
        <p:txBody>
          <a:bodyPr>
            <a:spAutoFit/>
          </a:bodyPr>
          <a:lstStyle/>
          <a:p>
            <a:pPr marL="457200" indent="-457200" eaLnBrk="0" hangingPunct="0">
              <a:spcAft>
                <a:spcPts val="1200"/>
              </a:spcAft>
              <a:buFont typeface="Helvetica"/>
              <a:buAutoNum type="arabicPeriod"/>
            </a:pPr>
            <a:r>
              <a:rPr lang="en-US" sz="2000" b="1"/>
              <a:t>Timing</a:t>
            </a:r>
          </a:p>
          <a:p>
            <a:pPr marL="914400" lvl="1" indent="-457200" eaLnBrk="0" hangingPunct="0">
              <a:spcAft>
                <a:spcPts val="1200"/>
              </a:spcAft>
              <a:buFont typeface="Helvetica"/>
              <a:buAutoNum type="alphaLcPeriod"/>
            </a:pPr>
            <a:r>
              <a:rPr lang="en-US" sz="2000"/>
              <a:t>Response length (short vs. long term)</a:t>
            </a:r>
          </a:p>
          <a:p>
            <a:pPr marL="914400" lvl="1" indent="-457200" eaLnBrk="0" hangingPunct="0">
              <a:spcAft>
                <a:spcPts val="1200"/>
              </a:spcAft>
              <a:buFont typeface="Helvetica"/>
              <a:buAutoNum type="alphaLcPeriod"/>
            </a:pPr>
            <a:r>
              <a:rPr lang="en-US" sz="2000"/>
              <a:t>Appropriate time for affected pop. (ex. Do not plan </a:t>
            </a:r>
          </a:p>
          <a:p>
            <a:pPr marL="914400" lvl="1" indent="-457200" eaLnBrk="0" hangingPunct="0">
              <a:spcAft>
                <a:spcPts val="1200"/>
              </a:spcAft>
              <a:buFont typeface="Helvetica"/>
              <a:buNone/>
            </a:pPr>
            <a:r>
              <a:rPr lang="en-US" sz="2000"/>
              <a:t>	monitoring activities with in-school children during exam time etc)</a:t>
            </a:r>
          </a:p>
          <a:p>
            <a:pPr marL="914400" lvl="1" indent="-457200" eaLnBrk="0" hangingPunct="0">
              <a:spcAft>
                <a:spcPts val="1200"/>
              </a:spcAft>
              <a:buFont typeface="Helvetica"/>
              <a:buAutoNum type="alphaLcPeriod"/>
            </a:pPr>
            <a:r>
              <a:rPr lang="en-US" sz="2000"/>
              <a:t>Time to plan, implement, analyze, follow up (time and </a:t>
            </a:r>
          </a:p>
          <a:p>
            <a:pPr marL="914400" lvl="1" indent="-457200" eaLnBrk="0" hangingPunct="0">
              <a:spcAft>
                <a:spcPts val="1200"/>
              </a:spcAft>
              <a:buFont typeface="Helvetica"/>
              <a:buNone/>
            </a:pPr>
            <a:r>
              <a:rPr lang="en-US" sz="2000"/>
              <a:t>	resources should be allocated)</a:t>
            </a:r>
          </a:p>
          <a:p>
            <a:pPr marL="914400" lvl="1" indent="-457200" eaLnBrk="0" hangingPunct="0">
              <a:buFont typeface="Helvetica"/>
              <a:buNone/>
            </a:pPr>
            <a:endParaRPr lang="en-US" sz="2000"/>
          </a:p>
          <a:p>
            <a:pPr marL="457200" indent="-457200" eaLnBrk="0" hangingPunct="0">
              <a:spcAft>
                <a:spcPts val="1200"/>
              </a:spcAft>
              <a:buFont typeface="Helvetica"/>
              <a:buAutoNum type="arabicPeriod"/>
            </a:pPr>
            <a:r>
              <a:rPr lang="en-US" sz="2000" b="1"/>
              <a:t>Training</a:t>
            </a:r>
          </a:p>
          <a:p>
            <a:pPr marL="914400" lvl="1" indent="-457200" eaLnBrk="0" hangingPunct="0">
              <a:spcAft>
                <a:spcPts val="1200"/>
              </a:spcAft>
              <a:buFont typeface="Helvetica"/>
              <a:buAutoNum type="alphaLcPeriod"/>
            </a:pPr>
            <a:r>
              <a:rPr lang="en-US" sz="2000"/>
              <a:t>Management on PSS</a:t>
            </a:r>
          </a:p>
          <a:p>
            <a:pPr marL="914400" lvl="1" indent="-457200" eaLnBrk="0" hangingPunct="0">
              <a:spcAft>
                <a:spcPts val="1200"/>
              </a:spcAft>
              <a:buFont typeface="Helvetica"/>
              <a:buAutoNum type="alphaLcPeriod"/>
            </a:pPr>
            <a:r>
              <a:rPr lang="en-US" sz="2000"/>
              <a:t>Data collectors  </a:t>
            </a:r>
          </a:p>
          <a:p>
            <a:pPr marL="914400" lvl="1" indent="-457200" eaLnBrk="0" hangingPunct="0">
              <a:spcAft>
                <a:spcPts val="1200"/>
              </a:spcAft>
              <a:buFont typeface="Helvetica"/>
              <a:buAutoNum type="alphaLcPeriod"/>
            </a:pPr>
            <a:r>
              <a:rPr lang="en-US" sz="2000"/>
              <a:t>Program team – analysis and reporting</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704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8704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704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Planning for monitoring and evaluation</a:t>
            </a:r>
          </a:p>
        </p:txBody>
      </p:sp>
      <p:sp>
        <p:nvSpPr>
          <p:cNvPr id="87045" name="TextBox 7"/>
          <p:cNvSpPr txBox="1">
            <a:spLocks noChangeArrowheads="1"/>
          </p:cNvSpPr>
          <p:nvPr/>
        </p:nvSpPr>
        <p:spPr bwMode="auto">
          <a:xfrm>
            <a:off x="304800" y="1625600"/>
            <a:ext cx="5275263" cy="5232400"/>
          </a:xfrm>
          <a:prstGeom prst="rect">
            <a:avLst/>
          </a:prstGeom>
          <a:noFill/>
          <a:ln w="9525">
            <a:noFill/>
            <a:miter lim="800000"/>
            <a:headEnd/>
            <a:tailEnd/>
          </a:ln>
        </p:spPr>
        <p:txBody>
          <a:bodyPr wrap="none">
            <a:spAutoFit/>
          </a:bodyPr>
          <a:lstStyle/>
          <a:p>
            <a:pPr marL="457200" indent="-457200" eaLnBrk="0" hangingPunct="0">
              <a:buFont typeface="Helvetica"/>
              <a:buAutoNum type="arabicPeriod" startAt="3"/>
            </a:pPr>
            <a:r>
              <a:rPr lang="en-US"/>
              <a:t>Resources</a:t>
            </a:r>
          </a:p>
          <a:p>
            <a:pPr marL="914400" lvl="1" indent="-457200" eaLnBrk="0" hangingPunct="0">
              <a:spcAft>
                <a:spcPts val="1200"/>
              </a:spcAft>
              <a:buFont typeface="Helvetica"/>
              <a:buAutoNum type="alphaLcPeriod"/>
            </a:pPr>
            <a:r>
              <a:rPr lang="en-US"/>
              <a:t>Staff and volunteers</a:t>
            </a:r>
          </a:p>
          <a:p>
            <a:pPr marL="914400" lvl="1" indent="-457200" eaLnBrk="0" hangingPunct="0">
              <a:spcAft>
                <a:spcPts val="1200"/>
              </a:spcAft>
              <a:buFont typeface="Helvetica"/>
              <a:buAutoNum type="alphaLcPeriod"/>
            </a:pPr>
            <a:r>
              <a:rPr lang="en-US"/>
              <a:t>Financial</a:t>
            </a:r>
          </a:p>
          <a:p>
            <a:pPr marL="914400" lvl="1" indent="-457200" eaLnBrk="0" hangingPunct="0">
              <a:spcAft>
                <a:spcPts val="1200"/>
              </a:spcAft>
              <a:buFont typeface="Helvetica"/>
              <a:buAutoNum type="alphaLcPeriod"/>
            </a:pPr>
            <a:r>
              <a:rPr lang="en-US"/>
              <a:t>Time</a:t>
            </a:r>
          </a:p>
          <a:p>
            <a:pPr marL="914400" lvl="1" indent="-457200" eaLnBrk="0" hangingPunct="0">
              <a:spcAft>
                <a:spcPts val="1200"/>
              </a:spcAft>
              <a:buFont typeface="Helvetica"/>
              <a:buAutoNum type="alphaLcPeriod"/>
            </a:pPr>
            <a:r>
              <a:rPr lang="en-US"/>
              <a:t>Logistics</a:t>
            </a:r>
          </a:p>
          <a:p>
            <a:pPr marL="914400" lvl="1" indent="-457200" eaLnBrk="0" hangingPunct="0"/>
            <a:endParaRPr lang="en-US"/>
          </a:p>
          <a:p>
            <a:pPr marL="457200" indent="-457200" eaLnBrk="0" hangingPunct="0">
              <a:buFont typeface="Helvetica"/>
              <a:buAutoNum type="arabicPeriod" startAt="3"/>
            </a:pPr>
            <a:r>
              <a:rPr lang="en-US"/>
              <a:t>Information sharing</a:t>
            </a:r>
          </a:p>
          <a:p>
            <a:pPr marL="914400" lvl="1" indent="-457200" eaLnBrk="0" hangingPunct="0">
              <a:spcAft>
                <a:spcPts val="1200"/>
              </a:spcAft>
              <a:buFont typeface="Helvetica"/>
              <a:buAutoNum type="alphaLcPeriod"/>
            </a:pPr>
            <a:r>
              <a:rPr lang="en-US"/>
              <a:t>Internal standards and formats</a:t>
            </a:r>
          </a:p>
          <a:p>
            <a:pPr marL="914400" lvl="1" indent="-457200" eaLnBrk="0" hangingPunct="0">
              <a:spcAft>
                <a:spcPts val="1200"/>
              </a:spcAft>
              <a:buFont typeface="Helvetica"/>
              <a:buAutoNum type="alphaLcPeriod"/>
            </a:pPr>
            <a:r>
              <a:rPr lang="en-US"/>
              <a:t>External – different audiences </a:t>
            </a:r>
          </a:p>
          <a:p>
            <a:pPr marL="914400" lvl="1" indent="-457200" eaLnBrk="0" hangingPunct="0">
              <a:spcAft>
                <a:spcPts val="1200"/>
              </a:spcAft>
            </a:pPr>
            <a:r>
              <a:rPr lang="en-US"/>
              <a:t>	(beneficiaries/donors/public)</a:t>
            </a:r>
          </a:p>
          <a:p>
            <a:pPr marL="457200" indent="-457200" eaLnBrk="0" hangingPunct="0">
              <a:buFont typeface="Helvetica"/>
              <a:buAutoNum type="arabicPeriod" startAt="3"/>
            </a:pPr>
            <a:endParaRPr lang="en-US"/>
          </a:p>
        </p:txBody>
      </p:sp>
      <p:pic>
        <p:nvPicPr>
          <p:cNvPr id="87046" name="Picture 9"/>
          <p:cNvPicPr>
            <a:picLocks noChangeAspect="1"/>
          </p:cNvPicPr>
          <p:nvPr/>
        </p:nvPicPr>
        <p:blipFill>
          <a:blip r:embed="rId5"/>
          <a:srcRect/>
          <a:stretch>
            <a:fillRect/>
          </a:stretch>
        </p:blipFill>
        <p:spPr bwMode="auto">
          <a:xfrm>
            <a:off x="4419600" y="1600200"/>
            <a:ext cx="4216400" cy="307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8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909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8909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9092"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r>
              <a:rPr lang="en-US" sz="3200" b="1">
                <a:solidFill>
                  <a:schemeClr val="tx2"/>
                </a:solidFill>
                <a:latin typeface="Helvetica"/>
              </a:rPr>
              <a:t>Role and importance of M&amp;E in PSS</a:t>
            </a:r>
          </a:p>
        </p:txBody>
      </p:sp>
      <p:sp>
        <p:nvSpPr>
          <p:cNvPr id="89093" name="Rectangle 9"/>
          <p:cNvSpPr>
            <a:spLocks noChangeArrowheads="1"/>
          </p:cNvSpPr>
          <p:nvPr/>
        </p:nvSpPr>
        <p:spPr bwMode="auto">
          <a:xfrm>
            <a:off x="3276600" y="2133600"/>
            <a:ext cx="5867400" cy="3568700"/>
          </a:xfrm>
          <a:prstGeom prst="rect">
            <a:avLst/>
          </a:prstGeom>
          <a:noFill/>
          <a:ln w="9525">
            <a:noFill/>
            <a:miter lim="800000"/>
            <a:headEnd/>
            <a:tailEnd/>
          </a:ln>
        </p:spPr>
        <p:txBody>
          <a:bodyPr>
            <a:spAutoFit/>
          </a:bodyPr>
          <a:lstStyle/>
          <a:p>
            <a:pPr marL="571500" indent="-342900" eaLnBrk="0" hangingPunct="0">
              <a:spcAft>
                <a:spcPts val="3600"/>
              </a:spcAft>
              <a:buFont typeface="Arial" charset="0"/>
              <a:buChar char="•"/>
            </a:pPr>
            <a:r>
              <a:rPr lang="en-US" sz="2800"/>
              <a:t>Helps us understand local – and relevant – </a:t>
            </a:r>
            <a:r>
              <a:rPr lang="en-US" sz="2800">
                <a:solidFill>
                  <a:srgbClr val="FF0000"/>
                </a:solidFill>
              </a:rPr>
              <a:t>meaning</a:t>
            </a:r>
            <a:r>
              <a:rPr lang="en-US" sz="2800"/>
              <a:t> of psychosocial wellbeing</a:t>
            </a:r>
          </a:p>
          <a:p>
            <a:pPr marL="571500" indent="-342900" eaLnBrk="0" hangingPunct="0">
              <a:spcAft>
                <a:spcPts val="3600"/>
              </a:spcAft>
              <a:buFont typeface="Arial" charset="0"/>
              <a:buChar char="•"/>
            </a:pPr>
            <a:r>
              <a:rPr lang="en-US" sz="2800"/>
              <a:t>Keeps us on the right track</a:t>
            </a:r>
          </a:p>
          <a:p>
            <a:pPr marL="571500" indent="-342900" eaLnBrk="0" hangingPunct="0">
              <a:spcAft>
                <a:spcPts val="3600"/>
              </a:spcAft>
              <a:buFont typeface="Arial" charset="0"/>
              <a:buChar char="•"/>
            </a:pPr>
            <a:r>
              <a:rPr lang="en-US" sz="2800"/>
              <a:t>Helps us do our best, now and in the future </a:t>
            </a:r>
          </a:p>
        </p:txBody>
      </p:sp>
      <p:pic>
        <p:nvPicPr>
          <p:cNvPr id="89094" name="Picture 8"/>
          <p:cNvPicPr>
            <a:picLocks noChangeAspect="1"/>
          </p:cNvPicPr>
          <p:nvPr/>
        </p:nvPicPr>
        <p:blipFill>
          <a:blip r:embed="rId5"/>
          <a:srcRect/>
          <a:stretch>
            <a:fillRect/>
          </a:stretch>
        </p:blipFill>
        <p:spPr bwMode="auto">
          <a:xfrm>
            <a:off x="0" y="1752600"/>
            <a:ext cx="3086100" cy="4237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150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sp>
        <p:nvSpPr>
          <p:cNvPr id="21507" name="Rectangle 2"/>
          <p:cNvSpPr>
            <a:spLocks noGrp="1" noChangeArrowheads="1"/>
          </p:cNvSpPr>
          <p:nvPr>
            <p:ph type="title" idx="4294967295"/>
          </p:nvPr>
        </p:nvSpPr>
        <p:spPr>
          <a:xfrm>
            <a:off x="228600" y="2895600"/>
            <a:ext cx="8610600" cy="1752600"/>
          </a:xfrm>
        </p:spPr>
        <p:txBody>
          <a:bodyPr/>
          <a:lstStyle/>
          <a:p>
            <a:r>
              <a:rPr lang="en-US" sz="3200" b="0" smtClean="0"/>
              <a:t>Monitoring is the </a:t>
            </a:r>
            <a:r>
              <a:rPr lang="en-US" sz="3200" b="0" smtClean="0">
                <a:solidFill>
                  <a:srgbClr val="FF0000"/>
                </a:solidFill>
              </a:rPr>
              <a:t>regular</a:t>
            </a:r>
            <a:r>
              <a:rPr lang="en-US" sz="3200" b="0" smtClean="0"/>
              <a:t> and </a:t>
            </a:r>
            <a:r>
              <a:rPr lang="en-US" sz="3200" b="0" smtClean="0">
                <a:solidFill>
                  <a:srgbClr val="FF0000"/>
                </a:solidFill>
              </a:rPr>
              <a:t>continuous</a:t>
            </a:r>
            <a:r>
              <a:rPr lang="en-US" sz="3200" b="0" smtClean="0"/>
              <a:t> process of </a:t>
            </a:r>
            <a:r>
              <a:rPr lang="en-US" sz="3200" b="0" smtClean="0">
                <a:solidFill>
                  <a:srgbClr val="FF0000"/>
                </a:solidFill>
              </a:rPr>
              <a:t>collecting</a:t>
            </a:r>
            <a:r>
              <a:rPr lang="en-US" sz="3200" b="0" smtClean="0"/>
              <a:t> and </a:t>
            </a:r>
            <a:r>
              <a:rPr lang="en-US" sz="3200" b="0" smtClean="0">
                <a:solidFill>
                  <a:srgbClr val="FF0000"/>
                </a:solidFill>
              </a:rPr>
              <a:t>analyzing </a:t>
            </a:r>
            <a:r>
              <a:rPr lang="en-US" sz="3200" b="0" smtClean="0">
                <a:solidFill>
                  <a:schemeClr val="tx1"/>
                </a:solidFill>
              </a:rPr>
              <a:t>data </a:t>
            </a:r>
            <a:r>
              <a:rPr lang="en-US" sz="3200" b="0" smtClean="0"/>
              <a:t>to assess progress and development.</a:t>
            </a:r>
            <a:r>
              <a:rPr lang="en-US" sz="3200" smtClean="0"/>
              <a:t/>
            </a:r>
            <a:br>
              <a:rPr lang="en-US" sz="3200" smtClean="0"/>
            </a:br>
            <a:endParaRPr lang="en-US" sz="3200" smtClean="0"/>
          </a:p>
        </p:txBody>
      </p:sp>
      <p:pic>
        <p:nvPicPr>
          <p:cNvPr id="21508"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1509"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da-DK" sz="3200" b="1">
                <a:solidFill>
                  <a:schemeClr val="tx2"/>
                </a:solidFill>
                <a:latin typeface="Helvetica"/>
              </a:rPr>
              <a:t>What is </a:t>
            </a:r>
            <a:r>
              <a:rPr lang="en-US" sz="3200" b="1">
                <a:solidFill>
                  <a:schemeClr val="tx2"/>
                </a:solidFill>
                <a:latin typeface="Helvetica"/>
              </a:rPr>
              <a:t>monitoring</a:t>
            </a:r>
            <a:r>
              <a:rPr lang="da-DK" sz="3200" b="1">
                <a:solidFill>
                  <a:schemeClr val="tx2"/>
                </a:solidFill>
                <a:latin typeface="Helvetica"/>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355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2355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3556"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Two main types of monitoring in RCRC</a:t>
            </a:r>
          </a:p>
        </p:txBody>
      </p:sp>
      <p:sp>
        <p:nvSpPr>
          <p:cNvPr id="11" name="Down Arrow Callout 10"/>
          <p:cNvSpPr>
            <a:spLocks noChangeArrowheads="1"/>
          </p:cNvSpPr>
          <p:nvPr/>
        </p:nvSpPr>
        <p:spPr bwMode="auto">
          <a:xfrm>
            <a:off x="1828800" y="1676400"/>
            <a:ext cx="5791200" cy="1295400"/>
          </a:xfrm>
          <a:prstGeom prst="downArrowCallout">
            <a:avLst>
              <a:gd name="adj1" fmla="val 25002"/>
              <a:gd name="adj2" fmla="val 25002"/>
              <a:gd name="adj3" fmla="val 25000"/>
              <a:gd name="adj4" fmla="val 64977"/>
            </a:avLst>
          </a:prstGeom>
          <a:solidFill>
            <a:srgbClr val="FF0000"/>
          </a:solidFill>
          <a:ln w="9525" algn="ctr">
            <a:solidFill>
              <a:schemeClr val="tx1"/>
            </a:solidFill>
            <a:round/>
            <a:headEnd/>
            <a:tailEnd/>
          </a:ln>
        </p:spPr>
        <p:txBody>
          <a:bodyPr/>
          <a:lstStyle/>
          <a:p>
            <a:pPr algn="ctr" eaLnBrk="0" hangingPunct="0"/>
            <a:r>
              <a:rPr lang="en-US" sz="4000">
                <a:solidFill>
                  <a:schemeClr val="bg1"/>
                </a:solidFill>
              </a:rPr>
              <a:t>Process oriented</a:t>
            </a:r>
          </a:p>
        </p:txBody>
      </p:sp>
      <p:sp>
        <p:nvSpPr>
          <p:cNvPr id="12" name="Rectangle 11"/>
          <p:cNvSpPr>
            <a:spLocks noChangeArrowheads="1"/>
          </p:cNvSpPr>
          <p:nvPr/>
        </p:nvSpPr>
        <p:spPr bwMode="auto">
          <a:xfrm>
            <a:off x="1828800" y="3048000"/>
            <a:ext cx="5791200" cy="838200"/>
          </a:xfrm>
          <a:prstGeom prst="rect">
            <a:avLst/>
          </a:prstGeom>
          <a:solidFill>
            <a:srgbClr val="FF6600"/>
          </a:solidFill>
          <a:ln w="9525" algn="ctr">
            <a:solidFill>
              <a:schemeClr val="tx1"/>
            </a:solidFill>
            <a:round/>
            <a:headEnd/>
            <a:tailEnd/>
          </a:ln>
        </p:spPr>
        <p:txBody>
          <a:bodyPr anchor="ctr"/>
          <a:lstStyle/>
          <a:p>
            <a:pPr algn="ctr" eaLnBrk="0" hangingPunct="0"/>
            <a:r>
              <a:rPr lang="en-US"/>
              <a:t>Progress and development of response</a:t>
            </a:r>
          </a:p>
        </p:txBody>
      </p:sp>
      <p:sp>
        <p:nvSpPr>
          <p:cNvPr id="13" name="Rectangle 12"/>
          <p:cNvSpPr>
            <a:spLocks noChangeArrowheads="1"/>
          </p:cNvSpPr>
          <p:nvPr/>
        </p:nvSpPr>
        <p:spPr bwMode="auto">
          <a:xfrm>
            <a:off x="1295400" y="4191000"/>
            <a:ext cx="7162800" cy="1981200"/>
          </a:xfrm>
          <a:prstGeom prst="rect">
            <a:avLst/>
          </a:prstGeom>
          <a:solidFill>
            <a:srgbClr val="F2CB1C"/>
          </a:solidFill>
          <a:ln w="9525" algn="ctr">
            <a:solidFill>
              <a:schemeClr val="tx1"/>
            </a:solidFill>
            <a:round/>
            <a:headEnd/>
            <a:tailEnd/>
          </a:ln>
        </p:spPr>
        <p:txBody>
          <a:bodyPr anchor="ctr"/>
          <a:lstStyle/>
          <a:p>
            <a:pPr algn="ctr" eaLnBrk="0" hangingPunct="0">
              <a:spcAft>
                <a:spcPts val="1800"/>
              </a:spcAft>
            </a:pPr>
            <a:r>
              <a:rPr lang="en-US" sz="2000"/>
              <a:t>Activities implemented as planned? </a:t>
            </a:r>
          </a:p>
          <a:p>
            <a:pPr algn="ctr" eaLnBrk="0" hangingPunct="0">
              <a:spcAft>
                <a:spcPts val="1800"/>
              </a:spcAft>
            </a:pPr>
            <a:r>
              <a:rPr lang="en-US" sz="2000"/>
              <a:t>Use of resources </a:t>
            </a:r>
          </a:p>
          <a:p>
            <a:pPr algn="ctr" eaLnBrk="0" hangingPunct="0">
              <a:spcAft>
                <a:spcPts val="1800"/>
              </a:spcAft>
            </a:pPr>
            <a:r>
              <a:rPr lang="en-US" sz="2000"/>
              <a:t>Problems? How should they be dealt with? </a:t>
            </a:r>
          </a:p>
          <a:p>
            <a:pPr algn="ctr" eaLnBrk="0" hangingPunct="0">
              <a:spcAft>
                <a:spcPts val="1800"/>
              </a:spcAft>
            </a:pPr>
            <a:r>
              <a:rPr lang="en-US" sz="2000"/>
              <a:t>New opportunities for improving response?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560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2560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560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Two main types of monitoring in RCRC</a:t>
            </a:r>
          </a:p>
        </p:txBody>
      </p:sp>
      <p:sp>
        <p:nvSpPr>
          <p:cNvPr id="11" name="Down Arrow Callout 10"/>
          <p:cNvSpPr>
            <a:spLocks noChangeArrowheads="1"/>
          </p:cNvSpPr>
          <p:nvPr/>
        </p:nvSpPr>
        <p:spPr bwMode="auto">
          <a:xfrm>
            <a:off x="1828800" y="1676400"/>
            <a:ext cx="5791200" cy="1295400"/>
          </a:xfrm>
          <a:prstGeom prst="downArrowCallout">
            <a:avLst>
              <a:gd name="adj1" fmla="val 25002"/>
              <a:gd name="adj2" fmla="val 25002"/>
              <a:gd name="adj3" fmla="val 25000"/>
              <a:gd name="adj4" fmla="val 64977"/>
            </a:avLst>
          </a:prstGeom>
          <a:solidFill>
            <a:srgbClr val="FF0000"/>
          </a:solidFill>
          <a:ln w="9525" algn="ctr">
            <a:solidFill>
              <a:schemeClr val="tx1"/>
            </a:solidFill>
            <a:round/>
            <a:headEnd/>
            <a:tailEnd/>
          </a:ln>
        </p:spPr>
        <p:txBody>
          <a:bodyPr/>
          <a:lstStyle/>
          <a:p>
            <a:pPr algn="ctr" eaLnBrk="0" hangingPunct="0"/>
            <a:r>
              <a:rPr lang="en-US" sz="4000">
                <a:solidFill>
                  <a:schemeClr val="bg1"/>
                </a:solidFill>
              </a:rPr>
              <a:t>Results oriented</a:t>
            </a:r>
          </a:p>
        </p:txBody>
      </p:sp>
      <p:sp>
        <p:nvSpPr>
          <p:cNvPr id="12" name="Rectangle 11"/>
          <p:cNvSpPr>
            <a:spLocks noChangeArrowheads="1"/>
          </p:cNvSpPr>
          <p:nvPr/>
        </p:nvSpPr>
        <p:spPr bwMode="auto">
          <a:xfrm>
            <a:off x="1828800" y="3048000"/>
            <a:ext cx="5791200" cy="838200"/>
          </a:xfrm>
          <a:prstGeom prst="rect">
            <a:avLst/>
          </a:prstGeom>
          <a:solidFill>
            <a:srgbClr val="FF6600"/>
          </a:solidFill>
          <a:ln w="9525" algn="ctr">
            <a:solidFill>
              <a:schemeClr val="tx1"/>
            </a:solidFill>
            <a:round/>
            <a:headEnd/>
            <a:tailEnd/>
          </a:ln>
        </p:spPr>
        <p:txBody>
          <a:bodyPr anchor="ctr"/>
          <a:lstStyle/>
          <a:p>
            <a:pPr algn="ctr" eaLnBrk="0" hangingPunct="0"/>
            <a:r>
              <a:rPr lang="en-US"/>
              <a:t>Direct results of the interventions</a:t>
            </a:r>
          </a:p>
        </p:txBody>
      </p:sp>
      <p:sp>
        <p:nvSpPr>
          <p:cNvPr id="13" name="Rectangle 12"/>
          <p:cNvSpPr>
            <a:spLocks noChangeArrowheads="1"/>
          </p:cNvSpPr>
          <p:nvPr/>
        </p:nvSpPr>
        <p:spPr bwMode="auto">
          <a:xfrm>
            <a:off x="1295400" y="4191000"/>
            <a:ext cx="7162800" cy="1981200"/>
          </a:xfrm>
          <a:prstGeom prst="rect">
            <a:avLst/>
          </a:prstGeom>
          <a:solidFill>
            <a:srgbClr val="F2CB1C"/>
          </a:solidFill>
          <a:ln w="9525" algn="ctr">
            <a:solidFill>
              <a:schemeClr val="tx1"/>
            </a:solidFill>
            <a:round/>
            <a:headEnd/>
            <a:tailEnd/>
          </a:ln>
        </p:spPr>
        <p:txBody>
          <a:bodyPr anchor="ctr"/>
          <a:lstStyle/>
          <a:p>
            <a:pPr algn="ctr" eaLnBrk="0" hangingPunct="0">
              <a:spcAft>
                <a:spcPts val="1800"/>
              </a:spcAft>
            </a:pPr>
            <a:r>
              <a:rPr lang="en-US" sz="2000"/>
              <a:t>Relevance of present and planned activities</a:t>
            </a:r>
          </a:p>
          <a:p>
            <a:pPr algn="ctr" eaLnBrk="0" hangingPunct="0">
              <a:spcAft>
                <a:spcPts val="1800"/>
              </a:spcAft>
            </a:pPr>
            <a:r>
              <a:rPr lang="en-US" sz="2000"/>
              <a:t>Are objectives still realistic/relevant?</a:t>
            </a:r>
          </a:p>
          <a:p>
            <a:pPr algn="ctr" eaLnBrk="0" hangingPunct="0">
              <a:spcAft>
                <a:spcPts val="1800"/>
              </a:spcAft>
            </a:pPr>
            <a:r>
              <a:rPr lang="en-US" sz="2000"/>
              <a:t>Changes in targeted population / environment (</a:t>
            </a:r>
            <a:r>
              <a:rPr lang="en-US" sz="2000">
                <a:solidFill>
                  <a:srgbClr val="FF0000"/>
                </a:solidFill>
              </a:rPr>
              <a:t>impact</a:t>
            </a:r>
            <a:r>
              <a:rPr lang="en-US" sz="2000"/>
              <a:t>)</a:t>
            </a:r>
          </a:p>
          <a:p>
            <a:pPr algn="ctr" eaLnBrk="0" hangingPunct="0">
              <a:spcAft>
                <a:spcPts val="1800"/>
              </a:spcAft>
            </a:pPr>
            <a:r>
              <a:rPr lang="en-US" sz="2000"/>
              <a:t>Is more information needed?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765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sp>
        <p:nvSpPr>
          <p:cNvPr id="27651" name="Rectangle 2"/>
          <p:cNvSpPr>
            <a:spLocks noGrp="1" noChangeArrowheads="1"/>
          </p:cNvSpPr>
          <p:nvPr>
            <p:ph type="title" idx="4294967295"/>
          </p:nvPr>
        </p:nvSpPr>
        <p:spPr>
          <a:xfrm>
            <a:off x="304800" y="1828800"/>
            <a:ext cx="4419600" cy="1752600"/>
          </a:xfrm>
        </p:spPr>
        <p:txBody>
          <a:bodyPr/>
          <a:lstStyle/>
          <a:p>
            <a:r>
              <a:rPr lang="en-US" sz="2800" b="0" smtClean="0"/>
              <a:t>Is the response still relevant to the needs of the population?</a:t>
            </a:r>
            <a:r>
              <a:rPr lang="da-DK" sz="2800" smtClean="0"/>
              <a:t/>
            </a:r>
            <a:br>
              <a:rPr lang="da-DK" sz="2800" smtClean="0"/>
            </a:br>
            <a:endParaRPr lang="da-DK" sz="2800" smtClean="0"/>
          </a:p>
        </p:txBody>
      </p:sp>
      <p:pic>
        <p:nvPicPr>
          <p:cNvPr id="27652"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7653"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da-DK" sz="3200" b="1">
                <a:solidFill>
                  <a:schemeClr val="tx2"/>
                </a:solidFill>
                <a:latin typeface="Helvetica"/>
              </a:rPr>
              <a:t>What is monitoring? </a:t>
            </a:r>
          </a:p>
        </p:txBody>
      </p:sp>
      <p:pic>
        <p:nvPicPr>
          <p:cNvPr id="27654" name="Picture 10"/>
          <p:cNvPicPr>
            <a:picLocks noChangeAspect="1"/>
          </p:cNvPicPr>
          <p:nvPr/>
        </p:nvPicPr>
        <p:blipFill>
          <a:blip r:embed="rId5"/>
          <a:srcRect/>
          <a:stretch>
            <a:fillRect/>
          </a:stretch>
        </p:blipFill>
        <p:spPr bwMode="auto">
          <a:xfrm>
            <a:off x="4419600" y="1676400"/>
            <a:ext cx="3860800" cy="4673600"/>
          </a:xfrm>
          <a:prstGeom prst="rect">
            <a:avLst/>
          </a:prstGeom>
          <a:noFill/>
          <a:ln w="9525">
            <a:noFill/>
            <a:miter lim="800000"/>
            <a:headEnd/>
            <a:tailEnd/>
          </a:ln>
        </p:spPr>
      </p:pic>
      <p:sp>
        <p:nvSpPr>
          <p:cNvPr id="27655" name="Rectangle 7"/>
          <p:cNvSpPr>
            <a:spLocks noChangeArrowheads="1"/>
          </p:cNvSpPr>
          <p:nvPr/>
        </p:nvSpPr>
        <p:spPr bwMode="auto">
          <a:xfrm>
            <a:off x="304800" y="3886200"/>
            <a:ext cx="3429000" cy="1816100"/>
          </a:xfrm>
          <a:prstGeom prst="rect">
            <a:avLst/>
          </a:prstGeom>
          <a:noFill/>
          <a:ln w="9525">
            <a:noFill/>
            <a:miter lim="800000"/>
            <a:headEnd/>
            <a:tailEnd/>
          </a:ln>
        </p:spPr>
        <p:txBody>
          <a:bodyPr>
            <a:spAutoFit/>
          </a:bodyPr>
          <a:lstStyle/>
          <a:p>
            <a:pPr eaLnBrk="0" hangingPunct="0"/>
            <a:r>
              <a:rPr lang="en-US" sz="2800"/>
              <a:t>Keeps track of </a:t>
            </a:r>
            <a:r>
              <a:rPr lang="en-US" sz="2800">
                <a:solidFill>
                  <a:srgbClr val="FF0000"/>
                </a:solidFill>
              </a:rPr>
              <a:t>inputs</a:t>
            </a:r>
            <a:r>
              <a:rPr lang="en-US" sz="2800"/>
              <a:t>, </a:t>
            </a:r>
            <a:r>
              <a:rPr lang="en-US" sz="2800">
                <a:solidFill>
                  <a:srgbClr val="FF0000"/>
                </a:solidFill>
              </a:rPr>
              <a:t>outputs</a:t>
            </a:r>
            <a:r>
              <a:rPr lang="en-US" sz="2800"/>
              <a:t> and </a:t>
            </a:r>
            <a:r>
              <a:rPr lang="en-US" sz="2800">
                <a:solidFill>
                  <a:srgbClr val="FF0000"/>
                </a:solidFill>
              </a:rPr>
              <a:t>outcomes </a:t>
            </a:r>
            <a:r>
              <a:rPr lang="en-US" sz="2800"/>
              <a:t>using</a:t>
            </a:r>
            <a:r>
              <a:rPr lang="en-US" sz="2800">
                <a:solidFill>
                  <a:srgbClr val="FF0000"/>
                </a:solidFill>
              </a:rPr>
              <a:t> indicators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9698"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2969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9700"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What are inputs, outputs and outcomes?</a:t>
            </a:r>
          </a:p>
        </p:txBody>
      </p:sp>
      <p:sp>
        <p:nvSpPr>
          <p:cNvPr id="13" name="Down Arrow 12"/>
          <p:cNvSpPr>
            <a:spLocks noChangeArrowheads="1"/>
          </p:cNvSpPr>
          <p:nvPr/>
        </p:nvSpPr>
        <p:spPr bwMode="auto">
          <a:xfrm>
            <a:off x="0" y="1828800"/>
            <a:ext cx="4038600" cy="4038600"/>
          </a:xfrm>
          <a:prstGeom prst="downArrow">
            <a:avLst>
              <a:gd name="adj1" fmla="val 50000"/>
              <a:gd name="adj2" fmla="val 50000"/>
            </a:avLst>
          </a:prstGeom>
          <a:solidFill>
            <a:srgbClr val="FF0000"/>
          </a:solidFill>
          <a:ln w="9525" algn="ctr">
            <a:solidFill>
              <a:schemeClr val="tx1"/>
            </a:solidFill>
            <a:round/>
            <a:headEnd/>
            <a:tailEnd/>
          </a:ln>
        </p:spPr>
        <p:txBody>
          <a:bodyPr/>
          <a:lstStyle/>
          <a:p>
            <a:pPr algn="ctr" eaLnBrk="0" hangingPunct="0"/>
            <a:r>
              <a:rPr lang="en-US" b="1">
                <a:solidFill>
                  <a:schemeClr val="bg1"/>
                </a:solidFill>
              </a:rPr>
              <a:t>Input</a:t>
            </a:r>
          </a:p>
          <a:p>
            <a:pPr algn="ctr" eaLnBrk="0" hangingPunct="0"/>
            <a:endParaRPr lang="en-US" sz="2200">
              <a:solidFill>
                <a:schemeClr val="bg1"/>
              </a:solidFill>
            </a:endParaRPr>
          </a:p>
          <a:p>
            <a:pPr algn="ctr" eaLnBrk="0" hangingPunct="0"/>
            <a:r>
              <a:rPr lang="en-US" sz="2200">
                <a:solidFill>
                  <a:schemeClr val="bg1"/>
                </a:solidFill>
              </a:rPr>
              <a:t>Any resources that is ‘put in’ to the program </a:t>
            </a:r>
          </a:p>
          <a:p>
            <a:pPr algn="ctr" eaLnBrk="0" hangingPunct="0"/>
            <a:endParaRPr lang="en-US" sz="2200">
              <a:solidFill>
                <a:schemeClr val="bg1"/>
              </a:solidFill>
            </a:endParaRPr>
          </a:p>
          <a:p>
            <a:pPr algn="ctr" eaLnBrk="0" hangingPunct="0"/>
            <a:r>
              <a:rPr lang="en-US" sz="2200">
                <a:solidFill>
                  <a:schemeClr val="bg1"/>
                </a:solidFill>
              </a:rPr>
              <a:t>E.g. funds, materials, personnel, time </a:t>
            </a:r>
          </a:p>
        </p:txBody>
      </p:sp>
      <p:sp>
        <p:nvSpPr>
          <p:cNvPr id="15" name="Right Arrow 14"/>
          <p:cNvSpPr>
            <a:spLocks noChangeArrowheads="1"/>
          </p:cNvSpPr>
          <p:nvPr/>
        </p:nvSpPr>
        <p:spPr bwMode="auto">
          <a:xfrm>
            <a:off x="4191000" y="1295400"/>
            <a:ext cx="4953000" cy="2971800"/>
          </a:xfrm>
          <a:prstGeom prst="rightArrow">
            <a:avLst>
              <a:gd name="adj1" fmla="val 50000"/>
              <a:gd name="adj2" fmla="val 50000"/>
            </a:avLst>
          </a:prstGeom>
          <a:solidFill>
            <a:srgbClr val="F26429"/>
          </a:solidFill>
          <a:ln w="9525" algn="ctr">
            <a:solidFill>
              <a:schemeClr val="tx1"/>
            </a:solidFill>
            <a:round/>
            <a:headEnd/>
            <a:tailEnd/>
          </a:ln>
        </p:spPr>
        <p:txBody>
          <a:bodyPr/>
          <a:lstStyle/>
          <a:p>
            <a:pPr marL="63500" lvl="1" eaLnBrk="0" hangingPunct="0"/>
            <a:r>
              <a:rPr lang="en-US" sz="1800" b="1"/>
              <a:t>Outputs: </a:t>
            </a:r>
            <a:r>
              <a:rPr lang="en-US" sz="1800"/>
              <a:t>Measurable achievements that have been ‘put out’ or produced as a result of the intervention</a:t>
            </a:r>
          </a:p>
          <a:p>
            <a:pPr marL="63500" lvl="1" eaLnBrk="0" hangingPunct="0"/>
            <a:r>
              <a:rPr lang="en-US" sz="1800" b="1"/>
              <a:t>E.g. </a:t>
            </a:r>
            <a:r>
              <a:rPr lang="en-US" sz="1800"/>
              <a:t>numbers of people trained, numbers of meetings held, etc.  </a:t>
            </a:r>
          </a:p>
        </p:txBody>
      </p:sp>
      <p:sp>
        <p:nvSpPr>
          <p:cNvPr id="10" name="Right Arrow 9"/>
          <p:cNvSpPr>
            <a:spLocks noChangeArrowheads="1"/>
          </p:cNvSpPr>
          <p:nvPr/>
        </p:nvSpPr>
        <p:spPr bwMode="auto">
          <a:xfrm>
            <a:off x="4191000" y="4114800"/>
            <a:ext cx="4953000" cy="2971800"/>
          </a:xfrm>
          <a:prstGeom prst="rightArrow">
            <a:avLst>
              <a:gd name="adj1" fmla="val 50000"/>
              <a:gd name="adj2" fmla="val 50000"/>
            </a:avLst>
          </a:prstGeom>
          <a:solidFill>
            <a:srgbClr val="F2CB1C"/>
          </a:solidFill>
          <a:ln w="9525" algn="ctr">
            <a:solidFill>
              <a:schemeClr val="tx1"/>
            </a:solidFill>
            <a:round/>
            <a:headEnd/>
            <a:tailEnd/>
          </a:ln>
        </p:spPr>
        <p:txBody>
          <a:bodyPr/>
          <a:lstStyle/>
          <a:p>
            <a:pPr marL="228600" lvl="1" eaLnBrk="0" hangingPunct="0"/>
            <a:r>
              <a:rPr lang="en-US" sz="1800" b="1"/>
              <a:t>Outcomes: </a:t>
            </a:r>
            <a:r>
              <a:rPr lang="en-US" sz="1800"/>
              <a:t>Changes that have come </a:t>
            </a:r>
            <a:r>
              <a:rPr lang="en-US" sz="1800">
                <a:solidFill>
                  <a:srgbClr val="000000"/>
                </a:solidFill>
              </a:rPr>
              <a:t>about as a result of the program</a:t>
            </a:r>
          </a:p>
          <a:p>
            <a:pPr marL="228600" lvl="1" eaLnBrk="0" hangingPunct="0"/>
            <a:r>
              <a:rPr lang="en-US" sz="1800" b="1">
                <a:solidFill>
                  <a:srgbClr val="000000"/>
                </a:solidFill>
              </a:rPr>
              <a:t>E.g. </a:t>
            </a:r>
            <a:r>
              <a:rPr lang="en-US" sz="1800">
                <a:solidFill>
                  <a:srgbClr val="000000"/>
                </a:solidFill>
              </a:rPr>
              <a:t>improvement of psychosocial wellbeing, skills and knowledge on PSS improved,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174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PSYCHOSOCIAL INTERVENTIONS</a:t>
            </a:r>
            <a:r>
              <a:rPr lang="da-DK" sz="1000" b="1">
                <a:latin typeface="Helvetica"/>
              </a:rPr>
              <a:t>MONITORING AND EVALUATION</a:t>
            </a:r>
            <a:endParaRPr lang="da-DK" sz="1000"/>
          </a:p>
        </p:txBody>
      </p:sp>
      <p:pic>
        <p:nvPicPr>
          <p:cNvPr id="3174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174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da-DK" sz="3200" b="1">
                <a:solidFill>
                  <a:schemeClr val="tx2"/>
                </a:solidFill>
                <a:latin typeface="Helvetica"/>
              </a:rPr>
              <a:t>INDICATORS</a:t>
            </a:r>
          </a:p>
        </p:txBody>
      </p:sp>
      <p:sp>
        <p:nvSpPr>
          <p:cNvPr id="31749" name="Rectangle 9"/>
          <p:cNvSpPr>
            <a:spLocks noChangeArrowheads="1"/>
          </p:cNvSpPr>
          <p:nvPr/>
        </p:nvSpPr>
        <p:spPr bwMode="auto">
          <a:xfrm>
            <a:off x="457200" y="2819400"/>
            <a:ext cx="7924800" cy="1416050"/>
          </a:xfrm>
          <a:prstGeom prst="rect">
            <a:avLst/>
          </a:prstGeom>
          <a:noFill/>
          <a:ln w="9525">
            <a:noFill/>
            <a:miter lim="800000"/>
            <a:headEnd/>
            <a:tailEnd/>
          </a:ln>
        </p:spPr>
        <p:txBody>
          <a:bodyPr>
            <a:spAutoFit/>
          </a:bodyPr>
          <a:lstStyle/>
          <a:p>
            <a:pPr marL="114300" algn="ctr" eaLnBrk="0" hangingPunct="0">
              <a:spcAft>
                <a:spcPts val="3600"/>
              </a:spcAft>
            </a:pPr>
            <a:r>
              <a:rPr lang="en-US" sz="2800" b="1"/>
              <a:t>Brainstorm:</a:t>
            </a:r>
          </a:p>
          <a:p>
            <a:pPr marL="114300" algn="ctr" eaLnBrk="0" hangingPunct="0">
              <a:spcAft>
                <a:spcPts val="3600"/>
              </a:spcAft>
            </a:pPr>
            <a:r>
              <a:rPr lang="en-US" sz="2800"/>
              <a:t>What are indicators?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Helvetica"/>
        <a:ea typeface="ヒラギノ角ゴ Pro W3"/>
        <a:cs typeface="ヒラギノ角ゴ Pro W3"/>
      </a:majorFont>
      <a:minorFont>
        <a:latin typeface="Helvetica"/>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12871</TotalTime>
  <Words>6478</Words>
  <Application>Microsoft Macintosh PowerPoint</Application>
  <PresentationFormat>On-screen Show (4:3)</PresentationFormat>
  <Paragraphs>517</Paragraphs>
  <Slides>37</Slides>
  <Notes>37</Notes>
  <HiddenSlides>0</HiddenSlides>
  <MMClips>0</MMClips>
  <ScaleCrop>false</ScaleCrop>
  <HeadingPairs>
    <vt:vector size="6" baseType="variant">
      <vt:variant>
        <vt:lpstr>Fonts Used</vt:lpstr>
      </vt:variant>
      <vt:variant>
        <vt:i4>3</vt:i4>
      </vt:variant>
      <vt:variant>
        <vt:lpstr>Design Template</vt:lpstr>
      </vt:variant>
      <vt:variant>
        <vt:i4>2</vt:i4>
      </vt:variant>
      <vt:variant>
        <vt:lpstr>Slide Titles</vt:lpstr>
      </vt:variant>
      <vt:variant>
        <vt:i4>37</vt:i4>
      </vt:variant>
    </vt:vector>
  </HeadingPairs>
  <TitlesOfParts>
    <vt:vector size="42" baseType="lpstr">
      <vt:lpstr>Arial</vt:lpstr>
      <vt:lpstr>ヒラギノ角ゴ Pro W3</vt:lpstr>
      <vt:lpstr>Helvetica</vt:lpstr>
      <vt:lpstr>Blank Presentation</vt:lpstr>
      <vt:lpstr>Blank Presentation</vt:lpstr>
      <vt:lpstr>Slide 1</vt:lpstr>
      <vt:lpstr>  </vt:lpstr>
      <vt:lpstr>Write a word or phrase that you associate with the term ’monitoring’ on the cards you have received.   When you have finished, display your cards on the board/wall space.   If someone has written the same word as you then put your card on top of that card.  </vt:lpstr>
      <vt:lpstr>Monitoring is the regular and continuous process of collecting and analyzing data to assess progress and development. </vt:lpstr>
      <vt:lpstr>Slide 5</vt:lpstr>
      <vt:lpstr>Slide 6</vt:lpstr>
      <vt:lpstr>Is the response still relevant to the needs of the population? </vt:lpstr>
      <vt:lpstr>Slide 8</vt:lpstr>
      <vt:lpstr>Slide 9</vt:lpstr>
      <vt:lpstr>Slide 10</vt:lpstr>
      <vt:lpstr>Slide 11</vt:lpstr>
      <vt:lpstr>Slide 12</vt:lpstr>
      <vt:lpstr>Slide 13</vt:lpstr>
      <vt:lpstr>Slide 14</vt:lpstr>
      <vt:lpstr>In buzz groups of 2 or 3, discuss amongst yourselves what evaluations are and how they differ from monitoring?   Try to write a simple and clear definition of what an evaluation does in a psychosocial response. </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Company>Office 2004 Test Drive 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biy</cp:lastModifiedBy>
  <cp:revision>287</cp:revision>
  <dcterms:created xsi:type="dcterms:W3CDTF">2010-11-22T13:51:30Z</dcterms:created>
  <dcterms:modified xsi:type="dcterms:W3CDTF">2010-11-24T09:23:54Z</dcterms:modified>
</cp:coreProperties>
</file>