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handoutMasterIdLst>
    <p:handoutMasterId r:id="rId40"/>
  </p:handoutMasterIdLst>
  <p:sldIdLst>
    <p:sldId id="256" r:id="rId2"/>
    <p:sldId id="305" r:id="rId3"/>
    <p:sldId id="342" r:id="rId4"/>
    <p:sldId id="257" r:id="rId5"/>
    <p:sldId id="307" r:id="rId6"/>
    <p:sldId id="344" r:id="rId7"/>
    <p:sldId id="343" r:id="rId8"/>
    <p:sldId id="345" r:id="rId9"/>
    <p:sldId id="346" r:id="rId10"/>
    <p:sldId id="348" r:id="rId11"/>
    <p:sldId id="349" r:id="rId12"/>
    <p:sldId id="350" r:id="rId13"/>
    <p:sldId id="352" r:id="rId14"/>
    <p:sldId id="353" r:id="rId15"/>
    <p:sldId id="354" r:id="rId16"/>
    <p:sldId id="355" r:id="rId17"/>
    <p:sldId id="356" r:id="rId18"/>
    <p:sldId id="357" r:id="rId19"/>
    <p:sldId id="359" r:id="rId20"/>
    <p:sldId id="361" r:id="rId21"/>
    <p:sldId id="362" r:id="rId22"/>
    <p:sldId id="363" r:id="rId23"/>
    <p:sldId id="365" r:id="rId24"/>
    <p:sldId id="366" r:id="rId25"/>
    <p:sldId id="367" r:id="rId26"/>
    <p:sldId id="380" r:id="rId27"/>
    <p:sldId id="373" r:id="rId28"/>
    <p:sldId id="381" r:id="rId29"/>
    <p:sldId id="382" r:id="rId30"/>
    <p:sldId id="368" r:id="rId31"/>
    <p:sldId id="372" r:id="rId32"/>
    <p:sldId id="369" r:id="rId33"/>
    <p:sldId id="374" r:id="rId34"/>
    <p:sldId id="375" r:id="rId35"/>
    <p:sldId id="378" r:id="rId36"/>
    <p:sldId id="376" r:id="rId37"/>
    <p:sldId id="379" r:id="rId38"/>
  </p:sldIdLst>
  <p:sldSz cx="9144000" cy="6858000" type="screen4x3"/>
  <p:notesSz cx="6794500" cy="9931400"/>
  <p:defaultTextStyle>
    <a:defPPr>
      <a:defRPr lang="da-DK"/>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081C"/>
    <a:srgbClr val="F26429"/>
    <a:srgbClr val="F2CB1C"/>
    <a:srgbClr val="E32C27"/>
    <a:srgbClr val="F28A31"/>
    <a:srgbClr val="D60000"/>
    <a:srgbClr val="FF2911"/>
    <a:srgbClr val="F2E5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76242-67B5-6A43-B0E2-A91A8F8865A5}" type="doc">
      <dgm:prSet loTypeId="urn:microsoft.com/office/officeart/2005/8/layout/vList6" loCatId="process" qsTypeId="urn:microsoft.com/office/officeart/2005/8/quickstyle/simple4" qsCatId="simple" csTypeId="urn:microsoft.com/office/officeart/2005/8/colors/accent1_2" csCatId="accent1" phldr="1"/>
      <dgm:spPr/>
      <dgm:t>
        <a:bodyPr/>
        <a:lstStyle/>
        <a:p>
          <a:endParaRPr lang="en-US"/>
        </a:p>
      </dgm:t>
    </dgm:pt>
    <dgm:pt modelId="{9CA752B5-17F5-434E-9E75-A49F0F2726A0}">
      <dgm:prSet phldrT="[Text]"/>
      <dgm:spPr>
        <a:solidFill>
          <a:srgbClr val="FF0000"/>
        </a:solidFill>
      </dgm:spPr>
      <dgm:t>
        <a:bodyPr/>
        <a:lstStyle/>
        <a:p>
          <a:pPr algn="ctr"/>
          <a:r>
            <a:rPr lang="en-US" dirty="0" smtClean="0"/>
            <a:t>Response </a:t>
          </a:r>
        </a:p>
        <a:p>
          <a:pPr algn="ctr"/>
          <a:r>
            <a:rPr lang="en-US" dirty="0" smtClean="0"/>
            <a:t>= relevant</a:t>
          </a:r>
        </a:p>
        <a:p>
          <a:pPr algn="ctr"/>
          <a:r>
            <a:rPr lang="en-US" dirty="0" smtClean="0"/>
            <a:t>= realistic</a:t>
          </a:r>
          <a:endParaRPr lang="en-US" dirty="0"/>
        </a:p>
      </dgm:t>
    </dgm:pt>
    <dgm:pt modelId="{BC52914C-6A87-F54F-863B-E4E995ED1D89}" type="parTrans" cxnId="{1182E7C3-1982-E047-8EC4-E7FA3DD91691}">
      <dgm:prSet/>
      <dgm:spPr/>
      <dgm:t>
        <a:bodyPr/>
        <a:lstStyle/>
        <a:p>
          <a:endParaRPr lang="en-US"/>
        </a:p>
      </dgm:t>
    </dgm:pt>
    <dgm:pt modelId="{5D4AE829-8F99-1A44-ACA4-0BD4CC7EA2A2}" type="sibTrans" cxnId="{1182E7C3-1982-E047-8EC4-E7FA3DD91691}">
      <dgm:prSet/>
      <dgm:spPr/>
      <dgm:t>
        <a:bodyPr/>
        <a:lstStyle/>
        <a:p>
          <a:endParaRPr lang="en-US"/>
        </a:p>
      </dgm:t>
    </dgm:pt>
    <dgm:pt modelId="{AF7177C1-E257-3545-9143-D2AFA96146D8}">
      <dgm:prSet phldrT="[Text]"/>
      <dgm:spPr>
        <a:solidFill>
          <a:srgbClr val="F26429"/>
        </a:solidFill>
      </dgm:spPr>
      <dgm:t>
        <a:bodyPr/>
        <a:lstStyle/>
        <a:p>
          <a:r>
            <a:rPr lang="en-US" dirty="0" smtClean="0">
              <a:solidFill>
                <a:schemeClr val="tx1"/>
              </a:solidFill>
            </a:rPr>
            <a:t>Affected population take responsibility for own recovery</a:t>
          </a:r>
          <a:endParaRPr lang="en-US" dirty="0">
            <a:solidFill>
              <a:schemeClr val="tx1"/>
            </a:solidFill>
          </a:endParaRPr>
        </a:p>
      </dgm:t>
    </dgm:pt>
    <dgm:pt modelId="{A1CD9C42-82BB-C844-8B76-AD57243DF685}" type="parTrans" cxnId="{D7037986-D867-BB42-8943-ADD019D34175}">
      <dgm:prSet/>
      <dgm:spPr/>
      <dgm:t>
        <a:bodyPr/>
        <a:lstStyle/>
        <a:p>
          <a:endParaRPr lang="en-US"/>
        </a:p>
      </dgm:t>
    </dgm:pt>
    <dgm:pt modelId="{1BF52115-B81C-BC4A-A1D7-2C3C1D23B95E}" type="sibTrans" cxnId="{D7037986-D867-BB42-8943-ADD019D34175}">
      <dgm:prSet/>
      <dgm:spPr/>
      <dgm:t>
        <a:bodyPr/>
        <a:lstStyle/>
        <a:p>
          <a:endParaRPr lang="en-US"/>
        </a:p>
      </dgm:t>
    </dgm:pt>
    <dgm:pt modelId="{C99F3641-845B-DE48-94DE-9BCA4F153F95}">
      <dgm:prSet phldrT="[Text]" custT="1"/>
      <dgm:spPr/>
      <dgm:t>
        <a:bodyPr/>
        <a:lstStyle/>
        <a:p>
          <a:r>
            <a:rPr lang="en-US" sz="1800" dirty="0" smtClean="0"/>
            <a:t>Increases community ‘togetherness’ and peer support</a:t>
          </a:r>
          <a:endParaRPr lang="en-US" sz="1800" dirty="0"/>
        </a:p>
      </dgm:t>
    </dgm:pt>
    <dgm:pt modelId="{5C5C5D63-AEA7-7B43-8A20-62FAEE989DB4}" type="parTrans" cxnId="{8D709D5E-D656-AD48-9CDF-2057B03B47BF}">
      <dgm:prSet/>
      <dgm:spPr/>
      <dgm:t>
        <a:bodyPr/>
        <a:lstStyle/>
        <a:p>
          <a:endParaRPr lang="en-US"/>
        </a:p>
      </dgm:t>
    </dgm:pt>
    <dgm:pt modelId="{E739E4C0-A61D-A74C-ACB6-3A443EC3BD9C}" type="sibTrans" cxnId="{8D709D5E-D656-AD48-9CDF-2057B03B47BF}">
      <dgm:prSet/>
      <dgm:spPr/>
      <dgm:t>
        <a:bodyPr/>
        <a:lstStyle/>
        <a:p>
          <a:endParaRPr lang="en-US"/>
        </a:p>
      </dgm:t>
    </dgm:pt>
    <dgm:pt modelId="{CB407C44-D40C-A24A-A403-50CEE47C4D04}">
      <dgm:prSet phldrT="[Text]" custT="1"/>
      <dgm:spPr/>
      <dgm:t>
        <a:bodyPr/>
        <a:lstStyle/>
        <a:p>
          <a:r>
            <a:rPr lang="en-US" sz="1800" dirty="0" smtClean="0"/>
            <a:t>Increases sense of empowerment and achievement</a:t>
          </a:r>
          <a:endParaRPr lang="en-US" sz="1800" dirty="0"/>
        </a:p>
      </dgm:t>
    </dgm:pt>
    <dgm:pt modelId="{56613271-BBBC-2647-BFB2-9562C1A0B683}" type="parTrans" cxnId="{9B2F9531-4C70-4F49-8817-CE93B915487C}">
      <dgm:prSet/>
      <dgm:spPr/>
      <dgm:t>
        <a:bodyPr/>
        <a:lstStyle/>
        <a:p>
          <a:endParaRPr lang="en-US"/>
        </a:p>
      </dgm:t>
    </dgm:pt>
    <dgm:pt modelId="{8C218FF0-C6AA-E04F-88FA-4962E27DE272}" type="sibTrans" cxnId="{9B2F9531-4C70-4F49-8817-CE93B915487C}">
      <dgm:prSet/>
      <dgm:spPr/>
      <dgm:t>
        <a:bodyPr/>
        <a:lstStyle/>
        <a:p>
          <a:endParaRPr lang="en-US"/>
        </a:p>
      </dgm:t>
    </dgm:pt>
    <dgm:pt modelId="{CC9D8E7F-9DC6-3444-8EC6-1F5223FC2049}">
      <dgm:prSet phldrT="[Text]"/>
      <dgm:spPr>
        <a:solidFill>
          <a:srgbClr val="F2CB1C"/>
        </a:solidFill>
      </dgm:spPr>
      <dgm:t>
        <a:bodyPr/>
        <a:lstStyle/>
        <a:p>
          <a:r>
            <a:rPr lang="en-US" dirty="0" smtClean="0">
              <a:solidFill>
                <a:srgbClr val="000000"/>
              </a:solidFill>
            </a:rPr>
            <a:t>Opportunities for capacity building</a:t>
          </a:r>
        </a:p>
      </dgm:t>
    </dgm:pt>
    <dgm:pt modelId="{4BC7BF2F-397D-8547-BBD0-5741DA31DC9F}" type="parTrans" cxnId="{A1FBEFD5-05B3-6E4F-B6B4-34F2BD7711FB}">
      <dgm:prSet/>
      <dgm:spPr/>
      <dgm:t>
        <a:bodyPr/>
        <a:lstStyle/>
        <a:p>
          <a:endParaRPr lang="en-US"/>
        </a:p>
      </dgm:t>
    </dgm:pt>
    <dgm:pt modelId="{C6F05CF6-CE8C-C443-A341-813B2CE5FD72}" type="sibTrans" cxnId="{A1FBEFD5-05B3-6E4F-B6B4-34F2BD7711FB}">
      <dgm:prSet/>
      <dgm:spPr/>
      <dgm:t>
        <a:bodyPr/>
        <a:lstStyle/>
        <a:p>
          <a:endParaRPr lang="en-US"/>
        </a:p>
      </dgm:t>
    </dgm:pt>
    <dgm:pt modelId="{8B6B258E-E410-6C4B-87BC-2F2C6B2AF3F2}">
      <dgm:prSet custT="1"/>
      <dgm:spPr/>
      <dgm:t>
        <a:bodyPr/>
        <a:lstStyle/>
        <a:p>
          <a:r>
            <a:rPr lang="en-US" sz="1600" dirty="0" smtClean="0"/>
            <a:t>Participation in data collection and analysis</a:t>
          </a:r>
          <a:endParaRPr lang="en-US" sz="1600" dirty="0"/>
        </a:p>
      </dgm:t>
    </dgm:pt>
    <dgm:pt modelId="{BB9A64C5-1096-8A4B-AEAA-97AE010CDC3C}" type="parTrans" cxnId="{46E66C63-ED4F-DC49-ACCF-CD1EE0619D6F}">
      <dgm:prSet/>
      <dgm:spPr/>
      <dgm:t>
        <a:bodyPr/>
        <a:lstStyle/>
        <a:p>
          <a:endParaRPr lang="en-US"/>
        </a:p>
      </dgm:t>
    </dgm:pt>
    <dgm:pt modelId="{E5391FC0-A0C0-0B4B-B132-DC5AFCF4C779}" type="sibTrans" cxnId="{46E66C63-ED4F-DC49-ACCF-CD1EE0619D6F}">
      <dgm:prSet/>
      <dgm:spPr/>
      <dgm:t>
        <a:bodyPr/>
        <a:lstStyle/>
        <a:p>
          <a:endParaRPr lang="en-US"/>
        </a:p>
      </dgm:t>
    </dgm:pt>
    <dgm:pt modelId="{C7FA0A2C-6E5B-C34A-84E1-A1E8F141BD1B}">
      <dgm:prSet custT="1"/>
      <dgm:spPr/>
      <dgm:t>
        <a:bodyPr/>
        <a:lstStyle/>
        <a:p>
          <a:r>
            <a:rPr lang="en-US" sz="2800" dirty="0" smtClean="0"/>
            <a:t>Socially and culturally appropriate</a:t>
          </a:r>
          <a:endParaRPr lang="en-US" sz="2800" dirty="0"/>
        </a:p>
      </dgm:t>
    </dgm:pt>
    <dgm:pt modelId="{7102F2BB-13CB-9349-AEF9-C6B12AE0E034}" type="parTrans" cxnId="{EE7859BA-8CC0-CE46-899A-4AC9E9AAD5FC}">
      <dgm:prSet/>
      <dgm:spPr/>
      <dgm:t>
        <a:bodyPr/>
        <a:lstStyle/>
        <a:p>
          <a:endParaRPr lang="en-US"/>
        </a:p>
      </dgm:t>
    </dgm:pt>
    <dgm:pt modelId="{353E9A3B-90C8-4F4A-8844-033561679BC6}" type="sibTrans" cxnId="{EE7859BA-8CC0-CE46-899A-4AC9E9AAD5FC}">
      <dgm:prSet/>
      <dgm:spPr/>
      <dgm:t>
        <a:bodyPr/>
        <a:lstStyle/>
        <a:p>
          <a:endParaRPr lang="en-US"/>
        </a:p>
      </dgm:t>
    </dgm:pt>
    <dgm:pt modelId="{1C5DB17B-A935-5945-9DB8-6754A92FA3BB}">
      <dgm:prSet custT="1"/>
      <dgm:spPr/>
      <dgm:t>
        <a:bodyPr/>
        <a:lstStyle/>
        <a:p>
          <a:r>
            <a:rPr lang="en-US" sz="1600" dirty="0" smtClean="0"/>
            <a:t>Training on psychosocial support</a:t>
          </a:r>
          <a:endParaRPr lang="en-US" sz="1600" dirty="0"/>
        </a:p>
      </dgm:t>
    </dgm:pt>
    <dgm:pt modelId="{D0EE2E54-3E2B-8747-BE86-A83E0523DFEA}" type="parTrans" cxnId="{715C0BA0-C9E8-F941-80EB-3B50CB22E8B2}">
      <dgm:prSet/>
      <dgm:spPr/>
      <dgm:t>
        <a:bodyPr/>
        <a:lstStyle/>
        <a:p>
          <a:endParaRPr lang="en-US"/>
        </a:p>
      </dgm:t>
    </dgm:pt>
    <dgm:pt modelId="{6B69EFAB-15B5-3F42-865F-733B6D8BB891}" type="sibTrans" cxnId="{715C0BA0-C9E8-F941-80EB-3B50CB22E8B2}">
      <dgm:prSet/>
      <dgm:spPr/>
      <dgm:t>
        <a:bodyPr/>
        <a:lstStyle/>
        <a:p>
          <a:endParaRPr lang="en-US"/>
        </a:p>
      </dgm:t>
    </dgm:pt>
    <dgm:pt modelId="{2D0666E4-B6F8-0B4B-AFE0-20AC66EB06EB}">
      <dgm:prSet custT="1"/>
      <dgm:spPr/>
      <dgm:t>
        <a:bodyPr/>
        <a:lstStyle/>
        <a:p>
          <a:r>
            <a:rPr lang="en-US" sz="1600" dirty="0" smtClean="0"/>
            <a:t>Provision of psychosocial support</a:t>
          </a:r>
          <a:endParaRPr lang="en-US" sz="1600" dirty="0"/>
        </a:p>
      </dgm:t>
    </dgm:pt>
    <dgm:pt modelId="{66795E9E-3DBE-3644-A2E2-5E9DA2D9A6C4}" type="parTrans" cxnId="{9A08AE89-B616-CE43-8E1B-09D6E6F6822E}">
      <dgm:prSet/>
      <dgm:spPr/>
      <dgm:t>
        <a:bodyPr/>
        <a:lstStyle/>
        <a:p>
          <a:endParaRPr lang="en-US"/>
        </a:p>
      </dgm:t>
    </dgm:pt>
    <dgm:pt modelId="{78FBD4B4-1BAE-4443-8940-80F359F70852}" type="sibTrans" cxnId="{9A08AE89-B616-CE43-8E1B-09D6E6F6822E}">
      <dgm:prSet/>
      <dgm:spPr/>
      <dgm:t>
        <a:bodyPr/>
        <a:lstStyle/>
        <a:p>
          <a:endParaRPr lang="en-US"/>
        </a:p>
      </dgm:t>
    </dgm:pt>
    <dgm:pt modelId="{DAE396A1-9104-4541-8042-23D6F5BCC4F8}">
      <dgm:prSet custT="1"/>
      <dgm:spPr/>
      <dgm:t>
        <a:bodyPr/>
        <a:lstStyle/>
        <a:p>
          <a:r>
            <a:rPr lang="en-US" sz="1600" dirty="0" smtClean="0"/>
            <a:t>Referral mechanism</a:t>
          </a:r>
          <a:endParaRPr lang="en-US" sz="1600" dirty="0"/>
        </a:p>
      </dgm:t>
    </dgm:pt>
    <dgm:pt modelId="{32D9CA1A-1195-B842-A4BF-36EFB8C86A10}" type="parTrans" cxnId="{96471C56-DB74-D54A-8C76-D7FCBC11E63D}">
      <dgm:prSet/>
      <dgm:spPr/>
      <dgm:t>
        <a:bodyPr/>
        <a:lstStyle/>
        <a:p>
          <a:endParaRPr lang="en-US"/>
        </a:p>
      </dgm:t>
    </dgm:pt>
    <dgm:pt modelId="{2C4456D5-87D0-184F-8EE8-EAB3D0D1F7C3}" type="sibTrans" cxnId="{96471C56-DB74-D54A-8C76-D7FCBC11E63D}">
      <dgm:prSet/>
      <dgm:spPr/>
      <dgm:t>
        <a:bodyPr/>
        <a:lstStyle/>
        <a:p>
          <a:endParaRPr lang="en-US"/>
        </a:p>
      </dgm:t>
    </dgm:pt>
    <dgm:pt modelId="{28E0CBB9-C993-7C4A-9CE0-CDC3FC0F2E69}" type="pres">
      <dgm:prSet presAssocID="{F9276242-67B5-6A43-B0E2-A91A8F8865A5}" presName="Name0" presStyleCnt="0">
        <dgm:presLayoutVars>
          <dgm:dir/>
          <dgm:animLvl val="lvl"/>
          <dgm:resizeHandles/>
        </dgm:presLayoutVars>
      </dgm:prSet>
      <dgm:spPr/>
      <dgm:t>
        <a:bodyPr/>
        <a:lstStyle/>
        <a:p>
          <a:endParaRPr lang="en-US"/>
        </a:p>
      </dgm:t>
    </dgm:pt>
    <dgm:pt modelId="{3B722D10-BBCF-714C-8DC3-66D852B823A9}" type="pres">
      <dgm:prSet presAssocID="{9CA752B5-17F5-434E-9E75-A49F0F2726A0}" presName="linNode" presStyleCnt="0"/>
      <dgm:spPr/>
    </dgm:pt>
    <dgm:pt modelId="{FAD2AF27-D81D-1043-8AE6-86DDB2C5C95D}" type="pres">
      <dgm:prSet presAssocID="{9CA752B5-17F5-434E-9E75-A49F0F2726A0}" presName="parentShp" presStyleLbl="node1" presStyleIdx="0" presStyleCnt="3">
        <dgm:presLayoutVars>
          <dgm:bulletEnabled val="1"/>
        </dgm:presLayoutVars>
      </dgm:prSet>
      <dgm:spPr/>
      <dgm:t>
        <a:bodyPr/>
        <a:lstStyle/>
        <a:p>
          <a:endParaRPr lang="en-US"/>
        </a:p>
      </dgm:t>
    </dgm:pt>
    <dgm:pt modelId="{4CBA8D1D-9050-614E-BC92-BE6237EBB34E}" type="pres">
      <dgm:prSet presAssocID="{9CA752B5-17F5-434E-9E75-A49F0F2726A0}" presName="childShp" presStyleLbl="bgAccFollowNode1" presStyleIdx="0" presStyleCnt="3">
        <dgm:presLayoutVars>
          <dgm:bulletEnabled val="1"/>
        </dgm:presLayoutVars>
      </dgm:prSet>
      <dgm:spPr/>
      <dgm:t>
        <a:bodyPr/>
        <a:lstStyle/>
        <a:p>
          <a:endParaRPr lang="en-US"/>
        </a:p>
      </dgm:t>
    </dgm:pt>
    <dgm:pt modelId="{515FD0F7-E73B-BF45-ACCB-660D7CC6C9A5}" type="pres">
      <dgm:prSet presAssocID="{5D4AE829-8F99-1A44-ACA4-0BD4CC7EA2A2}" presName="spacing" presStyleCnt="0"/>
      <dgm:spPr/>
    </dgm:pt>
    <dgm:pt modelId="{2AB1AC0E-D902-5445-BA4D-8A3A93E8BBAF}" type="pres">
      <dgm:prSet presAssocID="{AF7177C1-E257-3545-9143-D2AFA96146D8}" presName="linNode" presStyleCnt="0"/>
      <dgm:spPr/>
    </dgm:pt>
    <dgm:pt modelId="{F782942D-9E5E-3E4E-9A35-D6ABA6F2B57C}" type="pres">
      <dgm:prSet presAssocID="{AF7177C1-E257-3545-9143-D2AFA96146D8}" presName="parentShp" presStyleLbl="node1" presStyleIdx="1" presStyleCnt="3">
        <dgm:presLayoutVars>
          <dgm:bulletEnabled val="1"/>
        </dgm:presLayoutVars>
      </dgm:prSet>
      <dgm:spPr/>
      <dgm:t>
        <a:bodyPr/>
        <a:lstStyle/>
        <a:p>
          <a:endParaRPr lang="en-US"/>
        </a:p>
      </dgm:t>
    </dgm:pt>
    <dgm:pt modelId="{2C514456-CECC-424A-960C-E91D11DDEB2C}" type="pres">
      <dgm:prSet presAssocID="{AF7177C1-E257-3545-9143-D2AFA96146D8}" presName="childShp" presStyleLbl="bgAccFollowNode1" presStyleIdx="1" presStyleCnt="3" custScaleY="136000">
        <dgm:presLayoutVars>
          <dgm:bulletEnabled val="1"/>
        </dgm:presLayoutVars>
      </dgm:prSet>
      <dgm:spPr/>
      <dgm:t>
        <a:bodyPr/>
        <a:lstStyle/>
        <a:p>
          <a:endParaRPr lang="en-US"/>
        </a:p>
      </dgm:t>
    </dgm:pt>
    <dgm:pt modelId="{6E5B89DE-E0B7-CD47-97FF-654459745681}" type="pres">
      <dgm:prSet presAssocID="{1BF52115-B81C-BC4A-A1D7-2C3C1D23B95E}" presName="spacing" presStyleCnt="0"/>
      <dgm:spPr/>
    </dgm:pt>
    <dgm:pt modelId="{1AAF2BAA-3584-E349-8F92-818838B8CFB7}" type="pres">
      <dgm:prSet presAssocID="{CC9D8E7F-9DC6-3444-8EC6-1F5223FC2049}" presName="linNode" presStyleCnt="0"/>
      <dgm:spPr/>
    </dgm:pt>
    <dgm:pt modelId="{09AC3D56-3854-9249-853D-AC56EC56F584}" type="pres">
      <dgm:prSet presAssocID="{CC9D8E7F-9DC6-3444-8EC6-1F5223FC2049}" presName="parentShp" presStyleLbl="node1" presStyleIdx="2" presStyleCnt="3">
        <dgm:presLayoutVars>
          <dgm:bulletEnabled val="1"/>
        </dgm:presLayoutVars>
      </dgm:prSet>
      <dgm:spPr/>
      <dgm:t>
        <a:bodyPr/>
        <a:lstStyle/>
        <a:p>
          <a:endParaRPr lang="en-US"/>
        </a:p>
      </dgm:t>
    </dgm:pt>
    <dgm:pt modelId="{98FC27B8-7232-B841-B676-741EA67BA26E}" type="pres">
      <dgm:prSet presAssocID="{CC9D8E7F-9DC6-3444-8EC6-1F5223FC2049}" presName="childShp" presStyleLbl="bgAccFollowNode1" presStyleIdx="2" presStyleCnt="3">
        <dgm:presLayoutVars>
          <dgm:bulletEnabled val="1"/>
        </dgm:presLayoutVars>
      </dgm:prSet>
      <dgm:spPr/>
      <dgm:t>
        <a:bodyPr/>
        <a:lstStyle/>
        <a:p>
          <a:endParaRPr lang="en-US"/>
        </a:p>
      </dgm:t>
    </dgm:pt>
  </dgm:ptLst>
  <dgm:cxnLst>
    <dgm:cxn modelId="{6EE5D5E1-7A4C-F24B-809D-EDF9655A6A07}" type="presOf" srcId="{C99F3641-845B-DE48-94DE-9BCA4F153F95}" destId="{2C514456-CECC-424A-960C-E91D11DDEB2C}" srcOrd="0" destOrd="0" presId="urn:microsoft.com/office/officeart/2005/8/layout/vList6"/>
    <dgm:cxn modelId="{9A08AE89-B616-CE43-8E1B-09D6E6F6822E}" srcId="{CC9D8E7F-9DC6-3444-8EC6-1F5223FC2049}" destId="{2D0666E4-B6F8-0B4B-AFE0-20AC66EB06EB}" srcOrd="2" destOrd="0" parTransId="{66795E9E-3DBE-3644-A2E2-5E9DA2D9A6C4}" sibTransId="{78FBD4B4-1BAE-4443-8940-80F359F70852}"/>
    <dgm:cxn modelId="{EE7859BA-8CC0-CE46-899A-4AC9E9AAD5FC}" srcId="{9CA752B5-17F5-434E-9E75-A49F0F2726A0}" destId="{C7FA0A2C-6E5B-C34A-84E1-A1E8F141BD1B}" srcOrd="0" destOrd="0" parTransId="{7102F2BB-13CB-9349-AEF9-C6B12AE0E034}" sibTransId="{353E9A3B-90C8-4F4A-8844-033561679BC6}"/>
    <dgm:cxn modelId="{F2931CCF-F77E-C14C-9585-3D78F9B19F5E}" type="presOf" srcId="{AF7177C1-E257-3545-9143-D2AFA96146D8}" destId="{F782942D-9E5E-3E4E-9A35-D6ABA6F2B57C}" srcOrd="0" destOrd="0" presId="urn:microsoft.com/office/officeart/2005/8/layout/vList6"/>
    <dgm:cxn modelId="{96471C56-DB74-D54A-8C76-D7FCBC11E63D}" srcId="{CC9D8E7F-9DC6-3444-8EC6-1F5223FC2049}" destId="{DAE396A1-9104-4541-8042-23D6F5BCC4F8}" srcOrd="3" destOrd="0" parTransId="{32D9CA1A-1195-B842-A4BF-36EFB8C86A10}" sibTransId="{2C4456D5-87D0-184F-8EE8-EAB3D0D1F7C3}"/>
    <dgm:cxn modelId="{46E66C63-ED4F-DC49-ACCF-CD1EE0619D6F}" srcId="{CC9D8E7F-9DC6-3444-8EC6-1F5223FC2049}" destId="{8B6B258E-E410-6C4B-87BC-2F2C6B2AF3F2}" srcOrd="0" destOrd="0" parTransId="{BB9A64C5-1096-8A4B-AEAA-97AE010CDC3C}" sibTransId="{E5391FC0-A0C0-0B4B-B132-DC5AFCF4C779}"/>
    <dgm:cxn modelId="{D7037986-D867-BB42-8943-ADD019D34175}" srcId="{F9276242-67B5-6A43-B0E2-A91A8F8865A5}" destId="{AF7177C1-E257-3545-9143-D2AFA96146D8}" srcOrd="1" destOrd="0" parTransId="{A1CD9C42-82BB-C844-8B76-AD57243DF685}" sibTransId="{1BF52115-B81C-BC4A-A1D7-2C3C1D23B95E}"/>
    <dgm:cxn modelId="{1182E7C3-1982-E047-8EC4-E7FA3DD91691}" srcId="{F9276242-67B5-6A43-B0E2-A91A8F8865A5}" destId="{9CA752B5-17F5-434E-9E75-A49F0F2726A0}" srcOrd="0" destOrd="0" parTransId="{BC52914C-6A87-F54F-863B-E4E995ED1D89}" sibTransId="{5D4AE829-8F99-1A44-ACA4-0BD4CC7EA2A2}"/>
    <dgm:cxn modelId="{5E0DFDE8-2702-5247-A0B7-1A798BB2E0B8}" type="presOf" srcId="{C7FA0A2C-6E5B-C34A-84E1-A1E8F141BD1B}" destId="{4CBA8D1D-9050-614E-BC92-BE6237EBB34E}" srcOrd="0" destOrd="0" presId="urn:microsoft.com/office/officeart/2005/8/layout/vList6"/>
    <dgm:cxn modelId="{B62E782B-586C-4E49-8CF4-00EE2AE1875A}" type="presOf" srcId="{1C5DB17B-A935-5945-9DB8-6754A92FA3BB}" destId="{98FC27B8-7232-B841-B676-741EA67BA26E}" srcOrd="0" destOrd="1" presId="urn:microsoft.com/office/officeart/2005/8/layout/vList6"/>
    <dgm:cxn modelId="{9B2F9531-4C70-4F49-8817-CE93B915487C}" srcId="{AF7177C1-E257-3545-9143-D2AFA96146D8}" destId="{CB407C44-D40C-A24A-A403-50CEE47C4D04}" srcOrd="1" destOrd="0" parTransId="{56613271-BBBC-2647-BFB2-9562C1A0B683}" sibTransId="{8C218FF0-C6AA-E04F-88FA-4962E27DE272}"/>
    <dgm:cxn modelId="{715C0BA0-C9E8-F941-80EB-3B50CB22E8B2}" srcId="{CC9D8E7F-9DC6-3444-8EC6-1F5223FC2049}" destId="{1C5DB17B-A935-5945-9DB8-6754A92FA3BB}" srcOrd="1" destOrd="0" parTransId="{D0EE2E54-3E2B-8747-BE86-A83E0523DFEA}" sibTransId="{6B69EFAB-15B5-3F42-865F-733B6D8BB891}"/>
    <dgm:cxn modelId="{C4A6E90E-5AB0-9A40-AAB6-0E53F22168D2}" type="presOf" srcId="{DAE396A1-9104-4541-8042-23D6F5BCC4F8}" destId="{98FC27B8-7232-B841-B676-741EA67BA26E}" srcOrd="0" destOrd="3" presId="urn:microsoft.com/office/officeart/2005/8/layout/vList6"/>
    <dgm:cxn modelId="{AE234147-D8BC-8A44-898B-F23ECEBA9AF6}" type="presOf" srcId="{F9276242-67B5-6A43-B0E2-A91A8F8865A5}" destId="{28E0CBB9-C993-7C4A-9CE0-CDC3FC0F2E69}" srcOrd="0" destOrd="0" presId="urn:microsoft.com/office/officeart/2005/8/layout/vList6"/>
    <dgm:cxn modelId="{3D6DD821-2040-3745-93DB-ECE57421771A}" type="presOf" srcId="{8B6B258E-E410-6C4B-87BC-2F2C6B2AF3F2}" destId="{98FC27B8-7232-B841-B676-741EA67BA26E}" srcOrd="0" destOrd="0" presId="urn:microsoft.com/office/officeart/2005/8/layout/vList6"/>
    <dgm:cxn modelId="{A1FBEFD5-05B3-6E4F-B6B4-34F2BD7711FB}" srcId="{F9276242-67B5-6A43-B0E2-A91A8F8865A5}" destId="{CC9D8E7F-9DC6-3444-8EC6-1F5223FC2049}" srcOrd="2" destOrd="0" parTransId="{4BC7BF2F-397D-8547-BBD0-5741DA31DC9F}" sibTransId="{C6F05CF6-CE8C-C443-A341-813B2CE5FD72}"/>
    <dgm:cxn modelId="{71E25532-A699-3E49-BF6A-AB967A090997}" type="presOf" srcId="{2D0666E4-B6F8-0B4B-AFE0-20AC66EB06EB}" destId="{98FC27B8-7232-B841-B676-741EA67BA26E}" srcOrd="0" destOrd="2" presId="urn:microsoft.com/office/officeart/2005/8/layout/vList6"/>
    <dgm:cxn modelId="{8953728F-1EC4-6E4C-9BDE-4E687466EC1A}" type="presOf" srcId="{CB407C44-D40C-A24A-A403-50CEE47C4D04}" destId="{2C514456-CECC-424A-960C-E91D11DDEB2C}" srcOrd="0" destOrd="1" presId="urn:microsoft.com/office/officeart/2005/8/layout/vList6"/>
    <dgm:cxn modelId="{CA03E0FB-E8C1-AD4A-8473-79E064B0696D}" type="presOf" srcId="{CC9D8E7F-9DC6-3444-8EC6-1F5223FC2049}" destId="{09AC3D56-3854-9249-853D-AC56EC56F584}" srcOrd="0" destOrd="0" presId="urn:microsoft.com/office/officeart/2005/8/layout/vList6"/>
    <dgm:cxn modelId="{8D709D5E-D656-AD48-9CDF-2057B03B47BF}" srcId="{AF7177C1-E257-3545-9143-D2AFA96146D8}" destId="{C99F3641-845B-DE48-94DE-9BCA4F153F95}" srcOrd="0" destOrd="0" parTransId="{5C5C5D63-AEA7-7B43-8A20-62FAEE989DB4}" sibTransId="{E739E4C0-A61D-A74C-ACB6-3A443EC3BD9C}"/>
    <dgm:cxn modelId="{6ACAA9D1-B3D6-D249-BB68-94F92C5CA68A}" type="presOf" srcId="{9CA752B5-17F5-434E-9E75-A49F0F2726A0}" destId="{FAD2AF27-D81D-1043-8AE6-86DDB2C5C95D}" srcOrd="0" destOrd="0" presId="urn:microsoft.com/office/officeart/2005/8/layout/vList6"/>
    <dgm:cxn modelId="{E37C39E3-7EA8-0E40-B6EE-11776713C4DE}" type="presParOf" srcId="{28E0CBB9-C993-7C4A-9CE0-CDC3FC0F2E69}" destId="{3B722D10-BBCF-714C-8DC3-66D852B823A9}" srcOrd="0" destOrd="0" presId="urn:microsoft.com/office/officeart/2005/8/layout/vList6"/>
    <dgm:cxn modelId="{6A8D927E-E2D5-A745-B305-55060206E0DB}" type="presParOf" srcId="{3B722D10-BBCF-714C-8DC3-66D852B823A9}" destId="{FAD2AF27-D81D-1043-8AE6-86DDB2C5C95D}" srcOrd="0" destOrd="0" presId="urn:microsoft.com/office/officeart/2005/8/layout/vList6"/>
    <dgm:cxn modelId="{03B189E8-1846-8E42-98EB-047D1EAC681C}" type="presParOf" srcId="{3B722D10-BBCF-714C-8DC3-66D852B823A9}" destId="{4CBA8D1D-9050-614E-BC92-BE6237EBB34E}" srcOrd="1" destOrd="0" presId="urn:microsoft.com/office/officeart/2005/8/layout/vList6"/>
    <dgm:cxn modelId="{3CDD789B-191F-5C4F-B186-F4F0011CC69E}" type="presParOf" srcId="{28E0CBB9-C993-7C4A-9CE0-CDC3FC0F2E69}" destId="{515FD0F7-E73B-BF45-ACCB-660D7CC6C9A5}" srcOrd="1" destOrd="0" presId="urn:microsoft.com/office/officeart/2005/8/layout/vList6"/>
    <dgm:cxn modelId="{8AEBEC99-EA04-C948-8380-9D2321515FE2}" type="presParOf" srcId="{28E0CBB9-C993-7C4A-9CE0-CDC3FC0F2E69}" destId="{2AB1AC0E-D902-5445-BA4D-8A3A93E8BBAF}" srcOrd="2" destOrd="0" presId="urn:microsoft.com/office/officeart/2005/8/layout/vList6"/>
    <dgm:cxn modelId="{924C78C0-9E31-484F-B2A6-90A7C55722B9}" type="presParOf" srcId="{2AB1AC0E-D902-5445-BA4D-8A3A93E8BBAF}" destId="{F782942D-9E5E-3E4E-9A35-D6ABA6F2B57C}" srcOrd="0" destOrd="0" presId="urn:microsoft.com/office/officeart/2005/8/layout/vList6"/>
    <dgm:cxn modelId="{161E0C38-7324-B84F-B07B-EB879BD57B90}" type="presParOf" srcId="{2AB1AC0E-D902-5445-BA4D-8A3A93E8BBAF}" destId="{2C514456-CECC-424A-960C-E91D11DDEB2C}" srcOrd="1" destOrd="0" presId="urn:microsoft.com/office/officeart/2005/8/layout/vList6"/>
    <dgm:cxn modelId="{405030FE-666A-234E-8CE2-ACC376BEFCC4}" type="presParOf" srcId="{28E0CBB9-C993-7C4A-9CE0-CDC3FC0F2E69}" destId="{6E5B89DE-E0B7-CD47-97FF-654459745681}" srcOrd="3" destOrd="0" presId="urn:microsoft.com/office/officeart/2005/8/layout/vList6"/>
    <dgm:cxn modelId="{DF941A23-5C05-A94F-872E-553641585C44}" type="presParOf" srcId="{28E0CBB9-C993-7C4A-9CE0-CDC3FC0F2E69}" destId="{1AAF2BAA-3584-E349-8F92-818838B8CFB7}" srcOrd="4" destOrd="0" presId="urn:microsoft.com/office/officeart/2005/8/layout/vList6"/>
    <dgm:cxn modelId="{BDFB1A7E-C3CE-A542-9904-00D254EEA16B}" type="presParOf" srcId="{1AAF2BAA-3584-E349-8F92-818838B8CFB7}" destId="{09AC3D56-3854-9249-853D-AC56EC56F584}" srcOrd="0" destOrd="0" presId="urn:microsoft.com/office/officeart/2005/8/layout/vList6"/>
    <dgm:cxn modelId="{2BD80C24-7826-8341-8C40-8372497AB164}" type="presParOf" srcId="{1AAF2BAA-3584-E349-8F92-818838B8CFB7}" destId="{98FC27B8-7232-B841-B676-741EA67BA26E}"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283A84-FF5A-F54B-9D5C-58FD67587EFF}" type="doc">
      <dgm:prSet loTypeId="urn:microsoft.com/office/officeart/2005/8/layout/radial4" loCatId="relationship" qsTypeId="urn:microsoft.com/office/officeart/2005/8/quickstyle/simple4" qsCatId="simple" csTypeId="urn:microsoft.com/office/officeart/2005/8/colors/accent1_2" csCatId="accent1" phldr="1"/>
      <dgm:spPr/>
      <dgm:t>
        <a:bodyPr/>
        <a:lstStyle/>
        <a:p>
          <a:endParaRPr lang="en-US"/>
        </a:p>
      </dgm:t>
    </dgm:pt>
    <dgm:pt modelId="{02AE0FCD-49A2-AC4C-8A58-67EEF62C47A6}">
      <dgm:prSet phldrT="[Text]"/>
      <dgm:spPr>
        <a:solidFill>
          <a:srgbClr val="FF0000"/>
        </a:solidFill>
      </dgm:spPr>
      <dgm:t>
        <a:bodyPr/>
        <a:lstStyle/>
        <a:p>
          <a:r>
            <a:rPr lang="en-US" dirty="0" smtClean="0"/>
            <a:t>Planning and implementing </a:t>
          </a:r>
        </a:p>
        <a:p>
          <a:r>
            <a:rPr lang="en-US" dirty="0" smtClean="0"/>
            <a:t>Psychosocial intervention</a:t>
          </a:r>
          <a:endParaRPr lang="en-US" dirty="0"/>
        </a:p>
      </dgm:t>
    </dgm:pt>
    <dgm:pt modelId="{AEAE097C-629C-AE47-A2DD-9EFCA2EDC384}" type="parTrans" cxnId="{8E662E57-4871-594F-851E-9C451C60028A}">
      <dgm:prSet/>
      <dgm:spPr/>
      <dgm:t>
        <a:bodyPr/>
        <a:lstStyle/>
        <a:p>
          <a:endParaRPr lang="en-US"/>
        </a:p>
      </dgm:t>
    </dgm:pt>
    <dgm:pt modelId="{68C9EC67-3239-534C-B695-99A5F99F1076}" type="sibTrans" cxnId="{8E662E57-4871-594F-851E-9C451C60028A}">
      <dgm:prSet/>
      <dgm:spPr/>
      <dgm:t>
        <a:bodyPr/>
        <a:lstStyle/>
        <a:p>
          <a:endParaRPr lang="en-US"/>
        </a:p>
      </dgm:t>
    </dgm:pt>
    <dgm:pt modelId="{7415A8D3-A839-7249-B006-B6A035CB3AF4}">
      <dgm:prSet phldrT="[Text]"/>
      <dgm:spPr>
        <a:solidFill>
          <a:srgbClr val="F2CB1C">
            <a:alpha val="75000"/>
          </a:srgbClr>
        </a:solidFill>
      </dgm:spPr>
      <dgm:t>
        <a:bodyPr/>
        <a:lstStyle/>
        <a:p>
          <a:r>
            <a:rPr lang="en-US" dirty="0" smtClean="0">
              <a:solidFill>
                <a:srgbClr val="000000"/>
              </a:solidFill>
            </a:rPr>
            <a:t>Affected population</a:t>
          </a:r>
          <a:endParaRPr lang="en-US" dirty="0">
            <a:solidFill>
              <a:srgbClr val="000000"/>
            </a:solidFill>
          </a:endParaRPr>
        </a:p>
      </dgm:t>
    </dgm:pt>
    <dgm:pt modelId="{94B5C9F8-E33A-B149-9B3C-8D65958E9F02}" type="parTrans" cxnId="{D4BFA0F3-AE7B-874B-8F09-22E74FCE3863}">
      <dgm:prSet/>
      <dgm:spPr>
        <a:solidFill>
          <a:srgbClr val="292929"/>
        </a:solidFill>
      </dgm:spPr>
      <dgm:t>
        <a:bodyPr/>
        <a:lstStyle/>
        <a:p>
          <a:endParaRPr lang="en-US"/>
        </a:p>
      </dgm:t>
    </dgm:pt>
    <dgm:pt modelId="{A8597C23-8F80-E446-BB7C-D9AC9EF2B096}" type="sibTrans" cxnId="{D4BFA0F3-AE7B-874B-8F09-22E74FCE3863}">
      <dgm:prSet/>
      <dgm:spPr/>
      <dgm:t>
        <a:bodyPr/>
        <a:lstStyle/>
        <a:p>
          <a:endParaRPr lang="en-US"/>
        </a:p>
      </dgm:t>
    </dgm:pt>
    <dgm:pt modelId="{5313CFED-7C12-0244-9587-4AE326033792}">
      <dgm:prSet phldrT="[Text]"/>
      <dgm:spPr>
        <a:solidFill>
          <a:srgbClr val="F26429">
            <a:alpha val="75000"/>
          </a:srgbClr>
        </a:solidFill>
      </dgm:spPr>
      <dgm:t>
        <a:bodyPr/>
        <a:lstStyle/>
        <a:p>
          <a:r>
            <a:rPr lang="en-US" dirty="0" smtClean="0">
              <a:solidFill>
                <a:srgbClr val="000000"/>
              </a:solidFill>
            </a:rPr>
            <a:t>Volunteers</a:t>
          </a:r>
          <a:endParaRPr lang="en-US" dirty="0">
            <a:solidFill>
              <a:srgbClr val="000000"/>
            </a:solidFill>
          </a:endParaRPr>
        </a:p>
      </dgm:t>
    </dgm:pt>
    <dgm:pt modelId="{54D4523B-D95B-FA4D-9823-363B17D9453A}" type="parTrans" cxnId="{96F91B74-1306-2D4E-9560-F41F87828AE5}">
      <dgm:prSet/>
      <dgm:spPr>
        <a:solidFill>
          <a:srgbClr val="292929"/>
        </a:solidFill>
      </dgm:spPr>
      <dgm:t>
        <a:bodyPr/>
        <a:lstStyle/>
        <a:p>
          <a:endParaRPr lang="en-US"/>
        </a:p>
      </dgm:t>
    </dgm:pt>
    <dgm:pt modelId="{331A4C2E-09BF-0F40-90FC-0B59E9B5E9E1}" type="sibTrans" cxnId="{96F91B74-1306-2D4E-9560-F41F87828AE5}">
      <dgm:prSet/>
      <dgm:spPr/>
      <dgm:t>
        <a:bodyPr/>
        <a:lstStyle/>
        <a:p>
          <a:endParaRPr lang="en-US"/>
        </a:p>
      </dgm:t>
    </dgm:pt>
    <dgm:pt modelId="{93D04000-F15F-B64F-81E6-E536E5962412}">
      <dgm:prSet phldrT="[Text]" phldr="1"/>
      <dgm:spPr/>
      <dgm:t>
        <a:bodyPr/>
        <a:lstStyle/>
        <a:p>
          <a:endParaRPr lang="en-US" dirty="0"/>
        </a:p>
      </dgm:t>
    </dgm:pt>
    <dgm:pt modelId="{50233B03-D7DC-044D-B4FD-82021103F3DC}" type="parTrans" cxnId="{86BCDEB7-8816-7643-8409-5B504075B77A}">
      <dgm:prSet/>
      <dgm:spPr/>
      <dgm:t>
        <a:bodyPr/>
        <a:lstStyle/>
        <a:p>
          <a:endParaRPr lang="en-US"/>
        </a:p>
      </dgm:t>
    </dgm:pt>
    <dgm:pt modelId="{2FDF6247-205C-CD43-A297-6DB32B6AFBD1}" type="sibTrans" cxnId="{86BCDEB7-8816-7643-8409-5B504075B77A}">
      <dgm:prSet/>
      <dgm:spPr/>
      <dgm:t>
        <a:bodyPr/>
        <a:lstStyle/>
        <a:p>
          <a:endParaRPr lang="en-US"/>
        </a:p>
      </dgm:t>
    </dgm:pt>
    <dgm:pt modelId="{7DC360F5-7C25-B143-84C6-24E5EAA162A3}">
      <dgm:prSet/>
      <dgm:spPr>
        <a:solidFill>
          <a:srgbClr val="F28A31"/>
        </a:solidFill>
      </dgm:spPr>
      <dgm:t>
        <a:bodyPr/>
        <a:lstStyle/>
        <a:p>
          <a:r>
            <a:rPr lang="en-US" dirty="0" smtClean="0">
              <a:solidFill>
                <a:srgbClr val="000000"/>
              </a:solidFill>
            </a:rPr>
            <a:t>Other sectors same organization</a:t>
          </a:r>
          <a:endParaRPr lang="en-US" dirty="0">
            <a:solidFill>
              <a:srgbClr val="000000"/>
            </a:solidFill>
          </a:endParaRPr>
        </a:p>
      </dgm:t>
    </dgm:pt>
    <dgm:pt modelId="{94889EAF-9E4D-8A46-9364-A4BFAF384258}" type="parTrans" cxnId="{E28AAC9E-B5A9-3C48-8ED6-2D3DB5E83ED4}">
      <dgm:prSet/>
      <dgm:spPr>
        <a:solidFill>
          <a:srgbClr val="292929"/>
        </a:solidFill>
      </dgm:spPr>
      <dgm:t>
        <a:bodyPr/>
        <a:lstStyle/>
        <a:p>
          <a:endParaRPr lang="en-US"/>
        </a:p>
      </dgm:t>
    </dgm:pt>
    <dgm:pt modelId="{EED62B42-DA5F-D345-B555-F2B0013BF74C}" type="sibTrans" cxnId="{E28AAC9E-B5A9-3C48-8ED6-2D3DB5E83ED4}">
      <dgm:prSet/>
      <dgm:spPr/>
      <dgm:t>
        <a:bodyPr/>
        <a:lstStyle/>
        <a:p>
          <a:endParaRPr lang="en-US"/>
        </a:p>
      </dgm:t>
    </dgm:pt>
    <dgm:pt modelId="{C5A7E4C2-6870-C248-A955-67D145CA5311}">
      <dgm:prSet/>
      <dgm:spPr>
        <a:solidFill>
          <a:srgbClr val="E32C27"/>
        </a:solidFill>
      </dgm:spPr>
      <dgm:t>
        <a:bodyPr/>
        <a:lstStyle/>
        <a:p>
          <a:r>
            <a:rPr lang="en-US" dirty="0" smtClean="0"/>
            <a:t>Program staff</a:t>
          </a:r>
          <a:endParaRPr lang="en-US" dirty="0"/>
        </a:p>
      </dgm:t>
    </dgm:pt>
    <dgm:pt modelId="{0565A14B-C657-B140-8A60-E77F3ED9FDFD}" type="parTrans" cxnId="{EE32F3D1-2EC6-A945-BBE0-0A5DF2158A69}">
      <dgm:prSet/>
      <dgm:spPr>
        <a:solidFill>
          <a:srgbClr val="292929"/>
        </a:solidFill>
      </dgm:spPr>
      <dgm:t>
        <a:bodyPr/>
        <a:lstStyle/>
        <a:p>
          <a:endParaRPr lang="en-US"/>
        </a:p>
      </dgm:t>
    </dgm:pt>
    <dgm:pt modelId="{8743DDA7-80EA-704F-BD87-4591ED86C0CA}" type="sibTrans" cxnId="{EE32F3D1-2EC6-A945-BBE0-0A5DF2158A69}">
      <dgm:prSet/>
      <dgm:spPr/>
      <dgm:t>
        <a:bodyPr/>
        <a:lstStyle/>
        <a:p>
          <a:endParaRPr lang="en-US"/>
        </a:p>
      </dgm:t>
    </dgm:pt>
    <dgm:pt modelId="{7E804D33-97EC-3744-94B2-0CED213DD5BB}">
      <dgm:prSet/>
      <dgm:spPr>
        <a:solidFill>
          <a:srgbClr val="FFFF00"/>
        </a:solidFill>
      </dgm:spPr>
      <dgm:t>
        <a:bodyPr/>
        <a:lstStyle/>
        <a:p>
          <a:r>
            <a:rPr lang="en-US" dirty="0" smtClean="0">
              <a:solidFill>
                <a:srgbClr val="000000"/>
              </a:solidFill>
            </a:rPr>
            <a:t>Other organizations/</a:t>
          </a:r>
        </a:p>
        <a:p>
          <a:r>
            <a:rPr lang="en-US" dirty="0" smtClean="0">
              <a:solidFill>
                <a:srgbClr val="000000"/>
              </a:solidFill>
            </a:rPr>
            <a:t>bodies</a:t>
          </a:r>
          <a:endParaRPr lang="en-US" dirty="0">
            <a:solidFill>
              <a:srgbClr val="000000"/>
            </a:solidFill>
          </a:endParaRPr>
        </a:p>
      </dgm:t>
    </dgm:pt>
    <dgm:pt modelId="{B7C3259E-C426-C743-943B-F45B36CA9253}" type="parTrans" cxnId="{57016819-FED6-644C-B9A3-F952578D82A5}">
      <dgm:prSet/>
      <dgm:spPr>
        <a:solidFill>
          <a:srgbClr val="292929"/>
        </a:solidFill>
      </dgm:spPr>
      <dgm:t>
        <a:bodyPr/>
        <a:lstStyle/>
        <a:p>
          <a:endParaRPr lang="en-US"/>
        </a:p>
      </dgm:t>
    </dgm:pt>
    <dgm:pt modelId="{88853A76-D2EF-2145-8876-73AED90ECEB2}" type="sibTrans" cxnId="{57016819-FED6-644C-B9A3-F952578D82A5}">
      <dgm:prSet/>
      <dgm:spPr/>
      <dgm:t>
        <a:bodyPr/>
        <a:lstStyle/>
        <a:p>
          <a:endParaRPr lang="en-US"/>
        </a:p>
      </dgm:t>
    </dgm:pt>
    <dgm:pt modelId="{09F3AF77-7194-A84B-AD0A-2DF9905A7DA8}" type="pres">
      <dgm:prSet presAssocID="{47283A84-FF5A-F54B-9D5C-58FD67587EFF}" presName="cycle" presStyleCnt="0">
        <dgm:presLayoutVars>
          <dgm:chMax val="1"/>
          <dgm:dir/>
          <dgm:animLvl val="ctr"/>
          <dgm:resizeHandles val="exact"/>
        </dgm:presLayoutVars>
      </dgm:prSet>
      <dgm:spPr/>
      <dgm:t>
        <a:bodyPr/>
        <a:lstStyle/>
        <a:p>
          <a:endParaRPr lang="en-US"/>
        </a:p>
      </dgm:t>
    </dgm:pt>
    <dgm:pt modelId="{B0695FD9-0BCF-7A47-95A7-BCD61EEB97F0}" type="pres">
      <dgm:prSet presAssocID="{02AE0FCD-49A2-AC4C-8A58-67EEF62C47A6}" presName="centerShape" presStyleLbl="node0" presStyleIdx="0" presStyleCnt="1"/>
      <dgm:spPr/>
      <dgm:t>
        <a:bodyPr/>
        <a:lstStyle/>
        <a:p>
          <a:endParaRPr lang="en-US"/>
        </a:p>
      </dgm:t>
    </dgm:pt>
    <dgm:pt modelId="{AB65A0EA-23E0-8A4F-8AEF-7C3BF8DE989A}" type="pres">
      <dgm:prSet presAssocID="{94B5C9F8-E33A-B149-9B3C-8D65958E9F02}" presName="parTrans" presStyleLbl="bgSibTrans2D1" presStyleIdx="0" presStyleCnt="5" custScaleX="25776" custLinFactNeighborX="45704" custLinFactNeighborY="34475"/>
      <dgm:spPr/>
      <dgm:t>
        <a:bodyPr/>
        <a:lstStyle/>
        <a:p>
          <a:endParaRPr lang="en-US"/>
        </a:p>
      </dgm:t>
    </dgm:pt>
    <dgm:pt modelId="{4391236D-5FB3-5644-809B-099F209E2997}" type="pres">
      <dgm:prSet presAssocID="{7415A8D3-A839-7249-B006-B6A035CB3AF4}" presName="node" presStyleLbl="node1" presStyleIdx="0" presStyleCnt="5" custScaleX="157659" custScaleY="125564" custRadScaleRad="97696" custRadScaleInc="-3380">
        <dgm:presLayoutVars>
          <dgm:bulletEnabled val="1"/>
        </dgm:presLayoutVars>
      </dgm:prSet>
      <dgm:spPr/>
      <dgm:t>
        <a:bodyPr/>
        <a:lstStyle/>
        <a:p>
          <a:endParaRPr lang="en-US"/>
        </a:p>
      </dgm:t>
    </dgm:pt>
    <dgm:pt modelId="{C240821B-BF2F-7043-A4DB-96345B81D8DD}" type="pres">
      <dgm:prSet presAssocID="{54D4523B-D95B-FA4D-9823-363B17D9453A}" presName="parTrans" presStyleLbl="bgSibTrans2D1" presStyleIdx="1" presStyleCnt="5" custScaleX="52517" custLinFactNeighborX="39276" custLinFactNeighborY="-2565"/>
      <dgm:spPr/>
      <dgm:t>
        <a:bodyPr/>
        <a:lstStyle/>
        <a:p>
          <a:endParaRPr lang="en-US"/>
        </a:p>
      </dgm:t>
    </dgm:pt>
    <dgm:pt modelId="{727F9F36-D3F8-AC48-98AB-8A3E5D7E5825}" type="pres">
      <dgm:prSet presAssocID="{5313CFED-7C12-0244-9587-4AE326033792}" presName="node" presStyleLbl="node1" presStyleIdx="1" presStyleCnt="5" custScaleX="132935" custScaleY="155649" custRadScaleRad="102878" custRadScaleInc="-45119">
        <dgm:presLayoutVars>
          <dgm:bulletEnabled val="1"/>
        </dgm:presLayoutVars>
      </dgm:prSet>
      <dgm:spPr/>
      <dgm:t>
        <a:bodyPr/>
        <a:lstStyle/>
        <a:p>
          <a:endParaRPr lang="en-US"/>
        </a:p>
      </dgm:t>
    </dgm:pt>
    <dgm:pt modelId="{9F9EE757-FA48-9C4F-B7E3-E6CF39083249}" type="pres">
      <dgm:prSet presAssocID="{0565A14B-C657-B140-8A60-E77F3ED9FDFD}" presName="parTrans" presStyleLbl="bgSibTrans2D1" presStyleIdx="2" presStyleCnt="5" custAng="21527523" custLinFactNeighborX="-1095" custLinFactNeighborY="26479"/>
      <dgm:spPr/>
      <dgm:t>
        <a:bodyPr/>
        <a:lstStyle/>
        <a:p>
          <a:endParaRPr lang="en-US"/>
        </a:p>
      </dgm:t>
    </dgm:pt>
    <dgm:pt modelId="{EABB42F9-35F2-6648-A10F-0E75D156333F}" type="pres">
      <dgm:prSet presAssocID="{C5A7E4C2-6870-C248-A955-67D145CA5311}" presName="node" presStyleLbl="node1" presStyleIdx="2" presStyleCnt="5" custScaleX="114108" custRadScaleRad="92480" custRadScaleInc="-10257">
        <dgm:presLayoutVars>
          <dgm:bulletEnabled val="1"/>
        </dgm:presLayoutVars>
      </dgm:prSet>
      <dgm:spPr/>
      <dgm:t>
        <a:bodyPr/>
        <a:lstStyle/>
        <a:p>
          <a:endParaRPr lang="en-US"/>
        </a:p>
      </dgm:t>
    </dgm:pt>
    <dgm:pt modelId="{DD489FC5-19DE-BC4C-9A0D-A1F35BE28CAB}" type="pres">
      <dgm:prSet presAssocID="{94889EAF-9E4D-8A46-9364-A4BFAF384258}" presName="parTrans" presStyleLbl="bgSibTrans2D1" presStyleIdx="3" presStyleCnt="5" custLinFactNeighborX="-5201" custLinFactNeighborY="9670"/>
      <dgm:spPr/>
      <dgm:t>
        <a:bodyPr/>
        <a:lstStyle/>
        <a:p>
          <a:endParaRPr lang="en-US"/>
        </a:p>
      </dgm:t>
    </dgm:pt>
    <dgm:pt modelId="{9839697A-3ADF-BE4A-A040-688E77030D74}" type="pres">
      <dgm:prSet presAssocID="{7DC360F5-7C25-B143-84C6-24E5EAA162A3}" presName="node" presStyleLbl="node1" presStyleIdx="3" presStyleCnt="5" custScaleX="106493" custScaleY="108560">
        <dgm:presLayoutVars>
          <dgm:bulletEnabled val="1"/>
        </dgm:presLayoutVars>
      </dgm:prSet>
      <dgm:spPr/>
      <dgm:t>
        <a:bodyPr/>
        <a:lstStyle/>
        <a:p>
          <a:endParaRPr lang="en-US"/>
        </a:p>
      </dgm:t>
    </dgm:pt>
    <dgm:pt modelId="{E7828883-EA46-154E-BF25-9C0D92840ED2}" type="pres">
      <dgm:prSet presAssocID="{B7C3259E-C426-C743-943B-F45B36CA9253}" presName="parTrans" presStyleLbl="bgSibTrans2D1" presStyleIdx="4" presStyleCnt="5" custLinFactNeighborX="-7380" custLinFactNeighborY="1049"/>
      <dgm:spPr/>
      <dgm:t>
        <a:bodyPr/>
        <a:lstStyle/>
        <a:p>
          <a:endParaRPr lang="en-US"/>
        </a:p>
      </dgm:t>
    </dgm:pt>
    <dgm:pt modelId="{F2776BF9-BA06-714B-9047-72CDECDDB10A}" type="pres">
      <dgm:prSet presAssocID="{7E804D33-97EC-3744-94B2-0CED213DD5BB}" presName="node" presStyleLbl="node1" presStyleIdx="4" presStyleCnt="5">
        <dgm:presLayoutVars>
          <dgm:bulletEnabled val="1"/>
        </dgm:presLayoutVars>
      </dgm:prSet>
      <dgm:spPr/>
      <dgm:t>
        <a:bodyPr/>
        <a:lstStyle/>
        <a:p>
          <a:endParaRPr lang="en-US"/>
        </a:p>
      </dgm:t>
    </dgm:pt>
  </dgm:ptLst>
  <dgm:cxnLst>
    <dgm:cxn modelId="{E2408874-B593-7944-8947-9437978DCDE2}" type="presOf" srcId="{C5A7E4C2-6870-C248-A955-67D145CA5311}" destId="{EABB42F9-35F2-6648-A10F-0E75D156333F}" srcOrd="0" destOrd="0" presId="urn:microsoft.com/office/officeart/2005/8/layout/radial4"/>
    <dgm:cxn modelId="{5E7B1814-40C2-854E-AE30-038B868C2D36}" type="presOf" srcId="{94B5C9F8-E33A-B149-9B3C-8D65958E9F02}" destId="{AB65A0EA-23E0-8A4F-8AEF-7C3BF8DE989A}" srcOrd="0" destOrd="0" presId="urn:microsoft.com/office/officeart/2005/8/layout/radial4"/>
    <dgm:cxn modelId="{8739AC32-80DA-174F-97A3-0DF1E7BFF13F}" type="presOf" srcId="{B7C3259E-C426-C743-943B-F45B36CA9253}" destId="{E7828883-EA46-154E-BF25-9C0D92840ED2}" srcOrd="0" destOrd="0" presId="urn:microsoft.com/office/officeart/2005/8/layout/radial4"/>
    <dgm:cxn modelId="{D50415C5-6DA3-3742-B07A-E9D08E55C9CF}" type="presOf" srcId="{7E804D33-97EC-3744-94B2-0CED213DD5BB}" destId="{F2776BF9-BA06-714B-9047-72CDECDDB10A}" srcOrd="0" destOrd="0" presId="urn:microsoft.com/office/officeart/2005/8/layout/radial4"/>
    <dgm:cxn modelId="{E28AAC9E-B5A9-3C48-8ED6-2D3DB5E83ED4}" srcId="{02AE0FCD-49A2-AC4C-8A58-67EEF62C47A6}" destId="{7DC360F5-7C25-B143-84C6-24E5EAA162A3}" srcOrd="3" destOrd="0" parTransId="{94889EAF-9E4D-8A46-9364-A4BFAF384258}" sibTransId="{EED62B42-DA5F-D345-B555-F2B0013BF74C}"/>
    <dgm:cxn modelId="{160183C5-A35D-D146-ABBC-D576655D796D}" type="presOf" srcId="{5313CFED-7C12-0244-9587-4AE326033792}" destId="{727F9F36-D3F8-AC48-98AB-8A3E5D7E5825}" srcOrd="0" destOrd="0" presId="urn:microsoft.com/office/officeart/2005/8/layout/radial4"/>
    <dgm:cxn modelId="{86BCDEB7-8816-7643-8409-5B504075B77A}" srcId="{47283A84-FF5A-F54B-9D5C-58FD67587EFF}" destId="{93D04000-F15F-B64F-81E6-E536E5962412}" srcOrd="1" destOrd="0" parTransId="{50233B03-D7DC-044D-B4FD-82021103F3DC}" sibTransId="{2FDF6247-205C-CD43-A297-6DB32B6AFBD1}"/>
    <dgm:cxn modelId="{D4BFA0F3-AE7B-874B-8F09-22E74FCE3863}" srcId="{02AE0FCD-49A2-AC4C-8A58-67EEF62C47A6}" destId="{7415A8D3-A839-7249-B006-B6A035CB3AF4}" srcOrd="0" destOrd="0" parTransId="{94B5C9F8-E33A-B149-9B3C-8D65958E9F02}" sibTransId="{A8597C23-8F80-E446-BB7C-D9AC9EF2B096}"/>
    <dgm:cxn modelId="{A8DBCAA6-FA89-A84C-839A-FACCF45CDC78}" type="presOf" srcId="{7DC360F5-7C25-B143-84C6-24E5EAA162A3}" destId="{9839697A-3ADF-BE4A-A040-688E77030D74}" srcOrd="0" destOrd="0" presId="urn:microsoft.com/office/officeart/2005/8/layout/radial4"/>
    <dgm:cxn modelId="{570B9A54-27EC-B14D-AAA3-7E3F1E71B263}" type="presOf" srcId="{47283A84-FF5A-F54B-9D5C-58FD67587EFF}" destId="{09F3AF77-7194-A84B-AD0A-2DF9905A7DA8}" srcOrd="0" destOrd="0" presId="urn:microsoft.com/office/officeart/2005/8/layout/radial4"/>
    <dgm:cxn modelId="{60513844-157A-AA4C-90F5-AE977BAF8C9D}" type="presOf" srcId="{54D4523B-D95B-FA4D-9823-363B17D9453A}" destId="{C240821B-BF2F-7043-A4DB-96345B81D8DD}" srcOrd="0" destOrd="0" presId="urn:microsoft.com/office/officeart/2005/8/layout/radial4"/>
    <dgm:cxn modelId="{57016819-FED6-644C-B9A3-F952578D82A5}" srcId="{02AE0FCD-49A2-AC4C-8A58-67EEF62C47A6}" destId="{7E804D33-97EC-3744-94B2-0CED213DD5BB}" srcOrd="4" destOrd="0" parTransId="{B7C3259E-C426-C743-943B-F45B36CA9253}" sibTransId="{88853A76-D2EF-2145-8876-73AED90ECEB2}"/>
    <dgm:cxn modelId="{96F91B74-1306-2D4E-9560-F41F87828AE5}" srcId="{02AE0FCD-49A2-AC4C-8A58-67EEF62C47A6}" destId="{5313CFED-7C12-0244-9587-4AE326033792}" srcOrd="1" destOrd="0" parTransId="{54D4523B-D95B-FA4D-9823-363B17D9453A}" sibTransId="{331A4C2E-09BF-0F40-90FC-0B59E9B5E9E1}"/>
    <dgm:cxn modelId="{564F19C4-0C80-6A4C-9DD1-8C66F7680C65}" type="presOf" srcId="{7415A8D3-A839-7249-B006-B6A035CB3AF4}" destId="{4391236D-5FB3-5644-809B-099F209E2997}" srcOrd="0" destOrd="0" presId="urn:microsoft.com/office/officeart/2005/8/layout/radial4"/>
    <dgm:cxn modelId="{5E14BD5E-AE1E-3047-AF4B-542EB9A48B41}" type="presOf" srcId="{0565A14B-C657-B140-8A60-E77F3ED9FDFD}" destId="{9F9EE757-FA48-9C4F-B7E3-E6CF39083249}" srcOrd="0" destOrd="0" presId="urn:microsoft.com/office/officeart/2005/8/layout/radial4"/>
    <dgm:cxn modelId="{82DAF586-84DB-E44E-9895-B9510C1EB822}" type="presOf" srcId="{94889EAF-9E4D-8A46-9364-A4BFAF384258}" destId="{DD489FC5-19DE-BC4C-9A0D-A1F35BE28CAB}" srcOrd="0" destOrd="0" presId="urn:microsoft.com/office/officeart/2005/8/layout/radial4"/>
    <dgm:cxn modelId="{ED45F2F9-C420-6447-8BD6-0CA9F12B7A29}" type="presOf" srcId="{02AE0FCD-49A2-AC4C-8A58-67EEF62C47A6}" destId="{B0695FD9-0BCF-7A47-95A7-BCD61EEB97F0}" srcOrd="0" destOrd="0" presId="urn:microsoft.com/office/officeart/2005/8/layout/radial4"/>
    <dgm:cxn modelId="{EE32F3D1-2EC6-A945-BBE0-0A5DF2158A69}" srcId="{02AE0FCD-49A2-AC4C-8A58-67EEF62C47A6}" destId="{C5A7E4C2-6870-C248-A955-67D145CA5311}" srcOrd="2" destOrd="0" parTransId="{0565A14B-C657-B140-8A60-E77F3ED9FDFD}" sibTransId="{8743DDA7-80EA-704F-BD87-4591ED86C0CA}"/>
    <dgm:cxn modelId="{8E662E57-4871-594F-851E-9C451C60028A}" srcId="{47283A84-FF5A-F54B-9D5C-58FD67587EFF}" destId="{02AE0FCD-49A2-AC4C-8A58-67EEF62C47A6}" srcOrd="0" destOrd="0" parTransId="{AEAE097C-629C-AE47-A2DD-9EFCA2EDC384}" sibTransId="{68C9EC67-3239-534C-B695-99A5F99F1076}"/>
    <dgm:cxn modelId="{A6548A36-B181-E045-8C4E-EBCEB961896B}" type="presParOf" srcId="{09F3AF77-7194-A84B-AD0A-2DF9905A7DA8}" destId="{B0695FD9-0BCF-7A47-95A7-BCD61EEB97F0}" srcOrd="0" destOrd="0" presId="urn:microsoft.com/office/officeart/2005/8/layout/radial4"/>
    <dgm:cxn modelId="{EC2270D6-6C2A-5345-99DB-5BAE0CFBE244}" type="presParOf" srcId="{09F3AF77-7194-A84B-AD0A-2DF9905A7DA8}" destId="{AB65A0EA-23E0-8A4F-8AEF-7C3BF8DE989A}" srcOrd="1" destOrd="0" presId="urn:microsoft.com/office/officeart/2005/8/layout/radial4"/>
    <dgm:cxn modelId="{F0ED88DC-B2A5-B447-B862-E2242783C26A}" type="presParOf" srcId="{09F3AF77-7194-A84B-AD0A-2DF9905A7DA8}" destId="{4391236D-5FB3-5644-809B-099F209E2997}" srcOrd="2" destOrd="0" presId="urn:microsoft.com/office/officeart/2005/8/layout/radial4"/>
    <dgm:cxn modelId="{EEB83E01-05F6-2A41-BA5B-7B3EE96CE261}" type="presParOf" srcId="{09F3AF77-7194-A84B-AD0A-2DF9905A7DA8}" destId="{C240821B-BF2F-7043-A4DB-96345B81D8DD}" srcOrd="3" destOrd="0" presId="urn:microsoft.com/office/officeart/2005/8/layout/radial4"/>
    <dgm:cxn modelId="{37FE11C3-D3FE-3A40-966C-BEDC99CA6C09}" type="presParOf" srcId="{09F3AF77-7194-A84B-AD0A-2DF9905A7DA8}" destId="{727F9F36-D3F8-AC48-98AB-8A3E5D7E5825}" srcOrd="4" destOrd="0" presId="urn:microsoft.com/office/officeart/2005/8/layout/radial4"/>
    <dgm:cxn modelId="{644F08C0-D1D9-4B48-B735-E600CA64E417}" type="presParOf" srcId="{09F3AF77-7194-A84B-AD0A-2DF9905A7DA8}" destId="{9F9EE757-FA48-9C4F-B7E3-E6CF39083249}" srcOrd="5" destOrd="0" presId="urn:microsoft.com/office/officeart/2005/8/layout/radial4"/>
    <dgm:cxn modelId="{0D017610-2EC2-8C47-8431-A03D54630A6D}" type="presParOf" srcId="{09F3AF77-7194-A84B-AD0A-2DF9905A7DA8}" destId="{EABB42F9-35F2-6648-A10F-0E75D156333F}" srcOrd="6" destOrd="0" presId="urn:microsoft.com/office/officeart/2005/8/layout/radial4"/>
    <dgm:cxn modelId="{E1248A12-2FE0-7942-94D3-D3EA8CADE1CA}" type="presParOf" srcId="{09F3AF77-7194-A84B-AD0A-2DF9905A7DA8}" destId="{DD489FC5-19DE-BC4C-9A0D-A1F35BE28CAB}" srcOrd="7" destOrd="0" presId="urn:microsoft.com/office/officeart/2005/8/layout/radial4"/>
    <dgm:cxn modelId="{A9ACC9A8-CEB3-BF44-9E36-3E7A7C8D11AF}" type="presParOf" srcId="{09F3AF77-7194-A84B-AD0A-2DF9905A7DA8}" destId="{9839697A-3ADF-BE4A-A040-688E77030D74}" srcOrd="8" destOrd="0" presId="urn:microsoft.com/office/officeart/2005/8/layout/radial4"/>
    <dgm:cxn modelId="{536D7614-9DC8-D34E-AC31-B240BE0F7DC6}" type="presParOf" srcId="{09F3AF77-7194-A84B-AD0A-2DF9905A7DA8}" destId="{E7828883-EA46-154E-BF25-9C0D92840ED2}" srcOrd="9" destOrd="0" presId="urn:microsoft.com/office/officeart/2005/8/layout/radial4"/>
    <dgm:cxn modelId="{4B2E87C8-E020-734A-9734-5DDC7D3CED2C}" type="presParOf" srcId="{09F3AF77-7194-A84B-AD0A-2DF9905A7DA8}" destId="{F2776BF9-BA06-714B-9047-72CDECDDB10A}" srcOrd="10" destOrd="0" presId="urn:microsoft.com/office/officeart/2005/8/layout/radial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DA1D41-A86F-544F-A82F-D1CC5F917683}" type="doc">
      <dgm:prSet loTypeId="urn:microsoft.com/office/officeart/2005/8/layout/process4" loCatId="process" qsTypeId="urn:microsoft.com/office/officeart/2005/8/quickstyle/simple4" qsCatId="simple" csTypeId="urn:microsoft.com/office/officeart/2005/8/colors/accent1_2" csCatId="accent1" phldr="1"/>
      <dgm:spPr/>
      <dgm:t>
        <a:bodyPr/>
        <a:lstStyle/>
        <a:p>
          <a:endParaRPr lang="en-US"/>
        </a:p>
      </dgm:t>
    </dgm:pt>
    <dgm:pt modelId="{21674A98-DE34-6844-ADE7-A1EFA1915BF3}">
      <dgm:prSet phldrT="[Text]"/>
      <dgm:spPr>
        <a:solidFill>
          <a:srgbClr val="D60000"/>
        </a:solidFill>
      </dgm:spPr>
      <dgm:t>
        <a:bodyPr/>
        <a:lstStyle/>
        <a:p>
          <a:r>
            <a:rPr lang="en-US" dirty="0" smtClean="0"/>
            <a:t>Initial activities</a:t>
          </a:r>
          <a:endParaRPr lang="en-US" dirty="0"/>
        </a:p>
      </dgm:t>
    </dgm:pt>
    <dgm:pt modelId="{17AB718D-5B31-764B-95C2-F89C9698D515}" type="parTrans" cxnId="{798237C3-D752-3041-BE34-C280DE75620D}">
      <dgm:prSet/>
      <dgm:spPr/>
      <dgm:t>
        <a:bodyPr/>
        <a:lstStyle/>
        <a:p>
          <a:endParaRPr lang="en-US"/>
        </a:p>
      </dgm:t>
    </dgm:pt>
    <dgm:pt modelId="{1A8090F7-FF07-F14C-9A5C-56E9D9995FDF}" type="sibTrans" cxnId="{798237C3-D752-3041-BE34-C280DE75620D}">
      <dgm:prSet/>
      <dgm:spPr/>
      <dgm:t>
        <a:bodyPr/>
        <a:lstStyle/>
        <a:p>
          <a:endParaRPr lang="en-US"/>
        </a:p>
      </dgm:t>
    </dgm:pt>
    <dgm:pt modelId="{37B1DE6D-8517-FF41-B7D7-BE8A75BC6E3C}">
      <dgm:prSet phldrT="[Text]" custT="1"/>
      <dgm:spPr/>
      <dgm:t>
        <a:bodyPr/>
        <a:lstStyle/>
        <a:p>
          <a:r>
            <a:rPr lang="en-US" sz="1800" dirty="0" smtClean="0"/>
            <a:t>Assessments + Psychological First Aid</a:t>
          </a:r>
          <a:endParaRPr lang="en-US" sz="1800" dirty="0"/>
        </a:p>
      </dgm:t>
    </dgm:pt>
    <dgm:pt modelId="{5E11A219-D447-2C45-92D8-82C82C9562E6}" type="parTrans" cxnId="{66DB7B22-8D97-BC49-B6DF-D6949F74054A}">
      <dgm:prSet/>
      <dgm:spPr/>
      <dgm:t>
        <a:bodyPr/>
        <a:lstStyle/>
        <a:p>
          <a:endParaRPr lang="en-US"/>
        </a:p>
      </dgm:t>
    </dgm:pt>
    <dgm:pt modelId="{35E1A584-08E8-884B-8277-7D09EEE1B3DC}" type="sibTrans" cxnId="{66DB7B22-8D97-BC49-B6DF-D6949F74054A}">
      <dgm:prSet/>
      <dgm:spPr/>
      <dgm:t>
        <a:bodyPr/>
        <a:lstStyle/>
        <a:p>
          <a:endParaRPr lang="en-US"/>
        </a:p>
      </dgm:t>
    </dgm:pt>
    <dgm:pt modelId="{ABA72DB2-801E-9645-B22F-01D22D33F348}">
      <dgm:prSet phldrT="[Text]"/>
      <dgm:spPr>
        <a:solidFill>
          <a:srgbClr val="FF6600"/>
        </a:solidFill>
      </dgm:spPr>
      <dgm:t>
        <a:bodyPr/>
        <a:lstStyle/>
        <a:p>
          <a:r>
            <a:rPr lang="en-US" dirty="0" smtClean="0">
              <a:solidFill>
                <a:schemeClr val="tx1"/>
              </a:solidFill>
            </a:rPr>
            <a:t>Community mobilization</a:t>
          </a:r>
          <a:endParaRPr lang="en-US" dirty="0">
            <a:solidFill>
              <a:schemeClr val="tx1"/>
            </a:solidFill>
          </a:endParaRPr>
        </a:p>
      </dgm:t>
    </dgm:pt>
    <dgm:pt modelId="{67EB58C3-0249-644C-9BC0-3AD5D49851D7}" type="parTrans" cxnId="{8FAE8EF3-9190-FE47-B7D6-F13B548EE7AD}">
      <dgm:prSet/>
      <dgm:spPr/>
      <dgm:t>
        <a:bodyPr/>
        <a:lstStyle/>
        <a:p>
          <a:endParaRPr lang="en-US"/>
        </a:p>
      </dgm:t>
    </dgm:pt>
    <dgm:pt modelId="{993EDEB2-87EE-EF44-BDE7-D98740890A26}" type="sibTrans" cxnId="{8FAE8EF3-9190-FE47-B7D6-F13B548EE7AD}">
      <dgm:prSet/>
      <dgm:spPr/>
      <dgm:t>
        <a:bodyPr/>
        <a:lstStyle/>
        <a:p>
          <a:endParaRPr lang="en-US"/>
        </a:p>
      </dgm:t>
    </dgm:pt>
    <dgm:pt modelId="{3F2F354C-7885-B442-9151-931D9D43CF07}">
      <dgm:prSet phldrT="[Text]" custT="1"/>
      <dgm:spPr/>
      <dgm:t>
        <a:bodyPr/>
        <a:lstStyle/>
        <a:p>
          <a:r>
            <a:rPr lang="en-US" sz="1800" dirty="0" smtClean="0">
              <a:solidFill>
                <a:srgbClr val="000000"/>
              </a:solidFill>
            </a:rPr>
            <a:t>Involvement in assessments; Identifying vulnerable groups; Mobilizing others</a:t>
          </a:r>
          <a:endParaRPr lang="en-US" sz="1800" dirty="0">
            <a:solidFill>
              <a:srgbClr val="000000"/>
            </a:solidFill>
          </a:endParaRPr>
        </a:p>
      </dgm:t>
    </dgm:pt>
    <dgm:pt modelId="{8E49A0DE-2875-C448-8B51-95A30192C5AB}" type="parTrans" cxnId="{A7400D74-A328-B348-A2AF-28A85A1FBE11}">
      <dgm:prSet/>
      <dgm:spPr/>
      <dgm:t>
        <a:bodyPr/>
        <a:lstStyle/>
        <a:p>
          <a:endParaRPr lang="en-US"/>
        </a:p>
      </dgm:t>
    </dgm:pt>
    <dgm:pt modelId="{FDE9EF81-669C-544A-BE0C-3238721CC733}" type="sibTrans" cxnId="{A7400D74-A328-B348-A2AF-28A85A1FBE11}">
      <dgm:prSet/>
      <dgm:spPr/>
      <dgm:t>
        <a:bodyPr/>
        <a:lstStyle/>
        <a:p>
          <a:endParaRPr lang="en-US"/>
        </a:p>
      </dgm:t>
    </dgm:pt>
    <dgm:pt modelId="{8AE15B88-10DC-774F-9E9D-3EB1C45AE90C}">
      <dgm:prSet phldrT="[Text]"/>
      <dgm:spPr>
        <a:solidFill>
          <a:srgbClr val="F2CB1C"/>
        </a:solidFill>
      </dgm:spPr>
      <dgm:t>
        <a:bodyPr/>
        <a:lstStyle/>
        <a:p>
          <a:r>
            <a:rPr lang="en-US" dirty="0" smtClean="0">
              <a:solidFill>
                <a:srgbClr val="000000"/>
              </a:solidFill>
            </a:rPr>
            <a:t>Realistic and meaningful activities</a:t>
          </a:r>
          <a:endParaRPr lang="en-US" dirty="0">
            <a:solidFill>
              <a:srgbClr val="000000"/>
            </a:solidFill>
          </a:endParaRPr>
        </a:p>
      </dgm:t>
    </dgm:pt>
    <dgm:pt modelId="{CA9C5046-D4DD-5343-BEF0-CD5A40E8A7D7}" type="parTrans" cxnId="{9E4398D0-4E51-8843-887E-5810814F8545}">
      <dgm:prSet/>
      <dgm:spPr/>
      <dgm:t>
        <a:bodyPr/>
        <a:lstStyle/>
        <a:p>
          <a:endParaRPr lang="en-US"/>
        </a:p>
      </dgm:t>
    </dgm:pt>
    <dgm:pt modelId="{AED98D48-7B40-6643-AA75-D4117FB876E2}" type="sibTrans" cxnId="{9E4398D0-4E51-8843-887E-5810814F8545}">
      <dgm:prSet/>
      <dgm:spPr/>
      <dgm:t>
        <a:bodyPr/>
        <a:lstStyle/>
        <a:p>
          <a:endParaRPr lang="en-US"/>
        </a:p>
      </dgm:t>
    </dgm:pt>
    <dgm:pt modelId="{711DE795-23AD-F844-9D96-44E6BA8BBA83}">
      <dgm:prSet phldrT="[Text]"/>
      <dgm:spPr/>
      <dgm:t>
        <a:bodyPr/>
        <a:lstStyle/>
        <a:p>
          <a:r>
            <a:rPr lang="en-US" dirty="0" smtClean="0">
              <a:solidFill>
                <a:srgbClr val="000000"/>
              </a:solidFill>
            </a:rPr>
            <a:t>Balance between needs and resources; short term or long term impact; target groups</a:t>
          </a:r>
          <a:endParaRPr lang="en-US" dirty="0">
            <a:solidFill>
              <a:srgbClr val="000000"/>
            </a:solidFill>
          </a:endParaRPr>
        </a:p>
      </dgm:t>
    </dgm:pt>
    <dgm:pt modelId="{5EA7F630-1402-A94D-8285-3E4AA75A9F80}" type="parTrans" cxnId="{4DF14FB8-B206-2F4B-BE62-55E943D6B56C}">
      <dgm:prSet/>
      <dgm:spPr/>
      <dgm:t>
        <a:bodyPr/>
        <a:lstStyle/>
        <a:p>
          <a:endParaRPr lang="en-US"/>
        </a:p>
      </dgm:t>
    </dgm:pt>
    <dgm:pt modelId="{42C42605-05FC-D648-A089-891B7F469AE3}" type="sibTrans" cxnId="{4DF14FB8-B206-2F4B-BE62-55E943D6B56C}">
      <dgm:prSet/>
      <dgm:spPr/>
      <dgm:t>
        <a:bodyPr/>
        <a:lstStyle/>
        <a:p>
          <a:endParaRPr lang="en-US"/>
        </a:p>
      </dgm:t>
    </dgm:pt>
    <dgm:pt modelId="{3C6D58C8-743C-F44C-BCD7-9D7469A64358}" type="pres">
      <dgm:prSet presAssocID="{F7DA1D41-A86F-544F-A82F-D1CC5F917683}" presName="Name0" presStyleCnt="0">
        <dgm:presLayoutVars>
          <dgm:dir/>
          <dgm:animLvl val="lvl"/>
          <dgm:resizeHandles val="exact"/>
        </dgm:presLayoutVars>
      </dgm:prSet>
      <dgm:spPr/>
      <dgm:t>
        <a:bodyPr/>
        <a:lstStyle/>
        <a:p>
          <a:endParaRPr lang="en-US"/>
        </a:p>
      </dgm:t>
    </dgm:pt>
    <dgm:pt modelId="{A70DE718-4AF2-4C4A-82FF-6A15F9DC24FD}" type="pres">
      <dgm:prSet presAssocID="{8AE15B88-10DC-774F-9E9D-3EB1C45AE90C}" presName="boxAndChildren" presStyleCnt="0"/>
      <dgm:spPr/>
    </dgm:pt>
    <dgm:pt modelId="{E3AC38EE-07D4-4541-8AB1-7D78830037B7}" type="pres">
      <dgm:prSet presAssocID="{8AE15B88-10DC-774F-9E9D-3EB1C45AE90C}" presName="parentTextBox" presStyleLbl="node1" presStyleIdx="0" presStyleCnt="3"/>
      <dgm:spPr/>
      <dgm:t>
        <a:bodyPr/>
        <a:lstStyle/>
        <a:p>
          <a:endParaRPr lang="en-US"/>
        </a:p>
      </dgm:t>
    </dgm:pt>
    <dgm:pt modelId="{8BF83E73-1DDD-6241-95B3-ED1303A744D0}" type="pres">
      <dgm:prSet presAssocID="{8AE15B88-10DC-774F-9E9D-3EB1C45AE90C}" presName="entireBox" presStyleLbl="node1" presStyleIdx="0" presStyleCnt="3"/>
      <dgm:spPr/>
      <dgm:t>
        <a:bodyPr/>
        <a:lstStyle/>
        <a:p>
          <a:endParaRPr lang="en-US"/>
        </a:p>
      </dgm:t>
    </dgm:pt>
    <dgm:pt modelId="{4A6E9170-32D4-ED42-A542-36C32ECFDC45}" type="pres">
      <dgm:prSet presAssocID="{8AE15B88-10DC-774F-9E9D-3EB1C45AE90C}" presName="descendantBox" presStyleCnt="0"/>
      <dgm:spPr/>
    </dgm:pt>
    <dgm:pt modelId="{CF76291D-2358-B449-AE95-D81AD781895C}" type="pres">
      <dgm:prSet presAssocID="{711DE795-23AD-F844-9D96-44E6BA8BBA83}" presName="childTextBox" presStyleLbl="fgAccFollowNode1" presStyleIdx="0" presStyleCnt="3">
        <dgm:presLayoutVars>
          <dgm:bulletEnabled val="1"/>
        </dgm:presLayoutVars>
      </dgm:prSet>
      <dgm:spPr/>
      <dgm:t>
        <a:bodyPr/>
        <a:lstStyle/>
        <a:p>
          <a:endParaRPr lang="en-US"/>
        </a:p>
      </dgm:t>
    </dgm:pt>
    <dgm:pt modelId="{E7F0DB10-26BE-5543-800A-FC008F5D9587}" type="pres">
      <dgm:prSet presAssocID="{993EDEB2-87EE-EF44-BDE7-D98740890A26}" presName="sp" presStyleCnt="0"/>
      <dgm:spPr/>
    </dgm:pt>
    <dgm:pt modelId="{D3D88056-9EAF-2147-8EA1-2D0B2490720C}" type="pres">
      <dgm:prSet presAssocID="{ABA72DB2-801E-9645-B22F-01D22D33F348}" presName="arrowAndChildren" presStyleCnt="0"/>
      <dgm:spPr/>
    </dgm:pt>
    <dgm:pt modelId="{5718B684-2641-6944-9136-2CF5C4470F49}" type="pres">
      <dgm:prSet presAssocID="{ABA72DB2-801E-9645-B22F-01D22D33F348}" presName="parentTextArrow" presStyleLbl="node1" presStyleIdx="0" presStyleCnt="3"/>
      <dgm:spPr/>
      <dgm:t>
        <a:bodyPr/>
        <a:lstStyle/>
        <a:p>
          <a:endParaRPr lang="en-US"/>
        </a:p>
      </dgm:t>
    </dgm:pt>
    <dgm:pt modelId="{2B99D5BE-88D5-EB41-83EF-2406EA46B3BC}" type="pres">
      <dgm:prSet presAssocID="{ABA72DB2-801E-9645-B22F-01D22D33F348}" presName="arrow" presStyleLbl="node1" presStyleIdx="1" presStyleCnt="3"/>
      <dgm:spPr/>
      <dgm:t>
        <a:bodyPr/>
        <a:lstStyle/>
        <a:p>
          <a:endParaRPr lang="en-US"/>
        </a:p>
      </dgm:t>
    </dgm:pt>
    <dgm:pt modelId="{53B95220-CE5A-EB4C-90C5-678A32BAA13B}" type="pres">
      <dgm:prSet presAssocID="{ABA72DB2-801E-9645-B22F-01D22D33F348}" presName="descendantArrow" presStyleCnt="0"/>
      <dgm:spPr/>
    </dgm:pt>
    <dgm:pt modelId="{BD484B4B-7A7B-144C-8A8D-0FF892506DF5}" type="pres">
      <dgm:prSet presAssocID="{3F2F354C-7885-B442-9151-931D9D43CF07}" presName="childTextArrow" presStyleLbl="fgAccFollowNode1" presStyleIdx="1" presStyleCnt="3">
        <dgm:presLayoutVars>
          <dgm:bulletEnabled val="1"/>
        </dgm:presLayoutVars>
      </dgm:prSet>
      <dgm:spPr/>
      <dgm:t>
        <a:bodyPr/>
        <a:lstStyle/>
        <a:p>
          <a:endParaRPr lang="en-US"/>
        </a:p>
      </dgm:t>
    </dgm:pt>
    <dgm:pt modelId="{7CE2C9D2-20C6-D749-A952-49DB332E05E6}" type="pres">
      <dgm:prSet presAssocID="{1A8090F7-FF07-F14C-9A5C-56E9D9995FDF}" presName="sp" presStyleCnt="0"/>
      <dgm:spPr/>
    </dgm:pt>
    <dgm:pt modelId="{092A8FA8-C944-8544-80CF-0ACB85E75A1D}" type="pres">
      <dgm:prSet presAssocID="{21674A98-DE34-6844-ADE7-A1EFA1915BF3}" presName="arrowAndChildren" presStyleCnt="0"/>
      <dgm:spPr/>
    </dgm:pt>
    <dgm:pt modelId="{627F4A38-CCE1-3445-9497-52A2909029FF}" type="pres">
      <dgm:prSet presAssocID="{21674A98-DE34-6844-ADE7-A1EFA1915BF3}" presName="parentTextArrow" presStyleLbl="node1" presStyleIdx="1" presStyleCnt="3"/>
      <dgm:spPr/>
      <dgm:t>
        <a:bodyPr/>
        <a:lstStyle/>
        <a:p>
          <a:endParaRPr lang="en-US"/>
        </a:p>
      </dgm:t>
    </dgm:pt>
    <dgm:pt modelId="{8DA4303D-9089-F44B-BFD9-B14018A85389}" type="pres">
      <dgm:prSet presAssocID="{21674A98-DE34-6844-ADE7-A1EFA1915BF3}" presName="arrow" presStyleLbl="node1" presStyleIdx="2" presStyleCnt="3"/>
      <dgm:spPr/>
      <dgm:t>
        <a:bodyPr/>
        <a:lstStyle/>
        <a:p>
          <a:endParaRPr lang="en-US"/>
        </a:p>
      </dgm:t>
    </dgm:pt>
    <dgm:pt modelId="{9D486022-0628-8146-92CA-8D5A454C4492}" type="pres">
      <dgm:prSet presAssocID="{21674A98-DE34-6844-ADE7-A1EFA1915BF3}" presName="descendantArrow" presStyleCnt="0"/>
      <dgm:spPr/>
    </dgm:pt>
    <dgm:pt modelId="{53745F16-E930-4845-9C4E-B66121DDB08A}" type="pres">
      <dgm:prSet presAssocID="{37B1DE6D-8517-FF41-B7D7-BE8A75BC6E3C}" presName="childTextArrow" presStyleLbl="fgAccFollowNode1" presStyleIdx="2" presStyleCnt="3">
        <dgm:presLayoutVars>
          <dgm:bulletEnabled val="1"/>
        </dgm:presLayoutVars>
      </dgm:prSet>
      <dgm:spPr/>
      <dgm:t>
        <a:bodyPr/>
        <a:lstStyle/>
        <a:p>
          <a:endParaRPr lang="en-US"/>
        </a:p>
      </dgm:t>
    </dgm:pt>
  </dgm:ptLst>
  <dgm:cxnLst>
    <dgm:cxn modelId="{7E4498E1-EBB5-3146-A0B5-E87CE4FAB705}" type="presOf" srcId="{711DE795-23AD-F844-9D96-44E6BA8BBA83}" destId="{CF76291D-2358-B449-AE95-D81AD781895C}" srcOrd="0" destOrd="0" presId="urn:microsoft.com/office/officeart/2005/8/layout/process4"/>
    <dgm:cxn modelId="{B67F4A6E-92B4-E547-9BD2-0E8710B79923}" type="presOf" srcId="{37B1DE6D-8517-FF41-B7D7-BE8A75BC6E3C}" destId="{53745F16-E930-4845-9C4E-B66121DDB08A}" srcOrd="0" destOrd="0" presId="urn:microsoft.com/office/officeart/2005/8/layout/process4"/>
    <dgm:cxn modelId="{9C0D4387-5504-A54E-9FCA-2A9595CA5D91}" type="presOf" srcId="{F7DA1D41-A86F-544F-A82F-D1CC5F917683}" destId="{3C6D58C8-743C-F44C-BCD7-9D7469A64358}" srcOrd="0" destOrd="0" presId="urn:microsoft.com/office/officeart/2005/8/layout/process4"/>
    <dgm:cxn modelId="{3555CD24-B883-A64D-89AA-F3759C6597B9}" type="presOf" srcId="{ABA72DB2-801E-9645-B22F-01D22D33F348}" destId="{5718B684-2641-6944-9136-2CF5C4470F49}" srcOrd="0" destOrd="0" presId="urn:microsoft.com/office/officeart/2005/8/layout/process4"/>
    <dgm:cxn modelId="{66DB7B22-8D97-BC49-B6DF-D6949F74054A}" srcId="{21674A98-DE34-6844-ADE7-A1EFA1915BF3}" destId="{37B1DE6D-8517-FF41-B7D7-BE8A75BC6E3C}" srcOrd="0" destOrd="0" parTransId="{5E11A219-D447-2C45-92D8-82C82C9562E6}" sibTransId="{35E1A584-08E8-884B-8277-7D09EEE1B3DC}"/>
    <dgm:cxn modelId="{798237C3-D752-3041-BE34-C280DE75620D}" srcId="{F7DA1D41-A86F-544F-A82F-D1CC5F917683}" destId="{21674A98-DE34-6844-ADE7-A1EFA1915BF3}" srcOrd="0" destOrd="0" parTransId="{17AB718D-5B31-764B-95C2-F89C9698D515}" sibTransId="{1A8090F7-FF07-F14C-9A5C-56E9D9995FDF}"/>
    <dgm:cxn modelId="{08F06CF8-58E7-2B4F-A1DD-FD56081560A4}" type="presOf" srcId="{8AE15B88-10DC-774F-9E9D-3EB1C45AE90C}" destId="{8BF83E73-1DDD-6241-95B3-ED1303A744D0}" srcOrd="1" destOrd="0" presId="urn:microsoft.com/office/officeart/2005/8/layout/process4"/>
    <dgm:cxn modelId="{E2153053-AFD5-FF4E-A106-769C22BDDAD1}" type="presOf" srcId="{21674A98-DE34-6844-ADE7-A1EFA1915BF3}" destId="{8DA4303D-9089-F44B-BFD9-B14018A85389}" srcOrd="1" destOrd="0" presId="urn:microsoft.com/office/officeart/2005/8/layout/process4"/>
    <dgm:cxn modelId="{9E4398D0-4E51-8843-887E-5810814F8545}" srcId="{F7DA1D41-A86F-544F-A82F-D1CC5F917683}" destId="{8AE15B88-10DC-774F-9E9D-3EB1C45AE90C}" srcOrd="2" destOrd="0" parTransId="{CA9C5046-D4DD-5343-BEF0-CD5A40E8A7D7}" sibTransId="{AED98D48-7B40-6643-AA75-D4117FB876E2}"/>
    <dgm:cxn modelId="{8FAE8EF3-9190-FE47-B7D6-F13B548EE7AD}" srcId="{F7DA1D41-A86F-544F-A82F-D1CC5F917683}" destId="{ABA72DB2-801E-9645-B22F-01D22D33F348}" srcOrd="1" destOrd="0" parTransId="{67EB58C3-0249-644C-9BC0-3AD5D49851D7}" sibTransId="{993EDEB2-87EE-EF44-BDE7-D98740890A26}"/>
    <dgm:cxn modelId="{18C39D0E-4F2A-5345-A974-1C54C5EEA486}" type="presOf" srcId="{3F2F354C-7885-B442-9151-931D9D43CF07}" destId="{BD484B4B-7A7B-144C-8A8D-0FF892506DF5}" srcOrd="0" destOrd="0" presId="urn:microsoft.com/office/officeart/2005/8/layout/process4"/>
    <dgm:cxn modelId="{4DF14FB8-B206-2F4B-BE62-55E943D6B56C}" srcId="{8AE15B88-10DC-774F-9E9D-3EB1C45AE90C}" destId="{711DE795-23AD-F844-9D96-44E6BA8BBA83}" srcOrd="0" destOrd="0" parTransId="{5EA7F630-1402-A94D-8285-3E4AA75A9F80}" sibTransId="{42C42605-05FC-D648-A089-891B7F469AE3}"/>
    <dgm:cxn modelId="{CC8EEDC3-0951-2E43-AA22-F8E55BE33C97}" type="presOf" srcId="{ABA72DB2-801E-9645-B22F-01D22D33F348}" destId="{2B99D5BE-88D5-EB41-83EF-2406EA46B3BC}" srcOrd="1" destOrd="0" presId="urn:microsoft.com/office/officeart/2005/8/layout/process4"/>
    <dgm:cxn modelId="{BF2A1771-F8BC-3D49-8CCC-953DE4833B23}" type="presOf" srcId="{21674A98-DE34-6844-ADE7-A1EFA1915BF3}" destId="{627F4A38-CCE1-3445-9497-52A2909029FF}" srcOrd="0" destOrd="0" presId="urn:microsoft.com/office/officeart/2005/8/layout/process4"/>
    <dgm:cxn modelId="{A7400D74-A328-B348-A2AF-28A85A1FBE11}" srcId="{ABA72DB2-801E-9645-B22F-01D22D33F348}" destId="{3F2F354C-7885-B442-9151-931D9D43CF07}" srcOrd="0" destOrd="0" parTransId="{8E49A0DE-2875-C448-8B51-95A30192C5AB}" sibTransId="{FDE9EF81-669C-544A-BE0C-3238721CC733}"/>
    <dgm:cxn modelId="{456E20AF-A237-9344-A051-0FE0EF52B239}" type="presOf" srcId="{8AE15B88-10DC-774F-9E9D-3EB1C45AE90C}" destId="{E3AC38EE-07D4-4541-8AB1-7D78830037B7}" srcOrd="0" destOrd="0" presId="urn:microsoft.com/office/officeart/2005/8/layout/process4"/>
    <dgm:cxn modelId="{19D08D36-FF50-1249-84DD-B986E1A21536}" type="presParOf" srcId="{3C6D58C8-743C-F44C-BCD7-9D7469A64358}" destId="{A70DE718-4AF2-4C4A-82FF-6A15F9DC24FD}" srcOrd="0" destOrd="0" presId="urn:microsoft.com/office/officeart/2005/8/layout/process4"/>
    <dgm:cxn modelId="{94A6FE6D-D7ED-8B49-BB6D-22CCF7134AAE}" type="presParOf" srcId="{A70DE718-4AF2-4C4A-82FF-6A15F9DC24FD}" destId="{E3AC38EE-07D4-4541-8AB1-7D78830037B7}" srcOrd="0" destOrd="0" presId="urn:microsoft.com/office/officeart/2005/8/layout/process4"/>
    <dgm:cxn modelId="{1C759744-9A8A-634E-832F-A563984B29E9}" type="presParOf" srcId="{A70DE718-4AF2-4C4A-82FF-6A15F9DC24FD}" destId="{8BF83E73-1DDD-6241-95B3-ED1303A744D0}" srcOrd="1" destOrd="0" presId="urn:microsoft.com/office/officeart/2005/8/layout/process4"/>
    <dgm:cxn modelId="{2D0E29A8-3DB2-A748-9C87-59490BFBCBF7}" type="presParOf" srcId="{A70DE718-4AF2-4C4A-82FF-6A15F9DC24FD}" destId="{4A6E9170-32D4-ED42-A542-36C32ECFDC45}" srcOrd="2" destOrd="0" presId="urn:microsoft.com/office/officeart/2005/8/layout/process4"/>
    <dgm:cxn modelId="{161367B4-A458-9E4A-99D2-C36621B8415B}" type="presParOf" srcId="{4A6E9170-32D4-ED42-A542-36C32ECFDC45}" destId="{CF76291D-2358-B449-AE95-D81AD781895C}" srcOrd="0" destOrd="0" presId="urn:microsoft.com/office/officeart/2005/8/layout/process4"/>
    <dgm:cxn modelId="{0082DBE5-D87C-5048-8BF2-2A7B4D742B51}" type="presParOf" srcId="{3C6D58C8-743C-F44C-BCD7-9D7469A64358}" destId="{E7F0DB10-26BE-5543-800A-FC008F5D9587}" srcOrd="1" destOrd="0" presId="urn:microsoft.com/office/officeart/2005/8/layout/process4"/>
    <dgm:cxn modelId="{728BDE94-34F0-9445-B4DB-E4105ACABEC1}" type="presParOf" srcId="{3C6D58C8-743C-F44C-BCD7-9D7469A64358}" destId="{D3D88056-9EAF-2147-8EA1-2D0B2490720C}" srcOrd="2" destOrd="0" presId="urn:microsoft.com/office/officeart/2005/8/layout/process4"/>
    <dgm:cxn modelId="{450266EA-C652-5842-988E-4E73C8BB7DDB}" type="presParOf" srcId="{D3D88056-9EAF-2147-8EA1-2D0B2490720C}" destId="{5718B684-2641-6944-9136-2CF5C4470F49}" srcOrd="0" destOrd="0" presId="urn:microsoft.com/office/officeart/2005/8/layout/process4"/>
    <dgm:cxn modelId="{2CBB54A9-91C6-1D45-B1B5-DC74A032EDB4}" type="presParOf" srcId="{D3D88056-9EAF-2147-8EA1-2D0B2490720C}" destId="{2B99D5BE-88D5-EB41-83EF-2406EA46B3BC}" srcOrd="1" destOrd="0" presId="urn:microsoft.com/office/officeart/2005/8/layout/process4"/>
    <dgm:cxn modelId="{C2C64A58-8E81-FB41-949C-8495FBDB96FA}" type="presParOf" srcId="{D3D88056-9EAF-2147-8EA1-2D0B2490720C}" destId="{53B95220-CE5A-EB4C-90C5-678A32BAA13B}" srcOrd="2" destOrd="0" presId="urn:microsoft.com/office/officeart/2005/8/layout/process4"/>
    <dgm:cxn modelId="{A97F6046-2AE6-B244-972F-D530A05F0830}" type="presParOf" srcId="{53B95220-CE5A-EB4C-90C5-678A32BAA13B}" destId="{BD484B4B-7A7B-144C-8A8D-0FF892506DF5}" srcOrd="0" destOrd="0" presId="urn:microsoft.com/office/officeart/2005/8/layout/process4"/>
    <dgm:cxn modelId="{C35CC626-9A00-EF4A-8FD6-7513155340DA}" type="presParOf" srcId="{3C6D58C8-743C-F44C-BCD7-9D7469A64358}" destId="{7CE2C9D2-20C6-D749-A952-49DB332E05E6}" srcOrd="3" destOrd="0" presId="urn:microsoft.com/office/officeart/2005/8/layout/process4"/>
    <dgm:cxn modelId="{83FA5D8B-00F6-4A4F-9D9C-8B629C984B78}" type="presParOf" srcId="{3C6D58C8-743C-F44C-BCD7-9D7469A64358}" destId="{092A8FA8-C944-8544-80CF-0ACB85E75A1D}" srcOrd="4" destOrd="0" presId="urn:microsoft.com/office/officeart/2005/8/layout/process4"/>
    <dgm:cxn modelId="{6F3EE633-D3C8-324B-8CDA-2EDDE30C3030}" type="presParOf" srcId="{092A8FA8-C944-8544-80CF-0ACB85E75A1D}" destId="{627F4A38-CCE1-3445-9497-52A2909029FF}" srcOrd="0" destOrd="0" presId="urn:microsoft.com/office/officeart/2005/8/layout/process4"/>
    <dgm:cxn modelId="{00227EB9-68B0-A14F-A332-CA8FBCDCC287}" type="presParOf" srcId="{092A8FA8-C944-8544-80CF-0ACB85E75A1D}" destId="{8DA4303D-9089-F44B-BFD9-B14018A85389}" srcOrd="1" destOrd="0" presId="urn:microsoft.com/office/officeart/2005/8/layout/process4"/>
    <dgm:cxn modelId="{0FCB598D-EF4A-904C-965B-B493B7C8CCE0}" type="presParOf" srcId="{092A8FA8-C944-8544-80CF-0ACB85E75A1D}" destId="{9D486022-0628-8146-92CA-8D5A454C4492}" srcOrd="2" destOrd="0" presId="urn:microsoft.com/office/officeart/2005/8/layout/process4"/>
    <dgm:cxn modelId="{DE70678B-F50B-6D4B-9DAD-3F27BF3BD023}" type="presParOf" srcId="{9D486022-0628-8146-92CA-8D5A454C4492}" destId="{53745F16-E930-4845-9C4E-B66121DDB08A}"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2FA95E-1380-FD45-B76D-94F868BFF1FF}"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744602B6-CAB0-1B46-B0DB-B81C05449502}">
      <dgm:prSet phldrT="[Text]"/>
      <dgm:spPr>
        <a:solidFill>
          <a:srgbClr val="F9081C"/>
        </a:solidFill>
      </dgm:spPr>
      <dgm:t>
        <a:bodyPr/>
        <a:lstStyle/>
        <a:p>
          <a:r>
            <a:rPr lang="en-US" dirty="0" smtClean="0"/>
            <a:t>Preparations</a:t>
          </a:r>
          <a:endParaRPr lang="en-US" dirty="0"/>
        </a:p>
      </dgm:t>
    </dgm:pt>
    <dgm:pt modelId="{070CA04B-F6DB-1747-9C01-6438972FC1CA}" type="parTrans" cxnId="{19EA0124-FDD6-2C4F-ADF7-F247C3227337}">
      <dgm:prSet/>
      <dgm:spPr/>
      <dgm:t>
        <a:bodyPr/>
        <a:lstStyle/>
        <a:p>
          <a:endParaRPr lang="en-US"/>
        </a:p>
      </dgm:t>
    </dgm:pt>
    <dgm:pt modelId="{627C29A0-90DE-F045-89AB-4143EA3BAAB4}" type="sibTrans" cxnId="{19EA0124-FDD6-2C4F-ADF7-F247C3227337}">
      <dgm:prSet/>
      <dgm:spPr/>
      <dgm:t>
        <a:bodyPr/>
        <a:lstStyle/>
        <a:p>
          <a:endParaRPr lang="en-US"/>
        </a:p>
      </dgm:t>
    </dgm:pt>
    <dgm:pt modelId="{DF58A94D-6A65-5A4F-9B70-15B1B05429E5}">
      <dgm:prSet phldrT="[Text]"/>
      <dgm:spPr/>
      <dgm:t>
        <a:bodyPr/>
        <a:lstStyle/>
        <a:p>
          <a:r>
            <a:rPr lang="en-US" dirty="0" smtClean="0"/>
            <a:t>Disaster Preparedness</a:t>
          </a:r>
          <a:endParaRPr lang="en-US" dirty="0"/>
        </a:p>
      </dgm:t>
    </dgm:pt>
    <dgm:pt modelId="{24F1990B-2E08-A748-A06A-675BCCB64411}" type="parTrans" cxnId="{6BA3774F-E39B-A84B-AE41-9FDCB0DD2044}">
      <dgm:prSet/>
      <dgm:spPr/>
      <dgm:t>
        <a:bodyPr/>
        <a:lstStyle/>
        <a:p>
          <a:endParaRPr lang="en-US"/>
        </a:p>
      </dgm:t>
    </dgm:pt>
    <dgm:pt modelId="{59ABC827-6766-7C47-91AB-6E3F843841EA}" type="sibTrans" cxnId="{6BA3774F-E39B-A84B-AE41-9FDCB0DD2044}">
      <dgm:prSet/>
      <dgm:spPr/>
      <dgm:t>
        <a:bodyPr/>
        <a:lstStyle/>
        <a:p>
          <a:endParaRPr lang="en-US"/>
        </a:p>
      </dgm:t>
    </dgm:pt>
    <dgm:pt modelId="{2DA80E1B-EE1B-1A4F-956B-C543A9601228}">
      <dgm:prSet phldrT="[Text]"/>
      <dgm:spPr>
        <a:solidFill>
          <a:srgbClr val="F28A31"/>
        </a:solidFill>
      </dgm:spPr>
      <dgm:t>
        <a:bodyPr/>
        <a:lstStyle/>
        <a:p>
          <a:r>
            <a:rPr lang="en-US" dirty="0" err="1" smtClean="0">
              <a:solidFill>
                <a:srgbClr val="000000"/>
              </a:solidFill>
            </a:rPr>
            <a:t>Psychoeducation</a:t>
          </a:r>
          <a:r>
            <a:rPr lang="en-US" dirty="0" smtClean="0">
              <a:solidFill>
                <a:srgbClr val="000000"/>
              </a:solidFill>
            </a:rPr>
            <a:t> </a:t>
          </a:r>
        </a:p>
        <a:p>
          <a:r>
            <a:rPr lang="en-US" dirty="0" smtClean="0">
              <a:solidFill>
                <a:srgbClr val="000000"/>
              </a:solidFill>
            </a:rPr>
            <a:t>Advocacy	</a:t>
          </a:r>
          <a:endParaRPr lang="en-US" dirty="0">
            <a:solidFill>
              <a:srgbClr val="000000"/>
            </a:solidFill>
          </a:endParaRPr>
        </a:p>
      </dgm:t>
    </dgm:pt>
    <dgm:pt modelId="{438DBEED-AE99-094F-A2D2-DAC859F6F74F}" type="parTrans" cxnId="{E984FC5E-DE1D-4A47-8FF2-32355D3E3841}">
      <dgm:prSet/>
      <dgm:spPr/>
      <dgm:t>
        <a:bodyPr/>
        <a:lstStyle/>
        <a:p>
          <a:endParaRPr lang="en-US"/>
        </a:p>
      </dgm:t>
    </dgm:pt>
    <dgm:pt modelId="{FFCB8E70-15BB-A84C-9138-C4090EA32935}" type="sibTrans" cxnId="{E984FC5E-DE1D-4A47-8FF2-32355D3E3841}">
      <dgm:prSet/>
      <dgm:spPr/>
      <dgm:t>
        <a:bodyPr/>
        <a:lstStyle/>
        <a:p>
          <a:endParaRPr lang="en-US"/>
        </a:p>
      </dgm:t>
    </dgm:pt>
    <dgm:pt modelId="{1602FFE6-8B86-914A-BD21-3ABAB8B21936}">
      <dgm:prSet phldrT="[Text]"/>
      <dgm:spPr>
        <a:solidFill>
          <a:srgbClr val="F2CB1C"/>
        </a:solidFill>
      </dgm:spPr>
      <dgm:t>
        <a:bodyPr/>
        <a:lstStyle/>
        <a:p>
          <a:r>
            <a:rPr lang="en-US" dirty="0" smtClean="0">
              <a:solidFill>
                <a:srgbClr val="000000"/>
              </a:solidFill>
            </a:rPr>
            <a:t>Program management</a:t>
          </a:r>
          <a:endParaRPr lang="en-US" dirty="0">
            <a:solidFill>
              <a:srgbClr val="000000"/>
            </a:solidFill>
          </a:endParaRPr>
        </a:p>
      </dgm:t>
    </dgm:pt>
    <dgm:pt modelId="{C04A7109-AA72-2F4B-AFDF-AC8E631CE27F}" type="parTrans" cxnId="{A00FFC32-1AC1-DD47-BEFA-BAB2881D41BD}">
      <dgm:prSet/>
      <dgm:spPr/>
      <dgm:t>
        <a:bodyPr/>
        <a:lstStyle/>
        <a:p>
          <a:endParaRPr lang="en-US"/>
        </a:p>
      </dgm:t>
    </dgm:pt>
    <dgm:pt modelId="{2E3B53CD-B143-8545-B026-3AF96802B437}" type="sibTrans" cxnId="{A00FFC32-1AC1-DD47-BEFA-BAB2881D41BD}">
      <dgm:prSet/>
      <dgm:spPr/>
      <dgm:t>
        <a:bodyPr/>
        <a:lstStyle/>
        <a:p>
          <a:endParaRPr lang="en-US"/>
        </a:p>
      </dgm:t>
    </dgm:pt>
    <dgm:pt modelId="{50D765EA-5AD5-894B-A9FF-EBF3762D8BDB}">
      <dgm:prSet phldrT="[Text]"/>
      <dgm:spPr/>
      <dgm:t>
        <a:bodyPr/>
        <a:lstStyle/>
        <a:p>
          <a:r>
            <a:rPr lang="en-US" dirty="0" smtClean="0"/>
            <a:t>Assessments</a:t>
          </a:r>
          <a:endParaRPr lang="en-US" dirty="0"/>
        </a:p>
      </dgm:t>
    </dgm:pt>
    <dgm:pt modelId="{8AC02B46-ACA5-7F40-B4F9-67FD71DA7B25}" type="parTrans" cxnId="{6A3B4E81-1F00-0949-9515-AA99AB4A72AF}">
      <dgm:prSet/>
      <dgm:spPr/>
      <dgm:t>
        <a:bodyPr/>
        <a:lstStyle/>
        <a:p>
          <a:endParaRPr lang="en-US"/>
        </a:p>
      </dgm:t>
    </dgm:pt>
    <dgm:pt modelId="{F6C97C5C-4AD4-904C-8A7E-4DFC65EF75DA}" type="sibTrans" cxnId="{6A3B4E81-1F00-0949-9515-AA99AB4A72AF}">
      <dgm:prSet/>
      <dgm:spPr/>
      <dgm:t>
        <a:bodyPr/>
        <a:lstStyle/>
        <a:p>
          <a:endParaRPr lang="en-US"/>
        </a:p>
      </dgm:t>
    </dgm:pt>
    <dgm:pt modelId="{2A56AEFF-8E41-6F4A-B832-06382A3D7B43}">
      <dgm:prSet/>
      <dgm:spPr/>
      <dgm:t>
        <a:bodyPr/>
        <a:lstStyle/>
        <a:p>
          <a:r>
            <a:rPr lang="en-US" dirty="0" smtClean="0"/>
            <a:t>Assessments</a:t>
          </a:r>
          <a:endParaRPr lang="en-US" dirty="0"/>
        </a:p>
      </dgm:t>
    </dgm:pt>
    <dgm:pt modelId="{3AEC9743-2F70-784B-8006-7A6ABEDBC4D6}" type="parTrans" cxnId="{DEAF2F68-58D8-4A44-BB1B-B44895E38745}">
      <dgm:prSet/>
      <dgm:spPr/>
      <dgm:t>
        <a:bodyPr/>
        <a:lstStyle/>
        <a:p>
          <a:endParaRPr lang="en-US"/>
        </a:p>
      </dgm:t>
    </dgm:pt>
    <dgm:pt modelId="{6BB1F902-6A91-A94D-B6D9-E29E319E1ECD}" type="sibTrans" cxnId="{DEAF2F68-58D8-4A44-BB1B-B44895E38745}">
      <dgm:prSet/>
      <dgm:spPr/>
      <dgm:t>
        <a:bodyPr/>
        <a:lstStyle/>
        <a:p>
          <a:endParaRPr lang="en-US"/>
        </a:p>
      </dgm:t>
    </dgm:pt>
    <dgm:pt modelId="{81C4095B-AE3A-DA43-90D6-18EB3EFDBFB8}">
      <dgm:prSet/>
      <dgm:spPr/>
      <dgm:t>
        <a:bodyPr/>
        <a:lstStyle/>
        <a:p>
          <a:r>
            <a:rPr lang="en-US" dirty="0" smtClean="0"/>
            <a:t>Coordination (e.g. basic needs)</a:t>
          </a:r>
          <a:endParaRPr lang="en-US" dirty="0"/>
        </a:p>
      </dgm:t>
    </dgm:pt>
    <dgm:pt modelId="{2E4EEAE6-BC24-3946-AE5D-AF72173057F8}" type="parTrans" cxnId="{D1B5F2B0-9085-CB43-B608-6051E9E773CF}">
      <dgm:prSet/>
      <dgm:spPr/>
      <dgm:t>
        <a:bodyPr/>
        <a:lstStyle/>
        <a:p>
          <a:endParaRPr lang="en-US"/>
        </a:p>
      </dgm:t>
    </dgm:pt>
    <dgm:pt modelId="{46F96179-AC13-FD45-8DF8-077F5C233E92}" type="sibTrans" cxnId="{D1B5F2B0-9085-CB43-B608-6051E9E773CF}">
      <dgm:prSet/>
      <dgm:spPr/>
      <dgm:t>
        <a:bodyPr/>
        <a:lstStyle/>
        <a:p>
          <a:endParaRPr lang="en-US"/>
        </a:p>
      </dgm:t>
    </dgm:pt>
    <dgm:pt modelId="{2CECDDBE-16F5-3B4B-A0BA-B57D40C9BA5F}">
      <dgm:prSet/>
      <dgm:spPr>
        <a:solidFill>
          <a:srgbClr val="F26429"/>
        </a:solidFill>
      </dgm:spPr>
      <dgm:t>
        <a:bodyPr/>
        <a:lstStyle/>
        <a:p>
          <a:r>
            <a:rPr lang="en-US" dirty="0" smtClean="0">
              <a:solidFill>
                <a:srgbClr val="000000"/>
              </a:solidFill>
            </a:rPr>
            <a:t>Capacity building</a:t>
          </a:r>
          <a:endParaRPr lang="en-US" dirty="0">
            <a:solidFill>
              <a:srgbClr val="000000"/>
            </a:solidFill>
          </a:endParaRPr>
        </a:p>
      </dgm:t>
    </dgm:pt>
    <dgm:pt modelId="{2F717ABD-E14A-8345-B966-347AF485F816}" type="parTrans" cxnId="{35437CE3-8F44-4548-B3B6-D607F3BA89AA}">
      <dgm:prSet/>
      <dgm:spPr/>
      <dgm:t>
        <a:bodyPr/>
        <a:lstStyle/>
        <a:p>
          <a:endParaRPr lang="en-US"/>
        </a:p>
      </dgm:t>
    </dgm:pt>
    <dgm:pt modelId="{AE03B77E-A19C-6641-8685-C31107F21EE1}" type="sibTrans" cxnId="{35437CE3-8F44-4548-B3B6-D607F3BA89AA}">
      <dgm:prSet/>
      <dgm:spPr/>
      <dgm:t>
        <a:bodyPr/>
        <a:lstStyle/>
        <a:p>
          <a:endParaRPr lang="en-US"/>
        </a:p>
      </dgm:t>
    </dgm:pt>
    <dgm:pt modelId="{7F494C0E-A2CE-C949-B135-F5158BED1950}">
      <dgm:prSet/>
      <dgm:spPr/>
      <dgm:t>
        <a:bodyPr/>
        <a:lstStyle/>
        <a:p>
          <a:r>
            <a:rPr lang="en-US" dirty="0" smtClean="0"/>
            <a:t>Initial training in PFA/Assessments</a:t>
          </a:r>
          <a:endParaRPr lang="en-US" dirty="0"/>
        </a:p>
      </dgm:t>
    </dgm:pt>
    <dgm:pt modelId="{FDDB2548-D459-E942-9C7F-E26678BB9D42}" type="parTrans" cxnId="{83DD1FEC-692B-7540-9252-1FDEAC216F93}">
      <dgm:prSet/>
      <dgm:spPr/>
      <dgm:t>
        <a:bodyPr/>
        <a:lstStyle/>
        <a:p>
          <a:endParaRPr lang="en-US"/>
        </a:p>
      </dgm:t>
    </dgm:pt>
    <dgm:pt modelId="{80AE0C28-E75C-2D41-AF75-F5CDEED74B49}" type="sibTrans" cxnId="{83DD1FEC-692B-7540-9252-1FDEAC216F93}">
      <dgm:prSet/>
      <dgm:spPr/>
      <dgm:t>
        <a:bodyPr/>
        <a:lstStyle/>
        <a:p>
          <a:endParaRPr lang="en-US"/>
        </a:p>
      </dgm:t>
    </dgm:pt>
    <dgm:pt modelId="{7CD959E6-9A8D-D742-A293-CCF7793642DF}">
      <dgm:prSet/>
      <dgm:spPr/>
      <dgm:t>
        <a:bodyPr/>
        <a:lstStyle/>
        <a:p>
          <a:r>
            <a:rPr lang="en-US" dirty="0" smtClean="0"/>
            <a:t>PS specific training </a:t>
          </a:r>
          <a:endParaRPr lang="en-US" dirty="0"/>
        </a:p>
      </dgm:t>
    </dgm:pt>
    <dgm:pt modelId="{91E1FF1F-A639-6A43-A855-6D3F3CD2D62E}" type="parTrans" cxnId="{F9020202-B3DB-684E-8A07-EA14EAD056B2}">
      <dgm:prSet/>
      <dgm:spPr/>
      <dgm:t>
        <a:bodyPr/>
        <a:lstStyle/>
        <a:p>
          <a:endParaRPr lang="en-US"/>
        </a:p>
      </dgm:t>
    </dgm:pt>
    <dgm:pt modelId="{121DE832-D47C-3E4F-97EC-199E5E9FC42C}" type="sibTrans" cxnId="{F9020202-B3DB-684E-8A07-EA14EAD056B2}">
      <dgm:prSet/>
      <dgm:spPr/>
      <dgm:t>
        <a:bodyPr/>
        <a:lstStyle/>
        <a:p>
          <a:endParaRPr lang="en-US"/>
        </a:p>
      </dgm:t>
    </dgm:pt>
    <dgm:pt modelId="{54F01F1D-DD70-3D40-81AC-1D33E8C7F635}">
      <dgm:prSet/>
      <dgm:spPr/>
      <dgm:t>
        <a:bodyPr/>
        <a:lstStyle/>
        <a:p>
          <a:r>
            <a:rPr lang="en-US" dirty="0" smtClean="0"/>
            <a:t>Program management tasks</a:t>
          </a:r>
          <a:endParaRPr lang="en-US" dirty="0"/>
        </a:p>
      </dgm:t>
    </dgm:pt>
    <dgm:pt modelId="{60E5474B-F7BC-1947-8CDA-E2990C58D056}" type="parTrans" cxnId="{849D8EA0-560E-8140-B697-A4B92E6BC64F}">
      <dgm:prSet/>
      <dgm:spPr/>
      <dgm:t>
        <a:bodyPr/>
        <a:lstStyle/>
        <a:p>
          <a:endParaRPr lang="en-US"/>
        </a:p>
      </dgm:t>
    </dgm:pt>
    <dgm:pt modelId="{8AA79F49-9BDB-EE45-98FD-10DAB5116C16}" type="sibTrans" cxnId="{849D8EA0-560E-8140-B697-A4B92E6BC64F}">
      <dgm:prSet/>
      <dgm:spPr/>
      <dgm:t>
        <a:bodyPr/>
        <a:lstStyle/>
        <a:p>
          <a:endParaRPr lang="en-US"/>
        </a:p>
      </dgm:t>
    </dgm:pt>
    <dgm:pt modelId="{5496FD43-BE37-3F48-9678-4AE247AE9D34}">
      <dgm:prSet/>
      <dgm:spPr/>
      <dgm:t>
        <a:bodyPr/>
        <a:lstStyle/>
        <a:p>
          <a:r>
            <a:rPr lang="en-US" smtClean="0"/>
            <a:t>Community mobilization / contact</a:t>
          </a:r>
          <a:endParaRPr lang="en-US" dirty="0"/>
        </a:p>
      </dgm:t>
    </dgm:pt>
    <dgm:pt modelId="{F1CDF6BF-4550-264B-9EC9-DEA36DBD5537}" type="parTrans" cxnId="{F5F8C52B-3A71-5A48-80DC-D350B73451F5}">
      <dgm:prSet/>
      <dgm:spPr/>
      <dgm:t>
        <a:bodyPr/>
        <a:lstStyle/>
        <a:p>
          <a:endParaRPr lang="en-US"/>
        </a:p>
      </dgm:t>
    </dgm:pt>
    <dgm:pt modelId="{38B9C806-E4BE-8149-A188-108789A527AE}" type="sibTrans" cxnId="{F5F8C52B-3A71-5A48-80DC-D350B73451F5}">
      <dgm:prSet/>
      <dgm:spPr/>
      <dgm:t>
        <a:bodyPr/>
        <a:lstStyle/>
        <a:p>
          <a:endParaRPr lang="en-US"/>
        </a:p>
      </dgm:t>
    </dgm:pt>
    <dgm:pt modelId="{CBD940F5-E97C-8741-835F-2EA8AB78A220}">
      <dgm:prSet/>
      <dgm:spPr/>
      <dgm:t>
        <a:bodyPr/>
        <a:lstStyle/>
        <a:p>
          <a:r>
            <a:rPr lang="en-US" dirty="0" smtClean="0"/>
            <a:t>Coordination (internal and external)</a:t>
          </a:r>
          <a:endParaRPr lang="en-US" dirty="0"/>
        </a:p>
      </dgm:t>
    </dgm:pt>
    <dgm:pt modelId="{6409FB7F-1C40-5C4E-A7EC-0201AAC8460E}" type="parTrans" cxnId="{71352701-F922-D846-A4C1-CED23CCA832B}">
      <dgm:prSet/>
      <dgm:spPr/>
      <dgm:t>
        <a:bodyPr/>
        <a:lstStyle/>
        <a:p>
          <a:endParaRPr lang="en-US"/>
        </a:p>
      </dgm:t>
    </dgm:pt>
    <dgm:pt modelId="{9AB486C4-0D46-974D-A46B-1616D0293B0B}" type="sibTrans" cxnId="{71352701-F922-D846-A4C1-CED23CCA832B}">
      <dgm:prSet/>
      <dgm:spPr/>
      <dgm:t>
        <a:bodyPr/>
        <a:lstStyle/>
        <a:p>
          <a:endParaRPr lang="en-US"/>
        </a:p>
      </dgm:t>
    </dgm:pt>
    <dgm:pt modelId="{9D01D5C3-0F17-5C48-B624-14AE76E00C5A}">
      <dgm:prSet/>
      <dgm:spPr/>
      <dgm:t>
        <a:bodyPr/>
        <a:lstStyle/>
        <a:p>
          <a:r>
            <a:rPr lang="en-US" dirty="0" smtClean="0"/>
            <a:t>Capacity building</a:t>
          </a:r>
          <a:endParaRPr lang="en-US" dirty="0"/>
        </a:p>
      </dgm:t>
    </dgm:pt>
    <dgm:pt modelId="{48187D0D-0FFF-6F49-A97C-84555FB0A329}" type="parTrans" cxnId="{07A909FF-F9A6-DC4A-AE68-2817E8BED541}">
      <dgm:prSet/>
      <dgm:spPr/>
      <dgm:t>
        <a:bodyPr/>
        <a:lstStyle/>
        <a:p>
          <a:endParaRPr lang="en-US"/>
        </a:p>
      </dgm:t>
    </dgm:pt>
    <dgm:pt modelId="{8D1A08EE-6642-1D48-A499-42D782F9937E}" type="sibTrans" cxnId="{07A909FF-F9A6-DC4A-AE68-2817E8BED541}">
      <dgm:prSet/>
      <dgm:spPr/>
      <dgm:t>
        <a:bodyPr/>
        <a:lstStyle/>
        <a:p>
          <a:endParaRPr lang="en-US"/>
        </a:p>
      </dgm:t>
    </dgm:pt>
    <dgm:pt modelId="{41003910-9DC5-F349-A671-6B25B20E1978}">
      <dgm:prSet/>
      <dgm:spPr/>
      <dgm:t>
        <a:bodyPr/>
        <a:lstStyle/>
        <a:p>
          <a:r>
            <a:rPr lang="en-US" dirty="0" smtClean="0"/>
            <a:t>Development / distribution of IEC materials</a:t>
          </a:r>
          <a:endParaRPr lang="en-US" dirty="0"/>
        </a:p>
      </dgm:t>
    </dgm:pt>
    <dgm:pt modelId="{F09D21C6-4273-D142-AB7E-61C94C0CED1D}" type="parTrans" cxnId="{B204EB00-7A9E-7D41-A667-0F05311446A5}">
      <dgm:prSet/>
      <dgm:spPr/>
      <dgm:t>
        <a:bodyPr/>
        <a:lstStyle/>
        <a:p>
          <a:endParaRPr lang="en-US"/>
        </a:p>
      </dgm:t>
    </dgm:pt>
    <dgm:pt modelId="{78D2152F-04BE-5C42-968A-F5DC480936EF}" type="sibTrans" cxnId="{B204EB00-7A9E-7D41-A667-0F05311446A5}">
      <dgm:prSet/>
      <dgm:spPr/>
      <dgm:t>
        <a:bodyPr/>
        <a:lstStyle/>
        <a:p>
          <a:endParaRPr lang="en-US"/>
        </a:p>
      </dgm:t>
    </dgm:pt>
    <dgm:pt modelId="{A912AD29-7457-8E42-85B3-D0A268F6C3E3}">
      <dgm:prSet/>
      <dgm:spPr/>
      <dgm:t>
        <a:bodyPr/>
        <a:lstStyle/>
        <a:p>
          <a:r>
            <a:rPr lang="en-US" dirty="0" smtClean="0"/>
            <a:t>Advocacy local / national</a:t>
          </a:r>
          <a:endParaRPr lang="en-US" dirty="0"/>
        </a:p>
      </dgm:t>
    </dgm:pt>
    <dgm:pt modelId="{93E1513D-E52D-DE41-9584-54E8897BFE8D}" type="parTrans" cxnId="{6FA8DA89-C87A-594A-A9DD-7245F6623011}">
      <dgm:prSet/>
      <dgm:spPr/>
      <dgm:t>
        <a:bodyPr/>
        <a:lstStyle/>
        <a:p>
          <a:endParaRPr lang="en-US"/>
        </a:p>
      </dgm:t>
    </dgm:pt>
    <dgm:pt modelId="{253778E3-F376-A14B-B94E-36FD4B23355E}" type="sibTrans" cxnId="{6FA8DA89-C87A-594A-A9DD-7245F6623011}">
      <dgm:prSet/>
      <dgm:spPr/>
      <dgm:t>
        <a:bodyPr/>
        <a:lstStyle/>
        <a:p>
          <a:endParaRPr lang="en-US"/>
        </a:p>
      </dgm:t>
    </dgm:pt>
    <dgm:pt modelId="{18105132-9240-3141-9D83-F4590BCAC6A5}">
      <dgm:prSet/>
      <dgm:spPr/>
      <dgm:t>
        <a:bodyPr/>
        <a:lstStyle/>
        <a:p>
          <a:r>
            <a:rPr lang="en-US" dirty="0" smtClean="0"/>
            <a:t>Public performances (e.g. drama)</a:t>
          </a:r>
          <a:endParaRPr lang="en-US" dirty="0"/>
        </a:p>
      </dgm:t>
    </dgm:pt>
    <dgm:pt modelId="{37F23274-BF43-DC45-8991-83C118429502}" type="parTrans" cxnId="{C4A4DA01-4806-8542-BA61-F7A8AFDD647A}">
      <dgm:prSet/>
      <dgm:spPr/>
      <dgm:t>
        <a:bodyPr/>
        <a:lstStyle/>
        <a:p>
          <a:endParaRPr lang="en-US"/>
        </a:p>
      </dgm:t>
    </dgm:pt>
    <dgm:pt modelId="{6B0D7CF1-065B-1D4B-A02A-5F72FA8ADD0B}" type="sibTrans" cxnId="{C4A4DA01-4806-8542-BA61-F7A8AFDD647A}">
      <dgm:prSet/>
      <dgm:spPr/>
      <dgm:t>
        <a:bodyPr/>
        <a:lstStyle/>
        <a:p>
          <a:endParaRPr lang="en-US"/>
        </a:p>
      </dgm:t>
    </dgm:pt>
    <dgm:pt modelId="{423B4756-4498-8A45-975E-B4D39E8DC2CC}" type="pres">
      <dgm:prSet presAssocID="{142FA95E-1380-FD45-B76D-94F868BFF1FF}" presName="Name0" presStyleCnt="0">
        <dgm:presLayoutVars>
          <dgm:dir/>
          <dgm:animLvl val="lvl"/>
          <dgm:resizeHandles val="exact"/>
        </dgm:presLayoutVars>
      </dgm:prSet>
      <dgm:spPr/>
      <dgm:t>
        <a:bodyPr/>
        <a:lstStyle/>
        <a:p>
          <a:endParaRPr lang="en-US"/>
        </a:p>
      </dgm:t>
    </dgm:pt>
    <dgm:pt modelId="{025ADDA2-834B-A345-8BDA-6DE4F094CB1D}" type="pres">
      <dgm:prSet presAssocID="{744602B6-CAB0-1B46-B0DB-B81C05449502}" presName="composite" presStyleCnt="0"/>
      <dgm:spPr/>
    </dgm:pt>
    <dgm:pt modelId="{7A279B89-0287-DB44-923B-BC80A17D337A}" type="pres">
      <dgm:prSet presAssocID="{744602B6-CAB0-1B46-B0DB-B81C05449502}" presName="parTx" presStyleLbl="alignNode1" presStyleIdx="0" presStyleCnt="4">
        <dgm:presLayoutVars>
          <dgm:chMax val="0"/>
          <dgm:chPref val="0"/>
          <dgm:bulletEnabled val="1"/>
        </dgm:presLayoutVars>
      </dgm:prSet>
      <dgm:spPr/>
      <dgm:t>
        <a:bodyPr/>
        <a:lstStyle/>
        <a:p>
          <a:endParaRPr lang="en-US"/>
        </a:p>
      </dgm:t>
    </dgm:pt>
    <dgm:pt modelId="{AEAF631B-ACD8-DE45-9EFE-4973105334C0}" type="pres">
      <dgm:prSet presAssocID="{744602B6-CAB0-1B46-B0DB-B81C05449502}" presName="desTx" presStyleLbl="alignAccFollowNode1" presStyleIdx="0" presStyleCnt="4">
        <dgm:presLayoutVars>
          <dgm:bulletEnabled val="1"/>
        </dgm:presLayoutVars>
      </dgm:prSet>
      <dgm:spPr/>
      <dgm:t>
        <a:bodyPr/>
        <a:lstStyle/>
        <a:p>
          <a:endParaRPr lang="en-US"/>
        </a:p>
      </dgm:t>
    </dgm:pt>
    <dgm:pt modelId="{F8665FB8-A798-414E-88B5-48D304DE9A71}" type="pres">
      <dgm:prSet presAssocID="{627C29A0-90DE-F045-89AB-4143EA3BAAB4}" presName="space" presStyleCnt="0"/>
      <dgm:spPr/>
    </dgm:pt>
    <dgm:pt modelId="{5EB81A39-7885-6B46-A583-3702EE12820A}" type="pres">
      <dgm:prSet presAssocID="{2CECDDBE-16F5-3B4B-A0BA-B57D40C9BA5F}" presName="composite" presStyleCnt="0"/>
      <dgm:spPr/>
    </dgm:pt>
    <dgm:pt modelId="{F38E75B4-4884-F545-A7AD-F0873DDAA761}" type="pres">
      <dgm:prSet presAssocID="{2CECDDBE-16F5-3B4B-A0BA-B57D40C9BA5F}" presName="parTx" presStyleLbl="alignNode1" presStyleIdx="1" presStyleCnt="4">
        <dgm:presLayoutVars>
          <dgm:chMax val="0"/>
          <dgm:chPref val="0"/>
          <dgm:bulletEnabled val="1"/>
        </dgm:presLayoutVars>
      </dgm:prSet>
      <dgm:spPr/>
      <dgm:t>
        <a:bodyPr/>
        <a:lstStyle/>
        <a:p>
          <a:endParaRPr lang="en-US"/>
        </a:p>
      </dgm:t>
    </dgm:pt>
    <dgm:pt modelId="{9710AB10-6551-B24A-BA69-8621A88CB11D}" type="pres">
      <dgm:prSet presAssocID="{2CECDDBE-16F5-3B4B-A0BA-B57D40C9BA5F}" presName="desTx" presStyleLbl="alignAccFollowNode1" presStyleIdx="1" presStyleCnt="4">
        <dgm:presLayoutVars>
          <dgm:bulletEnabled val="1"/>
        </dgm:presLayoutVars>
      </dgm:prSet>
      <dgm:spPr/>
      <dgm:t>
        <a:bodyPr/>
        <a:lstStyle/>
        <a:p>
          <a:endParaRPr lang="en-US"/>
        </a:p>
      </dgm:t>
    </dgm:pt>
    <dgm:pt modelId="{EE8101FA-E0EF-D94C-8DB6-031941341FC7}" type="pres">
      <dgm:prSet presAssocID="{AE03B77E-A19C-6641-8685-C31107F21EE1}" presName="space" presStyleCnt="0"/>
      <dgm:spPr/>
    </dgm:pt>
    <dgm:pt modelId="{4F16825A-C61A-0645-BA3E-76003BDB2C29}" type="pres">
      <dgm:prSet presAssocID="{2DA80E1B-EE1B-1A4F-956B-C543A9601228}" presName="composite" presStyleCnt="0"/>
      <dgm:spPr/>
    </dgm:pt>
    <dgm:pt modelId="{D276EA16-A38C-D24B-A4DA-9A5F7D436560}" type="pres">
      <dgm:prSet presAssocID="{2DA80E1B-EE1B-1A4F-956B-C543A9601228}" presName="parTx" presStyleLbl="alignNode1" presStyleIdx="2" presStyleCnt="4">
        <dgm:presLayoutVars>
          <dgm:chMax val="0"/>
          <dgm:chPref val="0"/>
          <dgm:bulletEnabled val="1"/>
        </dgm:presLayoutVars>
      </dgm:prSet>
      <dgm:spPr/>
      <dgm:t>
        <a:bodyPr/>
        <a:lstStyle/>
        <a:p>
          <a:endParaRPr lang="en-US"/>
        </a:p>
      </dgm:t>
    </dgm:pt>
    <dgm:pt modelId="{4EB2BB2E-17B3-A24A-A05F-CBA910E258B5}" type="pres">
      <dgm:prSet presAssocID="{2DA80E1B-EE1B-1A4F-956B-C543A9601228}" presName="desTx" presStyleLbl="alignAccFollowNode1" presStyleIdx="2" presStyleCnt="4">
        <dgm:presLayoutVars>
          <dgm:bulletEnabled val="1"/>
        </dgm:presLayoutVars>
      </dgm:prSet>
      <dgm:spPr/>
      <dgm:t>
        <a:bodyPr/>
        <a:lstStyle/>
        <a:p>
          <a:endParaRPr lang="en-US"/>
        </a:p>
      </dgm:t>
    </dgm:pt>
    <dgm:pt modelId="{1BD20AA6-E554-884D-9ACD-D22D84F29041}" type="pres">
      <dgm:prSet presAssocID="{FFCB8E70-15BB-A84C-9138-C4090EA32935}" presName="space" presStyleCnt="0"/>
      <dgm:spPr/>
    </dgm:pt>
    <dgm:pt modelId="{5EA0F6B0-74EA-7E43-A374-68586DEAD0B6}" type="pres">
      <dgm:prSet presAssocID="{1602FFE6-8B86-914A-BD21-3ABAB8B21936}" presName="composite" presStyleCnt="0"/>
      <dgm:spPr/>
    </dgm:pt>
    <dgm:pt modelId="{E7FCC72A-6EF5-3147-B132-4515BAC07B18}" type="pres">
      <dgm:prSet presAssocID="{1602FFE6-8B86-914A-BD21-3ABAB8B21936}" presName="parTx" presStyleLbl="alignNode1" presStyleIdx="3" presStyleCnt="4">
        <dgm:presLayoutVars>
          <dgm:chMax val="0"/>
          <dgm:chPref val="0"/>
          <dgm:bulletEnabled val="1"/>
        </dgm:presLayoutVars>
      </dgm:prSet>
      <dgm:spPr/>
      <dgm:t>
        <a:bodyPr/>
        <a:lstStyle/>
        <a:p>
          <a:endParaRPr lang="en-US"/>
        </a:p>
      </dgm:t>
    </dgm:pt>
    <dgm:pt modelId="{CA7E847F-7A66-2540-8EE0-02F8F2165865}" type="pres">
      <dgm:prSet presAssocID="{1602FFE6-8B86-914A-BD21-3ABAB8B21936}" presName="desTx" presStyleLbl="alignAccFollowNode1" presStyleIdx="3" presStyleCnt="4">
        <dgm:presLayoutVars>
          <dgm:bulletEnabled val="1"/>
        </dgm:presLayoutVars>
      </dgm:prSet>
      <dgm:spPr/>
      <dgm:t>
        <a:bodyPr/>
        <a:lstStyle/>
        <a:p>
          <a:endParaRPr lang="en-US"/>
        </a:p>
      </dgm:t>
    </dgm:pt>
  </dgm:ptLst>
  <dgm:cxnLst>
    <dgm:cxn modelId="{C4A4DA01-4806-8542-BA61-F7A8AFDD647A}" srcId="{2DA80E1B-EE1B-1A4F-956B-C543A9601228}" destId="{18105132-9240-3141-9D83-F4590BCAC6A5}" srcOrd="1" destOrd="0" parTransId="{37F23274-BF43-DC45-8991-83C118429502}" sibTransId="{6B0D7CF1-065B-1D4B-A02A-5F72FA8ADD0B}"/>
    <dgm:cxn modelId="{6A3B4E81-1F00-0949-9515-AA99AB4A72AF}" srcId="{1602FFE6-8B86-914A-BD21-3ABAB8B21936}" destId="{50D765EA-5AD5-894B-A9FF-EBF3762D8BDB}" srcOrd="0" destOrd="0" parTransId="{8AC02B46-ACA5-7F40-B4F9-67FD71DA7B25}" sibTransId="{F6C97C5C-4AD4-904C-8A7E-4DFC65EF75DA}"/>
    <dgm:cxn modelId="{0093428B-4102-114E-8117-2ADB4876D221}" type="presOf" srcId="{A912AD29-7457-8E42-85B3-D0A268F6C3E3}" destId="{4EB2BB2E-17B3-A24A-A05F-CBA910E258B5}" srcOrd="0" destOrd="2" presId="urn:microsoft.com/office/officeart/2005/8/layout/hList1"/>
    <dgm:cxn modelId="{71352701-F922-D846-A4C1-CED23CCA832B}" srcId="{1602FFE6-8B86-914A-BD21-3ABAB8B21936}" destId="{CBD940F5-E97C-8741-835F-2EA8AB78A220}" srcOrd="2" destOrd="0" parTransId="{6409FB7F-1C40-5C4E-A7EC-0201AAC8460E}" sibTransId="{9AB486C4-0D46-974D-A46B-1616D0293B0B}"/>
    <dgm:cxn modelId="{992A5F8B-4AD5-774C-B016-EB8A0364301B}" type="presOf" srcId="{142FA95E-1380-FD45-B76D-94F868BFF1FF}" destId="{423B4756-4498-8A45-975E-B4D39E8DC2CC}" srcOrd="0" destOrd="0" presId="urn:microsoft.com/office/officeart/2005/8/layout/hList1"/>
    <dgm:cxn modelId="{6FE38E47-FE2B-864C-B520-A4FC97AFE4DA}" type="presOf" srcId="{5496FD43-BE37-3F48-9678-4AE247AE9D34}" destId="{CA7E847F-7A66-2540-8EE0-02F8F2165865}" srcOrd="0" destOrd="1" presId="urn:microsoft.com/office/officeart/2005/8/layout/hList1"/>
    <dgm:cxn modelId="{C2BAEBB9-1ADC-374F-A2A7-A27DF60D1ACB}" type="presOf" srcId="{2CECDDBE-16F5-3B4B-A0BA-B57D40C9BA5F}" destId="{F38E75B4-4884-F545-A7AD-F0873DDAA761}" srcOrd="0" destOrd="0" presId="urn:microsoft.com/office/officeart/2005/8/layout/hList1"/>
    <dgm:cxn modelId="{C0BACC92-5AF9-0240-BA48-17346D597995}" type="presOf" srcId="{41003910-9DC5-F349-A671-6B25B20E1978}" destId="{4EB2BB2E-17B3-A24A-A05F-CBA910E258B5}" srcOrd="0" destOrd="0" presId="urn:microsoft.com/office/officeart/2005/8/layout/hList1"/>
    <dgm:cxn modelId="{0B166DF0-C18F-134E-9558-3F78F28B081B}" type="presOf" srcId="{1602FFE6-8B86-914A-BD21-3ABAB8B21936}" destId="{E7FCC72A-6EF5-3147-B132-4515BAC07B18}" srcOrd="0" destOrd="0" presId="urn:microsoft.com/office/officeart/2005/8/layout/hList1"/>
    <dgm:cxn modelId="{333EDCC7-E187-5C4B-A45E-E7FB01F15008}" type="presOf" srcId="{81C4095B-AE3A-DA43-90D6-18EB3EFDBFB8}" destId="{AEAF631B-ACD8-DE45-9EFE-4973105334C0}" srcOrd="0" destOrd="2" presId="urn:microsoft.com/office/officeart/2005/8/layout/hList1"/>
    <dgm:cxn modelId="{4067EE70-36C8-7F47-9FA6-E4F582743D06}" type="presOf" srcId="{7CD959E6-9A8D-D742-A293-CCF7793642DF}" destId="{9710AB10-6551-B24A-BA69-8621A88CB11D}" srcOrd="0" destOrd="1" presId="urn:microsoft.com/office/officeart/2005/8/layout/hList1"/>
    <dgm:cxn modelId="{4618B262-2400-E843-8A8C-4790628B4339}" type="presOf" srcId="{7F494C0E-A2CE-C949-B135-F5158BED1950}" destId="{9710AB10-6551-B24A-BA69-8621A88CB11D}" srcOrd="0" destOrd="0" presId="urn:microsoft.com/office/officeart/2005/8/layout/hList1"/>
    <dgm:cxn modelId="{D1B5F2B0-9085-CB43-B608-6051E9E773CF}" srcId="{744602B6-CAB0-1B46-B0DB-B81C05449502}" destId="{81C4095B-AE3A-DA43-90D6-18EB3EFDBFB8}" srcOrd="2" destOrd="0" parTransId="{2E4EEAE6-BC24-3946-AE5D-AF72173057F8}" sibTransId="{46F96179-AC13-FD45-8DF8-077F5C233E92}"/>
    <dgm:cxn modelId="{19EA0124-FDD6-2C4F-ADF7-F247C3227337}" srcId="{142FA95E-1380-FD45-B76D-94F868BFF1FF}" destId="{744602B6-CAB0-1B46-B0DB-B81C05449502}" srcOrd="0" destOrd="0" parTransId="{070CA04B-F6DB-1747-9C01-6438972FC1CA}" sibTransId="{627C29A0-90DE-F045-89AB-4143EA3BAAB4}"/>
    <dgm:cxn modelId="{35437CE3-8F44-4548-B3B6-D607F3BA89AA}" srcId="{142FA95E-1380-FD45-B76D-94F868BFF1FF}" destId="{2CECDDBE-16F5-3B4B-A0BA-B57D40C9BA5F}" srcOrd="1" destOrd="0" parTransId="{2F717ABD-E14A-8345-B966-347AF485F816}" sibTransId="{AE03B77E-A19C-6641-8685-C31107F21EE1}"/>
    <dgm:cxn modelId="{83DD1FEC-692B-7540-9252-1FDEAC216F93}" srcId="{2CECDDBE-16F5-3B4B-A0BA-B57D40C9BA5F}" destId="{7F494C0E-A2CE-C949-B135-F5158BED1950}" srcOrd="0" destOrd="0" parTransId="{FDDB2548-D459-E942-9C7F-E26678BB9D42}" sibTransId="{80AE0C28-E75C-2D41-AF75-F5CDEED74B49}"/>
    <dgm:cxn modelId="{780D27A0-B1A0-3445-994C-88433AA24DD2}" type="presOf" srcId="{50D765EA-5AD5-894B-A9FF-EBF3762D8BDB}" destId="{CA7E847F-7A66-2540-8EE0-02F8F2165865}" srcOrd="0" destOrd="0" presId="urn:microsoft.com/office/officeart/2005/8/layout/hList1"/>
    <dgm:cxn modelId="{6BA3774F-E39B-A84B-AE41-9FDCB0DD2044}" srcId="{744602B6-CAB0-1B46-B0DB-B81C05449502}" destId="{DF58A94D-6A65-5A4F-9B70-15B1B05429E5}" srcOrd="0" destOrd="0" parTransId="{24F1990B-2E08-A748-A06A-675BCCB64411}" sibTransId="{59ABC827-6766-7C47-91AB-6E3F843841EA}"/>
    <dgm:cxn modelId="{F5F8C52B-3A71-5A48-80DC-D350B73451F5}" srcId="{1602FFE6-8B86-914A-BD21-3ABAB8B21936}" destId="{5496FD43-BE37-3F48-9678-4AE247AE9D34}" srcOrd="1" destOrd="0" parTransId="{F1CDF6BF-4550-264B-9EC9-DEA36DBD5537}" sibTransId="{38B9C806-E4BE-8149-A188-108789A527AE}"/>
    <dgm:cxn modelId="{D486CC9D-2293-F644-AAD6-8A640044D375}" type="presOf" srcId="{744602B6-CAB0-1B46-B0DB-B81C05449502}" destId="{7A279B89-0287-DB44-923B-BC80A17D337A}" srcOrd="0" destOrd="0" presId="urn:microsoft.com/office/officeart/2005/8/layout/hList1"/>
    <dgm:cxn modelId="{8FCE8643-CC76-C642-BF49-2A2111639B49}" type="presOf" srcId="{CBD940F5-E97C-8741-835F-2EA8AB78A220}" destId="{CA7E847F-7A66-2540-8EE0-02F8F2165865}" srcOrd="0" destOrd="2" presId="urn:microsoft.com/office/officeart/2005/8/layout/hList1"/>
    <dgm:cxn modelId="{A00FFC32-1AC1-DD47-BEFA-BAB2881D41BD}" srcId="{142FA95E-1380-FD45-B76D-94F868BFF1FF}" destId="{1602FFE6-8B86-914A-BD21-3ABAB8B21936}" srcOrd="3" destOrd="0" parTransId="{C04A7109-AA72-2F4B-AFDF-AC8E631CE27F}" sibTransId="{2E3B53CD-B143-8545-B026-3AF96802B437}"/>
    <dgm:cxn modelId="{5B64BED7-D4A6-3B44-B6BA-A848FD00404C}" type="presOf" srcId="{2A56AEFF-8E41-6F4A-B832-06382A3D7B43}" destId="{AEAF631B-ACD8-DE45-9EFE-4973105334C0}" srcOrd="0" destOrd="1" presId="urn:microsoft.com/office/officeart/2005/8/layout/hList1"/>
    <dgm:cxn modelId="{DEAF2F68-58D8-4A44-BB1B-B44895E38745}" srcId="{744602B6-CAB0-1B46-B0DB-B81C05449502}" destId="{2A56AEFF-8E41-6F4A-B832-06382A3D7B43}" srcOrd="1" destOrd="0" parTransId="{3AEC9743-2F70-784B-8006-7A6ABEDBC4D6}" sibTransId="{6BB1F902-6A91-A94D-B6D9-E29E319E1ECD}"/>
    <dgm:cxn modelId="{C2FF4690-9184-624C-9A71-1D7991055B04}" type="presOf" srcId="{9D01D5C3-0F17-5C48-B624-14AE76E00C5A}" destId="{AEAF631B-ACD8-DE45-9EFE-4973105334C0}" srcOrd="0" destOrd="3" presId="urn:microsoft.com/office/officeart/2005/8/layout/hList1"/>
    <dgm:cxn modelId="{16D2F82E-4C07-4047-A47C-5E5128F81BB1}" type="presOf" srcId="{DF58A94D-6A65-5A4F-9B70-15B1B05429E5}" destId="{AEAF631B-ACD8-DE45-9EFE-4973105334C0}" srcOrd="0" destOrd="0" presId="urn:microsoft.com/office/officeart/2005/8/layout/hList1"/>
    <dgm:cxn modelId="{849D8EA0-560E-8140-B697-A4B92E6BC64F}" srcId="{2CECDDBE-16F5-3B4B-A0BA-B57D40C9BA5F}" destId="{54F01F1D-DD70-3D40-81AC-1D33E8C7F635}" srcOrd="2" destOrd="0" parTransId="{60E5474B-F7BC-1947-8CDA-E2990C58D056}" sibTransId="{8AA79F49-9BDB-EE45-98FD-10DAB5116C16}"/>
    <dgm:cxn modelId="{6FA8DA89-C87A-594A-A9DD-7245F6623011}" srcId="{2DA80E1B-EE1B-1A4F-956B-C543A9601228}" destId="{A912AD29-7457-8E42-85B3-D0A268F6C3E3}" srcOrd="2" destOrd="0" parTransId="{93E1513D-E52D-DE41-9584-54E8897BFE8D}" sibTransId="{253778E3-F376-A14B-B94E-36FD4B23355E}"/>
    <dgm:cxn modelId="{F9020202-B3DB-684E-8A07-EA14EAD056B2}" srcId="{2CECDDBE-16F5-3B4B-A0BA-B57D40C9BA5F}" destId="{7CD959E6-9A8D-D742-A293-CCF7793642DF}" srcOrd="1" destOrd="0" parTransId="{91E1FF1F-A639-6A43-A855-6D3F3CD2D62E}" sibTransId="{121DE832-D47C-3E4F-97EC-199E5E9FC42C}"/>
    <dgm:cxn modelId="{D83EF180-A7C3-5C4E-9576-8B5210CEF334}" type="presOf" srcId="{2DA80E1B-EE1B-1A4F-956B-C543A9601228}" destId="{D276EA16-A38C-D24B-A4DA-9A5F7D436560}" srcOrd="0" destOrd="0" presId="urn:microsoft.com/office/officeart/2005/8/layout/hList1"/>
    <dgm:cxn modelId="{E984FC5E-DE1D-4A47-8FF2-32355D3E3841}" srcId="{142FA95E-1380-FD45-B76D-94F868BFF1FF}" destId="{2DA80E1B-EE1B-1A4F-956B-C543A9601228}" srcOrd="2" destOrd="0" parTransId="{438DBEED-AE99-094F-A2D2-DAC859F6F74F}" sibTransId="{FFCB8E70-15BB-A84C-9138-C4090EA32935}"/>
    <dgm:cxn modelId="{B204EB00-7A9E-7D41-A667-0F05311446A5}" srcId="{2DA80E1B-EE1B-1A4F-956B-C543A9601228}" destId="{41003910-9DC5-F349-A671-6B25B20E1978}" srcOrd="0" destOrd="0" parTransId="{F09D21C6-4273-D142-AB7E-61C94C0CED1D}" sibTransId="{78D2152F-04BE-5C42-968A-F5DC480936EF}"/>
    <dgm:cxn modelId="{07A909FF-F9A6-DC4A-AE68-2817E8BED541}" srcId="{744602B6-CAB0-1B46-B0DB-B81C05449502}" destId="{9D01D5C3-0F17-5C48-B624-14AE76E00C5A}" srcOrd="3" destOrd="0" parTransId="{48187D0D-0FFF-6F49-A97C-84555FB0A329}" sibTransId="{8D1A08EE-6642-1D48-A499-42D782F9937E}"/>
    <dgm:cxn modelId="{23AF75DB-A377-8F40-876B-1409B9E3382A}" type="presOf" srcId="{18105132-9240-3141-9D83-F4590BCAC6A5}" destId="{4EB2BB2E-17B3-A24A-A05F-CBA910E258B5}" srcOrd="0" destOrd="1" presId="urn:microsoft.com/office/officeart/2005/8/layout/hList1"/>
    <dgm:cxn modelId="{69811663-576C-2B45-8D7E-65CEDAA2C54D}" type="presOf" srcId="{54F01F1D-DD70-3D40-81AC-1D33E8C7F635}" destId="{9710AB10-6551-B24A-BA69-8621A88CB11D}" srcOrd="0" destOrd="2" presId="urn:microsoft.com/office/officeart/2005/8/layout/hList1"/>
    <dgm:cxn modelId="{35CC2415-CA4F-8C41-B754-E171C148E99A}" type="presParOf" srcId="{423B4756-4498-8A45-975E-B4D39E8DC2CC}" destId="{025ADDA2-834B-A345-8BDA-6DE4F094CB1D}" srcOrd="0" destOrd="0" presId="urn:microsoft.com/office/officeart/2005/8/layout/hList1"/>
    <dgm:cxn modelId="{24A3D10D-BFBC-1D49-80CE-A10EBD9A72E3}" type="presParOf" srcId="{025ADDA2-834B-A345-8BDA-6DE4F094CB1D}" destId="{7A279B89-0287-DB44-923B-BC80A17D337A}" srcOrd="0" destOrd="0" presId="urn:microsoft.com/office/officeart/2005/8/layout/hList1"/>
    <dgm:cxn modelId="{922C1498-F41F-A542-B1D7-A2467B063D2A}" type="presParOf" srcId="{025ADDA2-834B-A345-8BDA-6DE4F094CB1D}" destId="{AEAF631B-ACD8-DE45-9EFE-4973105334C0}" srcOrd="1" destOrd="0" presId="urn:microsoft.com/office/officeart/2005/8/layout/hList1"/>
    <dgm:cxn modelId="{01639786-C950-DC41-B68F-ED5052AD70C4}" type="presParOf" srcId="{423B4756-4498-8A45-975E-B4D39E8DC2CC}" destId="{F8665FB8-A798-414E-88B5-48D304DE9A71}" srcOrd="1" destOrd="0" presId="urn:microsoft.com/office/officeart/2005/8/layout/hList1"/>
    <dgm:cxn modelId="{B1054AE0-F1E8-C046-B418-EFF870F6AA9D}" type="presParOf" srcId="{423B4756-4498-8A45-975E-B4D39E8DC2CC}" destId="{5EB81A39-7885-6B46-A583-3702EE12820A}" srcOrd="2" destOrd="0" presId="urn:microsoft.com/office/officeart/2005/8/layout/hList1"/>
    <dgm:cxn modelId="{A9B24E08-323C-5F41-99AE-DFBC3EC0018D}" type="presParOf" srcId="{5EB81A39-7885-6B46-A583-3702EE12820A}" destId="{F38E75B4-4884-F545-A7AD-F0873DDAA761}" srcOrd="0" destOrd="0" presId="urn:microsoft.com/office/officeart/2005/8/layout/hList1"/>
    <dgm:cxn modelId="{B42841A6-5767-6D4A-B243-8FADC34FD53A}" type="presParOf" srcId="{5EB81A39-7885-6B46-A583-3702EE12820A}" destId="{9710AB10-6551-B24A-BA69-8621A88CB11D}" srcOrd="1" destOrd="0" presId="urn:microsoft.com/office/officeart/2005/8/layout/hList1"/>
    <dgm:cxn modelId="{3A051855-88E7-AF41-9D0B-ABBCAD559722}" type="presParOf" srcId="{423B4756-4498-8A45-975E-B4D39E8DC2CC}" destId="{EE8101FA-E0EF-D94C-8DB6-031941341FC7}" srcOrd="3" destOrd="0" presId="urn:microsoft.com/office/officeart/2005/8/layout/hList1"/>
    <dgm:cxn modelId="{AADE4D3C-E3EB-6746-B565-6B7667A9C2BD}" type="presParOf" srcId="{423B4756-4498-8A45-975E-B4D39E8DC2CC}" destId="{4F16825A-C61A-0645-BA3E-76003BDB2C29}" srcOrd="4" destOrd="0" presId="urn:microsoft.com/office/officeart/2005/8/layout/hList1"/>
    <dgm:cxn modelId="{281637FC-2E4F-6F4A-8805-5DA6CB27D49B}" type="presParOf" srcId="{4F16825A-C61A-0645-BA3E-76003BDB2C29}" destId="{D276EA16-A38C-D24B-A4DA-9A5F7D436560}" srcOrd="0" destOrd="0" presId="urn:microsoft.com/office/officeart/2005/8/layout/hList1"/>
    <dgm:cxn modelId="{F5C9FF7A-BB27-B64B-8EFF-8641E68A35F8}" type="presParOf" srcId="{4F16825A-C61A-0645-BA3E-76003BDB2C29}" destId="{4EB2BB2E-17B3-A24A-A05F-CBA910E258B5}" srcOrd="1" destOrd="0" presId="urn:microsoft.com/office/officeart/2005/8/layout/hList1"/>
    <dgm:cxn modelId="{B702FC3B-7112-5C48-9726-7AD227B61C65}" type="presParOf" srcId="{423B4756-4498-8A45-975E-B4D39E8DC2CC}" destId="{1BD20AA6-E554-884D-9ACD-D22D84F29041}" srcOrd="5" destOrd="0" presId="urn:microsoft.com/office/officeart/2005/8/layout/hList1"/>
    <dgm:cxn modelId="{B934BD64-EC29-0241-8CB3-04A74238DC5F}" type="presParOf" srcId="{423B4756-4498-8A45-975E-B4D39E8DC2CC}" destId="{5EA0F6B0-74EA-7E43-A374-68586DEAD0B6}" srcOrd="6" destOrd="0" presId="urn:microsoft.com/office/officeart/2005/8/layout/hList1"/>
    <dgm:cxn modelId="{26305E59-5C20-E347-B86A-4F9355E23CD2}" type="presParOf" srcId="{5EA0F6B0-74EA-7E43-A374-68586DEAD0B6}" destId="{E7FCC72A-6EF5-3147-B132-4515BAC07B18}" srcOrd="0" destOrd="0" presId="urn:microsoft.com/office/officeart/2005/8/layout/hList1"/>
    <dgm:cxn modelId="{BA6F3B4C-22D8-D94A-9501-C7C0A2444A16}" type="presParOf" srcId="{5EA0F6B0-74EA-7E43-A374-68586DEAD0B6}" destId="{CA7E847F-7A66-2540-8EE0-02F8F2165865}"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505A07-E5DF-4147-8EC3-12EDAE0AE08F}" type="doc">
      <dgm:prSet loTypeId="urn:microsoft.com/office/officeart/2005/8/layout/radial3" loCatId="relationship" qsTypeId="urn:microsoft.com/office/officeart/2005/8/quickstyle/simple4" qsCatId="simple" csTypeId="urn:microsoft.com/office/officeart/2005/8/colors/accent1_2" csCatId="accent1" phldr="1"/>
      <dgm:spPr/>
      <dgm:t>
        <a:bodyPr/>
        <a:lstStyle/>
        <a:p>
          <a:endParaRPr lang="en-US"/>
        </a:p>
      </dgm:t>
    </dgm:pt>
    <dgm:pt modelId="{4A2EF301-4900-8647-94F8-DFBE713662D1}">
      <dgm:prSet phldrT="[Text]"/>
      <dgm:spPr>
        <a:solidFill>
          <a:srgbClr val="F9081C"/>
        </a:solidFill>
      </dgm:spPr>
      <dgm:t>
        <a:bodyPr/>
        <a:lstStyle/>
        <a:p>
          <a:r>
            <a:rPr lang="en-US" dirty="0" smtClean="0">
              <a:solidFill>
                <a:schemeClr val="bg1"/>
              </a:solidFill>
            </a:rPr>
            <a:t>Community activities</a:t>
          </a:r>
          <a:endParaRPr lang="en-US" dirty="0">
            <a:solidFill>
              <a:schemeClr val="bg1"/>
            </a:solidFill>
          </a:endParaRPr>
        </a:p>
      </dgm:t>
    </dgm:pt>
    <dgm:pt modelId="{A4759613-BD1D-094A-B460-47FDD1742013}" type="parTrans" cxnId="{6DC0F417-C534-5546-B047-E0C00552B88B}">
      <dgm:prSet/>
      <dgm:spPr/>
      <dgm:t>
        <a:bodyPr/>
        <a:lstStyle/>
        <a:p>
          <a:endParaRPr lang="en-US"/>
        </a:p>
      </dgm:t>
    </dgm:pt>
    <dgm:pt modelId="{66C8B723-23D1-D44D-B461-8B643986EB62}" type="sibTrans" cxnId="{6DC0F417-C534-5546-B047-E0C00552B88B}">
      <dgm:prSet/>
      <dgm:spPr/>
      <dgm:t>
        <a:bodyPr/>
        <a:lstStyle/>
        <a:p>
          <a:endParaRPr lang="en-US"/>
        </a:p>
      </dgm:t>
    </dgm:pt>
    <dgm:pt modelId="{6E19EF4D-BD9D-8C4B-A7AD-811007209BBA}">
      <dgm:prSet phldrT="[Text]"/>
      <dgm:spPr>
        <a:solidFill>
          <a:srgbClr val="F26429">
            <a:alpha val="86000"/>
          </a:srgbClr>
        </a:solidFill>
      </dgm:spPr>
      <dgm:t>
        <a:bodyPr/>
        <a:lstStyle/>
        <a:p>
          <a:r>
            <a:rPr lang="en-US" dirty="0" smtClean="0"/>
            <a:t>Men</a:t>
          </a:r>
          <a:endParaRPr lang="en-US" dirty="0"/>
        </a:p>
      </dgm:t>
    </dgm:pt>
    <dgm:pt modelId="{185170F1-EE5B-5F4E-9B45-77FE4F4AFC88}" type="parTrans" cxnId="{9353738E-2B02-B743-B0FA-A02C31C80C30}">
      <dgm:prSet/>
      <dgm:spPr/>
      <dgm:t>
        <a:bodyPr/>
        <a:lstStyle/>
        <a:p>
          <a:endParaRPr lang="en-US"/>
        </a:p>
      </dgm:t>
    </dgm:pt>
    <dgm:pt modelId="{7BC747DB-BDA8-2B42-B527-E0882683128C}" type="sibTrans" cxnId="{9353738E-2B02-B743-B0FA-A02C31C80C30}">
      <dgm:prSet/>
      <dgm:spPr/>
      <dgm:t>
        <a:bodyPr/>
        <a:lstStyle/>
        <a:p>
          <a:endParaRPr lang="en-US"/>
        </a:p>
      </dgm:t>
    </dgm:pt>
    <dgm:pt modelId="{ABF478EE-9B08-0947-BC3D-1DE8A5BA0204}">
      <dgm:prSet phldrT="[Text]"/>
      <dgm:spPr>
        <a:solidFill>
          <a:srgbClr val="F2E532">
            <a:alpha val="85000"/>
          </a:srgbClr>
        </a:solidFill>
      </dgm:spPr>
      <dgm:t>
        <a:bodyPr/>
        <a:lstStyle/>
        <a:p>
          <a:r>
            <a:rPr lang="en-US" dirty="0" smtClean="0"/>
            <a:t>Children Boys  Girls</a:t>
          </a:r>
          <a:endParaRPr lang="en-US" dirty="0"/>
        </a:p>
      </dgm:t>
    </dgm:pt>
    <dgm:pt modelId="{895CBEFE-8D66-7A46-B45F-A603E26E29D9}" type="parTrans" cxnId="{8791225A-E922-7C40-AF68-A8A918EACC5B}">
      <dgm:prSet/>
      <dgm:spPr/>
      <dgm:t>
        <a:bodyPr/>
        <a:lstStyle/>
        <a:p>
          <a:endParaRPr lang="en-US"/>
        </a:p>
      </dgm:t>
    </dgm:pt>
    <dgm:pt modelId="{3B65A8B3-DD74-FC42-AAC1-75CE379D2A77}" type="sibTrans" cxnId="{8791225A-E922-7C40-AF68-A8A918EACC5B}">
      <dgm:prSet/>
      <dgm:spPr/>
      <dgm:t>
        <a:bodyPr/>
        <a:lstStyle/>
        <a:p>
          <a:endParaRPr lang="en-US"/>
        </a:p>
      </dgm:t>
    </dgm:pt>
    <dgm:pt modelId="{D1DF5518-D844-B944-8BC7-8E18F5514768}">
      <dgm:prSet phldrT="[Text]"/>
      <dgm:spPr>
        <a:solidFill>
          <a:srgbClr val="FFFF00">
            <a:alpha val="85000"/>
          </a:srgbClr>
        </a:solidFill>
      </dgm:spPr>
      <dgm:t>
        <a:bodyPr/>
        <a:lstStyle/>
        <a:p>
          <a:endParaRPr lang="da-DK"/>
        </a:p>
      </dgm:t>
    </dgm:pt>
    <dgm:pt modelId="{59C14B8D-66F0-E94A-90B6-D6A05C8B1857}" type="parTrans" cxnId="{1D2F9851-1FB0-934C-9BEE-A6F7A29C6FFB}">
      <dgm:prSet/>
      <dgm:spPr/>
      <dgm:t>
        <a:bodyPr/>
        <a:lstStyle/>
        <a:p>
          <a:endParaRPr lang="en-US"/>
        </a:p>
      </dgm:t>
    </dgm:pt>
    <dgm:pt modelId="{3F705E19-AB9A-1F47-A0B7-186EC1E9E325}" type="sibTrans" cxnId="{1D2F9851-1FB0-934C-9BEE-A6F7A29C6FFB}">
      <dgm:prSet/>
      <dgm:spPr/>
      <dgm:t>
        <a:bodyPr/>
        <a:lstStyle/>
        <a:p>
          <a:endParaRPr lang="en-US"/>
        </a:p>
      </dgm:t>
    </dgm:pt>
    <dgm:pt modelId="{94F218BF-E302-C047-8EC5-D718015C9607}">
      <dgm:prSet phldrT="[Text]"/>
      <dgm:spPr>
        <a:solidFill>
          <a:srgbClr val="FF2911">
            <a:alpha val="85000"/>
          </a:srgbClr>
        </a:solidFill>
      </dgm:spPr>
      <dgm:t>
        <a:bodyPr/>
        <a:lstStyle/>
        <a:p>
          <a:endParaRPr lang="da-DK"/>
        </a:p>
      </dgm:t>
    </dgm:pt>
    <dgm:pt modelId="{545A1021-2706-8848-965B-926689F97FA7}" type="parTrans" cxnId="{CC768ED6-00F1-9A42-BF39-681D5519C90D}">
      <dgm:prSet/>
      <dgm:spPr/>
      <dgm:t>
        <a:bodyPr/>
        <a:lstStyle/>
        <a:p>
          <a:endParaRPr lang="en-US"/>
        </a:p>
      </dgm:t>
    </dgm:pt>
    <dgm:pt modelId="{E81FC9B9-56A7-6F48-B8FF-6893490F0DE9}" type="sibTrans" cxnId="{CC768ED6-00F1-9A42-BF39-681D5519C90D}">
      <dgm:prSet/>
      <dgm:spPr/>
      <dgm:t>
        <a:bodyPr/>
        <a:lstStyle/>
        <a:p>
          <a:endParaRPr lang="en-US"/>
        </a:p>
      </dgm:t>
    </dgm:pt>
    <dgm:pt modelId="{0A7EBDBC-62FF-CA4C-9022-84B5E90681D3}">
      <dgm:prSet/>
      <dgm:spPr>
        <a:solidFill>
          <a:srgbClr val="E32C27">
            <a:alpha val="85000"/>
          </a:srgbClr>
        </a:solidFill>
      </dgm:spPr>
      <dgm:t>
        <a:bodyPr/>
        <a:lstStyle/>
        <a:p>
          <a:r>
            <a:rPr lang="en-US" dirty="0" smtClean="0">
              <a:solidFill>
                <a:srgbClr val="FFFFFF"/>
              </a:solidFill>
            </a:rPr>
            <a:t>Disabilities</a:t>
          </a:r>
          <a:endParaRPr lang="en-US" dirty="0">
            <a:solidFill>
              <a:srgbClr val="FFFFFF"/>
            </a:solidFill>
          </a:endParaRPr>
        </a:p>
      </dgm:t>
    </dgm:pt>
    <dgm:pt modelId="{EA1FBA1F-FBD8-5E49-9660-01D67AC94100}" type="parTrans" cxnId="{A8E38655-5C3E-1842-8BE9-4016EB30ABBC}">
      <dgm:prSet/>
      <dgm:spPr/>
      <dgm:t>
        <a:bodyPr/>
        <a:lstStyle/>
        <a:p>
          <a:endParaRPr lang="en-US"/>
        </a:p>
      </dgm:t>
    </dgm:pt>
    <dgm:pt modelId="{F68423CF-58B5-3240-A212-72713A646544}" type="sibTrans" cxnId="{A8E38655-5C3E-1842-8BE9-4016EB30ABBC}">
      <dgm:prSet/>
      <dgm:spPr/>
      <dgm:t>
        <a:bodyPr/>
        <a:lstStyle/>
        <a:p>
          <a:endParaRPr lang="en-US"/>
        </a:p>
      </dgm:t>
    </dgm:pt>
    <dgm:pt modelId="{72BE4B38-32E0-7C47-B560-0B404EF7A9AD}">
      <dgm:prSet phldrT="[Text]"/>
      <dgm:spPr>
        <a:solidFill>
          <a:srgbClr val="FF2911">
            <a:alpha val="85000"/>
          </a:srgbClr>
        </a:solidFill>
      </dgm:spPr>
      <dgm:t>
        <a:bodyPr/>
        <a:lstStyle/>
        <a:p>
          <a:endParaRPr lang="en-US" dirty="0"/>
        </a:p>
      </dgm:t>
    </dgm:pt>
    <dgm:pt modelId="{09FA4E91-7117-F345-98F4-EA3A034F3DDC}" type="parTrans" cxnId="{9C51C8E1-AFC8-EC47-B136-3FB9486CB0F3}">
      <dgm:prSet/>
      <dgm:spPr/>
      <dgm:t>
        <a:bodyPr/>
        <a:lstStyle/>
        <a:p>
          <a:endParaRPr lang="en-US"/>
        </a:p>
      </dgm:t>
    </dgm:pt>
    <dgm:pt modelId="{EC2E1C90-6681-BC45-8960-C0718CB84E33}" type="sibTrans" cxnId="{9C51C8E1-AFC8-EC47-B136-3FB9486CB0F3}">
      <dgm:prSet/>
      <dgm:spPr/>
      <dgm:t>
        <a:bodyPr/>
        <a:lstStyle/>
        <a:p>
          <a:endParaRPr lang="en-US"/>
        </a:p>
      </dgm:t>
    </dgm:pt>
    <dgm:pt modelId="{63EBBC13-1EE2-DD46-8ADD-1188737C7636}">
      <dgm:prSet phldrT="[Text]"/>
      <dgm:spPr>
        <a:solidFill>
          <a:srgbClr val="D60000">
            <a:alpha val="85000"/>
          </a:srgbClr>
        </a:solidFill>
      </dgm:spPr>
      <dgm:t>
        <a:bodyPr/>
        <a:lstStyle/>
        <a:p>
          <a:r>
            <a:rPr lang="en-US" dirty="0" smtClean="0">
              <a:solidFill>
                <a:schemeClr val="bg1"/>
              </a:solidFill>
            </a:rPr>
            <a:t>Women</a:t>
          </a:r>
          <a:endParaRPr lang="en-US" dirty="0">
            <a:solidFill>
              <a:schemeClr val="bg1"/>
            </a:solidFill>
          </a:endParaRPr>
        </a:p>
      </dgm:t>
    </dgm:pt>
    <dgm:pt modelId="{7E06C555-77D7-B14F-B81C-C4ADA2A03AEA}" type="parTrans" cxnId="{A91105AB-FCE6-A846-8277-090BF3A59371}">
      <dgm:prSet/>
      <dgm:spPr/>
      <dgm:t>
        <a:bodyPr/>
        <a:lstStyle/>
        <a:p>
          <a:endParaRPr lang="en-US"/>
        </a:p>
      </dgm:t>
    </dgm:pt>
    <dgm:pt modelId="{6C7AE077-4DA2-7446-904E-6FE8534BEC52}" type="sibTrans" cxnId="{A91105AB-FCE6-A846-8277-090BF3A59371}">
      <dgm:prSet/>
      <dgm:spPr/>
      <dgm:t>
        <a:bodyPr/>
        <a:lstStyle/>
        <a:p>
          <a:endParaRPr lang="en-US"/>
        </a:p>
      </dgm:t>
    </dgm:pt>
    <dgm:pt modelId="{5C4CC0C0-502B-5547-86D4-8341AF2B00BA}">
      <dgm:prSet phldrT="[Text]"/>
      <dgm:spPr>
        <a:solidFill>
          <a:srgbClr val="FFFF00">
            <a:alpha val="85000"/>
          </a:srgbClr>
        </a:solidFill>
      </dgm:spPr>
      <dgm:t>
        <a:bodyPr/>
        <a:lstStyle/>
        <a:p>
          <a:r>
            <a:rPr lang="en-US" dirty="0" smtClean="0"/>
            <a:t>Elderly</a:t>
          </a:r>
          <a:endParaRPr lang="en-US" dirty="0"/>
        </a:p>
      </dgm:t>
    </dgm:pt>
    <dgm:pt modelId="{4E54E2ED-2401-6344-AAA7-14D79AC1E03D}" type="parTrans" cxnId="{37F9E594-506E-374C-AB7E-7EC35AFEA4E7}">
      <dgm:prSet/>
      <dgm:spPr/>
      <dgm:t>
        <a:bodyPr/>
        <a:lstStyle/>
        <a:p>
          <a:endParaRPr lang="en-US"/>
        </a:p>
      </dgm:t>
    </dgm:pt>
    <dgm:pt modelId="{8053FA47-972B-4942-AE11-8E75639B83A1}" type="sibTrans" cxnId="{37F9E594-506E-374C-AB7E-7EC35AFEA4E7}">
      <dgm:prSet/>
      <dgm:spPr/>
      <dgm:t>
        <a:bodyPr/>
        <a:lstStyle/>
        <a:p>
          <a:endParaRPr lang="en-US"/>
        </a:p>
      </dgm:t>
    </dgm:pt>
    <dgm:pt modelId="{9584FEF2-D6F1-6641-B1FA-95BEEA5F8870}" type="pres">
      <dgm:prSet presAssocID="{98505A07-E5DF-4147-8EC3-12EDAE0AE08F}" presName="composite" presStyleCnt="0">
        <dgm:presLayoutVars>
          <dgm:chMax val="1"/>
          <dgm:dir/>
          <dgm:resizeHandles val="exact"/>
        </dgm:presLayoutVars>
      </dgm:prSet>
      <dgm:spPr/>
      <dgm:t>
        <a:bodyPr/>
        <a:lstStyle/>
        <a:p>
          <a:endParaRPr lang="en-US"/>
        </a:p>
      </dgm:t>
    </dgm:pt>
    <dgm:pt modelId="{E46FA81A-8916-0C44-88C7-215E26CCDB3E}" type="pres">
      <dgm:prSet presAssocID="{98505A07-E5DF-4147-8EC3-12EDAE0AE08F}" presName="radial" presStyleCnt="0">
        <dgm:presLayoutVars>
          <dgm:animLvl val="ctr"/>
        </dgm:presLayoutVars>
      </dgm:prSet>
      <dgm:spPr/>
    </dgm:pt>
    <dgm:pt modelId="{E4F9B843-855E-6A48-9FAA-0C6A541DACE2}" type="pres">
      <dgm:prSet presAssocID="{4A2EF301-4900-8647-94F8-DFBE713662D1}" presName="centerShape" presStyleLbl="vennNode1" presStyleIdx="0" presStyleCnt="6" custLinFactNeighborX="7112" custLinFactNeighborY="-586"/>
      <dgm:spPr/>
      <dgm:t>
        <a:bodyPr/>
        <a:lstStyle/>
        <a:p>
          <a:endParaRPr lang="en-US"/>
        </a:p>
      </dgm:t>
    </dgm:pt>
    <dgm:pt modelId="{F60CFB6C-D083-9248-AE58-F0B48C4CA0BB}" type="pres">
      <dgm:prSet presAssocID="{6E19EF4D-BD9D-8C4B-A7AD-811007209BBA}" presName="node" presStyleLbl="vennNode1" presStyleIdx="1" presStyleCnt="6" custRadScaleRad="89806" custRadScaleInc="-3690">
        <dgm:presLayoutVars>
          <dgm:bulletEnabled val="1"/>
        </dgm:presLayoutVars>
      </dgm:prSet>
      <dgm:spPr/>
      <dgm:t>
        <a:bodyPr/>
        <a:lstStyle/>
        <a:p>
          <a:endParaRPr lang="en-US"/>
        </a:p>
      </dgm:t>
    </dgm:pt>
    <dgm:pt modelId="{0FD3ABD7-40CC-9E40-AD7E-D66D243D3C1F}" type="pres">
      <dgm:prSet presAssocID="{0A7EBDBC-62FF-CA4C-9022-84B5E90681D3}" presName="node" presStyleLbl="vennNode1" presStyleIdx="2" presStyleCnt="6">
        <dgm:presLayoutVars>
          <dgm:bulletEnabled val="1"/>
        </dgm:presLayoutVars>
      </dgm:prSet>
      <dgm:spPr/>
      <dgm:t>
        <a:bodyPr/>
        <a:lstStyle/>
        <a:p>
          <a:endParaRPr lang="en-US"/>
        </a:p>
      </dgm:t>
    </dgm:pt>
    <dgm:pt modelId="{60B17864-48BB-CA49-9E7C-54E4CC15390C}" type="pres">
      <dgm:prSet presAssocID="{ABF478EE-9B08-0947-BC3D-1DE8A5BA0204}" presName="node" presStyleLbl="vennNode1" presStyleIdx="3" presStyleCnt="6">
        <dgm:presLayoutVars>
          <dgm:bulletEnabled val="1"/>
        </dgm:presLayoutVars>
      </dgm:prSet>
      <dgm:spPr/>
      <dgm:t>
        <a:bodyPr/>
        <a:lstStyle/>
        <a:p>
          <a:endParaRPr lang="en-US"/>
        </a:p>
      </dgm:t>
    </dgm:pt>
    <dgm:pt modelId="{29E119B1-7384-F14F-A8FD-6C5FC9AD8534}" type="pres">
      <dgm:prSet presAssocID="{63EBBC13-1EE2-DD46-8ADD-1188737C7636}" presName="node" presStyleLbl="vennNode1" presStyleIdx="4" presStyleCnt="6" custRadScaleRad="82058" custRadScaleInc="1239">
        <dgm:presLayoutVars>
          <dgm:bulletEnabled val="1"/>
        </dgm:presLayoutVars>
      </dgm:prSet>
      <dgm:spPr/>
      <dgm:t>
        <a:bodyPr/>
        <a:lstStyle/>
        <a:p>
          <a:endParaRPr lang="en-US"/>
        </a:p>
      </dgm:t>
    </dgm:pt>
    <dgm:pt modelId="{54F7B015-7F2E-CF47-8B73-045A592BAABA}" type="pres">
      <dgm:prSet presAssocID="{5C4CC0C0-502B-5547-86D4-8341AF2B00BA}" presName="node" presStyleLbl="vennNode1" presStyleIdx="5" presStyleCnt="6" custRadScaleRad="89373" custRadScaleInc="1844">
        <dgm:presLayoutVars>
          <dgm:bulletEnabled val="1"/>
        </dgm:presLayoutVars>
      </dgm:prSet>
      <dgm:spPr/>
      <dgm:t>
        <a:bodyPr/>
        <a:lstStyle/>
        <a:p>
          <a:endParaRPr lang="en-US"/>
        </a:p>
      </dgm:t>
    </dgm:pt>
  </dgm:ptLst>
  <dgm:cxnLst>
    <dgm:cxn modelId="{99F14841-584A-5B4E-B53C-C21A1299349E}" type="presOf" srcId="{ABF478EE-9B08-0947-BC3D-1DE8A5BA0204}" destId="{60B17864-48BB-CA49-9E7C-54E4CC15390C}" srcOrd="0" destOrd="0" presId="urn:microsoft.com/office/officeart/2005/8/layout/radial3"/>
    <dgm:cxn modelId="{9353738E-2B02-B743-B0FA-A02C31C80C30}" srcId="{4A2EF301-4900-8647-94F8-DFBE713662D1}" destId="{6E19EF4D-BD9D-8C4B-A7AD-811007209BBA}" srcOrd="0" destOrd="0" parTransId="{185170F1-EE5B-5F4E-9B45-77FE4F4AFC88}" sibTransId="{7BC747DB-BDA8-2B42-B527-E0882683128C}"/>
    <dgm:cxn modelId="{CC768ED6-00F1-9A42-BF39-681D5519C90D}" srcId="{D1DF5518-D844-B944-8BC7-8E18F5514768}" destId="{94F218BF-E302-C047-8EC5-D718015C9607}" srcOrd="0" destOrd="0" parTransId="{545A1021-2706-8848-965B-926689F97FA7}" sibTransId="{E81FC9B9-56A7-6F48-B8FF-6893490F0DE9}"/>
    <dgm:cxn modelId="{B3410859-3125-8E4B-AA4D-6D7A65D53B08}" type="presOf" srcId="{0A7EBDBC-62FF-CA4C-9022-84B5E90681D3}" destId="{0FD3ABD7-40CC-9E40-AD7E-D66D243D3C1F}" srcOrd="0" destOrd="0" presId="urn:microsoft.com/office/officeart/2005/8/layout/radial3"/>
    <dgm:cxn modelId="{9C51C8E1-AFC8-EC47-B136-3FB9486CB0F3}" srcId="{98505A07-E5DF-4147-8EC3-12EDAE0AE08F}" destId="{72BE4B38-32E0-7C47-B560-0B404EF7A9AD}" srcOrd="2" destOrd="0" parTransId="{09FA4E91-7117-F345-98F4-EA3A034F3DDC}" sibTransId="{EC2E1C90-6681-BC45-8960-C0718CB84E33}"/>
    <dgm:cxn modelId="{A8E38655-5C3E-1842-8BE9-4016EB30ABBC}" srcId="{4A2EF301-4900-8647-94F8-DFBE713662D1}" destId="{0A7EBDBC-62FF-CA4C-9022-84B5E90681D3}" srcOrd="1" destOrd="0" parTransId="{EA1FBA1F-FBD8-5E49-9660-01D67AC94100}" sibTransId="{F68423CF-58B5-3240-A212-72713A646544}"/>
    <dgm:cxn modelId="{37F9E594-506E-374C-AB7E-7EC35AFEA4E7}" srcId="{4A2EF301-4900-8647-94F8-DFBE713662D1}" destId="{5C4CC0C0-502B-5547-86D4-8341AF2B00BA}" srcOrd="4" destOrd="0" parTransId="{4E54E2ED-2401-6344-AAA7-14D79AC1E03D}" sibTransId="{8053FA47-972B-4942-AE11-8E75639B83A1}"/>
    <dgm:cxn modelId="{6DC0F417-C534-5546-B047-E0C00552B88B}" srcId="{98505A07-E5DF-4147-8EC3-12EDAE0AE08F}" destId="{4A2EF301-4900-8647-94F8-DFBE713662D1}" srcOrd="0" destOrd="0" parTransId="{A4759613-BD1D-094A-B460-47FDD1742013}" sibTransId="{66C8B723-23D1-D44D-B461-8B643986EB62}"/>
    <dgm:cxn modelId="{51BCCAA1-76D3-6145-9C88-38FCF2E4D16A}" type="presOf" srcId="{6E19EF4D-BD9D-8C4B-A7AD-811007209BBA}" destId="{F60CFB6C-D083-9248-AE58-F0B48C4CA0BB}" srcOrd="0" destOrd="0" presId="urn:microsoft.com/office/officeart/2005/8/layout/radial3"/>
    <dgm:cxn modelId="{1D2F9851-1FB0-934C-9BEE-A6F7A29C6FFB}" srcId="{98505A07-E5DF-4147-8EC3-12EDAE0AE08F}" destId="{D1DF5518-D844-B944-8BC7-8E18F5514768}" srcOrd="1" destOrd="0" parTransId="{59C14B8D-66F0-E94A-90B6-D6A05C8B1857}" sibTransId="{3F705E19-AB9A-1F47-A0B7-186EC1E9E325}"/>
    <dgm:cxn modelId="{B07E84AB-71CE-9440-B89E-6375A6FA34F8}" type="presOf" srcId="{4A2EF301-4900-8647-94F8-DFBE713662D1}" destId="{E4F9B843-855E-6A48-9FAA-0C6A541DACE2}" srcOrd="0" destOrd="0" presId="urn:microsoft.com/office/officeart/2005/8/layout/radial3"/>
    <dgm:cxn modelId="{D29E010C-478D-0E47-B21D-65F4CD7737A1}" type="presOf" srcId="{5C4CC0C0-502B-5547-86D4-8341AF2B00BA}" destId="{54F7B015-7F2E-CF47-8B73-045A592BAABA}" srcOrd="0" destOrd="0" presId="urn:microsoft.com/office/officeart/2005/8/layout/radial3"/>
    <dgm:cxn modelId="{A91105AB-FCE6-A846-8277-090BF3A59371}" srcId="{4A2EF301-4900-8647-94F8-DFBE713662D1}" destId="{63EBBC13-1EE2-DD46-8ADD-1188737C7636}" srcOrd="3" destOrd="0" parTransId="{7E06C555-77D7-B14F-B81C-C4ADA2A03AEA}" sibTransId="{6C7AE077-4DA2-7446-904E-6FE8534BEC52}"/>
    <dgm:cxn modelId="{8791225A-E922-7C40-AF68-A8A918EACC5B}" srcId="{4A2EF301-4900-8647-94F8-DFBE713662D1}" destId="{ABF478EE-9B08-0947-BC3D-1DE8A5BA0204}" srcOrd="2" destOrd="0" parTransId="{895CBEFE-8D66-7A46-B45F-A603E26E29D9}" sibTransId="{3B65A8B3-DD74-FC42-AAC1-75CE379D2A77}"/>
    <dgm:cxn modelId="{2DEFE9D2-DFBA-B34D-BDCB-B3748370298E}" type="presOf" srcId="{63EBBC13-1EE2-DD46-8ADD-1188737C7636}" destId="{29E119B1-7384-F14F-A8FD-6C5FC9AD8534}" srcOrd="0" destOrd="0" presId="urn:microsoft.com/office/officeart/2005/8/layout/radial3"/>
    <dgm:cxn modelId="{26CC743D-E051-B345-A06D-A78C53686400}" type="presOf" srcId="{98505A07-E5DF-4147-8EC3-12EDAE0AE08F}" destId="{9584FEF2-D6F1-6641-B1FA-95BEEA5F8870}" srcOrd="0" destOrd="0" presId="urn:microsoft.com/office/officeart/2005/8/layout/radial3"/>
    <dgm:cxn modelId="{4A9A7DA2-7AB5-B746-BEBF-2CE7CA3D9D88}" type="presParOf" srcId="{9584FEF2-D6F1-6641-B1FA-95BEEA5F8870}" destId="{E46FA81A-8916-0C44-88C7-215E26CCDB3E}" srcOrd="0" destOrd="0" presId="urn:microsoft.com/office/officeart/2005/8/layout/radial3"/>
    <dgm:cxn modelId="{C103B1AF-F050-5F41-BF86-AB67691BB4B2}" type="presParOf" srcId="{E46FA81A-8916-0C44-88C7-215E26CCDB3E}" destId="{E4F9B843-855E-6A48-9FAA-0C6A541DACE2}" srcOrd="0" destOrd="0" presId="urn:microsoft.com/office/officeart/2005/8/layout/radial3"/>
    <dgm:cxn modelId="{6A1948A5-F07B-9743-97E1-849822B30BF9}" type="presParOf" srcId="{E46FA81A-8916-0C44-88C7-215E26CCDB3E}" destId="{F60CFB6C-D083-9248-AE58-F0B48C4CA0BB}" srcOrd="1" destOrd="0" presId="urn:microsoft.com/office/officeart/2005/8/layout/radial3"/>
    <dgm:cxn modelId="{96A3400E-B1F5-5C48-89FE-9343F474CE97}" type="presParOf" srcId="{E46FA81A-8916-0C44-88C7-215E26CCDB3E}" destId="{0FD3ABD7-40CC-9E40-AD7E-D66D243D3C1F}" srcOrd="2" destOrd="0" presId="urn:microsoft.com/office/officeart/2005/8/layout/radial3"/>
    <dgm:cxn modelId="{88119A5A-C243-DD47-A687-E9C71968DADE}" type="presParOf" srcId="{E46FA81A-8916-0C44-88C7-215E26CCDB3E}" destId="{60B17864-48BB-CA49-9E7C-54E4CC15390C}" srcOrd="3" destOrd="0" presId="urn:microsoft.com/office/officeart/2005/8/layout/radial3"/>
    <dgm:cxn modelId="{61BBA3EE-62BD-4645-AAF3-59973649D0F8}" type="presParOf" srcId="{E46FA81A-8916-0C44-88C7-215E26CCDB3E}" destId="{29E119B1-7384-F14F-A8FD-6C5FC9AD8534}" srcOrd="4" destOrd="0" presId="urn:microsoft.com/office/officeart/2005/8/layout/radial3"/>
    <dgm:cxn modelId="{CEAE5895-92FE-8847-A305-F9794D523D98}" type="presParOf" srcId="{E46FA81A-8916-0C44-88C7-215E26CCDB3E}" destId="{54F7B015-7F2E-CF47-8B73-045A592BAABA}" srcOrd="5" destOrd="0" presId="urn:microsoft.com/office/officeart/2005/8/layout/radial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35DD47-7D22-3140-9939-3BC893066E03}"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915B0BAE-088E-4D42-9B48-4C57812660B6}">
      <dgm:prSet phldrT="[Text]"/>
      <dgm:spPr>
        <a:solidFill>
          <a:srgbClr val="FF0000"/>
        </a:solidFill>
      </dgm:spPr>
      <dgm:t>
        <a:bodyPr/>
        <a:lstStyle/>
        <a:p>
          <a:r>
            <a:rPr lang="en-US" dirty="0" smtClean="0"/>
            <a:t>Goals/aims</a:t>
          </a:r>
          <a:endParaRPr lang="en-US" dirty="0"/>
        </a:p>
      </dgm:t>
    </dgm:pt>
    <dgm:pt modelId="{FB6C9FA7-847B-874A-A149-C77B0C8B8D3B}" type="parTrans" cxnId="{C9FF870A-28A4-7147-9E36-4241D6192D6A}">
      <dgm:prSet/>
      <dgm:spPr/>
      <dgm:t>
        <a:bodyPr/>
        <a:lstStyle/>
        <a:p>
          <a:endParaRPr lang="en-US"/>
        </a:p>
      </dgm:t>
    </dgm:pt>
    <dgm:pt modelId="{28FE623D-0F48-6F4F-9244-34B4D004ED2B}" type="sibTrans" cxnId="{C9FF870A-28A4-7147-9E36-4241D6192D6A}">
      <dgm:prSet/>
      <dgm:spPr>
        <a:solidFill>
          <a:srgbClr val="F26429"/>
        </a:solidFill>
      </dgm:spPr>
      <dgm:t>
        <a:bodyPr/>
        <a:lstStyle/>
        <a:p>
          <a:endParaRPr lang="en-US"/>
        </a:p>
      </dgm:t>
    </dgm:pt>
    <dgm:pt modelId="{FD75B061-72FD-4F4A-82F5-8CBAF9B934B2}">
      <dgm:prSet phldrT="[Text]"/>
      <dgm:spPr>
        <a:solidFill>
          <a:srgbClr val="800000"/>
        </a:solidFill>
      </dgm:spPr>
      <dgm:t>
        <a:bodyPr/>
        <a:lstStyle/>
        <a:p>
          <a:r>
            <a:rPr lang="en-US" dirty="0" smtClean="0"/>
            <a:t>Immediate objectives</a:t>
          </a:r>
          <a:endParaRPr lang="en-US" dirty="0"/>
        </a:p>
      </dgm:t>
    </dgm:pt>
    <dgm:pt modelId="{BB86D047-0F32-7E4D-A6C7-FBB42A94911C}" type="parTrans" cxnId="{EDEBAE0D-2471-4044-AAFA-B723081225E5}">
      <dgm:prSet/>
      <dgm:spPr/>
      <dgm:t>
        <a:bodyPr/>
        <a:lstStyle/>
        <a:p>
          <a:endParaRPr lang="en-US"/>
        </a:p>
      </dgm:t>
    </dgm:pt>
    <dgm:pt modelId="{81665715-DC7F-C246-976B-FD45EE86447C}" type="sibTrans" cxnId="{EDEBAE0D-2471-4044-AAFA-B723081225E5}">
      <dgm:prSet/>
      <dgm:spPr/>
      <dgm:t>
        <a:bodyPr/>
        <a:lstStyle/>
        <a:p>
          <a:endParaRPr lang="en-US"/>
        </a:p>
      </dgm:t>
    </dgm:pt>
    <dgm:pt modelId="{13C06EFA-0153-4045-851E-6307D157DC00}">
      <dgm:prSet phldrT="[Text]"/>
      <dgm:spPr>
        <a:solidFill>
          <a:srgbClr val="F2E532"/>
        </a:solidFill>
      </dgm:spPr>
      <dgm:t>
        <a:bodyPr/>
        <a:lstStyle/>
        <a:p>
          <a:r>
            <a:rPr lang="en-US" dirty="0" smtClean="0">
              <a:solidFill>
                <a:schemeClr val="tx1"/>
              </a:solidFill>
            </a:rPr>
            <a:t>Activity</a:t>
          </a:r>
        </a:p>
        <a:p>
          <a:r>
            <a:rPr lang="en-US" dirty="0" smtClean="0">
              <a:solidFill>
                <a:schemeClr val="tx1"/>
              </a:solidFill>
            </a:rPr>
            <a:t>Inputs</a:t>
          </a:r>
          <a:endParaRPr lang="en-US" dirty="0">
            <a:solidFill>
              <a:schemeClr val="tx1"/>
            </a:solidFill>
          </a:endParaRPr>
        </a:p>
      </dgm:t>
    </dgm:pt>
    <dgm:pt modelId="{39BB61BD-F04A-8D49-BB22-D4D8A733754B}" type="parTrans" cxnId="{19F604C8-0132-1149-95A1-E5BD61C01152}">
      <dgm:prSet/>
      <dgm:spPr/>
      <dgm:t>
        <a:bodyPr/>
        <a:lstStyle/>
        <a:p>
          <a:endParaRPr lang="en-US"/>
        </a:p>
      </dgm:t>
    </dgm:pt>
    <dgm:pt modelId="{BE32C078-F7D6-074F-AF15-7A47C957AA25}" type="sibTrans" cxnId="{19F604C8-0132-1149-95A1-E5BD61C01152}">
      <dgm:prSet/>
      <dgm:spPr/>
      <dgm:t>
        <a:bodyPr/>
        <a:lstStyle/>
        <a:p>
          <a:endParaRPr lang="en-US"/>
        </a:p>
      </dgm:t>
    </dgm:pt>
    <dgm:pt modelId="{797CBBD2-83A2-5A44-B3EA-D22510AA77B0}">
      <dgm:prSet phldrT="[Text]"/>
      <dgm:spPr>
        <a:solidFill>
          <a:srgbClr val="F2E532"/>
        </a:solidFill>
      </dgm:spPr>
      <dgm:t>
        <a:bodyPr/>
        <a:lstStyle/>
        <a:p>
          <a:r>
            <a:rPr lang="en-US" dirty="0" smtClean="0">
              <a:solidFill>
                <a:srgbClr val="000000"/>
              </a:solidFill>
            </a:rPr>
            <a:t>Activity outputs</a:t>
          </a:r>
          <a:endParaRPr lang="en-US" dirty="0">
            <a:solidFill>
              <a:srgbClr val="000000"/>
            </a:solidFill>
          </a:endParaRPr>
        </a:p>
      </dgm:t>
    </dgm:pt>
    <dgm:pt modelId="{30C326C4-50A5-9F4A-8DA6-D08EEB815581}" type="parTrans" cxnId="{6D07C3BF-F844-CE48-9D3E-B3ACF818F922}">
      <dgm:prSet/>
      <dgm:spPr/>
      <dgm:t>
        <a:bodyPr/>
        <a:lstStyle/>
        <a:p>
          <a:endParaRPr lang="en-US"/>
        </a:p>
      </dgm:t>
    </dgm:pt>
    <dgm:pt modelId="{58259B2D-1A75-D641-8E1C-E3AD134F3E77}" type="sibTrans" cxnId="{6D07C3BF-F844-CE48-9D3E-B3ACF818F922}">
      <dgm:prSet/>
      <dgm:spPr/>
      <dgm:t>
        <a:bodyPr/>
        <a:lstStyle/>
        <a:p>
          <a:endParaRPr lang="en-US"/>
        </a:p>
      </dgm:t>
    </dgm:pt>
    <dgm:pt modelId="{871A9FCC-A441-864E-A368-73C22E4D4DE6}">
      <dgm:prSet phldrT="[Text]"/>
      <dgm:spPr>
        <a:solidFill>
          <a:srgbClr val="F2E532"/>
        </a:solidFill>
      </dgm:spPr>
      <dgm:t>
        <a:bodyPr/>
        <a:lstStyle/>
        <a:p>
          <a:r>
            <a:rPr lang="en-US" dirty="0" smtClean="0">
              <a:solidFill>
                <a:srgbClr val="000000"/>
              </a:solidFill>
            </a:rPr>
            <a:t>Activity outcomes</a:t>
          </a:r>
          <a:endParaRPr lang="en-US" dirty="0">
            <a:solidFill>
              <a:srgbClr val="000000"/>
            </a:solidFill>
          </a:endParaRPr>
        </a:p>
      </dgm:t>
    </dgm:pt>
    <dgm:pt modelId="{23CF4ABD-2A20-F34C-8E9B-5B13794B7CF9}" type="parTrans" cxnId="{270B1516-2948-D443-AD2E-3CE5A32DFD32}">
      <dgm:prSet/>
      <dgm:spPr/>
      <dgm:t>
        <a:bodyPr/>
        <a:lstStyle/>
        <a:p>
          <a:endParaRPr lang="en-US"/>
        </a:p>
      </dgm:t>
    </dgm:pt>
    <dgm:pt modelId="{C48C46A3-298F-CD45-B370-EA5024A2B830}" type="sibTrans" cxnId="{270B1516-2948-D443-AD2E-3CE5A32DFD32}">
      <dgm:prSet/>
      <dgm:spPr/>
      <dgm:t>
        <a:bodyPr/>
        <a:lstStyle/>
        <a:p>
          <a:endParaRPr lang="en-US"/>
        </a:p>
      </dgm:t>
    </dgm:pt>
    <dgm:pt modelId="{CB53A07D-3DD6-764E-B421-2C193E5C586A}" type="pres">
      <dgm:prSet presAssocID="{5C35DD47-7D22-3140-9939-3BC893066E03}" presName="Name0" presStyleCnt="0">
        <dgm:presLayoutVars>
          <dgm:dir/>
          <dgm:resizeHandles val="exact"/>
        </dgm:presLayoutVars>
      </dgm:prSet>
      <dgm:spPr/>
      <dgm:t>
        <a:bodyPr/>
        <a:lstStyle/>
        <a:p>
          <a:endParaRPr lang="en-US"/>
        </a:p>
      </dgm:t>
    </dgm:pt>
    <dgm:pt modelId="{B198FB41-DDD5-484F-A06C-935881D6DA44}" type="pres">
      <dgm:prSet presAssocID="{5C35DD47-7D22-3140-9939-3BC893066E03}" presName="cycle" presStyleCnt="0"/>
      <dgm:spPr/>
    </dgm:pt>
    <dgm:pt modelId="{9D7831D8-959B-8448-A3BD-07C6EC847C8C}" type="pres">
      <dgm:prSet presAssocID="{915B0BAE-088E-4D42-9B48-4C57812660B6}" presName="nodeFirstNode" presStyleLbl="node1" presStyleIdx="0" presStyleCnt="5">
        <dgm:presLayoutVars>
          <dgm:bulletEnabled val="1"/>
        </dgm:presLayoutVars>
      </dgm:prSet>
      <dgm:spPr/>
      <dgm:t>
        <a:bodyPr/>
        <a:lstStyle/>
        <a:p>
          <a:endParaRPr lang="en-US"/>
        </a:p>
      </dgm:t>
    </dgm:pt>
    <dgm:pt modelId="{D9C90BF8-3DFC-414B-A486-F34765A20A55}" type="pres">
      <dgm:prSet presAssocID="{28FE623D-0F48-6F4F-9244-34B4D004ED2B}" presName="sibTransFirstNode" presStyleLbl="bgShp" presStyleIdx="0" presStyleCnt="1"/>
      <dgm:spPr/>
      <dgm:t>
        <a:bodyPr/>
        <a:lstStyle/>
        <a:p>
          <a:endParaRPr lang="en-US"/>
        </a:p>
      </dgm:t>
    </dgm:pt>
    <dgm:pt modelId="{73FBF755-AEFF-364E-96C6-9D0079DDA213}" type="pres">
      <dgm:prSet presAssocID="{FD75B061-72FD-4F4A-82F5-8CBAF9B934B2}" presName="nodeFollowingNodes" presStyleLbl="node1" presStyleIdx="1" presStyleCnt="5">
        <dgm:presLayoutVars>
          <dgm:bulletEnabled val="1"/>
        </dgm:presLayoutVars>
      </dgm:prSet>
      <dgm:spPr/>
      <dgm:t>
        <a:bodyPr/>
        <a:lstStyle/>
        <a:p>
          <a:endParaRPr lang="en-US"/>
        </a:p>
      </dgm:t>
    </dgm:pt>
    <dgm:pt modelId="{D8AEED27-E8CC-CB43-93BC-FB4170B2E2BC}" type="pres">
      <dgm:prSet presAssocID="{13C06EFA-0153-4045-851E-6307D157DC00}" presName="nodeFollowingNodes" presStyleLbl="node1" presStyleIdx="2" presStyleCnt="5" custRadScaleRad="95900" custRadScaleInc="-35520">
        <dgm:presLayoutVars>
          <dgm:bulletEnabled val="1"/>
        </dgm:presLayoutVars>
      </dgm:prSet>
      <dgm:spPr/>
      <dgm:t>
        <a:bodyPr/>
        <a:lstStyle/>
        <a:p>
          <a:endParaRPr lang="en-US"/>
        </a:p>
      </dgm:t>
    </dgm:pt>
    <dgm:pt modelId="{7289EA2F-CA6A-FE40-BE04-9C7458FB79BE}" type="pres">
      <dgm:prSet presAssocID="{797CBBD2-83A2-5A44-B3EA-D22510AA77B0}" presName="nodeFollowingNodes" presStyleLbl="node1" presStyleIdx="3" presStyleCnt="5" custRadScaleRad="96158" custRadScaleInc="31252">
        <dgm:presLayoutVars>
          <dgm:bulletEnabled val="1"/>
        </dgm:presLayoutVars>
      </dgm:prSet>
      <dgm:spPr/>
      <dgm:t>
        <a:bodyPr/>
        <a:lstStyle/>
        <a:p>
          <a:endParaRPr lang="en-US"/>
        </a:p>
      </dgm:t>
    </dgm:pt>
    <dgm:pt modelId="{1FF99BEA-586E-4C4A-A2BF-BFDCA7995D79}" type="pres">
      <dgm:prSet presAssocID="{871A9FCC-A441-864E-A368-73C22E4D4DE6}" presName="nodeFollowingNodes" presStyleLbl="node1" presStyleIdx="4" presStyleCnt="5">
        <dgm:presLayoutVars>
          <dgm:bulletEnabled val="1"/>
        </dgm:presLayoutVars>
      </dgm:prSet>
      <dgm:spPr/>
      <dgm:t>
        <a:bodyPr/>
        <a:lstStyle/>
        <a:p>
          <a:endParaRPr lang="en-US"/>
        </a:p>
      </dgm:t>
    </dgm:pt>
  </dgm:ptLst>
  <dgm:cxnLst>
    <dgm:cxn modelId="{EC9544A1-0B48-DC41-8D45-89F5FA10CE7A}" type="presOf" srcId="{13C06EFA-0153-4045-851E-6307D157DC00}" destId="{D8AEED27-E8CC-CB43-93BC-FB4170B2E2BC}" srcOrd="0" destOrd="0" presId="urn:microsoft.com/office/officeart/2005/8/layout/cycle3"/>
    <dgm:cxn modelId="{FC57E85E-A7C3-4F4E-BCA4-C5650505D69F}" type="presOf" srcId="{871A9FCC-A441-864E-A368-73C22E4D4DE6}" destId="{1FF99BEA-586E-4C4A-A2BF-BFDCA7995D79}" srcOrd="0" destOrd="0" presId="urn:microsoft.com/office/officeart/2005/8/layout/cycle3"/>
    <dgm:cxn modelId="{F846BAE4-D6B2-D640-9362-43D0F8CC8966}" type="presOf" srcId="{28FE623D-0F48-6F4F-9244-34B4D004ED2B}" destId="{D9C90BF8-3DFC-414B-A486-F34765A20A55}" srcOrd="0" destOrd="0" presId="urn:microsoft.com/office/officeart/2005/8/layout/cycle3"/>
    <dgm:cxn modelId="{6D07C3BF-F844-CE48-9D3E-B3ACF818F922}" srcId="{5C35DD47-7D22-3140-9939-3BC893066E03}" destId="{797CBBD2-83A2-5A44-B3EA-D22510AA77B0}" srcOrd="3" destOrd="0" parTransId="{30C326C4-50A5-9F4A-8DA6-D08EEB815581}" sibTransId="{58259B2D-1A75-D641-8E1C-E3AD134F3E77}"/>
    <dgm:cxn modelId="{EDEBAE0D-2471-4044-AAFA-B723081225E5}" srcId="{5C35DD47-7D22-3140-9939-3BC893066E03}" destId="{FD75B061-72FD-4F4A-82F5-8CBAF9B934B2}" srcOrd="1" destOrd="0" parTransId="{BB86D047-0F32-7E4D-A6C7-FBB42A94911C}" sibTransId="{81665715-DC7F-C246-976B-FD45EE86447C}"/>
    <dgm:cxn modelId="{C9FF870A-28A4-7147-9E36-4241D6192D6A}" srcId="{5C35DD47-7D22-3140-9939-3BC893066E03}" destId="{915B0BAE-088E-4D42-9B48-4C57812660B6}" srcOrd="0" destOrd="0" parTransId="{FB6C9FA7-847B-874A-A149-C77B0C8B8D3B}" sibTransId="{28FE623D-0F48-6F4F-9244-34B4D004ED2B}"/>
    <dgm:cxn modelId="{270B1516-2948-D443-AD2E-3CE5A32DFD32}" srcId="{5C35DD47-7D22-3140-9939-3BC893066E03}" destId="{871A9FCC-A441-864E-A368-73C22E4D4DE6}" srcOrd="4" destOrd="0" parTransId="{23CF4ABD-2A20-F34C-8E9B-5B13794B7CF9}" sibTransId="{C48C46A3-298F-CD45-B370-EA5024A2B830}"/>
    <dgm:cxn modelId="{19F604C8-0132-1149-95A1-E5BD61C01152}" srcId="{5C35DD47-7D22-3140-9939-3BC893066E03}" destId="{13C06EFA-0153-4045-851E-6307D157DC00}" srcOrd="2" destOrd="0" parTransId="{39BB61BD-F04A-8D49-BB22-D4D8A733754B}" sibTransId="{BE32C078-F7D6-074F-AF15-7A47C957AA25}"/>
    <dgm:cxn modelId="{7123557D-489F-3A4B-87A4-50D4292BF825}" type="presOf" srcId="{915B0BAE-088E-4D42-9B48-4C57812660B6}" destId="{9D7831D8-959B-8448-A3BD-07C6EC847C8C}" srcOrd="0" destOrd="0" presId="urn:microsoft.com/office/officeart/2005/8/layout/cycle3"/>
    <dgm:cxn modelId="{E1DBFD0E-E97C-BF4F-94F8-086CE5B0DC7D}" type="presOf" srcId="{FD75B061-72FD-4F4A-82F5-8CBAF9B934B2}" destId="{73FBF755-AEFF-364E-96C6-9D0079DDA213}" srcOrd="0" destOrd="0" presId="urn:microsoft.com/office/officeart/2005/8/layout/cycle3"/>
    <dgm:cxn modelId="{8776E088-DA7D-454A-8CA0-DC8615C23AD6}" type="presOf" srcId="{5C35DD47-7D22-3140-9939-3BC893066E03}" destId="{CB53A07D-3DD6-764E-B421-2C193E5C586A}" srcOrd="0" destOrd="0" presId="urn:microsoft.com/office/officeart/2005/8/layout/cycle3"/>
    <dgm:cxn modelId="{56DD96E7-1292-4C41-92C7-6BF5BB3C97E6}" type="presOf" srcId="{797CBBD2-83A2-5A44-B3EA-D22510AA77B0}" destId="{7289EA2F-CA6A-FE40-BE04-9C7458FB79BE}" srcOrd="0" destOrd="0" presId="urn:microsoft.com/office/officeart/2005/8/layout/cycle3"/>
    <dgm:cxn modelId="{F5536EB7-0A31-2844-9F74-54EE42C7AA22}" type="presParOf" srcId="{CB53A07D-3DD6-764E-B421-2C193E5C586A}" destId="{B198FB41-DDD5-484F-A06C-935881D6DA44}" srcOrd="0" destOrd="0" presId="urn:microsoft.com/office/officeart/2005/8/layout/cycle3"/>
    <dgm:cxn modelId="{66FBDC97-322B-2145-82FC-76EB3C60518D}" type="presParOf" srcId="{B198FB41-DDD5-484F-A06C-935881D6DA44}" destId="{9D7831D8-959B-8448-A3BD-07C6EC847C8C}" srcOrd="0" destOrd="0" presId="urn:microsoft.com/office/officeart/2005/8/layout/cycle3"/>
    <dgm:cxn modelId="{A6621128-8271-874A-831E-D5A277EAB8FC}" type="presParOf" srcId="{B198FB41-DDD5-484F-A06C-935881D6DA44}" destId="{D9C90BF8-3DFC-414B-A486-F34765A20A55}" srcOrd="1" destOrd="0" presId="urn:microsoft.com/office/officeart/2005/8/layout/cycle3"/>
    <dgm:cxn modelId="{1B1D7016-7864-164B-9A00-489FC373C399}" type="presParOf" srcId="{B198FB41-DDD5-484F-A06C-935881D6DA44}" destId="{73FBF755-AEFF-364E-96C6-9D0079DDA213}" srcOrd="2" destOrd="0" presId="urn:microsoft.com/office/officeart/2005/8/layout/cycle3"/>
    <dgm:cxn modelId="{4A06C7D0-937B-CA4D-AA41-D440F810D59F}" type="presParOf" srcId="{B198FB41-DDD5-484F-A06C-935881D6DA44}" destId="{D8AEED27-E8CC-CB43-93BC-FB4170B2E2BC}" srcOrd="3" destOrd="0" presId="urn:microsoft.com/office/officeart/2005/8/layout/cycle3"/>
    <dgm:cxn modelId="{3CB3DF7D-124B-3249-A203-33E9AB5529E3}" type="presParOf" srcId="{B198FB41-DDD5-484F-A06C-935881D6DA44}" destId="{7289EA2F-CA6A-FE40-BE04-9C7458FB79BE}" srcOrd="4" destOrd="0" presId="urn:microsoft.com/office/officeart/2005/8/layout/cycle3"/>
    <dgm:cxn modelId="{296042E4-6088-BD4F-B43B-04B80825D8B5}" type="presParOf" srcId="{B198FB41-DDD5-484F-A06C-935881D6DA44}" destId="{1FF99BEA-586E-4C4A-A2BF-BFDCA7995D79}" srcOrd="5" destOrd="0" presId="urn:microsoft.com/office/officeart/2005/8/layout/cycle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59BE29B-DAB9-8540-AB32-1937DC99C07B}" type="doc">
      <dgm:prSet loTypeId="urn:microsoft.com/office/officeart/2005/8/layout/radial5" loCatId="relationship" qsTypeId="urn:microsoft.com/office/officeart/2005/8/quickstyle/simple4" qsCatId="simple" csTypeId="urn:microsoft.com/office/officeart/2005/8/colors/accent1_2" csCatId="accent1" phldr="1"/>
      <dgm:spPr/>
      <dgm:t>
        <a:bodyPr/>
        <a:lstStyle/>
        <a:p>
          <a:endParaRPr lang="en-US"/>
        </a:p>
      </dgm:t>
    </dgm:pt>
    <dgm:pt modelId="{164DA154-DAB5-FD42-B80F-56D7849F1DA6}">
      <dgm:prSet phldrT="[Text]" custT="1"/>
      <dgm:spPr>
        <a:solidFill>
          <a:srgbClr val="FF0000"/>
        </a:solidFill>
      </dgm:spPr>
      <dgm:t>
        <a:bodyPr/>
        <a:lstStyle/>
        <a:p>
          <a:r>
            <a:rPr lang="en-US" sz="1800" dirty="0" smtClean="0"/>
            <a:t>Psychosocial wellbeing</a:t>
          </a:r>
          <a:endParaRPr lang="en-US" sz="1800" dirty="0"/>
        </a:p>
      </dgm:t>
    </dgm:pt>
    <dgm:pt modelId="{BC1AFD40-ACE1-BC4C-B0F6-E07A4D7C80B1}" type="parTrans" cxnId="{59F20375-FB10-EF4F-9E4F-D7F259513DA4}">
      <dgm:prSet/>
      <dgm:spPr/>
      <dgm:t>
        <a:bodyPr/>
        <a:lstStyle/>
        <a:p>
          <a:endParaRPr lang="en-US"/>
        </a:p>
      </dgm:t>
    </dgm:pt>
    <dgm:pt modelId="{C108C1F9-5C1B-AB40-A201-AEBF01ADC0CA}" type="sibTrans" cxnId="{59F20375-FB10-EF4F-9E4F-D7F259513DA4}">
      <dgm:prSet/>
      <dgm:spPr/>
      <dgm:t>
        <a:bodyPr/>
        <a:lstStyle/>
        <a:p>
          <a:endParaRPr lang="en-US"/>
        </a:p>
      </dgm:t>
    </dgm:pt>
    <dgm:pt modelId="{E2DB9B94-CCA0-9045-A4E6-9AAD6B29B184}">
      <dgm:prSet phldrT="[Text]" custT="1"/>
      <dgm:spPr>
        <a:solidFill>
          <a:srgbClr val="F2CB1C"/>
        </a:solidFill>
      </dgm:spPr>
      <dgm:t>
        <a:bodyPr/>
        <a:lstStyle/>
        <a:p>
          <a:r>
            <a:rPr lang="en-US" sz="1800" dirty="0" smtClean="0">
              <a:solidFill>
                <a:srgbClr val="000000"/>
              </a:solidFill>
            </a:rPr>
            <a:t>Political and social safety</a:t>
          </a:r>
          <a:endParaRPr lang="en-US" sz="1800" dirty="0">
            <a:solidFill>
              <a:srgbClr val="000000"/>
            </a:solidFill>
          </a:endParaRPr>
        </a:p>
      </dgm:t>
    </dgm:pt>
    <dgm:pt modelId="{5C147F85-5BD0-AC49-9F84-0BA8AE35AFC9}" type="parTrans" cxnId="{D5CF14F3-54A6-324A-A958-41E3CAD6967F}">
      <dgm:prSet/>
      <dgm:spPr>
        <a:solidFill>
          <a:srgbClr val="FF6600"/>
        </a:solidFill>
        <a:ln>
          <a:noFill/>
        </a:ln>
      </dgm:spPr>
      <dgm:t>
        <a:bodyPr/>
        <a:lstStyle/>
        <a:p>
          <a:endParaRPr lang="en-US"/>
        </a:p>
      </dgm:t>
    </dgm:pt>
    <dgm:pt modelId="{D1504732-0629-584D-A9A2-B54D8AEC5CC3}" type="sibTrans" cxnId="{D5CF14F3-54A6-324A-A958-41E3CAD6967F}">
      <dgm:prSet/>
      <dgm:spPr/>
      <dgm:t>
        <a:bodyPr/>
        <a:lstStyle/>
        <a:p>
          <a:endParaRPr lang="en-US"/>
        </a:p>
      </dgm:t>
    </dgm:pt>
    <dgm:pt modelId="{242DFDCE-DB43-0E45-AC2C-7F74B6B4BA54}">
      <dgm:prSet phldrT="[Text]" custT="1"/>
      <dgm:spPr>
        <a:solidFill>
          <a:srgbClr val="F2CB1C"/>
        </a:solidFill>
      </dgm:spPr>
      <dgm:t>
        <a:bodyPr/>
        <a:lstStyle/>
        <a:p>
          <a:r>
            <a:rPr lang="en-US" sz="1800" dirty="0" smtClean="0">
              <a:solidFill>
                <a:srgbClr val="000000"/>
              </a:solidFill>
            </a:rPr>
            <a:t>Basic needs</a:t>
          </a:r>
          <a:endParaRPr lang="en-US" sz="1800" dirty="0">
            <a:solidFill>
              <a:srgbClr val="000000"/>
            </a:solidFill>
          </a:endParaRPr>
        </a:p>
      </dgm:t>
    </dgm:pt>
    <dgm:pt modelId="{1C4C2B7B-EE5F-404A-869C-FD9405CDCBBE}" type="parTrans" cxnId="{E0B8E5B9-5C31-3743-BBAB-85DEE7103EF2}">
      <dgm:prSet/>
      <dgm:spPr>
        <a:solidFill>
          <a:srgbClr val="FF6600"/>
        </a:solidFill>
      </dgm:spPr>
      <dgm:t>
        <a:bodyPr/>
        <a:lstStyle/>
        <a:p>
          <a:endParaRPr lang="en-US"/>
        </a:p>
      </dgm:t>
    </dgm:pt>
    <dgm:pt modelId="{D6924FF7-3870-084A-8E21-FF26ECD05B0B}" type="sibTrans" cxnId="{E0B8E5B9-5C31-3743-BBAB-85DEE7103EF2}">
      <dgm:prSet/>
      <dgm:spPr/>
      <dgm:t>
        <a:bodyPr/>
        <a:lstStyle/>
        <a:p>
          <a:endParaRPr lang="en-US"/>
        </a:p>
      </dgm:t>
    </dgm:pt>
    <dgm:pt modelId="{43A74B85-30BF-4847-A77E-20282D0378F6}">
      <dgm:prSet phldrT="[Text]" custT="1"/>
      <dgm:spPr>
        <a:solidFill>
          <a:srgbClr val="F2CB1C"/>
        </a:solidFill>
      </dgm:spPr>
      <dgm:t>
        <a:bodyPr/>
        <a:lstStyle/>
        <a:p>
          <a:r>
            <a:rPr lang="en-US" sz="1800" dirty="0" smtClean="0">
              <a:solidFill>
                <a:srgbClr val="000000"/>
              </a:solidFill>
            </a:rPr>
            <a:t>Physical health</a:t>
          </a:r>
          <a:endParaRPr lang="en-US" sz="1800" dirty="0">
            <a:solidFill>
              <a:srgbClr val="000000"/>
            </a:solidFill>
          </a:endParaRPr>
        </a:p>
      </dgm:t>
    </dgm:pt>
    <dgm:pt modelId="{75274B53-B559-614F-889F-564BF8E2C4D7}" type="parTrans" cxnId="{85E4A459-1BA8-364A-AA51-AB351EF0C5E9}">
      <dgm:prSet/>
      <dgm:spPr>
        <a:solidFill>
          <a:srgbClr val="FF6600"/>
        </a:solidFill>
      </dgm:spPr>
      <dgm:t>
        <a:bodyPr/>
        <a:lstStyle/>
        <a:p>
          <a:endParaRPr lang="en-US"/>
        </a:p>
      </dgm:t>
    </dgm:pt>
    <dgm:pt modelId="{2542FB13-4F94-3744-B326-82750D8BAB00}" type="sibTrans" cxnId="{85E4A459-1BA8-364A-AA51-AB351EF0C5E9}">
      <dgm:prSet/>
      <dgm:spPr/>
      <dgm:t>
        <a:bodyPr/>
        <a:lstStyle/>
        <a:p>
          <a:endParaRPr lang="en-US"/>
        </a:p>
      </dgm:t>
    </dgm:pt>
    <dgm:pt modelId="{DE064449-9AAF-C745-BD1F-565B289B6D7C}">
      <dgm:prSet phldrT="[Text]" custT="1"/>
      <dgm:spPr>
        <a:solidFill>
          <a:srgbClr val="F2CB1C"/>
        </a:solidFill>
      </dgm:spPr>
      <dgm:t>
        <a:bodyPr/>
        <a:lstStyle/>
        <a:p>
          <a:r>
            <a:rPr lang="en-US" sz="1800" dirty="0" smtClean="0">
              <a:solidFill>
                <a:srgbClr val="000000"/>
              </a:solidFill>
            </a:rPr>
            <a:t>Education</a:t>
          </a:r>
          <a:endParaRPr lang="en-US" sz="1800" dirty="0">
            <a:solidFill>
              <a:srgbClr val="000000"/>
            </a:solidFill>
          </a:endParaRPr>
        </a:p>
      </dgm:t>
    </dgm:pt>
    <dgm:pt modelId="{6ED4B9A8-36E3-104A-AE36-4F3654040A4F}" type="parTrans" cxnId="{F2CEB185-FAC2-B342-A881-8CB25237C6B0}">
      <dgm:prSet/>
      <dgm:spPr>
        <a:solidFill>
          <a:srgbClr val="FF6600"/>
        </a:solidFill>
      </dgm:spPr>
      <dgm:t>
        <a:bodyPr/>
        <a:lstStyle/>
        <a:p>
          <a:endParaRPr lang="en-US"/>
        </a:p>
      </dgm:t>
    </dgm:pt>
    <dgm:pt modelId="{6C12FD77-1B24-FE42-AE87-ECDBF588C112}" type="sibTrans" cxnId="{F2CEB185-FAC2-B342-A881-8CB25237C6B0}">
      <dgm:prSet/>
      <dgm:spPr/>
      <dgm:t>
        <a:bodyPr/>
        <a:lstStyle/>
        <a:p>
          <a:endParaRPr lang="en-US"/>
        </a:p>
      </dgm:t>
    </dgm:pt>
    <dgm:pt modelId="{3380F74D-4C1E-FF48-A10B-AA0410DF1246}" type="pres">
      <dgm:prSet presAssocID="{959BE29B-DAB9-8540-AB32-1937DC99C07B}" presName="Name0" presStyleCnt="0">
        <dgm:presLayoutVars>
          <dgm:chMax val="1"/>
          <dgm:dir/>
          <dgm:animLvl val="ctr"/>
          <dgm:resizeHandles val="exact"/>
        </dgm:presLayoutVars>
      </dgm:prSet>
      <dgm:spPr/>
      <dgm:t>
        <a:bodyPr/>
        <a:lstStyle/>
        <a:p>
          <a:endParaRPr lang="en-US"/>
        </a:p>
      </dgm:t>
    </dgm:pt>
    <dgm:pt modelId="{F7F6F8F4-D7AB-0E4A-A10F-4F2A91A06716}" type="pres">
      <dgm:prSet presAssocID="{164DA154-DAB5-FD42-B80F-56D7849F1DA6}" presName="centerShape" presStyleLbl="node0" presStyleIdx="0" presStyleCnt="1" custScaleX="181939" custScaleY="110074"/>
      <dgm:spPr/>
      <dgm:t>
        <a:bodyPr/>
        <a:lstStyle/>
        <a:p>
          <a:endParaRPr lang="en-US"/>
        </a:p>
      </dgm:t>
    </dgm:pt>
    <dgm:pt modelId="{B9D8B514-DBFE-7749-912E-C212EF3209DA}" type="pres">
      <dgm:prSet presAssocID="{5C147F85-5BD0-AC49-9F84-0BA8AE35AFC9}" presName="parTrans" presStyleLbl="sibTrans2D1" presStyleIdx="0" presStyleCnt="4" custAng="10800000" custFlipHor="1" custScaleX="220355"/>
      <dgm:spPr/>
      <dgm:t>
        <a:bodyPr/>
        <a:lstStyle/>
        <a:p>
          <a:endParaRPr lang="en-US"/>
        </a:p>
      </dgm:t>
    </dgm:pt>
    <dgm:pt modelId="{384ACDA3-43E8-4449-91A9-F22977E8B399}" type="pres">
      <dgm:prSet presAssocID="{5C147F85-5BD0-AC49-9F84-0BA8AE35AFC9}" presName="connectorText" presStyleLbl="sibTrans2D1" presStyleIdx="0" presStyleCnt="4"/>
      <dgm:spPr/>
      <dgm:t>
        <a:bodyPr/>
        <a:lstStyle/>
        <a:p>
          <a:endParaRPr lang="en-US"/>
        </a:p>
      </dgm:t>
    </dgm:pt>
    <dgm:pt modelId="{2634A578-A645-8744-9D90-CE745862C2C1}" type="pres">
      <dgm:prSet presAssocID="{E2DB9B94-CCA0-9045-A4E6-9AAD6B29B184}" presName="node" presStyleLbl="node1" presStyleIdx="0" presStyleCnt="4" custScaleX="180320" custScaleY="133390" custRadScaleRad="108909" custRadScaleInc="-1839">
        <dgm:presLayoutVars>
          <dgm:bulletEnabled val="1"/>
        </dgm:presLayoutVars>
      </dgm:prSet>
      <dgm:spPr/>
      <dgm:t>
        <a:bodyPr/>
        <a:lstStyle/>
        <a:p>
          <a:endParaRPr lang="en-US"/>
        </a:p>
      </dgm:t>
    </dgm:pt>
    <dgm:pt modelId="{C13A5BD7-70F2-1947-B110-D4903FF2C7E0}" type="pres">
      <dgm:prSet presAssocID="{1C4C2B7B-EE5F-404A-869C-FD9405CDCBBE}" presName="parTrans" presStyleLbl="sibTrans2D1" presStyleIdx="1" presStyleCnt="4" custAng="10787472" custScaleX="163164" custLinFactNeighborX="-19378" custLinFactNeighborY="-11377"/>
      <dgm:spPr/>
      <dgm:t>
        <a:bodyPr/>
        <a:lstStyle/>
        <a:p>
          <a:endParaRPr lang="en-US"/>
        </a:p>
      </dgm:t>
    </dgm:pt>
    <dgm:pt modelId="{9C8BDA80-5DBF-AB4E-869A-C82CD88D322A}" type="pres">
      <dgm:prSet presAssocID="{1C4C2B7B-EE5F-404A-869C-FD9405CDCBBE}" presName="connectorText" presStyleLbl="sibTrans2D1" presStyleIdx="1" presStyleCnt="4"/>
      <dgm:spPr/>
      <dgm:t>
        <a:bodyPr/>
        <a:lstStyle/>
        <a:p>
          <a:endParaRPr lang="en-US"/>
        </a:p>
      </dgm:t>
    </dgm:pt>
    <dgm:pt modelId="{BA379A91-6762-AD47-B2F5-EC28904AFE8D}" type="pres">
      <dgm:prSet presAssocID="{242DFDCE-DB43-0E45-AC2C-7F74B6B4BA54}" presName="node" presStyleLbl="node1" presStyleIdx="1" presStyleCnt="4" custScaleX="153548" custScaleY="136850" custRadScaleRad="152538" custRadScaleInc="-714">
        <dgm:presLayoutVars>
          <dgm:bulletEnabled val="1"/>
        </dgm:presLayoutVars>
      </dgm:prSet>
      <dgm:spPr/>
      <dgm:t>
        <a:bodyPr/>
        <a:lstStyle/>
        <a:p>
          <a:endParaRPr lang="en-US"/>
        </a:p>
      </dgm:t>
    </dgm:pt>
    <dgm:pt modelId="{1193C153-2292-854F-A651-46F08C1356B8}" type="pres">
      <dgm:prSet presAssocID="{75274B53-B559-614F-889F-564BF8E2C4D7}" presName="parTrans" presStyleLbl="sibTrans2D1" presStyleIdx="2" presStyleCnt="4" custAng="10800000" custScaleX="278147"/>
      <dgm:spPr/>
      <dgm:t>
        <a:bodyPr/>
        <a:lstStyle/>
        <a:p>
          <a:endParaRPr lang="en-US"/>
        </a:p>
      </dgm:t>
    </dgm:pt>
    <dgm:pt modelId="{912B66A4-60C0-D64D-A5E2-6161579A4C7B}" type="pres">
      <dgm:prSet presAssocID="{75274B53-B559-614F-889F-564BF8E2C4D7}" presName="connectorText" presStyleLbl="sibTrans2D1" presStyleIdx="2" presStyleCnt="4"/>
      <dgm:spPr/>
      <dgm:t>
        <a:bodyPr/>
        <a:lstStyle/>
        <a:p>
          <a:endParaRPr lang="en-US"/>
        </a:p>
      </dgm:t>
    </dgm:pt>
    <dgm:pt modelId="{6F514D16-F353-644C-A63D-42F391A44D01}" type="pres">
      <dgm:prSet presAssocID="{43A74B85-30BF-4847-A77E-20282D0378F6}" presName="node" presStyleLbl="node1" presStyleIdx="2" presStyleCnt="4" custScaleX="151341" custScaleY="125134">
        <dgm:presLayoutVars>
          <dgm:bulletEnabled val="1"/>
        </dgm:presLayoutVars>
      </dgm:prSet>
      <dgm:spPr/>
      <dgm:t>
        <a:bodyPr/>
        <a:lstStyle/>
        <a:p>
          <a:endParaRPr lang="en-US"/>
        </a:p>
      </dgm:t>
    </dgm:pt>
    <dgm:pt modelId="{CEE1AA35-6B06-8248-8901-B5C7AE804DA8}" type="pres">
      <dgm:prSet presAssocID="{6ED4B9A8-36E3-104A-AE36-4F3654040A4F}" presName="parTrans" presStyleLbl="sibTrans2D1" presStyleIdx="3" presStyleCnt="4" custAng="10720215" custScaleX="163690" custLinFactNeighborX="25744" custLinFactNeighborY="-3578"/>
      <dgm:spPr/>
      <dgm:t>
        <a:bodyPr/>
        <a:lstStyle/>
        <a:p>
          <a:endParaRPr lang="en-US"/>
        </a:p>
      </dgm:t>
    </dgm:pt>
    <dgm:pt modelId="{4E2FB189-F4A9-B746-8CB4-B211ED4CEC18}" type="pres">
      <dgm:prSet presAssocID="{6ED4B9A8-36E3-104A-AE36-4F3654040A4F}" presName="connectorText" presStyleLbl="sibTrans2D1" presStyleIdx="3" presStyleCnt="4"/>
      <dgm:spPr/>
      <dgm:t>
        <a:bodyPr/>
        <a:lstStyle/>
        <a:p>
          <a:endParaRPr lang="en-US"/>
        </a:p>
      </dgm:t>
    </dgm:pt>
    <dgm:pt modelId="{A15255D7-904E-274B-B3CE-905A8F3B2846}" type="pres">
      <dgm:prSet presAssocID="{DE064449-9AAF-C745-BD1F-565B289B6D7C}" presName="node" presStyleLbl="node1" presStyleIdx="3" presStyleCnt="4" custScaleX="157958" custScaleY="136853" custRadScaleRad="152537" custRadScaleInc="713">
        <dgm:presLayoutVars>
          <dgm:bulletEnabled val="1"/>
        </dgm:presLayoutVars>
      </dgm:prSet>
      <dgm:spPr/>
      <dgm:t>
        <a:bodyPr/>
        <a:lstStyle/>
        <a:p>
          <a:endParaRPr lang="en-US"/>
        </a:p>
      </dgm:t>
    </dgm:pt>
  </dgm:ptLst>
  <dgm:cxnLst>
    <dgm:cxn modelId="{F2CEB185-FAC2-B342-A881-8CB25237C6B0}" srcId="{164DA154-DAB5-FD42-B80F-56D7849F1DA6}" destId="{DE064449-9AAF-C745-BD1F-565B289B6D7C}" srcOrd="3" destOrd="0" parTransId="{6ED4B9A8-36E3-104A-AE36-4F3654040A4F}" sibTransId="{6C12FD77-1B24-FE42-AE87-ECDBF588C112}"/>
    <dgm:cxn modelId="{E0B8E5B9-5C31-3743-BBAB-85DEE7103EF2}" srcId="{164DA154-DAB5-FD42-B80F-56D7849F1DA6}" destId="{242DFDCE-DB43-0E45-AC2C-7F74B6B4BA54}" srcOrd="1" destOrd="0" parTransId="{1C4C2B7B-EE5F-404A-869C-FD9405CDCBBE}" sibTransId="{D6924FF7-3870-084A-8E21-FF26ECD05B0B}"/>
    <dgm:cxn modelId="{CF9556CD-D329-764E-962C-F7F7383AC042}" type="presOf" srcId="{959BE29B-DAB9-8540-AB32-1937DC99C07B}" destId="{3380F74D-4C1E-FF48-A10B-AA0410DF1246}" srcOrd="0" destOrd="0" presId="urn:microsoft.com/office/officeart/2005/8/layout/radial5"/>
    <dgm:cxn modelId="{7A91329E-F54C-FB4D-AC69-0BF001FA03B4}" type="presOf" srcId="{E2DB9B94-CCA0-9045-A4E6-9AAD6B29B184}" destId="{2634A578-A645-8744-9D90-CE745862C2C1}" srcOrd="0" destOrd="0" presId="urn:microsoft.com/office/officeart/2005/8/layout/radial5"/>
    <dgm:cxn modelId="{F7A06581-3584-0045-9F83-DDC4C9FF5DA3}" type="presOf" srcId="{75274B53-B559-614F-889F-564BF8E2C4D7}" destId="{912B66A4-60C0-D64D-A5E2-6161579A4C7B}" srcOrd="1" destOrd="0" presId="urn:microsoft.com/office/officeart/2005/8/layout/radial5"/>
    <dgm:cxn modelId="{AEECF1A8-D002-1046-89B6-407CD0F39E95}" type="presOf" srcId="{DE064449-9AAF-C745-BD1F-565B289B6D7C}" destId="{A15255D7-904E-274B-B3CE-905A8F3B2846}" srcOrd="0" destOrd="0" presId="urn:microsoft.com/office/officeart/2005/8/layout/radial5"/>
    <dgm:cxn modelId="{4B031C0C-7089-974C-8BE0-AA46EC9DDCB2}" type="presOf" srcId="{5C147F85-5BD0-AC49-9F84-0BA8AE35AFC9}" destId="{B9D8B514-DBFE-7749-912E-C212EF3209DA}" srcOrd="0" destOrd="0" presId="urn:microsoft.com/office/officeart/2005/8/layout/radial5"/>
    <dgm:cxn modelId="{D5CF14F3-54A6-324A-A958-41E3CAD6967F}" srcId="{164DA154-DAB5-FD42-B80F-56D7849F1DA6}" destId="{E2DB9B94-CCA0-9045-A4E6-9AAD6B29B184}" srcOrd="0" destOrd="0" parTransId="{5C147F85-5BD0-AC49-9F84-0BA8AE35AFC9}" sibTransId="{D1504732-0629-584D-A9A2-B54D8AEC5CC3}"/>
    <dgm:cxn modelId="{6A6B4F24-B01C-1E4C-B81F-AC96E2167167}" type="presOf" srcId="{75274B53-B559-614F-889F-564BF8E2C4D7}" destId="{1193C153-2292-854F-A651-46F08C1356B8}" srcOrd="0" destOrd="0" presId="urn:microsoft.com/office/officeart/2005/8/layout/radial5"/>
    <dgm:cxn modelId="{E45C2E17-6C4C-314E-8443-C48AFDBBCB95}" type="presOf" srcId="{1C4C2B7B-EE5F-404A-869C-FD9405CDCBBE}" destId="{9C8BDA80-5DBF-AB4E-869A-C82CD88D322A}" srcOrd="1" destOrd="0" presId="urn:microsoft.com/office/officeart/2005/8/layout/radial5"/>
    <dgm:cxn modelId="{59F20375-FB10-EF4F-9E4F-D7F259513DA4}" srcId="{959BE29B-DAB9-8540-AB32-1937DC99C07B}" destId="{164DA154-DAB5-FD42-B80F-56D7849F1DA6}" srcOrd="0" destOrd="0" parTransId="{BC1AFD40-ACE1-BC4C-B0F6-E07A4D7C80B1}" sibTransId="{C108C1F9-5C1B-AB40-A201-AEBF01ADC0CA}"/>
    <dgm:cxn modelId="{36F1970A-059A-3341-8D40-CBE842FDAEC7}" type="presOf" srcId="{6ED4B9A8-36E3-104A-AE36-4F3654040A4F}" destId="{CEE1AA35-6B06-8248-8901-B5C7AE804DA8}" srcOrd="0" destOrd="0" presId="urn:microsoft.com/office/officeart/2005/8/layout/radial5"/>
    <dgm:cxn modelId="{76DC2828-189B-B14A-A191-7E895E714481}" type="presOf" srcId="{242DFDCE-DB43-0E45-AC2C-7F74B6B4BA54}" destId="{BA379A91-6762-AD47-B2F5-EC28904AFE8D}" srcOrd="0" destOrd="0" presId="urn:microsoft.com/office/officeart/2005/8/layout/radial5"/>
    <dgm:cxn modelId="{B01BB810-02EB-9B41-80C7-E62242FDCFDD}" type="presOf" srcId="{164DA154-DAB5-FD42-B80F-56D7849F1DA6}" destId="{F7F6F8F4-D7AB-0E4A-A10F-4F2A91A06716}" srcOrd="0" destOrd="0" presId="urn:microsoft.com/office/officeart/2005/8/layout/radial5"/>
    <dgm:cxn modelId="{A28C9FDD-B82B-2C44-A8E8-40B873EB20A0}" type="presOf" srcId="{6ED4B9A8-36E3-104A-AE36-4F3654040A4F}" destId="{4E2FB189-F4A9-B746-8CB4-B211ED4CEC18}" srcOrd="1" destOrd="0" presId="urn:microsoft.com/office/officeart/2005/8/layout/radial5"/>
    <dgm:cxn modelId="{8AF0D379-2B6A-6645-80C0-FB5F3F392A91}" type="presOf" srcId="{5C147F85-5BD0-AC49-9F84-0BA8AE35AFC9}" destId="{384ACDA3-43E8-4449-91A9-F22977E8B399}" srcOrd="1" destOrd="0" presId="urn:microsoft.com/office/officeart/2005/8/layout/radial5"/>
    <dgm:cxn modelId="{37A9B197-A2DD-6B4A-95AC-905BA7E8D86E}" type="presOf" srcId="{43A74B85-30BF-4847-A77E-20282D0378F6}" destId="{6F514D16-F353-644C-A63D-42F391A44D01}" srcOrd="0" destOrd="0" presId="urn:microsoft.com/office/officeart/2005/8/layout/radial5"/>
    <dgm:cxn modelId="{A86EA0E2-860B-3D41-BDA0-DDCEECCB97EB}" type="presOf" srcId="{1C4C2B7B-EE5F-404A-869C-FD9405CDCBBE}" destId="{C13A5BD7-70F2-1947-B110-D4903FF2C7E0}" srcOrd="0" destOrd="0" presId="urn:microsoft.com/office/officeart/2005/8/layout/radial5"/>
    <dgm:cxn modelId="{85E4A459-1BA8-364A-AA51-AB351EF0C5E9}" srcId="{164DA154-DAB5-FD42-B80F-56D7849F1DA6}" destId="{43A74B85-30BF-4847-A77E-20282D0378F6}" srcOrd="2" destOrd="0" parTransId="{75274B53-B559-614F-889F-564BF8E2C4D7}" sibTransId="{2542FB13-4F94-3744-B326-82750D8BAB00}"/>
    <dgm:cxn modelId="{58D9D1DD-5654-844E-B6EA-B860BE62FA62}" type="presParOf" srcId="{3380F74D-4C1E-FF48-A10B-AA0410DF1246}" destId="{F7F6F8F4-D7AB-0E4A-A10F-4F2A91A06716}" srcOrd="0" destOrd="0" presId="urn:microsoft.com/office/officeart/2005/8/layout/radial5"/>
    <dgm:cxn modelId="{D916D667-9033-0C4F-96C8-2BE4C6CDBD87}" type="presParOf" srcId="{3380F74D-4C1E-FF48-A10B-AA0410DF1246}" destId="{B9D8B514-DBFE-7749-912E-C212EF3209DA}" srcOrd="1" destOrd="0" presId="urn:microsoft.com/office/officeart/2005/8/layout/radial5"/>
    <dgm:cxn modelId="{760CF368-6F09-1E43-A595-1EB13B2F4703}" type="presParOf" srcId="{B9D8B514-DBFE-7749-912E-C212EF3209DA}" destId="{384ACDA3-43E8-4449-91A9-F22977E8B399}" srcOrd="0" destOrd="0" presId="urn:microsoft.com/office/officeart/2005/8/layout/radial5"/>
    <dgm:cxn modelId="{9ABF9EDE-48AF-C246-95F5-023DDF50FCF5}" type="presParOf" srcId="{3380F74D-4C1E-FF48-A10B-AA0410DF1246}" destId="{2634A578-A645-8744-9D90-CE745862C2C1}" srcOrd="2" destOrd="0" presId="urn:microsoft.com/office/officeart/2005/8/layout/radial5"/>
    <dgm:cxn modelId="{C7F0250B-90A5-D645-9B6B-23608D2F4235}" type="presParOf" srcId="{3380F74D-4C1E-FF48-A10B-AA0410DF1246}" destId="{C13A5BD7-70F2-1947-B110-D4903FF2C7E0}" srcOrd="3" destOrd="0" presId="urn:microsoft.com/office/officeart/2005/8/layout/radial5"/>
    <dgm:cxn modelId="{63976003-F20C-0544-BC50-EAB45C8DD245}" type="presParOf" srcId="{C13A5BD7-70F2-1947-B110-D4903FF2C7E0}" destId="{9C8BDA80-5DBF-AB4E-869A-C82CD88D322A}" srcOrd="0" destOrd="0" presId="urn:microsoft.com/office/officeart/2005/8/layout/radial5"/>
    <dgm:cxn modelId="{CACE59B3-8028-324A-A713-21CDAB82DA1F}" type="presParOf" srcId="{3380F74D-4C1E-FF48-A10B-AA0410DF1246}" destId="{BA379A91-6762-AD47-B2F5-EC28904AFE8D}" srcOrd="4" destOrd="0" presId="urn:microsoft.com/office/officeart/2005/8/layout/radial5"/>
    <dgm:cxn modelId="{5CF8792E-B9CA-4540-A187-E36AABB967A9}" type="presParOf" srcId="{3380F74D-4C1E-FF48-A10B-AA0410DF1246}" destId="{1193C153-2292-854F-A651-46F08C1356B8}" srcOrd="5" destOrd="0" presId="urn:microsoft.com/office/officeart/2005/8/layout/radial5"/>
    <dgm:cxn modelId="{3BFFB5AC-3AF9-D94A-8012-C84F8C891471}" type="presParOf" srcId="{1193C153-2292-854F-A651-46F08C1356B8}" destId="{912B66A4-60C0-D64D-A5E2-6161579A4C7B}" srcOrd="0" destOrd="0" presId="urn:microsoft.com/office/officeart/2005/8/layout/radial5"/>
    <dgm:cxn modelId="{37A5889F-9361-D347-8DEB-ACBB07E51174}" type="presParOf" srcId="{3380F74D-4C1E-FF48-A10B-AA0410DF1246}" destId="{6F514D16-F353-644C-A63D-42F391A44D01}" srcOrd="6" destOrd="0" presId="urn:microsoft.com/office/officeart/2005/8/layout/radial5"/>
    <dgm:cxn modelId="{7EE35F3F-DFAF-BA42-A9DB-AF23A8CDDC6E}" type="presParOf" srcId="{3380F74D-4C1E-FF48-A10B-AA0410DF1246}" destId="{CEE1AA35-6B06-8248-8901-B5C7AE804DA8}" srcOrd="7" destOrd="0" presId="urn:microsoft.com/office/officeart/2005/8/layout/radial5"/>
    <dgm:cxn modelId="{4C49D588-6ACF-9345-8C91-1E748AA8287D}" type="presParOf" srcId="{CEE1AA35-6B06-8248-8901-B5C7AE804DA8}" destId="{4E2FB189-F4A9-B746-8CB4-B211ED4CEC18}" srcOrd="0" destOrd="0" presId="urn:microsoft.com/office/officeart/2005/8/layout/radial5"/>
    <dgm:cxn modelId="{A073074D-F185-2E4A-B311-283A09543675}" type="presParOf" srcId="{3380F74D-4C1E-FF48-A10B-AA0410DF1246}" destId="{A15255D7-904E-274B-B3CE-905A8F3B2846}" srcOrd="8"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A8D1D-9050-614E-BC92-BE6237EBB34E}">
      <dsp:nvSpPr>
        <dsp:cNvPr id="0" name=""/>
        <dsp:cNvSpPr/>
      </dsp:nvSpPr>
      <dsp:spPr>
        <a:xfrm>
          <a:off x="3779519" y="992"/>
          <a:ext cx="5669280" cy="1141015"/>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Socially and culturally appropriate</a:t>
          </a:r>
          <a:endParaRPr lang="en-US" sz="2800" kern="1200" dirty="0"/>
        </a:p>
      </dsp:txBody>
      <dsp:txXfrm>
        <a:off x="3779519" y="143619"/>
        <a:ext cx="5241399" cy="855761"/>
      </dsp:txXfrm>
    </dsp:sp>
    <dsp:sp modelId="{FAD2AF27-D81D-1043-8AE6-86DDB2C5C95D}">
      <dsp:nvSpPr>
        <dsp:cNvPr id="0" name=""/>
        <dsp:cNvSpPr/>
      </dsp:nvSpPr>
      <dsp:spPr>
        <a:xfrm>
          <a:off x="0" y="992"/>
          <a:ext cx="3779520" cy="1141015"/>
        </a:xfrm>
        <a:prstGeom prst="roundRect">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Response </a:t>
          </a:r>
        </a:p>
        <a:p>
          <a:pPr lvl="0" algn="ctr" defTabSz="844550">
            <a:lnSpc>
              <a:spcPct val="90000"/>
            </a:lnSpc>
            <a:spcBef>
              <a:spcPct val="0"/>
            </a:spcBef>
            <a:spcAft>
              <a:spcPct val="35000"/>
            </a:spcAft>
          </a:pPr>
          <a:r>
            <a:rPr lang="en-US" sz="1900" kern="1200" dirty="0" smtClean="0"/>
            <a:t>= relevant</a:t>
          </a:r>
        </a:p>
        <a:p>
          <a:pPr lvl="0" algn="ctr" defTabSz="844550">
            <a:lnSpc>
              <a:spcPct val="90000"/>
            </a:lnSpc>
            <a:spcBef>
              <a:spcPct val="0"/>
            </a:spcBef>
            <a:spcAft>
              <a:spcPct val="35000"/>
            </a:spcAft>
          </a:pPr>
          <a:r>
            <a:rPr lang="en-US" sz="1900" kern="1200" dirty="0" smtClean="0"/>
            <a:t>= realistic</a:t>
          </a:r>
          <a:endParaRPr lang="en-US" sz="1900" kern="1200" dirty="0"/>
        </a:p>
      </dsp:txBody>
      <dsp:txXfrm>
        <a:off x="55700" y="56692"/>
        <a:ext cx="3668120" cy="1029615"/>
      </dsp:txXfrm>
    </dsp:sp>
    <dsp:sp modelId="{2C514456-CECC-424A-960C-E91D11DDEB2C}">
      <dsp:nvSpPr>
        <dsp:cNvPr id="0" name=""/>
        <dsp:cNvSpPr/>
      </dsp:nvSpPr>
      <dsp:spPr>
        <a:xfrm>
          <a:off x="3781364" y="1256109"/>
          <a:ext cx="5658212" cy="1551781"/>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Increases community ‘togetherness’ and peer support</a:t>
          </a:r>
          <a:endParaRPr lang="en-US" sz="1800" kern="1200" dirty="0"/>
        </a:p>
        <a:p>
          <a:pPr marL="171450" lvl="1" indent="-171450" algn="l" defTabSz="800100">
            <a:lnSpc>
              <a:spcPct val="90000"/>
            </a:lnSpc>
            <a:spcBef>
              <a:spcPct val="0"/>
            </a:spcBef>
            <a:spcAft>
              <a:spcPct val="15000"/>
            </a:spcAft>
            <a:buChar char="••"/>
          </a:pPr>
          <a:r>
            <a:rPr lang="en-US" sz="1800" kern="1200" dirty="0" smtClean="0"/>
            <a:t>Increases sense of empowerment and achievement</a:t>
          </a:r>
          <a:endParaRPr lang="en-US" sz="1800" kern="1200" dirty="0"/>
        </a:p>
      </dsp:txBody>
      <dsp:txXfrm>
        <a:off x="3781364" y="1450082"/>
        <a:ext cx="5076294" cy="1163835"/>
      </dsp:txXfrm>
    </dsp:sp>
    <dsp:sp modelId="{F782942D-9E5E-3E4E-9A35-D6ABA6F2B57C}">
      <dsp:nvSpPr>
        <dsp:cNvPr id="0" name=""/>
        <dsp:cNvSpPr/>
      </dsp:nvSpPr>
      <dsp:spPr>
        <a:xfrm>
          <a:off x="9222" y="1461492"/>
          <a:ext cx="3772141" cy="1141015"/>
        </a:xfrm>
        <a:prstGeom prst="roundRect">
          <a:avLst/>
        </a:prstGeom>
        <a:solidFill>
          <a:srgbClr val="F264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Affected population take responsibility for own recovery</a:t>
          </a:r>
          <a:endParaRPr lang="en-US" sz="1900" kern="1200" dirty="0">
            <a:solidFill>
              <a:schemeClr val="tx1"/>
            </a:solidFill>
          </a:endParaRPr>
        </a:p>
      </dsp:txBody>
      <dsp:txXfrm>
        <a:off x="64922" y="1517192"/>
        <a:ext cx="3660741" cy="1029615"/>
      </dsp:txXfrm>
    </dsp:sp>
    <dsp:sp modelId="{98FC27B8-7232-B841-B676-741EA67BA26E}">
      <dsp:nvSpPr>
        <dsp:cNvPr id="0" name=""/>
        <dsp:cNvSpPr/>
      </dsp:nvSpPr>
      <dsp:spPr>
        <a:xfrm>
          <a:off x="3779519" y="2921992"/>
          <a:ext cx="5669280" cy="1141015"/>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Participation in data collection and analysis</a:t>
          </a:r>
          <a:endParaRPr lang="en-US" sz="1600" kern="1200" dirty="0"/>
        </a:p>
        <a:p>
          <a:pPr marL="171450" lvl="1" indent="-171450" algn="l" defTabSz="711200">
            <a:lnSpc>
              <a:spcPct val="90000"/>
            </a:lnSpc>
            <a:spcBef>
              <a:spcPct val="0"/>
            </a:spcBef>
            <a:spcAft>
              <a:spcPct val="15000"/>
            </a:spcAft>
            <a:buChar char="••"/>
          </a:pPr>
          <a:r>
            <a:rPr lang="en-US" sz="1600" kern="1200" dirty="0" smtClean="0"/>
            <a:t>Training on psychosocial support</a:t>
          </a:r>
          <a:endParaRPr lang="en-US" sz="1600" kern="1200" dirty="0"/>
        </a:p>
        <a:p>
          <a:pPr marL="171450" lvl="1" indent="-171450" algn="l" defTabSz="711200">
            <a:lnSpc>
              <a:spcPct val="90000"/>
            </a:lnSpc>
            <a:spcBef>
              <a:spcPct val="0"/>
            </a:spcBef>
            <a:spcAft>
              <a:spcPct val="15000"/>
            </a:spcAft>
            <a:buChar char="••"/>
          </a:pPr>
          <a:r>
            <a:rPr lang="en-US" sz="1600" kern="1200" dirty="0" smtClean="0"/>
            <a:t>Provision of psychosocial support</a:t>
          </a:r>
          <a:endParaRPr lang="en-US" sz="1600" kern="1200" dirty="0"/>
        </a:p>
        <a:p>
          <a:pPr marL="171450" lvl="1" indent="-171450" algn="l" defTabSz="711200">
            <a:lnSpc>
              <a:spcPct val="90000"/>
            </a:lnSpc>
            <a:spcBef>
              <a:spcPct val="0"/>
            </a:spcBef>
            <a:spcAft>
              <a:spcPct val="15000"/>
            </a:spcAft>
            <a:buChar char="••"/>
          </a:pPr>
          <a:r>
            <a:rPr lang="en-US" sz="1600" kern="1200" dirty="0" smtClean="0"/>
            <a:t>Referral mechanism</a:t>
          </a:r>
          <a:endParaRPr lang="en-US" sz="1600" kern="1200" dirty="0"/>
        </a:p>
      </dsp:txBody>
      <dsp:txXfrm>
        <a:off x="3779519" y="3064619"/>
        <a:ext cx="5241399" cy="855761"/>
      </dsp:txXfrm>
    </dsp:sp>
    <dsp:sp modelId="{09AC3D56-3854-9249-853D-AC56EC56F584}">
      <dsp:nvSpPr>
        <dsp:cNvPr id="0" name=""/>
        <dsp:cNvSpPr/>
      </dsp:nvSpPr>
      <dsp:spPr>
        <a:xfrm>
          <a:off x="0" y="2921992"/>
          <a:ext cx="3779520" cy="1141015"/>
        </a:xfrm>
        <a:prstGeom prst="roundRect">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Opportunities for capacity building</a:t>
          </a:r>
        </a:p>
      </dsp:txBody>
      <dsp:txXfrm>
        <a:off x="55700" y="2977692"/>
        <a:ext cx="3668120" cy="10296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95FD9-0BCF-7A47-95A7-BCD61EEB97F0}">
      <dsp:nvSpPr>
        <dsp:cNvPr id="0" name=""/>
        <dsp:cNvSpPr/>
      </dsp:nvSpPr>
      <dsp:spPr>
        <a:xfrm>
          <a:off x="3689359" y="2712164"/>
          <a:ext cx="2011349" cy="2011349"/>
        </a:xfrm>
        <a:prstGeom prst="ellipse">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Planning and implementing </a:t>
          </a:r>
        </a:p>
        <a:p>
          <a:pPr lvl="0" algn="ctr" defTabSz="800100">
            <a:lnSpc>
              <a:spcPct val="90000"/>
            </a:lnSpc>
            <a:spcBef>
              <a:spcPct val="0"/>
            </a:spcBef>
            <a:spcAft>
              <a:spcPct val="35000"/>
            </a:spcAft>
          </a:pPr>
          <a:r>
            <a:rPr lang="en-US" sz="1800" kern="1200" dirty="0" smtClean="0"/>
            <a:t>Psychosocial intervention</a:t>
          </a:r>
          <a:endParaRPr lang="en-US" sz="1800" kern="1200" dirty="0"/>
        </a:p>
      </dsp:txBody>
      <dsp:txXfrm>
        <a:off x="3983914" y="3006719"/>
        <a:ext cx="1422239" cy="1422239"/>
      </dsp:txXfrm>
    </dsp:sp>
    <dsp:sp modelId="{AB65A0EA-23E0-8A4F-8AEF-7C3BF8DE989A}">
      <dsp:nvSpPr>
        <dsp:cNvPr id="0" name=""/>
        <dsp:cNvSpPr/>
      </dsp:nvSpPr>
      <dsp:spPr>
        <a:xfrm rot="10744148">
          <a:off x="3281221" y="3661282"/>
          <a:ext cx="457611"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91236D-5FB3-5644-809B-099F209E2997}">
      <dsp:nvSpPr>
        <dsp:cNvPr id="0" name=""/>
        <dsp:cNvSpPr/>
      </dsp:nvSpPr>
      <dsp:spPr>
        <a:xfrm>
          <a:off x="304812" y="2804996"/>
          <a:ext cx="3012519" cy="1919403"/>
        </a:xfrm>
        <a:prstGeom prst="roundRect">
          <a:avLst>
            <a:gd name="adj" fmla="val 10000"/>
          </a:avLst>
        </a:prstGeom>
        <a:solidFill>
          <a:srgbClr val="F2CB1C">
            <a:alpha val="75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Affected population</a:t>
          </a:r>
          <a:endParaRPr lang="en-US" sz="2100" kern="1200" dirty="0">
            <a:solidFill>
              <a:srgbClr val="000000"/>
            </a:solidFill>
          </a:endParaRPr>
        </a:p>
      </dsp:txBody>
      <dsp:txXfrm>
        <a:off x="361029" y="2861213"/>
        <a:ext cx="2900085" cy="1806969"/>
      </dsp:txXfrm>
    </dsp:sp>
    <dsp:sp modelId="{C240821B-BF2F-7043-A4DB-96345B81D8DD}">
      <dsp:nvSpPr>
        <dsp:cNvPr id="0" name=""/>
        <dsp:cNvSpPr/>
      </dsp:nvSpPr>
      <dsp:spPr>
        <a:xfrm rot="12525430">
          <a:off x="3123698" y="2417024"/>
          <a:ext cx="1008424"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27F9F36-D3F8-AC48-98AB-8A3E5D7E5825}">
      <dsp:nvSpPr>
        <dsp:cNvPr id="0" name=""/>
        <dsp:cNvSpPr/>
      </dsp:nvSpPr>
      <dsp:spPr>
        <a:xfrm>
          <a:off x="762007" y="1066801"/>
          <a:ext cx="2540098" cy="2379290"/>
        </a:xfrm>
        <a:prstGeom prst="roundRect">
          <a:avLst>
            <a:gd name="adj" fmla="val 10000"/>
          </a:avLst>
        </a:prstGeom>
        <a:solidFill>
          <a:srgbClr val="F26429">
            <a:alpha val="75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Volunteers</a:t>
          </a:r>
          <a:endParaRPr lang="en-US" sz="2100" kern="1200" dirty="0">
            <a:solidFill>
              <a:srgbClr val="000000"/>
            </a:solidFill>
          </a:endParaRPr>
        </a:p>
      </dsp:txBody>
      <dsp:txXfrm>
        <a:off x="831694" y="1136488"/>
        <a:ext cx="2400724" cy="2239916"/>
      </dsp:txXfrm>
    </dsp:sp>
    <dsp:sp modelId="{9F9EE757-FA48-9C4F-B7E3-E6CF39083249}">
      <dsp:nvSpPr>
        <dsp:cNvPr id="0" name=""/>
        <dsp:cNvSpPr/>
      </dsp:nvSpPr>
      <dsp:spPr>
        <a:xfrm rot="15905972">
          <a:off x="3738790" y="1671411"/>
          <a:ext cx="1630056"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BB42F9-35F2-6648-A10F-0E75D156333F}">
      <dsp:nvSpPr>
        <dsp:cNvPr id="0" name=""/>
        <dsp:cNvSpPr/>
      </dsp:nvSpPr>
      <dsp:spPr>
        <a:xfrm>
          <a:off x="3429000" y="228592"/>
          <a:ext cx="2180355" cy="1528625"/>
        </a:xfrm>
        <a:prstGeom prst="roundRect">
          <a:avLst>
            <a:gd name="adj" fmla="val 10000"/>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Program staff</a:t>
          </a:r>
          <a:endParaRPr lang="en-US" sz="2100" kern="1200" dirty="0"/>
        </a:p>
      </dsp:txBody>
      <dsp:txXfrm>
        <a:off x="3473772" y="273364"/>
        <a:ext cx="2090811" cy="1439081"/>
      </dsp:txXfrm>
    </dsp:sp>
    <dsp:sp modelId="{DD489FC5-19DE-BC4C-9A0D-A1F35BE28CAB}">
      <dsp:nvSpPr>
        <dsp:cNvPr id="0" name=""/>
        <dsp:cNvSpPr/>
      </dsp:nvSpPr>
      <dsp:spPr>
        <a:xfrm rot="18900000">
          <a:off x="5116736" y="2049318"/>
          <a:ext cx="1839882"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839697A-3ADF-BE4A-A040-688E77030D74}">
      <dsp:nvSpPr>
        <dsp:cNvPr id="0" name=""/>
        <dsp:cNvSpPr/>
      </dsp:nvSpPr>
      <dsp:spPr>
        <a:xfrm>
          <a:off x="5765442" y="800269"/>
          <a:ext cx="2034849" cy="1659476"/>
        </a:xfrm>
        <a:prstGeom prst="roundRect">
          <a:avLst>
            <a:gd name="adj" fmla="val 10000"/>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Other sectors same organization</a:t>
          </a:r>
          <a:endParaRPr lang="en-US" sz="2100" kern="1200" dirty="0">
            <a:solidFill>
              <a:srgbClr val="000000"/>
            </a:solidFill>
          </a:endParaRPr>
        </a:p>
      </dsp:txBody>
      <dsp:txXfrm>
        <a:off x="5814046" y="848873"/>
        <a:ext cx="1937641" cy="1562268"/>
      </dsp:txXfrm>
    </dsp:sp>
    <dsp:sp modelId="{E7828883-EA46-154E-BF25-9C0D92840ED2}">
      <dsp:nvSpPr>
        <dsp:cNvPr id="0" name=""/>
        <dsp:cNvSpPr/>
      </dsp:nvSpPr>
      <dsp:spPr>
        <a:xfrm>
          <a:off x="5672009" y="3437235"/>
          <a:ext cx="1839882"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2776BF9-BA06-714B-9047-72CDECDDB10A}">
      <dsp:nvSpPr>
        <dsp:cNvPr id="0" name=""/>
        <dsp:cNvSpPr/>
      </dsp:nvSpPr>
      <dsp:spPr>
        <a:xfrm>
          <a:off x="6692284" y="2953526"/>
          <a:ext cx="1910782" cy="1528625"/>
        </a:xfrm>
        <a:prstGeom prst="roundRect">
          <a:avLst>
            <a:gd name="adj" fmla="val 10000"/>
          </a:avLst>
        </a:prstGeom>
        <a:solidFill>
          <a:srgbClr val="FFFF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Other organizations/</a:t>
          </a:r>
        </a:p>
        <a:p>
          <a:pPr lvl="0" algn="ctr" defTabSz="933450">
            <a:lnSpc>
              <a:spcPct val="90000"/>
            </a:lnSpc>
            <a:spcBef>
              <a:spcPct val="0"/>
            </a:spcBef>
            <a:spcAft>
              <a:spcPct val="35000"/>
            </a:spcAft>
          </a:pPr>
          <a:r>
            <a:rPr lang="en-US" sz="2100" kern="1200" dirty="0" smtClean="0">
              <a:solidFill>
                <a:srgbClr val="000000"/>
              </a:solidFill>
            </a:rPr>
            <a:t>bodies</a:t>
          </a:r>
          <a:endParaRPr lang="en-US" sz="2100" kern="1200" dirty="0">
            <a:solidFill>
              <a:srgbClr val="000000"/>
            </a:solidFill>
          </a:endParaRPr>
        </a:p>
      </dsp:txBody>
      <dsp:txXfrm>
        <a:off x="6737056" y="2998298"/>
        <a:ext cx="1821238" cy="14390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83E73-1DDD-6241-95B3-ED1303A744D0}">
      <dsp:nvSpPr>
        <dsp:cNvPr id="0" name=""/>
        <dsp:cNvSpPr/>
      </dsp:nvSpPr>
      <dsp:spPr>
        <a:xfrm>
          <a:off x="0" y="3575425"/>
          <a:ext cx="9144000" cy="1173534"/>
        </a:xfrm>
        <a:prstGeom prst="rect">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solidFill>
                <a:srgbClr val="000000"/>
              </a:solidFill>
            </a:rPr>
            <a:t>Realistic and meaningful activities</a:t>
          </a:r>
          <a:endParaRPr lang="en-US" sz="2300" kern="1200" dirty="0">
            <a:solidFill>
              <a:srgbClr val="000000"/>
            </a:solidFill>
          </a:endParaRPr>
        </a:p>
      </dsp:txBody>
      <dsp:txXfrm>
        <a:off x="0" y="3575425"/>
        <a:ext cx="9144000" cy="633708"/>
      </dsp:txXfrm>
    </dsp:sp>
    <dsp:sp modelId="{CF76291D-2358-B449-AE95-D81AD781895C}">
      <dsp:nvSpPr>
        <dsp:cNvPr id="0" name=""/>
        <dsp:cNvSpPr/>
      </dsp:nvSpPr>
      <dsp:spPr>
        <a:xfrm>
          <a:off x="0" y="4185663"/>
          <a:ext cx="9144000" cy="53982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Balance between needs and resources; short term or long term impact; target groups</a:t>
          </a:r>
          <a:endParaRPr lang="en-US" sz="1800" kern="1200" dirty="0">
            <a:solidFill>
              <a:srgbClr val="000000"/>
            </a:solidFill>
          </a:endParaRPr>
        </a:p>
      </dsp:txBody>
      <dsp:txXfrm>
        <a:off x="0" y="4185663"/>
        <a:ext cx="9144000" cy="539825"/>
      </dsp:txXfrm>
    </dsp:sp>
    <dsp:sp modelId="{2B99D5BE-88D5-EB41-83EF-2406EA46B3BC}">
      <dsp:nvSpPr>
        <dsp:cNvPr id="0" name=""/>
        <dsp:cNvSpPr/>
      </dsp:nvSpPr>
      <dsp:spPr>
        <a:xfrm rot="10800000">
          <a:off x="0" y="1788132"/>
          <a:ext cx="9144000" cy="1804896"/>
        </a:xfrm>
        <a:prstGeom prst="upArrowCallout">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Community mobilization</a:t>
          </a:r>
          <a:endParaRPr lang="en-US" sz="2300" kern="1200" dirty="0">
            <a:solidFill>
              <a:schemeClr val="tx1"/>
            </a:solidFill>
          </a:endParaRPr>
        </a:p>
      </dsp:txBody>
      <dsp:txXfrm rot="-10800000">
        <a:off x="0" y="1788132"/>
        <a:ext cx="9144000" cy="633518"/>
      </dsp:txXfrm>
    </dsp:sp>
    <dsp:sp modelId="{BD484B4B-7A7B-144C-8A8D-0FF892506DF5}">
      <dsp:nvSpPr>
        <dsp:cNvPr id="0" name=""/>
        <dsp:cNvSpPr/>
      </dsp:nvSpPr>
      <dsp:spPr>
        <a:xfrm>
          <a:off x="0" y="2421651"/>
          <a:ext cx="9144000" cy="53966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Involvement in assessments; Identifying vulnerable groups; Mobilizing others</a:t>
          </a:r>
          <a:endParaRPr lang="en-US" sz="1800" kern="1200" dirty="0">
            <a:solidFill>
              <a:srgbClr val="000000"/>
            </a:solidFill>
          </a:endParaRPr>
        </a:p>
      </dsp:txBody>
      <dsp:txXfrm>
        <a:off x="0" y="2421651"/>
        <a:ext cx="9144000" cy="539663"/>
      </dsp:txXfrm>
    </dsp:sp>
    <dsp:sp modelId="{8DA4303D-9089-F44B-BFD9-B14018A85389}">
      <dsp:nvSpPr>
        <dsp:cNvPr id="0" name=""/>
        <dsp:cNvSpPr/>
      </dsp:nvSpPr>
      <dsp:spPr>
        <a:xfrm rot="10800000">
          <a:off x="0" y="839"/>
          <a:ext cx="9144000" cy="1804896"/>
        </a:xfrm>
        <a:prstGeom prst="upArrowCallout">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Initial activities</a:t>
          </a:r>
          <a:endParaRPr lang="en-US" sz="2300" kern="1200" dirty="0"/>
        </a:p>
      </dsp:txBody>
      <dsp:txXfrm rot="-10800000">
        <a:off x="0" y="839"/>
        <a:ext cx="9144000" cy="633518"/>
      </dsp:txXfrm>
    </dsp:sp>
    <dsp:sp modelId="{53745F16-E930-4845-9C4E-B66121DDB08A}">
      <dsp:nvSpPr>
        <dsp:cNvPr id="0" name=""/>
        <dsp:cNvSpPr/>
      </dsp:nvSpPr>
      <dsp:spPr>
        <a:xfrm>
          <a:off x="0" y="634358"/>
          <a:ext cx="9144000" cy="53966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Assessments + Psychological First Aid</a:t>
          </a:r>
          <a:endParaRPr lang="en-US" sz="1800" kern="1200" dirty="0"/>
        </a:p>
      </dsp:txBody>
      <dsp:txXfrm>
        <a:off x="0" y="634358"/>
        <a:ext cx="9144000" cy="5396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279B89-0287-DB44-923B-BC80A17D337A}">
      <dsp:nvSpPr>
        <dsp:cNvPr id="0" name=""/>
        <dsp:cNvSpPr/>
      </dsp:nvSpPr>
      <dsp:spPr>
        <a:xfrm>
          <a:off x="3437" y="1230225"/>
          <a:ext cx="2067222" cy="643844"/>
        </a:xfrm>
        <a:prstGeom prst="rect">
          <a:avLst/>
        </a:prstGeom>
        <a:solidFill>
          <a:srgbClr val="F908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t>Preparations</a:t>
          </a:r>
          <a:endParaRPr lang="en-US" sz="1600" kern="1200" dirty="0"/>
        </a:p>
      </dsp:txBody>
      <dsp:txXfrm>
        <a:off x="3437" y="1230225"/>
        <a:ext cx="2067222" cy="643844"/>
      </dsp:txXfrm>
    </dsp:sp>
    <dsp:sp modelId="{AEAF631B-ACD8-DE45-9EFE-4973105334C0}">
      <dsp:nvSpPr>
        <dsp:cNvPr id="0" name=""/>
        <dsp:cNvSpPr/>
      </dsp:nvSpPr>
      <dsp:spPr>
        <a:xfrm>
          <a:off x="3437" y="1874069"/>
          <a:ext cx="2067222" cy="200110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Disaster Preparedness</a:t>
          </a:r>
          <a:endParaRPr lang="en-US" sz="1600" kern="1200" dirty="0"/>
        </a:p>
        <a:p>
          <a:pPr marL="171450" lvl="1" indent="-171450" algn="l" defTabSz="711200">
            <a:lnSpc>
              <a:spcPct val="90000"/>
            </a:lnSpc>
            <a:spcBef>
              <a:spcPct val="0"/>
            </a:spcBef>
            <a:spcAft>
              <a:spcPct val="15000"/>
            </a:spcAft>
            <a:buChar char="••"/>
          </a:pPr>
          <a:r>
            <a:rPr lang="en-US" sz="1600" kern="1200" dirty="0" smtClean="0"/>
            <a:t>Assessments</a:t>
          </a:r>
          <a:endParaRPr lang="en-US" sz="1600" kern="1200" dirty="0"/>
        </a:p>
        <a:p>
          <a:pPr marL="171450" lvl="1" indent="-171450" algn="l" defTabSz="711200">
            <a:lnSpc>
              <a:spcPct val="90000"/>
            </a:lnSpc>
            <a:spcBef>
              <a:spcPct val="0"/>
            </a:spcBef>
            <a:spcAft>
              <a:spcPct val="15000"/>
            </a:spcAft>
            <a:buChar char="••"/>
          </a:pPr>
          <a:r>
            <a:rPr lang="en-US" sz="1600" kern="1200" dirty="0" smtClean="0"/>
            <a:t>Coordination (e.g. basic needs)</a:t>
          </a:r>
          <a:endParaRPr lang="en-US" sz="1600" kern="1200" dirty="0"/>
        </a:p>
        <a:p>
          <a:pPr marL="171450" lvl="1" indent="-171450" algn="l" defTabSz="711200">
            <a:lnSpc>
              <a:spcPct val="90000"/>
            </a:lnSpc>
            <a:spcBef>
              <a:spcPct val="0"/>
            </a:spcBef>
            <a:spcAft>
              <a:spcPct val="15000"/>
            </a:spcAft>
            <a:buChar char="••"/>
          </a:pPr>
          <a:r>
            <a:rPr lang="en-US" sz="1600" kern="1200" dirty="0" smtClean="0"/>
            <a:t>Capacity building</a:t>
          </a:r>
          <a:endParaRPr lang="en-US" sz="1600" kern="1200" dirty="0"/>
        </a:p>
      </dsp:txBody>
      <dsp:txXfrm>
        <a:off x="3437" y="1874069"/>
        <a:ext cx="2067222" cy="2001104"/>
      </dsp:txXfrm>
    </dsp:sp>
    <dsp:sp modelId="{F38E75B4-4884-F545-A7AD-F0873DDAA761}">
      <dsp:nvSpPr>
        <dsp:cNvPr id="0" name=""/>
        <dsp:cNvSpPr/>
      </dsp:nvSpPr>
      <dsp:spPr>
        <a:xfrm>
          <a:off x="2360071" y="1230225"/>
          <a:ext cx="2067222" cy="643844"/>
        </a:xfrm>
        <a:prstGeom prst="rect">
          <a:avLst/>
        </a:prstGeom>
        <a:solidFill>
          <a:srgbClr val="F26429"/>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Capacity building</a:t>
          </a:r>
          <a:endParaRPr lang="en-US" sz="1600" kern="1200" dirty="0">
            <a:solidFill>
              <a:srgbClr val="000000"/>
            </a:solidFill>
          </a:endParaRPr>
        </a:p>
      </dsp:txBody>
      <dsp:txXfrm>
        <a:off x="2360071" y="1230225"/>
        <a:ext cx="2067222" cy="643844"/>
      </dsp:txXfrm>
    </dsp:sp>
    <dsp:sp modelId="{9710AB10-6551-B24A-BA69-8621A88CB11D}">
      <dsp:nvSpPr>
        <dsp:cNvPr id="0" name=""/>
        <dsp:cNvSpPr/>
      </dsp:nvSpPr>
      <dsp:spPr>
        <a:xfrm>
          <a:off x="2360071" y="1874069"/>
          <a:ext cx="2067222" cy="200110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Initial training in PFA/Assessments</a:t>
          </a:r>
          <a:endParaRPr lang="en-US" sz="1600" kern="1200" dirty="0"/>
        </a:p>
        <a:p>
          <a:pPr marL="171450" lvl="1" indent="-171450" algn="l" defTabSz="711200">
            <a:lnSpc>
              <a:spcPct val="90000"/>
            </a:lnSpc>
            <a:spcBef>
              <a:spcPct val="0"/>
            </a:spcBef>
            <a:spcAft>
              <a:spcPct val="15000"/>
            </a:spcAft>
            <a:buChar char="••"/>
          </a:pPr>
          <a:r>
            <a:rPr lang="en-US" sz="1600" kern="1200" dirty="0" smtClean="0"/>
            <a:t>PS specific training </a:t>
          </a:r>
          <a:endParaRPr lang="en-US" sz="1600" kern="1200" dirty="0"/>
        </a:p>
        <a:p>
          <a:pPr marL="171450" lvl="1" indent="-171450" algn="l" defTabSz="711200">
            <a:lnSpc>
              <a:spcPct val="90000"/>
            </a:lnSpc>
            <a:spcBef>
              <a:spcPct val="0"/>
            </a:spcBef>
            <a:spcAft>
              <a:spcPct val="15000"/>
            </a:spcAft>
            <a:buChar char="••"/>
          </a:pPr>
          <a:r>
            <a:rPr lang="en-US" sz="1600" kern="1200" dirty="0" smtClean="0"/>
            <a:t>Program management tasks</a:t>
          </a:r>
          <a:endParaRPr lang="en-US" sz="1600" kern="1200" dirty="0"/>
        </a:p>
      </dsp:txBody>
      <dsp:txXfrm>
        <a:off x="2360071" y="1874069"/>
        <a:ext cx="2067222" cy="2001104"/>
      </dsp:txXfrm>
    </dsp:sp>
    <dsp:sp modelId="{D276EA16-A38C-D24B-A4DA-9A5F7D436560}">
      <dsp:nvSpPr>
        <dsp:cNvPr id="0" name=""/>
        <dsp:cNvSpPr/>
      </dsp:nvSpPr>
      <dsp:spPr>
        <a:xfrm>
          <a:off x="4716705" y="1230225"/>
          <a:ext cx="2067222" cy="643844"/>
        </a:xfrm>
        <a:prstGeom prst="rect">
          <a:avLst/>
        </a:prstGeom>
        <a:solidFill>
          <a:srgbClr val="F28A31"/>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err="1" smtClean="0">
              <a:solidFill>
                <a:srgbClr val="000000"/>
              </a:solidFill>
            </a:rPr>
            <a:t>Psychoeducation</a:t>
          </a:r>
          <a:r>
            <a:rPr lang="en-US" sz="1600" kern="1200" dirty="0" smtClean="0">
              <a:solidFill>
                <a:srgbClr val="000000"/>
              </a:solidFill>
            </a:rPr>
            <a:t> </a:t>
          </a:r>
        </a:p>
        <a:p>
          <a:pPr lvl="0" algn="ctr" defTabSz="711200">
            <a:lnSpc>
              <a:spcPct val="90000"/>
            </a:lnSpc>
            <a:spcBef>
              <a:spcPct val="0"/>
            </a:spcBef>
            <a:spcAft>
              <a:spcPct val="35000"/>
            </a:spcAft>
          </a:pPr>
          <a:r>
            <a:rPr lang="en-US" sz="1600" kern="1200" dirty="0" smtClean="0">
              <a:solidFill>
                <a:srgbClr val="000000"/>
              </a:solidFill>
            </a:rPr>
            <a:t>Advocacy	</a:t>
          </a:r>
          <a:endParaRPr lang="en-US" sz="1600" kern="1200" dirty="0">
            <a:solidFill>
              <a:srgbClr val="000000"/>
            </a:solidFill>
          </a:endParaRPr>
        </a:p>
      </dsp:txBody>
      <dsp:txXfrm>
        <a:off x="4716705" y="1230225"/>
        <a:ext cx="2067222" cy="643844"/>
      </dsp:txXfrm>
    </dsp:sp>
    <dsp:sp modelId="{4EB2BB2E-17B3-A24A-A05F-CBA910E258B5}">
      <dsp:nvSpPr>
        <dsp:cNvPr id="0" name=""/>
        <dsp:cNvSpPr/>
      </dsp:nvSpPr>
      <dsp:spPr>
        <a:xfrm>
          <a:off x="4716705" y="1874069"/>
          <a:ext cx="2067222" cy="200110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Development / distribution of IEC materials</a:t>
          </a:r>
          <a:endParaRPr lang="en-US" sz="1600" kern="1200" dirty="0"/>
        </a:p>
        <a:p>
          <a:pPr marL="171450" lvl="1" indent="-171450" algn="l" defTabSz="711200">
            <a:lnSpc>
              <a:spcPct val="90000"/>
            </a:lnSpc>
            <a:spcBef>
              <a:spcPct val="0"/>
            </a:spcBef>
            <a:spcAft>
              <a:spcPct val="15000"/>
            </a:spcAft>
            <a:buChar char="••"/>
          </a:pPr>
          <a:r>
            <a:rPr lang="en-US" sz="1600" kern="1200" dirty="0" smtClean="0"/>
            <a:t>Public performances (e.g. drama)</a:t>
          </a:r>
          <a:endParaRPr lang="en-US" sz="1600" kern="1200" dirty="0"/>
        </a:p>
        <a:p>
          <a:pPr marL="171450" lvl="1" indent="-171450" algn="l" defTabSz="711200">
            <a:lnSpc>
              <a:spcPct val="90000"/>
            </a:lnSpc>
            <a:spcBef>
              <a:spcPct val="0"/>
            </a:spcBef>
            <a:spcAft>
              <a:spcPct val="15000"/>
            </a:spcAft>
            <a:buChar char="••"/>
          </a:pPr>
          <a:r>
            <a:rPr lang="en-US" sz="1600" kern="1200" dirty="0" smtClean="0"/>
            <a:t>Advocacy local / national</a:t>
          </a:r>
          <a:endParaRPr lang="en-US" sz="1600" kern="1200" dirty="0"/>
        </a:p>
      </dsp:txBody>
      <dsp:txXfrm>
        <a:off x="4716705" y="1874069"/>
        <a:ext cx="2067222" cy="2001104"/>
      </dsp:txXfrm>
    </dsp:sp>
    <dsp:sp modelId="{E7FCC72A-6EF5-3147-B132-4515BAC07B18}">
      <dsp:nvSpPr>
        <dsp:cNvPr id="0" name=""/>
        <dsp:cNvSpPr/>
      </dsp:nvSpPr>
      <dsp:spPr>
        <a:xfrm>
          <a:off x="7073339" y="1230225"/>
          <a:ext cx="2067222" cy="643844"/>
        </a:xfrm>
        <a:prstGeom prst="rect">
          <a:avLst/>
        </a:prstGeom>
        <a:solidFill>
          <a:srgbClr val="F2CB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Program management</a:t>
          </a:r>
          <a:endParaRPr lang="en-US" sz="1600" kern="1200" dirty="0">
            <a:solidFill>
              <a:srgbClr val="000000"/>
            </a:solidFill>
          </a:endParaRPr>
        </a:p>
      </dsp:txBody>
      <dsp:txXfrm>
        <a:off x="7073339" y="1230225"/>
        <a:ext cx="2067222" cy="643844"/>
      </dsp:txXfrm>
    </dsp:sp>
    <dsp:sp modelId="{CA7E847F-7A66-2540-8EE0-02F8F2165865}">
      <dsp:nvSpPr>
        <dsp:cNvPr id="0" name=""/>
        <dsp:cNvSpPr/>
      </dsp:nvSpPr>
      <dsp:spPr>
        <a:xfrm>
          <a:off x="7073339" y="1874069"/>
          <a:ext cx="2067222" cy="200110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Assessments</a:t>
          </a:r>
          <a:endParaRPr lang="en-US" sz="1600" kern="1200" dirty="0"/>
        </a:p>
        <a:p>
          <a:pPr marL="171450" lvl="1" indent="-171450" algn="l" defTabSz="711200">
            <a:lnSpc>
              <a:spcPct val="90000"/>
            </a:lnSpc>
            <a:spcBef>
              <a:spcPct val="0"/>
            </a:spcBef>
            <a:spcAft>
              <a:spcPct val="15000"/>
            </a:spcAft>
            <a:buChar char="••"/>
          </a:pPr>
          <a:r>
            <a:rPr lang="en-US" sz="1600" kern="1200" smtClean="0"/>
            <a:t>Community mobilization / contact</a:t>
          </a:r>
          <a:endParaRPr lang="en-US" sz="1600" kern="1200" dirty="0"/>
        </a:p>
        <a:p>
          <a:pPr marL="171450" lvl="1" indent="-171450" algn="l" defTabSz="711200">
            <a:lnSpc>
              <a:spcPct val="90000"/>
            </a:lnSpc>
            <a:spcBef>
              <a:spcPct val="0"/>
            </a:spcBef>
            <a:spcAft>
              <a:spcPct val="15000"/>
            </a:spcAft>
            <a:buChar char="••"/>
          </a:pPr>
          <a:r>
            <a:rPr lang="en-US" sz="1600" kern="1200" dirty="0" smtClean="0"/>
            <a:t>Coordination (internal and external)</a:t>
          </a:r>
          <a:endParaRPr lang="en-US" sz="1600" kern="1200" dirty="0"/>
        </a:p>
      </dsp:txBody>
      <dsp:txXfrm>
        <a:off x="7073339" y="1874069"/>
        <a:ext cx="2067222" cy="20011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9B843-855E-6A48-9FAA-0C6A541DACE2}">
      <dsp:nvSpPr>
        <dsp:cNvPr id="0" name=""/>
        <dsp:cNvSpPr/>
      </dsp:nvSpPr>
      <dsp:spPr>
        <a:xfrm>
          <a:off x="3276606" y="990594"/>
          <a:ext cx="2337593" cy="2337593"/>
        </a:xfrm>
        <a:prstGeom prst="ellipse">
          <a:avLst/>
        </a:prstGeom>
        <a:solidFill>
          <a:srgbClr val="F9081C"/>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bg1"/>
              </a:solidFill>
            </a:rPr>
            <a:t>Community activities</a:t>
          </a:r>
          <a:endParaRPr lang="en-US" sz="2400" kern="1200" dirty="0">
            <a:solidFill>
              <a:schemeClr val="bg1"/>
            </a:solidFill>
          </a:endParaRPr>
        </a:p>
      </dsp:txBody>
      <dsp:txXfrm>
        <a:off x="3618939" y="1332927"/>
        <a:ext cx="1652927" cy="1652927"/>
      </dsp:txXfrm>
    </dsp:sp>
    <dsp:sp modelId="{F60CFB6C-D083-9248-AE58-F0B48C4CA0BB}">
      <dsp:nvSpPr>
        <dsp:cNvPr id="0" name=""/>
        <dsp:cNvSpPr/>
      </dsp:nvSpPr>
      <dsp:spPr>
        <a:xfrm>
          <a:off x="3581398" y="228607"/>
          <a:ext cx="1168796" cy="1168796"/>
        </a:xfrm>
        <a:prstGeom prst="ellipse">
          <a:avLst/>
        </a:prstGeom>
        <a:solidFill>
          <a:srgbClr val="F26429">
            <a:alpha val="86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Men</a:t>
          </a:r>
          <a:endParaRPr lang="en-US" sz="1300" kern="1200" dirty="0"/>
        </a:p>
      </dsp:txBody>
      <dsp:txXfrm>
        <a:off x="3752564" y="399773"/>
        <a:ext cx="826464" cy="826464"/>
      </dsp:txXfrm>
    </dsp:sp>
    <dsp:sp modelId="{0FD3ABD7-40CC-9E40-AD7E-D66D243D3C1F}">
      <dsp:nvSpPr>
        <dsp:cNvPr id="0" name=""/>
        <dsp:cNvSpPr/>
      </dsp:nvSpPr>
      <dsp:spPr>
        <a:xfrm>
          <a:off x="5090968" y="1122894"/>
          <a:ext cx="1168796" cy="1168796"/>
        </a:xfrm>
        <a:prstGeom prst="ellipse">
          <a:avLst/>
        </a:prstGeom>
        <a:solidFill>
          <a:srgbClr val="E32C27">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rgbClr val="FFFFFF"/>
              </a:solidFill>
            </a:rPr>
            <a:t>Disabilities</a:t>
          </a:r>
          <a:endParaRPr lang="en-US" sz="1300" kern="1200" dirty="0">
            <a:solidFill>
              <a:srgbClr val="FFFFFF"/>
            </a:solidFill>
          </a:endParaRPr>
        </a:p>
      </dsp:txBody>
      <dsp:txXfrm>
        <a:off x="5262134" y="1294060"/>
        <a:ext cx="826464" cy="826464"/>
      </dsp:txXfrm>
    </dsp:sp>
    <dsp:sp modelId="{60B17864-48BB-CA49-9E7C-54E4CC15390C}">
      <dsp:nvSpPr>
        <dsp:cNvPr id="0" name=""/>
        <dsp:cNvSpPr/>
      </dsp:nvSpPr>
      <dsp:spPr>
        <a:xfrm>
          <a:off x="4538543" y="2823082"/>
          <a:ext cx="1168796" cy="1168796"/>
        </a:xfrm>
        <a:prstGeom prst="ellipse">
          <a:avLst/>
        </a:prstGeom>
        <a:solidFill>
          <a:srgbClr val="F2E532">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Children Boys  Girls</a:t>
          </a:r>
          <a:endParaRPr lang="en-US" sz="1300" kern="1200" dirty="0"/>
        </a:p>
      </dsp:txBody>
      <dsp:txXfrm>
        <a:off x="4709709" y="2994248"/>
        <a:ext cx="826464" cy="826464"/>
      </dsp:txXfrm>
    </dsp:sp>
    <dsp:sp modelId="{29E119B1-7384-F14F-A8FD-6C5FC9AD8534}">
      <dsp:nvSpPr>
        <dsp:cNvPr id="0" name=""/>
        <dsp:cNvSpPr/>
      </dsp:nvSpPr>
      <dsp:spPr>
        <a:xfrm>
          <a:off x="2895604" y="2590806"/>
          <a:ext cx="1168796" cy="1168796"/>
        </a:xfrm>
        <a:prstGeom prst="ellipse">
          <a:avLst/>
        </a:prstGeom>
        <a:solidFill>
          <a:srgbClr val="D60000">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bg1"/>
              </a:solidFill>
            </a:rPr>
            <a:t>Women</a:t>
          </a:r>
          <a:endParaRPr lang="en-US" sz="1300" kern="1200" dirty="0">
            <a:solidFill>
              <a:schemeClr val="bg1"/>
            </a:solidFill>
          </a:endParaRPr>
        </a:p>
      </dsp:txBody>
      <dsp:txXfrm>
        <a:off x="3066770" y="2761972"/>
        <a:ext cx="826464" cy="826464"/>
      </dsp:txXfrm>
    </dsp:sp>
    <dsp:sp modelId="{54F7B015-7F2E-CF47-8B73-045A592BAABA}">
      <dsp:nvSpPr>
        <dsp:cNvPr id="0" name=""/>
        <dsp:cNvSpPr/>
      </dsp:nvSpPr>
      <dsp:spPr>
        <a:xfrm>
          <a:off x="2362207" y="1142996"/>
          <a:ext cx="1168796" cy="1168796"/>
        </a:xfrm>
        <a:prstGeom prst="ellipse">
          <a:avLst/>
        </a:prstGeom>
        <a:solidFill>
          <a:srgbClr val="FFFF00">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Elderly</a:t>
          </a:r>
          <a:endParaRPr lang="en-US" sz="1300" kern="1200" dirty="0"/>
        </a:p>
      </dsp:txBody>
      <dsp:txXfrm>
        <a:off x="2533373" y="1314162"/>
        <a:ext cx="826464" cy="8264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90BF8-3DFC-414B-A486-F34765A20A55}">
      <dsp:nvSpPr>
        <dsp:cNvPr id="0" name=""/>
        <dsp:cNvSpPr/>
      </dsp:nvSpPr>
      <dsp:spPr>
        <a:xfrm>
          <a:off x="1397408" y="-29141"/>
          <a:ext cx="4825182" cy="4825182"/>
        </a:xfrm>
        <a:prstGeom prst="circularArrow">
          <a:avLst>
            <a:gd name="adj1" fmla="val 5544"/>
            <a:gd name="adj2" fmla="val 330680"/>
            <a:gd name="adj3" fmla="val 13780756"/>
            <a:gd name="adj4" fmla="val 17383025"/>
            <a:gd name="adj5" fmla="val 5757"/>
          </a:avLst>
        </a:prstGeom>
        <a:solidFill>
          <a:srgbClr val="F26429"/>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D7831D8-959B-8448-A3BD-07C6EC847C8C}">
      <dsp:nvSpPr>
        <dsp:cNvPr id="0" name=""/>
        <dsp:cNvSpPr/>
      </dsp:nvSpPr>
      <dsp:spPr>
        <a:xfrm>
          <a:off x="2682626" y="854"/>
          <a:ext cx="2254746" cy="1127373"/>
        </a:xfrm>
        <a:prstGeom prst="roundRect">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Goals/aims</a:t>
          </a:r>
          <a:endParaRPr lang="en-US" sz="2600" kern="1200" dirty="0"/>
        </a:p>
      </dsp:txBody>
      <dsp:txXfrm>
        <a:off x="2737660" y="55888"/>
        <a:ext cx="2144678" cy="1017305"/>
      </dsp:txXfrm>
    </dsp:sp>
    <dsp:sp modelId="{73FBF755-AEFF-364E-96C6-9D0079DDA213}">
      <dsp:nvSpPr>
        <dsp:cNvPr id="0" name=""/>
        <dsp:cNvSpPr/>
      </dsp:nvSpPr>
      <dsp:spPr>
        <a:xfrm>
          <a:off x="4639565" y="1422653"/>
          <a:ext cx="2254746" cy="1127373"/>
        </a:xfrm>
        <a:prstGeom prst="roundRect">
          <a:avLst/>
        </a:prstGeom>
        <a:solidFill>
          <a:srgbClr val="80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Immediate objectives</a:t>
          </a:r>
          <a:endParaRPr lang="en-US" sz="2600" kern="1200" dirty="0"/>
        </a:p>
      </dsp:txBody>
      <dsp:txXfrm>
        <a:off x="4694599" y="1477687"/>
        <a:ext cx="2144678" cy="1017305"/>
      </dsp:txXfrm>
    </dsp:sp>
    <dsp:sp modelId="{D8AEED27-E8CC-CB43-93BC-FB4170B2E2BC}">
      <dsp:nvSpPr>
        <dsp:cNvPr id="0" name=""/>
        <dsp:cNvSpPr/>
      </dsp:nvSpPr>
      <dsp:spPr>
        <a:xfrm>
          <a:off x="4343389" y="3124200"/>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1"/>
              </a:solidFill>
            </a:rPr>
            <a:t>Activity</a:t>
          </a:r>
        </a:p>
        <a:p>
          <a:pPr lvl="0" algn="ctr" defTabSz="1155700">
            <a:lnSpc>
              <a:spcPct val="90000"/>
            </a:lnSpc>
            <a:spcBef>
              <a:spcPct val="0"/>
            </a:spcBef>
            <a:spcAft>
              <a:spcPct val="35000"/>
            </a:spcAft>
          </a:pPr>
          <a:r>
            <a:rPr lang="en-US" sz="2600" kern="1200" dirty="0" smtClean="0">
              <a:solidFill>
                <a:schemeClr val="tx1"/>
              </a:solidFill>
            </a:rPr>
            <a:t>Inputs</a:t>
          </a:r>
          <a:endParaRPr lang="en-US" sz="2600" kern="1200" dirty="0">
            <a:solidFill>
              <a:schemeClr val="tx1"/>
            </a:solidFill>
          </a:endParaRPr>
        </a:p>
      </dsp:txBody>
      <dsp:txXfrm>
        <a:off x="4398423" y="3179234"/>
        <a:ext cx="2144678" cy="1017305"/>
      </dsp:txXfrm>
    </dsp:sp>
    <dsp:sp modelId="{7289EA2F-CA6A-FE40-BE04-9C7458FB79BE}">
      <dsp:nvSpPr>
        <dsp:cNvPr id="0" name=""/>
        <dsp:cNvSpPr/>
      </dsp:nvSpPr>
      <dsp:spPr>
        <a:xfrm>
          <a:off x="1066802" y="3200402"/>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000000"/>
              </a:solidFill>
            </a:rPr>
            <a:t>Activity outputs</a:t>
          </a:r>
          <a:endParaRPr lang="en-US" sz="2600" kern="1200" dirty="0">
            <a:solidFill>
              <a:srgbClr val="000000"/>
            </a:solidFill>
          </a:endParaRPr>
        </a:p>
      </dsp:txBody>
      <dsp:txXfrm>
        <a:off x="1121836" y="3255436"/>
        <a:ext cx="2144678" cy="1017305"/>
      </dsp:txXfrm>
    </dsp:sp>
    <dsp:sp modelId="{1FF99BEA-586E-4C4A-A2BF-BFDCA7995D79}">
      <dsp:nvSpPr>
        <dsp:cNvPr id="0" name=""/>
        <dsp:cNvSpPr/>
      </dsp:nvSpPr>
      <dsp:spPr>
        <a:xfrm>
          <a:off x="725688" y="1422653"/>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000000"/>
              </a:solidFill>
            </a:rPr>
            <a:t>Activity outcomes</a:t>
          </a:r>
          <a:endParaRPr lang="en-US" sz="2600" kern="1200" dirty="0">
            <a:solidFill>
              <a:srgbClr val="000000"/>
            </a:solidFill>
          </a:endParaRPr>
        </a:p>
      </dsp:txBody>
      <dsp:txXfrm>
        <a:off x="780722" y="1477687"/>
        <a:ext cx="2144678" cy="10173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F6F8F4-D7AB-0E4A-A10F-4F2A91A06716}">
      <dsp:nvSpPr>
        <dsp:cNvPr id="0" name=""/>
        <dsp:cNvSpPr/>
      </dsp:nvSpPr>
      <dsp:spPr>
        <a:xfrm>
          <a:off x="3365667" y="1718846"/>
          <a:ext cx="2211422" cy="1337921"/>
        </a:xfrm>
        <a:prstGeom prst="ellipse">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Psychosocial wellbeing</a:t>
          </a:r>
          <a:endParaRPr lang="en-US" sz="1800" kern="1200" dirty="0"/>
        </a:p>
      </dsp:txBody>
      <dsp:txXfrm>
        <a:off x="3689522" y="1914780"/>
        <a:ext cx="1563712" cy="946053"/>
      </dsp:txXfrm>
    </dsp:sp>
    <dsp:sp modelId="{B9D8B514-DBFE-7749-912E-C212EF3209DA}">
      <dsp:nvSpPr>
        <dsp:cNvPr id="0" name=""/>
        <dsp:cNvSpPr/>
      </dsp:nvSpPr>
      <dsp:spPr>
        <a:xfrm rot="16254070" flipH="1">
          <a:off x="4317000" y="1390036"/>
          <a:ext cx="284002"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4360271" y="1431806"/>
        <a:ext cx="198801" cy="253097"/>
      </dsp:txXfrm>
    </dsp:sp>
    <dsp:sp modelId="{2634A578-A645-8744-9D90-CE745862C2C1}">
      <dsp:nvSpPr>
        <dsp:cNvPr id="0" name=""/>
        <dsp:cNvSpPr/>
      </dsp:nvSpPr>
      <dsp:spPr>
        <a:xfrm>
          <a:off x="3325430" y="-179141"/>
          <a:ext cx="2237173" cy="1654927"/>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Political and social safety</a:t>
          </a:r>
          <a:endParaRPr lang="en-US" sz="1800" kern="1200" dirty="0">
            <a:solidFill>
              <a:srgbClr val="000000"/>
            </a:solidFill>
          </a:endParaRPr>
        </a:p>
      </dsp:txBody>
      <dsp:txXfrm>
        <a:off x="3653056" y="63217"/>
        <a:ext cx="1581921" cy="1170211"/>
      </dsp:txXfrm>
    </dsp:sp>
    <dsp:sp modelId="{C13A5BD7-70F2-1947-B110-D4903FF2C7E0}">
      <dsp:nvSpPr>
        <dsp:cNvPr id="0" name=""/>
        <dsp:cNvSpPr/>
      </dsp:nvSpPr>
      <dsp:spPr>
        <a:xfrm rot="10768194">
          <a:off x="5547225" y="2121083"/>
          <a:ext cx="514700"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5673770" y="2204863"/>
        <a:ext cx="388152" cy="253097"/>
      </dsp:txXfrm>
    </dsp:sp>
    <dsp:sp modelId="{BA379A91-6762-AD47-B2F5-EC28904AFE8D}">
      <dsp:nvSpPr>
        <dsp:cNvPr id="0" name=""/>
        <dsp:cNvSpPr/>
      </dsp:nvSpPr>
      <dsp:spPr>
        <a:xfrm>
          <a:off x="6172202" y="1524000"/>
          <a:ext cx="1905021" cy="1697854"/>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Basic needs</a:t>
          </a:r>
          <a:endParaRPr lang="en-US" sz="1800" kern="1200" dirty="0">
            <a:solidFill>
              <a:srgbClr val="000000"/>
            </a:solidFill>
          </a:endParaRPr>
        </a:p>
      </dsp:txBody>
      <dsp:txXfrm>
        <a:off x="6451186" y="1772645"/>
        <a:ext cx="1347053" cy="1200564"/>
      </dsp:txXfrm>
    </dsp:sp>
    <dsp:sp modelId="{1193C153-2292-854F-A651-46F08C1356B8}">
      <dsp:nvSpPr>
        <dsp:cNvPr id="0" name=""/>
        <dsp:cNvSpPr/>
      </dsp:nvSpPr>
      <dsp:spPr>
        <a:xfrm rot="16200000">
          <a:off x="4254470" y="2988578"/>
          <a:ext cx="433814"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317744" y="3136217"/>
        <a:ext cx="307266" cy="253097"/>
      </dsp:txXfrm>
    </dsp:sp>
    <dsp:sp modelId="{6F514D16-F353-644C-A63D-42F391A44D01}">
      <dsp:nvSpPr>
        <dsp:cNvPr id="0" name=""/>
        <dsp:cNvSpPr/>
      </dsp:nvSpPr>
      <dsp:spPr>
        <a:xfrm>
          <a:off x="3532558" y="3351043"/>
          <a:ext cx="1877640" cy="1552498"/>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Physical health</a:t>
          </a:r>
          <a:endParaRPr lang="en-US" sz="1800" kern="1200" dirty="0">
            <a:solidFill>
              <a:srgbClr val="000000"/>
            </a:solidFill>
          </a:endParaRPr>
        </a:p>
      </dsp:txBody>
      <dsp:txXfrm>
        <a:off x="3807532" y="3578401"/>
        <a:ext cx="1327692" cy="1097782"/>
      </dsp:txXfrm>
    </dsp:sp>
    <dsp:sp modelId="{CEE1AA35-6B06-8248-8901-B5C7AE804DA8}">
      <dsp:nvSpPr>
        <dsp:cNvPr id="0" name=""/>
        <dsp:cNvSpPr/>
      </dsp:nvSpPr>
      <dsp:spPr>
        <a:xfrm rot="21539466">
          <a:off x="2921496" y="2154066"/>
          <a:ext cx="492611"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921506" y="2239545"/>
        <a:ext cx="366063" cy="253097"/>
      </dsp:txXfrm>
    </dsp:sp>
    <dsp:sp modelId="{A15255D7-904E-274B-B3CE-905A8F3B2846}">
      <dsp:nvSpPr>
        <dsp:cNvPr id="0" name=""/>
        <dsp:cNvSpPr/>
      </dsp:nvSpPr>
      <dsp:spPr>
        <a:xfrm>
          <a:off x="838193" y="1524002"/>
          <a:ext cx="1959735" cy="1697892"/>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Education</a:t>
          </a:r>
          <a:endParaRPr lang="en-US" sz="1800" kern="1200" dirty="0">
            <a:solidFill>
              <a:srgbClr val="000000"/>
            </a:solidFill>
          </a:endParaRPr>
        </a:p>
      </dsp:txBody>
      <dsp:txXfrm>
        <a:off x="1125190" y="1772653"/>
        <a:ext cx="1385741" cy="120059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D4EE422-62EA-534D-A32B-A375B976D4B6}" type="slidenum">
              <a:rPr lang="da-DK"/>
              <a:pPr>
                <a:defRPr/>
              </a:pPr>
              <a:t>‹nr.›</a:t>
            </a:fld>
            <a:endParaRPr lang="da-DK"/>
          </a:p>
        </p:txBody>
      </p:sp>
    </p:spTree>
    <p:extLst>
      <p:ext uri="{BB962C8B-B14F-4D97-AF65-F5344CB8AC3E}">
        <p14:creationId xmlns:p14="http://schemas.microsoft.com/office/powerpoint/2010/main" val="29374296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14340"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CF55251E-4621-6C46-B8D4-ADFA8301FC5E}" type="slidenum">
              <a:rPr lang="da-DK"/>
              <a:pPr>
                <a:defRPr/>
              </a:pPr>
              <a:t>‹nr.›</a:t>
            </a:fld>
            <a:endParaRPr lang="da-DK"/>
          </a:p>
        </p:txBody>
      </p:sp>
    </p:spTree>
    <p:extLst>
      <p:ext uri="{BB962C8B-B14F-4D97-AF65-F5344CB8AC3E}">
        <p14:creationId xmlns:p14="http://schemas.microsoft.com/office/powerpoint/2010/main" val="8321576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CD8C206E-68AF-2841-A8CE-178C1A24DE98}" type="slidenum">
              <a:rPr lang="da-DK"/>
              <a:pPr/>
              <a:t>1</a:t>
            </a:fld>
            <a:endParaRPr lang="da-DK"/>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A378CBD-9A64-B843-BBF5-DADD6C05829F}" type="slidenum">
              <a:rPr lang="da-DK"/>
              <a:pPr/>
              <a:t>10</a:t>
            </a:fld>
            <a:endParaRPr lang="da-DK"/>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Engaging the community as much as possible in all aspects of planning and implementing a psychosocial response has a number of important benefits, to the program and mostly to the community members themselves. </a:t>
            </a:r>
          </a:p>
          <a:p>
            <a:pPr marL="228600" indent="-228600" eaLnBrk="1" hangingPunct="1">
              <a:buFontTx/>
              <a:buAutoNum type="arabicPeriod"/>
            </a:pPr>
            <a:r>
              <a:rPr lang="en-GB" dirty="0" smtClean="0"/>
              <a:t>First and foremost, involving the community in identifying their own needs and appropriate responses will ensure the response is both relevant and realistic. </a:t>
            </a:r>
          </a:p>
          <a:p>
            <a:pPr marL="228600" indent="-228600" eaLnBrk="1" hangingPunct="1">
              <a:buFontTx/>
              <a:buAutoNum type="arabicPeriod"/>
            </a:pPr>
            <a:r>
              <a:rPr lang="en-GB" dirty="0" smtClean="0"/>
              <a:t>Secondly, it is an empowering strategy to let the affected population take responsibility for their own recovery. It is likely to increase community collaboration and cohesiveness, and encourage peer support. </a:t>
            </a:r>
          </a:p>
          <a:p>
            <a:pPr marL="228600" indent="-228600" eaLnBrk="1" hangingPunct="1">
              <a:buFontTx/>
              <a:buAutoNum type="arabicPeriod"/>
            </a:pPr>
            <a:r>
              <a:rPr lang="en-GB" dirty="0" smtClean="0"/>
              <a:t>Thirdly, involving community members in all aspects of a psychosocial intervention provides community members with opportunities for capacity building. For example, they can learn how to do gather data and analyse it in assessments; how to recognise people’s psychosocial needs; how to respond to psychosocial needs; how to recognise people who may need professional psychological assistance; how to plan and implement a program according to a program cycle; etc.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2C24C3C4-5A87-A84C-A81E-8C10151D89B7}" type="slidenum">
              <a:rPr lang="da-DK"/>
              <a:pPr/>
              <a:t>11</a:t>
            </a:fld>
            <a:endParaRPr lang="da-DK"/>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Red Cross Red Crescent movement is a volunteer-based organisation, and it is able to improve the lives of vulnerable people throughout the world through the help of volunteers. </a:t>
            </a:r>
          </a:p>
          <a:p>
            <a:pPr marL="228600" indent="-228600" eaLnBrk="1" hangingPunct="1">
              <a:buFontTx/>
              <a:buAutoNum type="arabicPeriod"/>
            </a:pPr>
            <a:r>
              <a:rPr lang="en-GB" dirty="0" smtClean="0"/>
              <a:t>In many countries volunteers join the Red Cross or Red Crescent National Society in response to a particular event, but stay on as volunteers after that disaster response has finished. They often receive more and more training, and develop skills and knowledge that is invaluable to future disaster responses.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1EC7067-D4D5-2F4A-A7DE-A60854AD8F92}" type="slidenum">
              <a:rPr lang="da-DK"/>
              <a:pPr/>
              <a:t>12</a:t>
            </a:fld>
            <a:endParaRPr lang="da-DK"/>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Volunteers are often from the affected population or from other communities in the same country that were not affected directly by the disaster or crisis event. It is important to note that volunteers are often ALSO affected by a disaster event, and they are also likely to be affected by working with psychosocial support, as this can be an emotionally difficult task. It is very important that a psychosocial response also pays attention to the needs and wellbeing of the volunteers, as well as organizational staff.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8563A06B-37E3-994C-8F64-81206196EC16}" type="slidenum">
              <a:rPr lang="da-DK"/>
              <a:pPr/>
              <a:t>13</a:t>
            </a:fld>
            <a:endParaRPr lang="da-DK"/>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This gives an overview of the different groups of people that are involved in planning and implementing a psychosocial response. </a:t>
            </a:r>
          </a:p>
          <a:p>
            <a:pPr marL="228600" indent="-228600" eaLnBrk="1" hangingPunct="1">
              <a:buFontTx/>
              <a:buAutoNum type="arabicPeriod"/>
            </a:pPr>
            <a:r>
              <a:rPr lang="en-GB" dirty="0" smtClean="0"/>
              <a:t>The diagram shows that some of the volunteers are likely to be part of the affected population, and ideally these are the two groups that should have most influence and ownership over the psychosocial response. </a:t>
            </a:r>
          </a:p>
          <a:p>
            <a:pPr marL="228600" indent="-228600" eaLnBrk="1" hangingPunct="1">
              <a:buFontTx/>
              <a:buAutoNum type="arabicPeriod"/>
            </a:pPr>
            <a:r>
              <a:rPr lang="en-GB" dirty="0" smtClean="0"/>
              <a:t>The program staff have the overall responsibility for planning the response, including activities that make sure the affected population and volunteers are part of the planning and implementation. </a:t>
            </a:r>
          </a:p>
          <a:p>
            <a:pPr marL="228600" indent="-228600" eaLnBrk="1" hangingPunct="1">
              <a:buFontTx/>
              <a:buAutoNum type="arabicPeriod"/>
            </a:pPr>
            <a:r>
              <a:rPr lang="en-GB" dirty="0" smtClean="0"/>
              <a:t>Involving other sectors or organizations is often necessary because psychosocial wellbeing is often interrelated with other needs, such as the need for food or housing. Working together with other sectors and organizations can help to ensure that a psychosocial intervention is implemented in conjunction with other responses, such as food and shelter, or medical attention.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6B8DE8F-3C17-FF41-B101-C3C9C1FF2AE8}" type="slidenum">
              <a:rPr lang="da-DK"/>
              <a:pPr/>
              <a:t>14</a:t>
            </a:fld>
            <a:endParaRPr lang="da-DK"/>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Ask the participants to discuss the question of how to choose the target group and then ask them to present their findings to the bigger group. </a:t>
            </a:r>
          </a:p>
          <a:p>
            <a:pPr marL="228600" indent="-228600" eaLnBrk="1" hangingPunct="1">
              <a:buFontTx/>
              <a:buAutoNum type="arabicPeriod"/>
            </a:pPr>
            <a:r>
              <a:rPr lang="en-GB" dirty="0" smtClean="0"/>
              <a:t>List their answers on a flip chart.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0990D9F-EB4B-454B-8D3D-4CEA1AF86F70}" type="slidenum">
              <a:rPr lang="da-DK"/>
              <a:pPr/>
              <a:t>15</a:t>
            </a:fld>
            <a:endParaRPr lang="da-DK"/>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If any of the points on this list were NOT mentioned on the flip chart from the previous slide, ask the group to discuss the points openly in the plenary. </a:t>
            </a:r>
          </a:p>
          <a:p>
            <a:pPr marL="685800" lvl="1" indent="-228600" eaLnBrk="1" hangingPunct="1">
              <a:buFontTx/>
              <a:buAutoNum type="arabicPeriod"/>
            </a:pPr>
            <a:r>
              <a:rPr lang="en-US" b="1" dirty="0" smtClean="0"/>
              <a:t>Coordinate</a:t>
            </a:r>
            <a:r>
              <a:rPr lang="en-US" dirty="0" smtClean="0"/>
              <a:t> with others who are also planning psychosocial responses</a:t>
            </a:r>
          </a:p>
          <a:p>
            <a:pPr marL="685800" lvl="1" indent="-228600" eaLnBrk="1" hangingPunct="1">
              <a:buFontTx/>
              <a:buAutoNum type="arabicPeriod"/>
            </a:pPr>
            <a:r>
              <a:rPr lang="en-US" b="1" dirty="0" smtClean="0"/>
              <a:t>Assess</a:t>
            </a:r>
            <a:r>
              <a:rPr lang="en-US" dirty="0" smtClean="0"/>
              <a:t> if there are some groups that are more vulnerable than others. Examples are groups of people who have lost more than others; who were a more vulnerable group before the disaster (such as children, elderly, people living with disabilities, ill people, women, etc…). Always try to focus on the most vulnerable, but do this in a sensitive manner so they do not feel stigmatized or are discriminated against by others. </a:t>
            </a:r>
          </a:p>
          <a:p>
            <a:pPr marL="685800" lvl="1" indent="-228600" eaLnBrk="1" hangingPunct="1">
              <a:buFontTx/>
              <a:buAutoNum type="arabicPeriod"/>
            </a:pPr>
            <a:r>
              <a:rPr lang="en-US" b="1" dirty="0" smtClean="0"/>
              <a:t>Find the hard</a:t>
            </a:r>
            <a:r>
              <a:rPr lang="en-US" b="1" baseline="0" dirty="0" smtClean="0"/>
              <a:t> to reach’</a:t>
            </a:r>
            <a:r>
              <a:rPr lang="en-US" b="1" dirty="0" smtClean="0"/>
              <a:t> </a:t>
            </a:r>
            <a:r>
              <a:rPr lang="en-US" dirty="0" smtClean="0"/>
              <a:t>as in many cases, the most vulnerable may not be in a state to reach out for help. Use community volunteers to find who are the most vulnerable and make every effort to include these in your target groups. </a:t>
            </a:r>
          </a:p>
          <a:p>
            <a:pPr marL="685800" lvl="1" indent="-228600" eaLnBrk="1" hangingPunct="1">
              <a:buFontTx/>
              <a:buAutoNum type="arabicPeriod"/>
            </a:pPr>
            <a:r>
              <a:rPr lang="en-US" b="1" dirty="0" smtClean="0"/>
              <a:t>Be realistic </a:t>
            </a:r>
            <a:r>
              <a:rPr lang="en-US" dirty="0" smtClean="0"/>
              <a:t>in choosing a target group according to the resources available. It may be more effective to reach a smaller population with a well-planned intervention, than trying to reach a large population with a haphazard intervention that stretches resources and is likely to be unsuccessful</a:t>
            </a:r>
          </a:p>
          <a:p>
            <a:pPr marL="685800" lvl="1" indent="-228600" eaLnBrk="1" hangingPunct="1">
              <a:buFontTx/>
              <a:buAutoNum type="arabicPeriod"/>
            </a:pPr>
            <a:r>
              <a:rPr lang="en-US" dirty="0" smtClean="0"/>
              <a:t>Remember the focus of psychosocial support interventions is NOT psychological therapeutic work, so make sure that when you are choosing your target group, you also pay attention to people who are in need of </a:t>
            </a:r>
            <a:r>
              <a:rPr lang="en-US" b="1" dirty="0" smtClean="0"/>
              <a:t>referral</a:t>
            </a:r>
            <a:r>
              <a:rPr lang="en-US" dirty="0" smtClean="0"/>
              <a:t> to professional psychological or psychiatric help. </a:t>
            </a:r>
          </a:p>
          <a:p>
            <a:pPr marL="685800" lvl="1" indent="-228600" eaLnBrk="1" hangingPunct="1">
              <a:buFontTx/>
              <a:buAutoNum type="arabicPeriod"/>
            </a:pPr>
            <a:r>
              <a:rPr lang="en-US" b="1" dirty="0" smtClean="0"/>
              <a:t>Advocate</a:t>
            </a:r>
            <a:r>
              <a:rPr lang="en-US" dirty="0" smtClean="0"/>
              <a:t> for help to populations that are you NOT able to reach, with other organizations that also work with psychosocial support</a:t>
            </a:r>
          </a:p>
          <a:p>
            <a:pPr marL="685800" lvl="1" indent="-228600" eaLnBrk="1" hangingPunct="1">
              <a:buFontTx/>
              <a:buAutoNum type="arabicPeriod"/>
            </a:pPr>
            <a:endParaRPr lang="en-US" dirty="0" smtClean="0"/>
          </a:p>
          <a:p>
            <a:pPr marL="685800" lvl="1" indent="-228600" eaLnBrk="1" hangingPunct="1">
              <a:buFontTx/>
              <a:buAutoNum type="arabicPeriod"/>
            </a:pPr>
            <a:endParaRPr lang="en-US" dirty="0" smtClean="0"/>
          </a:p>
          <a:p>
            <a:pPr marL="685800" lvl="1" indent="-228600" eaLnBrk="1" hangingPunct="1">
              <a:buFontTx/>
              <a:buAutoNum type="arabicPeriod"/>
            </a:pPr>
            <a:endParaRPr lang="en-US" dirty="0" smtClean="0"/>
          </a:p>
          <a:p>
            <a:pPr marL="685800" lvl="1" indent="-228600" eaLnBrk="1" hangingPunct="1">
              <a:buFontTx/>
              <a:buAutoNum type="arabicPeriod"/>
            </a:pPr>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EF58783E-A26A-824A-B12C-8660B0C82AE4}" type="slidenum">
              <a:rPr lang="da-DK"/>
              <a:pPr/>
              <a:t>16</a:t>
            </a:fld>
            <a:endParaRPr lang="da-DK"/>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 very important aspect of working with psychosocial support is identifying and trying to strengthen people’s social support network. Thus, when you choose a target population, or sub-population to focus on, you also have to pay attention to the people in their lives that influence their wellbeing and the support they have in others. For example, if you choose to target children, they may be your primary target group, and their peers, parents, school teachers, </a:t>
            </a:r>
            <a:r>
              <a:rPr lang="en-GB" dirty="0" err="1" smtClean="0"/>
              <a:t>etc</a:t>
            </a:r>
            <a:r>
              <a:rPr lang="en-GB" dirty="0" smtClean="0"/>
              <a:t> become secondary and tertiary target groups. In this way you will create long-lasting support networks.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646CEF8-DF83-2D46-A0FB-E51350053AF6}" type="slidenum">
              <a:rPr lang="da-DK"/>
              <a:pPr/>
              <a:t>17</a:t>
            </a:fld>
            <a:endParaRPr lang="da-DK"/>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“What are the very first psychosocial support activities that take place in a psychosocial response? </a:t>
            </a:r>
            <a:r>
              <a:rPr lang="en-GB" dirty="0" smtClean="0"/>
              <a:t>If they did not answer it themselves, explain: ‘The initial contact with the affected population is already provision of psychosocial support- through psychological first aid (comforting, listening, caring) and conducting assessments. By asking questions about their wellbeing and how they have been impacted by the disaster event, you are showing that you care and in this way already providing important psychosocial support.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F94BBD9-C195-3F45-A8D3-24E51EA75D14}" type="slidenum">
              <a:rPr lang="da-DK"/>
              <a:pPr/>
              <a:t>18</a:t>
            </a:fld>
            <a:endParaRPr lang="da-DK"/>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activities that are needed in a psychosocial response will change over time, according to how the affected population are recovering and coping with the impact of the experiences they have had. </a:t>
            </a:r>
          </a:p>
          <a:p>
            <a:pPr marL="228600" indent="-228600" eaLnBrk="1" hangingPunct="1">
              <a:buFontTx/>
              <a:buAutoNum type="arabicPeriod"/>
            </a:pPr>
            <a:r>
              <a:rPr lang="en-GB" b="1" dirty="0" smtClean="0"/>
              <a:t>CLICK: </a:t>
            </a:r>
            <a:r>
              <a:rPr lang="en-GB" dirty="0" smtClean="0"/>
              <a:t>For example, in the immediate aftermath of a critical event, most people will experience a state of ‘root shock’. This results from the world as they knew it having changed so much. Maybe they have lost their homes, lost loved ones, been injured or harmed. All of these experiences can lead to strong feelings of shock and disorientation. In this first phase, Psychological First Aid is critical, and can be provided at the same time that assessments are conducted, to identify the populations needs and resources. </a:t>
            </a:r>
            <a:r>
              <a:rPr lang="en-GB" b="1" dirty="0" smtClean="0"/>
              <a:t>CLICK</a:t>
            </a:r>
          </a:p>
          <a:p>
            <a:pPr marL="228600" indent="-228600" eaLnBrk="1" hangingPunct="1">
              <a:buFontTx/>
              <a:buAutoNum type="arabicPeriod"/>
            </a:pPr>
            <a:r>
              <a:rPr lang="en-GB" b="1" dirty="0" smtClean="0"/>
              <a:t>CLICK: </a:t>
            </a:r>
            <a:r>
              <a:rPr lang="en-GB" dirty="0" smtClean="0"/>
              <a:t>The second phase of the aftermath is called ‘Realization’. At this time the affected population are slowly beginning to realize what they have experienced, and the extent of the loss and change they are faced with. During this time they may still need Psychological First Aid, but the feeling of shock will start to wear off slowly. Some people are likely to react more strongly than others, depending on the extent of the impact on their individual life and their families, the coping abilities and skills they had before, and the support they receive. This phase, and the next phase are very important times to start planning community support activities. </a:t>
            </a:r>
            <a:r>
              <a:rPr lang="en-GB" b="1" dirty="0" smtClean="0"/>
              <a:t>CLICK</a:t>
            </a:r>
          </a:p>
          <a:p>
            <a:pPr marL="228600" indent="-228600" eaLnBrk="1" hangingPunct="1">
              <a:buFontTx/>
              <a:buAutoNum type="arabicPeriod"/>
            </a:pPr>
            <a:r>
              <a:rPr lang="en-GB" b="1" dirty="0" smtClean="0"/>
              <a:t>CLICK: </a:t>
            </a:r>
            <a:r>
              <a:rPr lang="en-GB" dirty="0" smtClean="0"/>
              <a:t>In the next phase, the affected population begin to really accept the reality of their new situation. They acknowledge the event has taken place, and has changed their lives, and they have to deal with this. During this time, community based psychosocial interventions focus on activities that encourage peer support, community cohesiveness and activities that will help the community to become stronger. Focus is also on activities that help people cope with their losses and start to adapt to their new realities. </a:t>
            </a:r>
            <a:r>
              <a:rPr lang="en-GB" b="1" dirty="0" smtClean="0"/>
              <a:t>CLICK</a:t>
            </a:r>
          </a:p>
          <a:p>
            <a:pPr marL="228600" indent="-228600" eaLnBrk="1" hangingPunct="1">
              <a:buFontTx/>
              <a:buAutoNum type="arabicPeriod"/>
            </a:pPr>
            <a:r>
              <a:rPr lang="en-GB" b="1" dirty="0" smtClean="0"/>
              <a:t>CLICK: </a:t>
            </a:r>
            <a:r>
              <a:rPr lang="en-GB" dirty="0" smtClean="0"/>
              <a:t>This leads into the last phase, which is that of adaption. Now the affected population have completely accepted and acknowledged the impact of the event, and have started to adapt to their new lives. Activities from the previous phase, such as support groups or play groups for children, may continue, but it is likely that the focus of the activities will change as the primary focus is no longer on the disaster event, but on life today and tomorrow. </a:t>
            </a:r>
            <a:r>
              <a:rPr lang="en-GB" b="1" dirty="0" smtClean="0"/>
              <a:t>CLICK</a:t>
            </a:r>
          </a:p>
          <a:p>
            <a:pPr marL="228600" indent="-228600" eaLnBrk="1" hangingPunct="1"/>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31DA044-4CF4-1942-87D2-DE806B8AD4E1}" type="slidenum">
              <a:rPr lang="da-DK"/>
              <a:pPr/>
              <a:t>19</a:t>
            </a:fld>
            <a:endParaRPr lang="da-DK"/>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Here</a:t>
            </a:r>
            <a:r>
              <a:rPr lang="en-GB" baseline="0" dirty="0" smtClean="0"/>
              <a:t> are some examples of activities that should be included in a PS response. They may not seem like obvious psychosocial support activities, but they are all relevant and important to the success of a PS response. </a:t>
            </a:r>
          </a:p>
          <a:p>
            <a:pPr marL="228600" indent="-228600" eaLnBrk="1" hangingPunct="1">
              <a:buFontTx/>
              <a:buAutoNum type="arabicPeriod"/>
            </a:pPr>
            <a:r>
              <a:rPr lang="en-GB" b="1" baseline="0" dirty="0" smtClean="0"/>
              <a:t>Go through the lists, and let the participants ask questions about any of them. </a:t>
            </a:r>
            <a:endParaRPr lang="en-GB" b="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9BFDA6E-C35F-9C43-8184-635E45A52AA6}" type="slidenum">
              <a:rPr lang="da-DK"/>
              <a:pPr/>
              <a:t>2</a:t>
            </a:fld>
            <a:endParaRPr lang="da-DK"/>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655798BC-CF90-8A42-AB23-8D44AF1D8702}" type="slidenum">
              <a:rPr lang="da-DK"/>
              <a:pPr/>
              <a:t>20</a:t>
            </a:fld>
            <a:endParaRPr lang="da-DK"/>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Here</a:t>
            </a:r>
            <a:r>
              <a:rPr lang="en-GB" baseline="0" dirty="0" smtClean="0"/>
              <a:t> are more examples of activities – these are more obvious psychosocial activities. These are typical activities that are chosen for the immediate aftermath of a disaster. </a:t>
            </a:r>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1195D65-B545-6A41-95BC-4B619138D54D}" type="slidenum">
              <a:rPr lang="da-DK"/>
              <a:pPr/>
              <a:t>21</a:t>
            </a:fld>
            <a:endParaRPr lang="da-DK"/>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These</a:t>
            </a:r>
            <a:r>
              <a:rPr lang="en-GB" baseline="0" dirty="0" smtClean="0"/>
              <a:t> are examples of activities that can be implemented in a long-term response, and can be relevant at any point of the program, after the initial shock and response to the immediate aftermath. </a:t>
            </a:r>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413201C-9817-224A-BA7E-3DDFD88AF84A}" type="slidenum">
              <a:rPr lang="da-DK"/>
              <a:pPr/>
              <a:t>22</a:t>
            </a:fld>
            <a:endParaRPr lang="da-DK"/>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Theses are examples of activities that have shown</a:t>
            </a:r>
            <a:r>
              <a:rPr lang="en-GB" baseline="0" dirty="0" smtClean="0"/>
              <a:t> the be helpful particularly with populations that have lived in conflict situations</a:t>
            </a:r>
            <a:endParaRPr lang="en-GB"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6740B35-7FBC-AE4A-AE52-FA2EC414B2B9}" type="slidenum">
              <a:rPr lang="da-DK"/>
              <a:pPr/>
              <a:t>23</a:t>
            </a:fld>
            <a:endParaRPr lang="da-DK"/>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These</a:t>
            </a:r>
            <a:r>
              <a:rPr lang="en-GB" baseline="0" dirty="0" smtClean="0"/>
              <a:t> are examples of activities that have been successfully used in health emergencies, for example in countries that have very high rates of HIV and deaths due to AIDS and high number of OVC (Orphans and vulnerable children)</a:t>
            </a:r>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9937E58-3556-5241-89BA-26DB88A817ED}" type="slidenum">
              <a:rPr lang="da-DK"/>
              <a:pPr/>
              <a:t>24</a:t>
            </a:fld>
            <a:endParaRPr lang="da-DK"/>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Divide the participants into groups and ask them to list activities that will help the given groups recover and build resilience in the face of new disasters. </a:t>
            </a:r>
          </a:p>
          <a:p>
            <a:pPr marL="228600" indent="-228600" eaLnBrk="1" hangingPunct="1">
              <a:buFontTx/>
              <a:buAutoNum type="arabicPeriod"/>
            </a:pPr>
            <a:r>
              <a:rPr lang="en-GB" b="1" dirty="0" smtClean="0"/>
              <a:t>Ask different groups to focus on different target groups. </a:t>
            </a:r>
          </a:p>
          <a:p>
            <a:pPr marL="228600" indent="-228600" eaLnBrk="1" hangingPunct="1">
              <a:buFontTx/>
              <a:buAutoNum type="arabicPeriod"/>
            </a:pPr>
            <a:r>
              <a:rPr lang="en-GB" b="1" dirty="0" smtClean="0"/>
              <a:t>Ask them to list the kinds of activities on flip charts.</a:t>
            </a:r>
          </a:p>
          <a:p>
            <a:pPr marL="228600" indent="-228600" eaLnBrk="1" hangingPunct="1">
              <a:buFontTx/>
              <a:buAutoNum type="arabicPeriod"/>
            </a:pPr>
            <a:r>
              <a:rPr lang="en-GB" b="1" dirty="0" smtClean="0"/>
              <a:t>When they have all completed the task, ask them to display the lists on a wall in the workshop venue where everyone can see them.</a:t>
            </a:r>
          </a:p>
          <a:p>
            <a:pPr marL="228600" indent="-228600" eaLnBrk="1" hangingPunct="1">
              <a:buFontTx/>
              <a:buAutoNum type="arabicPeriod"/>
            </a:pPr>
            <a:r>
              <a:rPr lang="en-GB" b="1" dirty="0" smtClean="0"/>
              <a:t>Give them some time to have a look at each other’s lists. </a:t>
            </a:r>
          </a:p>
          <a:p>
            <a:pPr marL="228600" indent="-228600" eaLnBrk="1" hangingPunct="1">
              <a:buFontTx/>
              <a:buAutoNum type="arabicPeriod"/>
            </a:pPr>
            <a:r>
              <a:rPr lang="en-GB" b="1" dirty="0" smtClean="0"/>
              <a:t>Now ask a person from each group to circle all the activities on their list that are ALSO on another groups list.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361EDFC-5811-2B45-A09D-CF998DCD0F1E}" type="slidenum">
              <a:rPr lang="da-DK"/>
              <a:pPr/>
              <a:t>25</a:t>
            </a:fld>
            <a:endParaRPr lang="da-DK"/>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previous exercise was to illustrate that there will always be a number of activities that can be done with the whole community, but if possible, there should also be tailored activities that are targeted at different sub-groups, as these groups have different needs. </a:t>
            </a:r>
          </a:p>
          <a:p>
            <a:pPr marL="228600" indent="-228600" eaLnBrk="1" hangingPunct="1">
              <a:buFontTx/>
              <a:buAutoNum type="arabicPeriod"/>
            </a:pPr>
            <a:r>
              <a:rPr lang="en-GB" b="1" dirty="0" smtClean="0"/>
              <a:t>CLICK: </a:t>
            </a:r>
            <a:r>
              <a:rPr lang="en-GB" dirty="0" smtClean="0"/>
              <a:t>Additional important considerations, besides gender, age, physical or mental abilities are religious affiliations of the targeted population, and also child protection. </a:t>
            </a:r>
          </a:p>
          <a:p>
            <a:pPr marL="228600" indent="-228600" eaLnBrk="1" hangingPunct="1">
              <a:buFontTx/>
              <a:buAutoNum type="arabicPeriod"/>
            </a:pPr>
            <a:r>
              <a:rPr lang="en-GB" dirty="0" smtClean="0"/>
              <a:t>Regarding child protection, it is critical that all work with children follows ethical guidelines, both when interviewing children in assessments, and also when planning activities with children. Refer to the handbook for more on child protection and these ethical guidelines.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361EDFC-5811-2B45-A09D-CF998DCD0F1E}" type="slidenum">
              <a:rPr lang="da-DK"/>
              <a:pPr/>
              <a:t>26</a:t>
            </a:fld>
            <a:endParaRPr lang="da-DK"/>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Crises and disasters often lead to increased risks of abuse</a:t>
            </a:r>
            <a:r>
              <a:rPr lang="en-GB" baseline="0" dirty="0" smtClean="0"/>
              <a:t> of and violence against children and other vulnerable groups. This means special attention must always be paid to protective needs of such groups. </a:t>
            </a:r>
          </a:p>
          <a:p>
            <a:pPr marL="228600" indent="-228600" eaLnBrk="1" hangingPunct="1">
              <a:buFontTx/>
              <a:buAutoNum type="arabicPeriod"/>
            </a:pPr>
            <a:r>
              <a:rPr lang="en-GB" baseline="0" dirty="0" smtClean="0"/>
              <a:t>An important part of psychosocial support is empowering people to take care of themselves. This is also relevant for children who are at risk of abuse. A useful component in any psychosocial intervention is including activities that teach children about abuse and how to stop it, and where to report it. It is strongly recommended that psychosocial support responders work in close collaboration with the ICRC and local child protection mechanisms. </a:t>
            </a:r>
          </a:p>
          <a:p>
            <a:pPr marL="228600" indent="-228600" eaLnBrk="1" hangingPunct="1">
              <a:buFontTx/>
              <a:buAutoNum type="arabicPeriod"/>
            </a:pPr>
            <a:r>
              <a:rPr lang="en-GB" baseline="0" dirty="0" smtClean="0"/>
              <a:t>Special attention should always be paid to the needs of the youngest children, who are voiceless and often missed as a target group because they are not in school. </a:t>
            </a:r>
          </a:p>
          <a:p>
            <a:pPr marL="228600" indent="-228600" eaLnBrk="1" hangingPunct="1">
              <a:buFontTx/>
              <a:buAutoNum type="arabicPeriod"/>
            </a:pPr>
            <a:r>
              <a:rPr lang="en-GB" baseline="0" dirty="0" smtClean="0"/>
              <a:t>Finally, there are certain ethical guidelines that should be followed when working with children. These are usually country specific, and it is the responsibility of the program managers to make sure that all staff and volunteers involved in a psychosocial response are aware of, trained in and have committed to uphold these guidelines. </a:t>
            </a:r>
          </a:p>
          <a:p>
            <a:pPr marL="228600" indent="-228600" eaLnBrk="1" hangingPunct="1">
              <a:buFontTx/>
              <a:buAutoNum type="arabicPeriod"/>
            </a:pPr>
            <a:endParaRPr lang="en-GB"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EBDB9609-B14A-7A4B-9F06-C7193EE17374}" type="slidenum">
              <a:rPr lang="da-DK"/>
              <a:pPr/>
              <a:t>27</a:t>
            </a:fld>
            <a:endParaRPr lang="da-DK"/>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marL="685800" lvl="1" indent="-228600" eaLnBrk="1" hangingPunct="1">
              <a:buFontTx/>
              <a:buAutoNum type="arabicPeriod"/>
            </a:pPr>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0C3C2EC-0807-574B-8587-F927627C6CFA}" type="slidenum">
              <a:rPr lang="da-DK"/>
              <a:pPr/>
              <a:t>28</a:t>
            </a:fld>
            <a:endParaRPr lang="da-DK"/>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marL="228600" indent="-228600" eaLnBrk="1" hangingPunct="1">
              <a:buFontTx/>
              <a:buAutoNum type="arabicPeriod"/>
            </a:pPr>
            <a:r>
              <a:rPr lang="en-US" b="0" dirty="0" smtClean="0"/>
              <a:t>Just like</a:t>
            </a:r>
            <a:r>
              <a:rPr lang="en-US" b="0" baseline="0" dirty="0" smtClean="0"/>
              <a:t> any other program, psychosocial programs also need to have specific goals and aims, detailed immediate objectives and planned activities. </a:t>
            </a:r>
          </a:p>
          <a:p>
            <a:pPr marL="228600" indent="-228600" eaLnBrk="1" hangingPunct="1">
              <a:buFontTx/>
              <a:buAutoNum type="arabicPeriod"/>
            </a:pPr>
            <a:r>
              <a:rPr lang="en-US" b="0" baseline="0" dirty="0" smtClean="0"/>
              <a:t>The inputs, outputs and outcomes are measured and the results are analyzed to see if they are enabling the fulfillment of the overall goal and aims. </a:t>
            </a:r>
            <a:endParaRPr lang="en-GB" b="0"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FC41A4C-1F4A-1B43-B510-6489AF5CD889}" type="slidenum">
              <a:rPr lang="da-DK"/>
              <a:pPr/>
              <a:t>29</a:t>
            </a:fld>
            <a:endParaRPr lang="da-DK"/>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marL="228600" indent="-228600" eaLnBrk="1" hangingPunct="1">
              <a:buAutoNum type="arabicPeriod"/>
            </a:pPr>
            <a:r>
              <a:rPr lang="en-GB" dirty="0" smtClean="0"/>
              <a:t>The Logical Framework</a:t>
            </a:r>
            <a:r>
              <a:rPr lang="en-GB" baseline="0" dirty="0" smtClean="0"/>
              <a:t> Approach – also known as the LFA – is a common tool that is used to have a clear overview of the different program components, and is a useful tool for monitoring and evaluation purposes. This will be explained more in the presentation on monitoring and evaluation. </a:t>
            </a:r>
            <a:endParaRPr lang="en-GB" b="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FC41A4C-1F4A-1B43-B510-6489AF5CD889}" type="slidenum">
              <a:rPr lang="da-DK"/>
              <a:pPr/>
              <a:t>3</a:t>
            </a:fld>
            <a:endParaRPr lang="da-DK"/>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0C3C2EC-0807-574B-8587-F927627C6CFA}" type="slidenum">
              <a:rPr lang="da-DK"/>
              <a:pPr/>
              <a:t>30</a:t>
            </a:fld>
            <a:endParaRPr lang="da-DK"/>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question stated: </a:t>
            </a:r>
            <a:r>
              <a:rPr lang="en-US" b="1" dirty="0" smtClean="0"/>
              <a:t>How do you think managing a psychosocial program is different from managing any other kind of program? </a:t>
            </a:r>
          </a:p>
          <a:p>
            <a:pPr marL="228600" indent="-228600" eaLnBrk="1" hangingPunct="1">
              <a:buFontTx/>
              <a:buAutoNum type="arabicPeriod"/>
            </a:pPr>
            <a:r>
              <a:rPr lang="en-US" b="1" dirty="0" smtClean="0"/>
              <a:t>If they struggle to answer, ask them to consider:</a:t>
            </a:r>
          </a:p>
          <a:p>
            <a:pPr marL="685800" lvl="1" indent="-228600" eaLnBrk="1" hangingPunct="1">
              <a:buFontTx/>
              <a:buAutoNum type="arabicPeriod"/>
            </a:pPr>
            <a:r>
              <a:rPr lang="en-US" b="1" dirty="0" smtClean="0"/>
              <a:t>Changing needs of the population during the implementation period. Explain: It is not possible to know, at the beginning of a psychosocial response, how well or how quickly, the population will recover from their initial shock reactions, and what their psychosocial needs will be in 6 months, or in 2 years. </a:t>
            </a:r>
          </a:p>
          <a:p>
            <a:pPr marL="685800" lvl="1" indent="-228600" eaLnBrk="1" hangingPunct="1">
              <a:buFontTx/>
              <a:buAutoNum type="arabicPeriod"/>
            </a:pPr>
            <a:endParaRPr lang="en-GB"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E6616125-40C0-4148-B004-F3C75B3D0EFC}" type="slidenum">
              <a:rPr lang="da-DK"/>
              <a:pPr/>
              <a:t>31</a:t>
            </a:fld>
            <a:endParaRPr lang="da-DK"/>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As you can see on this graph, as the activities in a psychosocial response change, so will the budget needed to implement these activities. It means that when we try to plan budget expenditure for a psychosocial response over a period of three years, it is not always possible, at the beginning of a project period, to know how much money will be needed for the first year, or the second year, or for the entire project period. </a:t>
            </a:r>
          </a:p>
          <a:p>
            <a:pPr marL="228600" indent="-228600" eaLnBrk="1" hangingPunct="1">
              <a:buFontTx/>
              <a:buAutoNum type="arabicPeriod"/>
            </a:pPr>
            <a:r>
              <a:rPr lang="en-GB" dirty="0" smtClean="0"/>
              <a:t>This does not mean that one should not TRY to make a budget, but it does call for a very important aspect of psychosocial programming – FLEXIBILITY. </a:t>
            </a:r>
          </a:p>
          <a:p>
            <a:pPr marL="228600" indent="-228600" eaLnBrk="1" hangingPunct="1">
              <a:buFontTx/>
              <a:buAutoNum type="arabicPeriod"/>
            </a:pPr>
            <a:endParaRPr lang="en-GB"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503A32F3-B035-ED48-BD77-90BDC5A5F5BB}" type="slidenum">
              <a:rPr lang="da-DK"/>
              <a:pPr/>
              <a:t>32</a:t>
            </a:fld>
            <a:endParaRPr lang="da-DK"/>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t>The flexibility called for in psychosocial response programming is both related to the changing needs of the population, and to the importance of involving the community in assessing and responding to those needs. </a:t>
            </a:r>
          </a:p>
          <a:p>
            <a:pPr marL="228600" indent="-228600" eaLnBrk="1" hangingPunct="1">
              <a:buFontTx/>
              <a:buAutoNum type="arabicPeriod"/>
            </a:pPr>
            <a:r>
              <a:rPr lang="en-US" smtClean="0"/>
              <a:t>Working with communities often takes a long time, and can at times be difficult due to different logistic challenges, or due to bureaucracies in the organization or in the community structures.</a:t>
            </a:r>
          </a:p>
          <a:p>
            <a:pPr marL="228600" indent="-228600" eaLnBrk="1" hangingPunct="1">
              <a:buFontTx/>
              <a:buAutoNum type="arabicPeriod"/>
            </a:pPr>
            <a:r>
              <a:rPr lang="en-US" smtClean="0"/>
              <a:t>This means that it is not always possible to follow the time lines that were originally planned, which affects future planning and budgeting. </a:t>
            </a:r>
          </a:p>
          <a:p>
            <a:pPr marL="228600" indent="-228600" eaLnBrk="1" hangingPunct="1">
              <a:buFontTx/>
              <a:buAutoNum type="arabicPeriod"/>
            </a:pPr>
            <a:r>
              <a:rPr lang="en-US" smtClean="0"/>
              <a:t>Also, when you encourage communities themselves to decide what activities will be meaningful and helpful – it makes it more difficult to make precise budgets. </a:t>
            </a:r>
          </a:p>
          <a:p>
            <a:pPr marL="228600" indent="-228600" eaLnBrk="1" hangingPunct="1">
              <a:buFontTx/>
              <a:buAutoNum type="arabicPeriod"/>
            </a:pPr>
            <a:r>
              <a:rPr lang="en-US" smtClean="0"/>
              <a:t>One way of approaching this has been that communities have been given budget limits when planning activities. For example, a community may be told they can plan 4 different activities, and they can receive a certain amount of money for this activity – and if it costs more, they have to raise the money themselves for it. This is also a way of empowering the community to take responsibility for their own recovery process.  </a:t>
            </a:r>
          </a:p>
          <a:p>
            <a:pPr marL="228600" indent="-228600" eaLnBrk="1" hangingPunct="1">
              <a:buFontTx/>
              <a:buAutoNum type="arabicPeriod"/>
            </a:pPr>
            <a:r>
              <a:rPr lang="en-US" smtClean="0"/>
              <a:t>It is best to anticipate and plan for fluctuations and adaptations to a psychosocial response budget – and make this clear in your program proposal to funders. In this way you can avoid program locking. </a:t>
            </a:r>
          </a:p>
          <a:p>
            <a:pPr marL="228600" indent="-228600" eaLnBrk="1" hangingPunct="1">
              <a:buFontTx/>
              <a:buAutoNum type="arabicPeriod"/>
            </a:pPr>
            <a:r>
              <a:rPr lang="en-US" smtClean="0"/>
              <a:t>Program locking is when you have been granted money to do a certain activity, and there is no flexibility from your donors. You may end up doing the activity to spend the money in the way it was planned – even though the activity may be completely irrelevant or meaningless, because you are committed to show you used the money on what you intended to. </a:t>
            </a:r>
          </a:p>
          <a:p>
            <a:pPr marL="228600" indent="-228600" eaLnBrk="1" hangingPunct="1">
              <a:buFontTx/>
              <a:buAutoNum type="arabicPeriod"/>
            </a:pPr>
            <a:r>
              <a:rPr lang="en-US" smtClean="0"/>
              <a:t>This kind of budgeting may work for other sector responses, but it is not always feasible in a psychosocial response. </a:t>
            </a:r>
          </a:p>
          <a:p>
            <a:pPr marL="228600" indent="-228600" eaLnBrk="1" hangingPunct="1">
              <a:buFontTx/>
              <a:buAutoNum type="arabicPeriod"/>
            </a:pPr>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824964AF-9EA3-2648-A088-70F80BB4FFC5}" type="slidenum">
              <a:rPr lang="da-DK"/>
              <a:pPr/>
              <a:t>33</a:t>
            </a:fld>
            <a:endParaRPr lang="da-DK"/>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t>The three main things to consider in terms of human resources in a psychosocial response are training needs, supervision and retention. </a:t>
            </a:r>
          </a:p>
          <a:p>
            <a:pPr marL="228600" indent="-228600" eaLnBrk="1" hangingPunct="1">
              <a:buFontTx/>
              <a:buAutoNum type="arabicPeriod"/>
            </a:pPr>
            <a:r>
              <a:rPr lang="en-US" smtClean="0"/>
              <a:t>Working with psychosocial support can be a very difficult emotional experience, because you often have direct contact with, and have to support, people who have suffered immense losses and experience great distress. It is therefore very important that all staff and volunteers that work with psychosocial interventions have training, not only in how to support others, but also in how to take care of themselves and of their peers. </a:t>
            </a:r>
          </a:p>
          <a:p>
            <a:pPr marL="228600" indent="-228600" eaLnBrk="1" hangingPunct="1">
              <a:buFontTx/>
              <a:buAutoNum type="arabicPeriod"/>
            </a:pPr>
            <a:r>
              <a:rPr lang="en-US" smtClean="0"/>
              <a:t>It is the responsibility of the program managers to make sure that the staff and volunteers have that training, and also to make sure that they are all coping emotionally with the work they are doing. Good supervision is not only ensuring that staff are doing what is expected of them, but it is also making sure that staff and volunteers feel comfortable and confident with their tasks. </a:t>
            </a:r>
          </a:p>
          <a:p>
            <a:pPr marL="228600" indent="-228600" eaLnBrk="1" hangingPunct="1">
              <a:buFontTx/>
              <a:buAutoNum type="arabicPeriod"/>
            </a:pPr>
            <a:r>
              <a:rPr lang="en-US" smtClean="0"/>
              <a:t>Retention is particularly an issue with long-term programs, where some of the staff or volunteers may choose to find work elsewhere, or at some point are unable to commit themselves to the psychosocial program any more. Since psychosocial support work involves a great deal of training, efforts should be made to encourage staff and volunteers to stay with the program. Not only because they develop invaluable skills, but also because it means a lot to the affected population when they develop long-term relationships with the staff and volunteers who are working with them. </a:t>
            </a:r>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48437049-00FC-434C-ADE8-10DE9F78F89B}" type="slidenum">
              <a:rPr lang="da-DK"/>
              <a:pPr/>
              <a:t>34</a:t>
            </a:fld>
            <a:endParaRPr lang="da-DK"/>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Although the two main aspects of psychosocial wellbeing are psychological health and strength, and supportive healthy social relations, other factors also have great influence on psychosocial wellbeing. First and foremost are fulfilment of basic needs – food, access to water and shelter. Other factors are physical health and access to needed medical care; access to education and mental stimulation; and being safe from danger. </a:t>
            </a:r>
          </a:p>
          <a:p>
            <a:pPr marL="228600" indent="-228600" eaLnBrk="1" hangingPunct="1">
              <a:buFontTx/>
              <a:buAutoNum type="arabicPeriod"/>
            </a:pPr>
            <a:r>
              <a:rPr lang="en-GB" dirty="0" smtClean="0"/>
              <a:t>It is usually beyond the scope of a psychosocial intervention to address all these different factors – which highlights the importance of working together with other partners, who can address these factors.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C63D41C-B726-034D-8476-2E895FCE8980}" type="slidenum">
              <a:rPr lang="da-DK"/>
              <a:pPr/>
              <a:t>35</a:t>
            </a:fld>
            <a:endParaRPr lang="da-DK"/>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t>Such partners are typically other sectors of the Red Cross Red Crescent National Society, external partners – such as different ministries of the government, for example Ministry of Health, of Education; other organizations that may or may not work with psychosocial support, such as UN agencies; and finally community based organizations, non-governmental organizations and faith-based organizations. </a:t>
            </a:r>
          </a:p>
          <a:p>
            <a:pPr marL="228600" indent="-228600" eaLnBrk="1" hangingPunct="1">
              <a:buFontTx/>
              <a:buAutoNum type="arabicPeriod"/>
            </a:pPr>
            <a:r>
              <a:rPr lang="en-GB" smtClean="0"/>
              <a:t>Working together with other organizations will dramatically increase the opportunity for providing holistic support to the affected population, which in turn helps to improve and strengthen their psychosocial wellbeing.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3A56EA4A-7BB8-7F4A-97FD-84A8ACD4F05C}" type="slidenum">
              <a:rPr lang="da-DK"/>
              <a:pPr/>
              <a:t>36</a:t>
            </a:fld>
            <a:endParaRPr lang="da-DK"/>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stated question: </a:t>
            </a:r>
            <a:r>
              <a:rPr lang="en-US" b="1" dirty="0" smtClean="0"/>
              <a:t>Why do we need to advocate for the inclusion of psychosocial focus in disaster responses? </a:t>
            </a:r>
          </a:p>
          <a:p>
            <a:pPr marL="228600" indent="-228600" eaLnBrk="1" hangingPunct="1">
              <a:buFontTx/>
              <a:buAutoNum type="arabicPeriod"/>
            </a:pPr>
            <a:r>
              <a:rPr lang="en-US" b="1" dirty="0" smtClean="0"/>
              <a:t>Explain the following: </a:t>
            </a:r>
          </a:p>
          <a:p>
            <a:pPr marL="685800" lvl="1" indent="-228600" eaLnBrk="1" hangingPunct="1">
              <a:buFontTx/>
              <a:buAutoNum type="arabicPeriod"/>
            </a:pPr>
            <a:r>
              <a:rPr lang="en-US" b="0" dirty="0" smtClean="0"/>
              <a:t>One important reason to</a:t>
            </a:r>
            <a:r>
              <a:rPr lang="en-US" b="0" baseline="0" dirty="0" smtClean="0"/>
              <a:t> advocate for psychosocial support is to motivate the development of national policies and guidelines. This is because although there is increasing focus on psychosocial support worldwide, many countries have not yet created such guidelines or policies. Without these, there is no control over who and what kind of psychosocial support is provided – and there have been instances where organizations or individuals who meant well, have done more harm than good in provision of PSS. </a:t>
            </a:r>
          </a:p>
          <a:p>
            <a:pPr marL="685800" lvl="1" indent="-228600" eaLnBrk="1" hangingPunct="1">
              <a:buFontTx/>
              <a:buAutoNum type="arabicPeriod"/>
            </a:pPr>
            <a:r>
              <a:rPr lang="en-US" b="0" baseline="0" dirty="0" smtClean="0"/>
              <a:t>The second important reason to advocate for attention to psychosocial support is to ensure that organizations, and eventually governments, start to budget for psychosocial responses and programs. Increasing budgets will naturally improve training opportunities and service delivery, and again will contribute to quality assurance. </a:t>
            </a:r>
          </a:p>
          <a:p>
            <a:pPr marL="685800" lvl="1" indent="-228600" eaLnBrk="1" hangingPunct="1">
              <a:buFontTx/>
              <a:buAutoNum type="arabicPeriod"/>
            </a:pPr>
            <a:r>
              <a:rPr lang="en-US" b="0" baseline="0" dirty="0" smtClean="0"/>
              <a:t>However, the most important, and most obvious reason to advocate for attention to psychosocial needs and support, is ultimately to ensure that the people who need psychosocial support get it. </a:t>
            </a:r>
          </a:p>
          <a:p>
            <a:pPr marL="685800" lvl="1" indent="-228600" eaLnBrk="1" hangingPunct="1">
              <a:buFontTx/>
              <a:buNone/>
            </a:pPr>
            <a:endParaRPr lang="en-US" b="0" dirty="0" smtClean="0"/>
          </a:p>
          <a:p>
            <a:pPr marL="228600" indent="-228600" eaLnBrk="1" hangingPunct="1">
              <a:buFontTx/>
              <a:buAutoNum type="arabicPeriod"/>
            </a:pPr>
            <a:endParaRPr lang="en-GB"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38D06A8E-5F37-3743-A3B0-8C93F723DBFD}" type="slidenum">
              <a:rPr lang="da-DK"/>
              <a:pPr/>
              <a:t>37</a:t>
            </a:fld>
            <a:endParaRPr lang="da-DK"/>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t>The success of advocating for something partly depends on how well it is explained and argued for. Two important aspects of advocating are raising awareness and sharing information</a:t>
            </a:r>
          </a:p>
          <a:p>
            <a:pPr marL="228600" indent="-228600" eaLnBrk="1" hangingPunct="1">
              <a:buFontTx/>
              <a:buAutoNum type="arabicPeriod"/>
            </a:pPr>
            <a:r>
              <a:rPr lang="en-US" b="1" smtClean="0"/>
              <a:t>Ask the participants: How do you do this? </a:t>
            </a:r>
          </a:p>
          <a:p>
            <a:pPr marL="228600" indent="-228600" eaLnBrk="1" hangingPunct="1">
              <a:buFontTx/>
              <a:buAutoNum type="arabicPeriod"/>
            </a:pPr>
            <a:r>
              <a:rPr lang="en-US" b="1" smtClean="0"/>
              <a:t>Explain: </a:t>
            </a:r>
            <a:r>
              <a:rPr lang="en-US" smtClean="0"/>
              <a:t>Firstly by making sure that you document all aspects of the psychosocial response well. This is needed for internal use, in reports, for monitoring and evaluation – and also for providing evidence based facts on psychosocial interventions that can be used for advocacy. </a:t>
            </a:r>
          </a:p>
          <a:p>
            <a:pPr marL="228600" indent="-228600" eaLnBrk="1" hangingPunct="1">
              <a:buFontTx/>
              <a:buAutoNum type="arabicPeriod"/>
            </a:pPr>
            <a:r>
              <a:rPr lang="en-US" smtClean="0"/>
              <a:t>The second aspect of this, is finding the correct ways to share the information. Information on both planning and outcomes of interventions should be shared with other stakeholders and partners. Last, Informative, Educative and Communicative (IEC) materials should always be an important components of a psychosocial program, to help raise public awareness of psychosocial wellbeing, challenges and psychosocial support.  </a:t>
            </a:r>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8D5BF25-C487-9E44-8E39-D8B01934AC32}" type="slidenum">
              <a:rPr lang="da-DK"/>
              <a:pPr/>
              <a:t>4</a:t>
            </a:fld>
            <a:endParaRPr lang="da-DK"/>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marL="228600" indent="-228600" eaLnBrk="1" hangingPunct="1"/>
            <a:r>
              <a:rPr lang="en-GB" dirty="0" smtClean="0"/>
              <a:t>1. Ideally planning a psychosocial response should be done before there is need for it – as part of Disaster Preparedness.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33D0E77-CFBF-2B4C-90D9-040DA95719FF}" type="slidenum">
              <a:rPr lang="da-DK"/>
              <a:pPr/>
              <a:t>5</a:t>
            </a:fld>
            <a:endParaRPr lang="da-DK"/>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Two important components of Disaster Preparedness that can help a National Society be well-prepared and competent to plan and execute a successful psychosocial response are training and advocacy. </a:t>
            </a:r>
          </a:p>
          <a:p>
            <a:pPr marL="228600" indent="-228600" eaLnBrk="1" hangingPunct="1">
              <a:buFontTx/>
              <a:buAutoNum type="arabicPeriod"/>
            </a:pPr>
            <a:endParaRPr lang="en-GB" dirty="0" smtClean="0"/>
          </a:p>
          <a:p>
            <a:pPr marL="228600" indent="-228600" eaLnBrk="1" hangingPunct="1">
              <a:buFontTx/>
              <a:buAutoNum type="arabicPeriod"/>
            </a:pPr>
            <a:r>
              <a:rPr lang="en-GB" dirty="0" smtClean="0"/>
              <a:t>Staff, volunteers and other community members can be trained in basic knowledge about psychosocial wellbeing and how different disasters or other crisis events can impact this and create a need for psychosocial support. They can also be trained in how to provide psychological first aid, and on how to recognise people who may be in need of referral for severe psychological distress. Furthermore, they can also be trained on how to plan and prepare for long term psychosocial programs and activities – and on how to train others. This picture on the left is of a boy who is taking part in a disaster preparedness training at his school. </a:t>
            </a:r>
          </a:p>
          <a:p>
            <a:pPr marL="228600" indent="-228600" eaLnBrk="1" hangingPunct="1">
              <a:buFontTx/>
              <a:buAutoNum type="arabicPeriod"/>
            </a:pPr>
            <a:endParaRPr lang="en-GB" dirty="0" smtClean="0"/>
          </a:p>
          <a:p>
            <a:pPr marL="228600" indent="-228600" eaLnBrk="1" hangingPunct="1">
              <a:buFontTx/>
              <a:buAutoNum type="arabicPeriod"/>
            </a:pPr>
            <a:r>
              <a:rPr lang="en-GB" dirty="0" smtClean="0"/>
              <a:t>The second component is advocacy. Since psychosocial support is a relatively new field and there is increasing focus on it in disaster responses, there is still a large need for increasing public and organizational awareness of what it is, the benefits of including it in responses, and how to do this. Advocating for psychosocial support also includes motivating allocations of organization’s budgets for training and implementation of responses, advocating for attention to psychosocial support awareness in all </a:t>
            </a:r>
            <a:r>
              <a:rPr lang="en-GB" dirty="0" err="1" smtClean="0"/>
              <a:t>sectoral</a:t>
            </a:r>
            <a:r>
              <a:rPr lang="en-GB" dirty="0" smtClean="0"/>
              <a:t> responses. </a:t>
            </a:r>
          </a:p>
          <a:p>
            <a:pPr marL="228600" indent="-228600" eaLnBrk="1" hangingPunct="1">
              <a:buFontTx/>
              <a:buAutoNum type="arabicPeriod"/>
            </a:pPr>
            <a:endParaRPr lang="en-GB" dirty="0" smtClean="0"/>
          </a:p>
          <a:p>
            <a:pPr marL="228600" indent="-228600" eaLnBrk="1" hangingPunct="1"/>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A6F7145-88E1-C14B-910C-10BC9EEB9E08}" type="slidenum">
              <a:rPr lang="da-DK"/>
              <a:pPr/>
              <a:t>6</a:t>
            </a:fld>
            <a:endParaRPr lang="da-DK"/>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CLICK: </a:t>
            </a:r>
            <a:r>
              <a:rPr lang="en-GB" dirty="0" smtClean="0"/>
              <a:t>When a critical event or disaster has taken place, a rapid assessment is typically undertaken as soon as possible after the event. The outcome of this assessment will enable planning and implementation of activities that respond to the populations immediate psychosocial needs.</a:t>
            </a:r>
            <a:r>
              <a:rPr lang="en-GB" b="1" dirty="0" smtClean="0"/>
              <a:t> </a:t>
            </a:r>
          </a:p>
          <a:p>
            <a:pPr marL="228600" indent="-228600" eaLnBrk="1" hangingPunct="1">
              <a:buFontTx/>
              <a:buAutoNum type="arabicPeriod"/>
            </a:pPr>
            <a:r>
              <a:rPr lang="en-GB" dirty="0" smtClean="0"/>
              <a:t> </a:t>
            </a:r>
            <a:r>
              <a:rPr lang="en-GB" b="1" dirty="0" smtClean="0"/>
              <a:t>CLICK: </a:t>
            </a:r>
            <a:r>
              <a:rPr lang="en-GB" dirty="0" smtClean="0"/>
              <a:t>The rapid assessment and the outcomes of the immediate activities will also inform as to whether there is need for further psychosocial interventions, and if so, this will call for a detailed assessment.</a:t>
            </a:r>
            <a:endParaRPr lang="en-GB" b="1" dirty="0" smtClean="0"/>
          </a:p>
          <a:p>
            <a:pPr marL="228600" indent="-228600" eaLnBrk="1" hangingPunct="1">
              <a:buFontTx/>
              <a:buAutoNum type="arabicPeriod"/>
            </a:pPr>
            <a:r>
              <a:rPr lang="en-GB" b="1" dirty="0" smtClean="0"/>
              <a:t>CLICK: </a:t>
            </a:r>
            <a:r>
              <a:rPr lang="en-GB" dirty="0" smtClean="0"/>
              <a:t>The results of the detailed assessment will then enable planning of long-term psychosocial interventions. </a:t>
            </a:r>
            <a:endParaRPr lang="en-GB" b="1" dirty="0" smtClean="0"/>
          </a:p>
          <a:p>
            <a:pPr marL="228600" indent="-228600" eaLnBrk="1" hangingPunct="1">
              <a:buFontTx/>
              <a:buAutoNum type="arabicPeriod"/>
            </a:pPr>
            <a:r>
              <a:rPr lang="en-GB" b="1" dirty="0" smtClean="0"/>
              <a:t>CLICK: </a:t>
            </a:r>
            <a:r>
              <a:rPr lang="en-GB" dirty="0" smtClean="0"/>
              <a:t>Throughout a psychosocial program cycle, the continuous assessments – also known as monitoring activities – will enable continuous evaluation of the process and the progress of the intervention, and inform any need for adaptation or planning of new or alternate activities. </a:t>
            </a:r>
            <a:endParaRPr lang="en-GB" b="1" dirty="0" smtClean="0"/>
          </a:p>
          <a:p>
            <a:pPr marL="228600" indent="-228600" eaLnBrk="1" hangingPunct="1">
              <a:buFontTx/>
              <a:buAutoNum type="arabicPeriod"/>
            </a:pPr>
            <a:r>
              <a:rPr lang="en-GB" b="1" dirty="0" smtClean="0"/>
              <a:t>CLICK: </a:t>
            </a:r>
            <a:r>
              <a:rPr lang="en-GB" dirty="0" smtClean="0"/>
              <a:t>It is important to note that whilst the assessments and planning take place, activities are taking place continuously and concurrently. These may be training or psychosocial activities with the targeted population.</a:t>
            </a:r>
            <a:r>
              <a:rPr lang="en-GB" b="1" dirty="0" smtClean="0"/>
              <a:t> </a:t>
            </a:r>
            <a:endParaRPr lang="en-GB" b="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0F3B03A-115E-034C-BC1A-A5F152A37940}" type="slidenum">
              <a:rPr lang="da-DK"/>
              <a:pPr/>
              <a:t>7</a:t>
            </a:fld>
            <a:endParaRPr lang="da-DK"/>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 “who the most important group of people are in a psychosocial response?”. The correct answer is the affected population. </a:t>
            </a:r>
            <a:r>
              <a:rPr lang="en-GB" dirty="0" smtClean="0"/>
              <a:t>Explain:</a:t>
            </a:r>
          </a:p>
          <a:p>
            <a:pPr marL="228600" indent="-228600" eaLnBrk="1" hangingPunct="1">
              <a:buFontTx/>
              <a:buAutoNum type="arabicPeriod"/>
            </a:pPr>
            <a:r>
              <a:rPr lang="en-GB" b="1" dirty="0" smtClean="0"/>
              <a:t>CLICK: </a:t>
            </a:r>
            <a:r>
              <a:rPr lang="en-GB" dirty="0" smtClean="0"/>
              <a:t>The affected population is also known as the community.</a:t>
            </a:r>
          </a:p>
          <a:p>
            <a:pPr marL="228600" indent="-228600" eaLnBrk="1" hangingPunct="1">
              <a:buFontTx/>
              <a:buAutoNum type="arabicPeriod"/>
            </a:pPr>
            <a:r>
              <a:rPr lang="en-GB" b="1" dirty="0" smtClean="0"/>
              <a:t>CLICK: Now ask the participants what a community is? </a:t>
            </a:r>
            <a:r>
              <a:rPr lang="en-GB" dirty="0" smtClean="0"/>
              <a:t>If they don’t include the following, add this to their response:</a:t>
            </a:r>
          </a:p>
          <a:p>
            <a:pPr marL="228600" indent="-228600" eaLnBrk="1" hangingPunct="1">
              <a:buFontTx/>
              <a:buAutoNum type="arabicPeriod"/>
            </a:pPr>
            <a:r>
              <a:rPr lang="en-GB" b="1" dirty="0" smtClean="0"/>
              <a:t>CLICK: </a:t>
            </a:r>
            <a:r>
              <a:rPr lang="en-GB" dirty="0" smtClean="0"/>
              <a:t>A community is a group of people who share some kind of characteristics, and have something in common. A community may be the people living in the same area, or it may be people from different areas who are brought together because of something they do together, like people who attend the same church, or whose children attend the same school. Following a disaster or critical event, the affected population are a community because of their shared experiences, and usually their shared needs.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9C5BC72-8F3E-EC4B-812F-26CAC4C79EED}" type="slidenum">
              <a:rPr lang="da-DK"/>
              <a:pPr/>
              <a:t>8</a:t>
            </a:fld>
            <a:endParaRPr lang="da-DK"/>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stated question: “ Why is participation of the affected community important for a psychosocial response?”</a:t>
            </a:r>
          </a:p>
          <a:p>
            <a:pPr marL="228600" indent="-228600" eaLnBrk="1" hangingPunct="1">
              <a:buFontTx/>
              <a:buAutoNum type="arabicPeriod"/>
            </a:pPr>
            <a:r>
              <a:rPr lang="en-GB" b="1" dirty="0" smtClean="0"/>
              <a:t>When they have given all the answers they can, CLICK and add or reiterate the points on the slide. </a:t>
            </a:r>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6A1D863-3A5D-5A4C-8414-6063A29F85EC}" type="slidenum">
              <a:rPr lang="da-DK"/>
              <a:pPr/>
              <a:t>9</a:t>
            </a:fld>
            <a:endParaRPr lang="da-DK"/>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what parts of a psychosocial response the community can participate in. The correct answer is everything. </a:t>
            </a:r>
          </a:p>
          <a:p>
            <a:pPr marL="228600" indent="-228600" eaLnBrk="1" hangingPunct="1">
              <a:buFontTx/>
              <a:buAutoNum type="arabicPeriod"/>
            </a:pPr>
            <a:r>
              <a:rPr lang="en-GB" b="1" dirty="0" smtClean="0"/>
              <a:t>Explain: </a:t>
            </a:r>
            <a:r>
              <a:rPr lang="en-GB" dirty="0" smtClean="0"/>
              <a:t>They can participate in assessments of needs, in planning the activities that are most meaningful and helpful. In many cases, community members can input/inspire draft proposals to make sure the program management team have correctly understood what they would like to do. </a:t>
            </a:r>
          </a:p>
          <a:p>
            <a:pPr marL="228600" indent="-228600" eaLnBrk="1" hangingPunct="1">
              <a:buFontTx/>
              <a:buAutoNum type="arabicPeriod"/>
            </a:pPr>
            <a:r>
              <a:rPr lang="en-GB" dirty="0" smtClean="0"/>
              <a:t>The community members are also obviously the key participants in activities. This means they can also be assigned leadership roles in motivating the participation of others, and taking responsibility for the planning and implementation of the various activities. </a:t>
            </a:r>
          </a:p>
          <a:p>
            <a:pPr marL="228600" indent="-228600" eaLnBrk="1" hangingPunct="1">
              <a:buFontTx/>
              <a:buAutoNum type="arabicPeriod"/>
            </a:pPr>
            <a:r>
              <a:rPr lang="en-GB" dirty="0" smtClean="0"/>
              <a:t>Finally, the community members play double roles in monitoring and evaluation activities, as they are the key informants, and also the best suited to interview others and collect data from their peers.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da-DK" sz="500" b="1">
                <a:latin typeface="Helvetica" charset="0"/>
              </a:rPr>
              <a:t>Click to edit Master text styles</a:t>
            </a:r>
          </a:p>
          <a:p>
            <a:pPr eaLnBrk="1" hangingPunct="1">
              <a:spcBef>
                <a:spcPct val="20000"/>
              </a:spcBef>
              <a:defRPr/>
            </a:pPr>
            <a:r>
              <a:rPr lang="da-DK" sz="500" b="1">
                <a:latin typeface="Helvetica" charset="0"/>
              </a:rPr>
              <a:t>Second level</a:t>
            </a:r>
          </a:p>
          <a:p>
            <a:pPr eaLnBrk="1" hangingPunct="1">
              <a:spcBef>
                <a:spcPct val="20000"/>
              </a:spcBef>
              <a:defRPr/>
            </a:pPr>
            <a:r>
              <a:rPr lang="da-DK" sz="500" b="1">
                <a:latin typeface="Helvetica" charset="0"/>
              </a:rPr>
              <a:t>Third level</a:t>
            </a:r>
          </a:p>
          <a:p>
            <a:pPr eaLnBrk="1" hangingPunct="1">
              <a:spcBef>
                <a:spcPct val="20000"/>
              </a:spcBef>
              <a:defRPr/>
            </a:pPr>
            <a:r>
              <a:rPr lang="da-DK" sz="500" b="1">
                <a:latin typeface="Helvetica" charset="0"/>
              </a:rPr>
              <a:t>Fourth level</a:t>
            </a:r>
          </a:p>
          <a:p>
            <a:pPr eaLnBrk="1" hangingPunct="1">
              <a:spcBef>
                <a:spcPct val="20000"/>
              </a:spcBef>
              <a:defRPr/>
            </a:pPr>
            <a:r>
              <a:rPr lang="da-DK" sz="500" b="1">
                <a:latin typeface="Helvetica" charset="0"/>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a:t>Click to edit Master text styles</a:t>
            </a:r>
          </a:p>
          <a:p>
            <a:pPr lvl="1"/>
            <a:r>
              <a:rPr lang="da-DK"/>
              <a:t>Second level</a:t>
            </a:r>
          </a:p>
          <a:p>
            <a:pPr lvl="2"/>
            <a:r>
              <a:rPr lang="da-DK"/>
              <a:t>Third level</a:t>
            </a:r>
          </a:p>
          <a:p>
            <a:pPr lvl="3"/>
            <a:r>
              <a:rPr lang="da-DK"/>
              <a:t>Fourth level</a:t>
            </a:r>
          </a:p>
          <a:p>
            <a:pPr lvl="4"/>
            <a:r>
              <a:rPr lang="da-DK"/>
              <a:t>Fifth level</a:t>
            </a:r>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5.pdf"/><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png"/><Relationship Id="rId9" Type="http://schemas.microsoft.com/office/2007/relationships/diagramDrawing" Target="../diagrams/drawing5.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png"/><Relationship Id="rId7" Type="http://schemas.openxmlformats.org/officeDocument/2006/relationships/diagramQuickStyle" Target="../diagrams/quickStyle6.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png"/><Relationship Id="rId9" Type="http://schemas.microsoft.com/office/2007/relationships/diagramDrawing" Target="../diagrams/drawing6.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1.png"/><Relationship Id="rId7" Type="http://schemas.openxmlformats.org/officeDocument/2006/relationships/diagramQuickStyle" Target="../diagrams/quickStyle7.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2.png"/><Relationship Id="rId9" Type="http://schemas.microsoft.com/office/2007/relationships/diagramDrawing" Target="../diagrams/drawing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30323"/>
        </a:solidFill>
        <a:effectLst/>
      </p:bgPr>
    </p:bg>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0" y="609600"/>
            <a:ext cx="9144000" cy="769441"/>
          </a:xfrm>
          <a:prstGeom prst="rect">
            <a:avLst/>
          </a:prstGeom>
          <a:noFill/>
          <a:ln w="9525">
            <a:noFill/>
            <a:miter lim="800000"/>
            <a:headEnd/>
            <a:tailEnd/>
          </a:ln>
        </p:spPr>
        <p:txBody>
          <a:bodyPr>
            <a:prstTxWarp prst="textNoShape">
              <a:avLst/>
            </a:prstTxWarp>
            <a:spAutoFit/>
          </a:bodyPr>
          <a:lstStyle/>
          <a:p>
            <a:pPr algn="ctr">
              <a:spcBef>
                <a:spcPct val="50000"/>
              </a:spcBef>
            </a:pPr>
            <a:r>
              <a:rPr lang="da-DK" sz="4400" b="1" dirty="0" smtClean="0">
                <a:solidFill>
                  <a:schemeClr val="tx2"/>
                </a:solidFill>
                <a:latin typeface="Helvetica" charset="0"/>
              </a:rPr>
              <a:t>PLANNING </a:t>
            </a:r>
            <a:r>
              <a:rPr lang="da-DK" sz="4400" b="1" dirty="0">
                <a:solidFill>
                  <a:schemeClr val="tx2"/>
                </a:solidFill>
                <a:latin typeface="Helvetica" charset="0"/>
              </a:rPr>
              <a:t>&amp; IMPLEMENTATION</a:t>
            </a: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6"/>
          <p:cNvPicPr>
            <a:picLocks noChangeAspect="1"/>
          </p:cNvPicPr>
          <p:nvPr/>
        </p:nvPicPr>
        <p:blipFill>
          <a:blip r:embed="rId5"/>
          <a:srcRect/>
          <a:stretch>
            <a:fillRect/>
          </a:stretch>
        </p:blipFill>
        <p:spPr bwMode="auto">
          <a:xfrm>
            <a:off x="2133600" y="1752600"/>
            <a:ext cx="4986231" cy="444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33796"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Community participation</a:t>
            </a:r>
          </a:p>
        </p:txBody>
      </p:sp>
      <p:pic>
        <p:nvPicPr>
          <p:cNvPr id="3379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8" name="TextBox 6"/>
          <p:cNvSpPr txBox="1">
            <a:spLocks noChangeArrowheads="1"/>
          </p:cNvSpPr>
          <p:nvPr/>
        </p:nvSpPr>
        <p:spPr bwMode="auto">
          <a:xfrm>
            <a:off x="0" y="1676400"/>
            <a:ext cx="8839200" cy="461963"/>
          </a:xfrm>
          <a:prstGeom prst="rect">
            <a:avLst/>
          </a:prstGeom>
          <a:noFill/>
          <a:ln w="9525">
            <a:noFill/>
            <a:miter lim="800000"/>
            <a:headEnd/>
            <a:tailEnd/>
          </a:ln>
        </p:spPr>
        <p:txBody>
          <a:bodyPr>
            <a:prstTxWarp prst="textNoShape">
              <a:avLst/>
            </a:prstTxWarp>
            <a:spAutoFit/>
          </a:bodyPr>
          <a:lstStyle/>
          <a:p>
            <a:r>
              <a:rPr lang="en-US" b="1"/>
              <a:t>Psychosocial benefits</a:t>
            </a:r>
          </a:p>
        </p:txBody>
      </p:sp>
      <p:graphicFrame>
        <p:nvGraphicFramePr>
          <p:cNvPr id="8" name="Diagram 7"/>
          <p:cNvGraphicFramePr/>
          <p:nvPr>
            <p:extLst>
              <p:ext uri="{D42A27DB-BD31-4B8C-83A1-F6EECF244321}">
                <p14:modId xmlns:p14="http://schemas.microsoft.com/office/powerpoint/2010/main" val="1740643565"/>
              </p:ext>
            </p:extLst>
          </p:nvPr>
        </p:nvGraphicFramePr>
        <p:xfrm>
          <a:off x="0" y="2209800"/>
          <a:ext cx="94488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584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35844"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Volunteers</a:t>
            </a:r>
          </a:p>
        </p:txBody>
      </p:sp>
      <p:pic>
        <p:nvPicPr>
          <p:cNvPr id="3584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1" name="TextBox 10"/>
          <p:cNvSpPr txBox="1"/>
          <p:nvPr/>
        </p:nvSpPr>
        <p:spPr>
          <a:xfrm>
            <a:off x="5334000" y="2286000"/>
            <a:ext cx="3810000" cy="2400300"/>
          </a:xfrm>
          <a:prstGeom prst="rect">
            <a:avLst/>
          </a:prstGeom>
          <a:noFill/>
        </p:spPr>
        <p:txBody>
          <a:bodyPr>
            <a:spAutoFit/>
          </a:bodyPr>
          <a:lstStyle/>
          <a:p>
            <a:pPr marL="228600" indent="-228600">
              <a:spcAft>
                <a:spcPts val="1800"/>
              </a:spcAft>
              <a:buFont typeface="Arial"/>
              <a:buChar char="•"/>
              <a:defRPr/>
            </a:pPr>
            <a:r>
              <a:rPr lang="en-US" dirty="0"/>
              <a:t>RCRC Movement is volunteer-based</a:t>
            </a:r>
          </a:p>
          <a:p>
            <a:pPr marL="228600" indent="-228600">
              <a:spcAft>
                <a:spcPts val="1800"/>
              </a:spcAft>
              <a:buFont typeface="Arial"/>
              <a:buChar char="•"/>
              <a:defRPr/>
            </a:pPr>
            <a:r>
              <a:rPr lang="en-US" dirty="0"/>
              <a:t>Volunteers = invaluable resource</a:t>
            </a:r>
          </a:p>
          <a:p>
            <a:pPr algn="ctr">
              <a:defRPr/>
            </a:pPr>
            <a:endParaRPr lang="en-US" dirty="0"/>
          </a:p>
        </p:txBody>
      </p:sp>
      <p:pic>
        <p:nvPicPr>
          <p:cNvPr id="35847" name="Picture 8"/>
          <p:cNvPicPr>
            <a:picLocks noChangeAspect="1"/>
          </p:cNvPicPr>
          <p:nvPr/>
        </p:nvPicPr>
        <p:blipFill>
          <a:blip r:embed="rId5"/>
          <a:srcRect/>
          <a:stretch>
            <a:fillRect/>
          </a:stretch>
        </p:blipFill>
        <p:spPr bwMode="auto">
          <a:xfrm>
            <a:off x="228600" y="1981200"/>
            <a:ext cx="5056188"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37892"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Volunteers</a:t>
            </a:r>
          </a:p>
        </p:txBody>
      </p:sp>
      <p:pic>
        <p:nvPicPr>
          <p:cNvPr id="3789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4" name="TextBox 10"/>
          <p:cNvSpPr txBox="1">
            <a:spLocks noChangeArrowheads="1"/>
          </p:cNvSpPr>
          <p:nvPr/>
        </p:nvSpPr>
        <p:spPr bwMode="auto">
          <a:xfrm>
            <a:off x="228600" y="1752600"/>
            <a:ext cx="3810000" cy="4848225"/>
          </a:xfrm>
          <a:prstGeom prst="rect">
            <a:avLst/>
          </a:prstGeom>
          <a:noFill/>
          <a:ln w="9525">
            <a:noFill/>
            <a:miter lim="800000"/>
            <a:headEnd/>
            <a:tailEnd/>
          </a:ln>
        </p:spPr>
        <p:txBody>
          <a:bodyPr>
            <a:prstTxWarp prst="textNoShape">
              <a:avLst/>
            </a:prstTxWarp>
            <a:spAutoFit/>
          </a:bodyPr>
          <a:lstStyle/>
          <a:p>
            <a:pPr marL="228600" indent="-228600">
              <a:spcAft>
                <a:spcPts val="1800"/>
              </a:spcAft>
              <a:buFont typeface="Arial" charset="0"/>
              <a:buChar char="•"/>
            </a:pPr>
            <a:r>
              <a:rPr lang="en-US"/>
              <a:t>May be directly affected by disaster</a:t>
            </a:r>
          </a:p>
          <a:p>
            <a:pPr marL="228600" indent="-228600">
              <a:spcAft>
                <a:spcPts val="1800"/>
              </a:spcAft>
              <a:buFont typeface="Arial" charset="0"/>
              <a:buChar char="•"/>
            </a:pPr>
            <a:r>
              <a:rPr lang="en-US"/>
              <a:t>Likely to be emotionally affected by working with psychosocial interventions</a:t>
            </a:r>
          </a:p>
          <a:p>
            <a:pPr marL="228600" indent="-228600">
              <a:spcAft>
                <a:spcPts val="1800"/>
              </a:spcAft>
              <a:buFont typeface="Arial" charset="0"/>
              <a:buChar char="•"/>
            </a:pPr>
            <a:r>
              <a:rPr lang="en-US"/>
              <a:t>Care and support for staff and volunteers = important program component</a:t>
            </a:r>
          </a:p>
          <a:p>
            <a:pPr marL="228600" indent="-228600" algn="ctr"/>
            <a:endParaRPr lang="en-US"/>
          </a:p>
        </p:txBody>
      </p:sp>
      <p:pic>
        <p:nvPicPr>
          <p:cNvPr id="8" name="Picture 7"/>
          <p:cNvPicPr>
            <a:picLocks noChangeAspect="1"/>
          </p:cNvPicPr>
          <p:nvPr/>
        </p:nvPicPr>
        <p:blipFill>
          <a:blip r:embed="rId5"/>
          <a:stretch>
            <a:fillRect/>
          </a:stretch>
        </p:blipFill>
        <p:spPr>
          <a:xfrm>
            <a:off x="4038600" y="2133600"/>
            <a:ext cx="4826000" cy="35433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39940"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Who is involved in a psychosocial response? </a:t>
            </a:r>
          </a:p>
        </p:txBody>
      </p:sp>
      <p:pic>
        <p:nvPicPr>
          <p:cNvPr id="3994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11" name="Diagram 10"/>
          <p:cNvGraphicFramePr/>
          <p:nvPr/>
        </p:nvGraphicFramePr>
        <p:xfrm>
          <a:off x="152400" y="1524000"/>
          <a:ext cx="88392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41988"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How do you choose your target group? </a:t>
            </a:r>
          </a:p>
        </p:txBody>
      </p:sp>
      <p:pic>
        <p:nvPicPr>
          <p:cNvPr id="4198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90" name="TextBox 10"/>
          <p:cNvSpPr txBox="1">
            <a:spLocks noChangeArrowheads="1"/>
          </p:cNvSpPr>
          <p:nvPr/>
        </p:nvSpPr>
        <p:spPr bwMode="auto">
          <a:xfrm>
            <a:off x="228600" y="2667000"/>
            <a:ext cx="8382000" cy="1938338"/>
          </a:xfrm>
          <a:prstGeom prst="rect">
            <a:avLst/>
          </a:prstGeom>
          <a:noFill/>
          <a:ln w="9525">
            <a:noFill/>
            <a:miter lim="800000"/>
            <a:headEnd/>
            <a:tailEnd/>
          </a:ln>
        </p:spPr>
        <p:txBody>
          <a:bodyPr>
            <a:prstTxWarp prst="textNoShape">
              <a:avLst/>
            </a:prstTxWarp>
            <a:spAutoFit/>
          </a:bodyPr>
          <a:lstStyle/>
          <a:p>
            <a:r>
              <a:rPr lang="en-US"/>
              <a:t>In groups of 4 discuss this question for 10 minutes and then present your findings to plenary</a:t>
            </a:r>
          </a:p>
          <a:p>
            <a:endParaRPr lang="en-US"/>
          </a:p>
          <a:p>
            <a:endParaRPr lang="en-US"/>
          </a:p>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44036"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How do you choose your target group? </a:t>
            </a:r>
          </a:p>
        </p:txBody>
      </p:sp>
      <p:pic>
        <p:nvPicPr>
          <p:cNvPr id="4403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1" name="TextBox 10"/>
          <p:cNvSpPr txBox="1"/>
          <p:nvPr/>
        </p:nvSpPr>
        <p:spPr>
          <a:xfrm>
            <a:off x="5181600" y="1600200"/>
            <a:ext cx="3962400" cy="4893647"/>
          </a:xfrm>
          <a:prstGeom prst="rect">
            <a:avLst/>
          </a:prstGeom>
          <a:noFill/>
        </p:spPr>
        <p:txBody>
          <a:bodyPr wrap="square">
            <a:spAutoFit/>
          </a:bodyPr>
          <a:lstStyle/>
          <a:p>
            <a:pPr>
              <a:defRPr/>
            </a:pPr>
            <a:endParaRPr lang="en-US" dirty="0"/>
          </a:p>
          <a:p>
            <a:pPr marL="342900" indent="-228600">
              <a:spcAft>
                <a:spcPts val="2400"/>
              </a:spcAft>
              <a:buFont typeface="Arial"/>
              <a:buChar char="•"/>
              <a:defRPr/>
            </a:pPr>
            <a:r>
              <a:rPr lang="en-US" dirty="0"/>
              <a:t>Coordinate</a:t>
            </a:r>
          </a:p>
          <a:p>
            <a:pPr marL="342900" indent="-228600">
              <a:spcAft>
                <a:spcPts val="2400"/>
              </a:spcAft>
              <a:buFont typeface="Arial"/>
              <a:buChar char="•"/>
              <a:defRPr/>
            </a:pPr>
            <a:r>
              <a:rPr lang="en-US" dirty="0"/>
              <a:t>Assess vulnerability</a:t>
            </a:r>
            <a:endParaRPr lang="en-US" dirty="0" smtClean="0"/>
          </a:p>
          <a:p>
            <a:pPr marL="342900" indent="-228600">
              <a:spcAft>
                <a:spcPts val="2400"/>
              </a:spcAft>
              <a:buFont typeface="Arial"/>
              <a:buChar char="•"/>
              <a:defRPr/>
            </a:pPr>
            <a:r>
              <a:rPr lang="en-US" dirty="0" smtClean="0"/>
              <a:t>Find the ‘hard to reach’</a:t>
            </a:r>
          </a:p>
          <a:p>
            <a:pPr marL="342900" indent="-228600">
              <a:spcAft>
                <a:spcPts val="2400"/>
              </a:spcAft>
              <a:buFont typeface="Arial"/>
              <a:buChar char="•"/>
              <a:defRPr/>
            </a:pPr>
            <a:r>
              <a:rPr lang="en-US" dirty="0"/>
              <a:t>Be realistic</a:t>
            </a:r>
          </a:p>
          <a:p>
            <a:pPr marL="342900" indent="-228600">
              <a:spcAft>
                <a:spcPts val="2400"/>
              </a:spcAft>
              <a:buFont typeface="Arial"/>
              <a:buChar char="•"/>
              <a:defRPr/>
            </a:pPr>
            <a:r>
              <a:rPr lang="en-US" dirty="0"/>
              <a:t>Referrals </a:t>
            </a:r>
          </a:p>
          <a:p>
            <a:pPr marL="342900" indent="-228600">
              <a:spcAft>
                <a:spcPts val="2400"/>
              </a:spcAft>
              <a:buFont typeface="Arial"/>
              <a:buChar char="•"/>
              <a:defRPr/>
            </a:pPr>
            <a:r>
              <a:rPr lang="en-US" dirty="0"/>
              <a:t>Advocate</a:t>
            </a:r>
          </a:p>
          <a:p>
            <a:pPr>
              <a:defRPr/>
            </a:pPr>
            <a:endParaRPr lang="en-US" dirty="0"/>
          </a:p>
        </p:txBody>
      </p:sp>
      <p:pic>
        <p:nvPicPr>
          <p:cNvPr id="44039" name="Picture 9"/>
          <p:cNvPicPr>
            <a:picLocks noChangeAspect="1"/>
          </p:cNvPicPr>
          <p:nvPr/>
        </p:nvPicPr>
        <p:blipFill>
          <a:blip/>
          <a:srcRect/>
          <a:stretch>
            <a:fillRect/>
          </a:stretch>
        </p:blipFill>
        <p:spPr bwMode="auto">
          <a:xfrm>
            <a:off x="304800" y="1828800"/>
            <a:ext cx="3911600" cy="405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46084" name="Rectangle 2"/>
          <p:cNvSpPr>
            <a:spLocks noGrp="1" noChangeArrowheads="1"/>
          </p:cNvSpPr>
          <p:nvPr>
            <p:ph type="title" idx="4294967295"/>
          </p:nvPr>
        </p:nvSpPr>
        <p:spPr>
          <a:xfrm>
            <a:off x="0" y="914400"/>
            <a:ext cx="9144000" cy="685800"/>
          </a:xfrm>
        </p:spPr>
        <p:txBody>
          <a:bodyPr/>
          <a:lstStyle/>
          <a:p>
            <a:pPr algn="ctr" eaLnBrk="1" hangingPunct="1"/>
            <a:r>
              <a:rPr lang="en-US" sz="3200" dirty="0" smtClean="0"/>
              <a:t>Holistic and integrated approach</a:t>
            </a:r>
            <a:br>
              <a:rPr lang="en-US" sz="3200" dirty="0" smtClean="0"/>
            </a:br>
            <a:endParaRPr lang="da-DK" sz="3200" dirty="0" smtClean="0"/>
          </a:p>
        </p:txBody>
      </p:sp>
      <p:pic>
        <p:nvPicPr>
          <p:cNvPr id="4608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46086" name="Picture 6"/>
          <p:cNvPicPr>
            <a:picLocks noChangeAspect="1"/>
          </p:cNvPicPr>
          <p:nvPr/>
        </p:nvPicPr>
        <p:blipFill>
          <a:blip r:embed="rId5"/>
          <a:srcRect/>
          <a:stretch>
            <a:fillRect/>
          </a:stretch>
        </p:blipFill>
        <p:spPr bwMode="auto">
          <a:xfrm>
            <a:off x="914400" y="1752600"/>
            <a:ext cx="7188200" cy="463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48132"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err="1" smtClean="0"/>
              <a:t>Choosing</a:t>
            </a:r>
            <a:r>
              <a:rPr lang="da-DK" sz="3200" dirty="0" smtClean="0"/>
              <a:t> </a:t>
            </a:r>
            <a:r>
              <a:rPr lang="da-DK" sz="3200" dirty="0" err="1" smtClean="0"/>
              <a:t>activities</a:t>
            </a:r>
            <a:endParaRPr lang="da-DK" sz="3200" dirty="0" smtClean="0"/>
          </a:p>
        </p:txBody>
      </p:sp>
      <p:pic>
        <p:nvPicPr>
          <p:cNvPr id="4813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0" y="1676400"/>
          <a:ext cx="9144000" cy="4749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pic>
        <p:nvPicPr>
          <p:cNvPr id="50178" name="Picture 11"/>
          <p:cNvPicPr>
            <a:picLocks noChangeAspect="1"/>
          </p:cNvPicPr>
          <p:nvPr/>
        </p:nvPicPr>
        <p:blipFill>
          <a:blip r:embed="rId4"/>
          <a:srcRect/>
          <a:stretch>
            <a:fillRect/>
          </a:stretch>
        </p:blipFill>
        <p:spPr bwMode="auto">
          <a:xfrm>
            <a:off x="0" y="1295400"/>
            <a:ext cx="8813800" cy="4965700"/>
          </a:xfrm>
          <a:prstGeom prst="rect">
            <a:avLst/>
          </a:prstGeom>
          <a:noFill/>
          <a:ln w="9525">
            <a:noFill/>
            <a:miter lim="800000"/>
            <a:headEnd/>
            <a:tailEnd/>
          </a:ln>
        </p:spPr>
      </p:pic>
      <p:sp>
        <p:nvSpPr>
          <p:cNvPr id="5018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50181" name="Rectangle 2"/>
          <p:cNvSpPr>
            <a:spLocks noGrp="1" noChangeArrowheads="1"/>
          </p:cNvSpPr>
          <p:nvPr>
            <p:ph type="title" idx="4294967295"/>
          </p:nvPr>
        </p:nvSpPr>
        <p:spPr>
          <a:xfrm>
            <a:off x="0" y="609600"/>
            <a:ext cx="9144000" cy="685800"/>
          </a:xfrm>
        </p:spPr>
        <p:txBody>
          <a:bodyPr/>
          <a:lstStyle/>
          <a:p>
            <a:pPr algn="ctr" eaLnBrk="1" hangingPunct="1"/>
            <a:r>
              <a:rPr lang="en-US" sz="3200" smtClean="0"/>
              <a:t>Relevant activities change with time </a:t>
            </a:r>
            <a:endParaRPr lang="da-DK" sz="3200" smtClean="0"/>
          </a:p>
        </p:txBody>
      </p:sp>
      <p:pic>
        <p:nvPicPr>
          <p:cNvPr id="50182"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8" name="Oval 7"/>
          <p:cNvSpPr>
            <a:spLocks noChangeArrowheads="1"/>
          </p:cNvSpPr>
          <p:nvPr/>
        </p:nvSpPr>
        <p:spPr bwMode="auto">
          <a:xfrm>
            <a:off x="2362200" y="2743200"/>
            <a:ext cx="1600200" cy="838200"/>
          </a:xfrm>
          <a:prstGeom prst="ellipse">
            <a:avLst/>
          </a:prstGeom>
          <a:noFill/>
          <a:ln w="50800">
            <a:solidFill>
              <a:schemeClr val="tx1"/>
            </a:solidFill>
            <a:round/>
            <a:headEnd/>
            <a:tailEnd/>
          </a:ln>
        </p:spPr>
        <p:txBody>
          <a:bodyPr>
            <a:prstTxWarp prst="textNoShape">
              <a:avLst/>
            </a:prstTxWarp>
          </a:bodyPr>
          <a:lstStyle/>
          <a:p>
            <a:endParaRPr lang="en-US"/>
          </a:p>
        </p:txBody>
      </p:sp>
      <p:sp>
        <p:nvSpPr>
          <p:cNvPr id="9" name="Oval 8"/>
          <p:cNvSpPr>
            <a:spLocks noChangeArrowheads="1"/>
          </p:cNvSpPr>
          <p:nvPr/>
        </p:nvSpPr>
        <p:spPr bwMode="auto">
          <a:xfrm>
            <a:off x="4267200" y="2743200"/>
            <a:ext cx="1905000" cy="838200"/>
          </a:xfrm>
          <a:prstGeom prst="ellipse">
            <a:avLst/>
          </a:prstGeom>
          <a:noFill/>
          <a:ln w="50800">
            <a:solidFill>
              <a:schemeClr val="tx1"/>
            </a:solidFill>
            <a:round/>
            <a:headEnd/>
            <a:tailEnd/>
          </a:ln>
        </p:spPr>
        <p:txBody>
          <a:bodyPr>
            <a:prstTxWarp prst="textNoShape">
              <a:avLst/>
            </a:prstTxWarp>
          </a:bodyPr>
          <a:lstStyle/>
          <a:p>
            <a:endParaRPr lang="en-US"/>
          </a:p>
        </p:txBody>
      </p:sp>
      <p:sp>
        <p:nvSpPr>
          <p:cNvPr id="10" name="Oval 9"/>
          <p:cNvSpPr>
            <a:spLocks noChangeArrowheads="1"/>
          </p:cNvSpPr>
          <p:nvPr/>
        </p:nvSpPr>
        <p:spPr bwMode="auto">
          <a:xfrm>
            <a:off x="838200" y="2743200"/>
            <a:ext cx="1676400" cy="838200"/>
          </a:xfrm>
          <a:prstGeom prst="ellipse">
            <a:avLst/>
          </a:prstGeom>
          <a:noFill/>
          <a:ln w="50800">
            <a:solidFill>
              <a:schemeClr val="tx1"/>
            </a:solidFill>
            <a:round/>
            <a:headEnd/>
            <a:tailEnd/>
          </a:ln>
        </p:spPr>
        <p:txBody>
          <a:bodyPr>
            <a:prstTxWarp prst="textNoShape">
              <a:avLst/>
            </a:prstTxWarp>
          </a:bodyPr>
          <a:lstStyle/>
          <a:p>
            <a:endParaRPr lang="en-US"/>
          </a:p>
        </p:txBody>
      </p:sp>
      <p:sp>
        <p:nvSpPr>
          <p:cNvPr id="11" name="Oval 10"/>
          <p:cNvSpPr>
            <a:spLocks noChangeArrowheads="1"/>
          </p:cNvSpPr>
          <p:nvPr/>
        </p:nvSpPr>
        <p:spPr bwMode="auto">
          <a:xfrm>
            <a:off x="6400800" y="2743200"/>
            <a:ext cx="1905000" cy="838200"/>
          </a:xfrm>
          <a:prstGeom prst="ellipse">
            <a:avLst/>
          </a:prstGeom>
          <a:noFill/>
          <a:ln w="50800">
            <a:solidFill>
              <a:schemeClr val="tx1"/>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52228" name="Rectangle 2"/>
          <p:cNvSpPr>
            <a:spLocks noGrp="1" noChangeArrowheads="1"/>
          </p:cNvSpPr>
          <p:nvPr>
            <p:ph type="title" idx="4294967295"/>
          </p:nvPr>
        </p:nvSpPr>
        <p:spPr>
          <a:xfrm>
            <a:off x="0" y="762000"/>
            <a:ext cx="9144000" cy="685800"/>
          </a:xfrm>
        </p:spPr>
        <p:txBody>
          <a:bodyPr/>
          <a:lstStyle/>
          <a:p>
            <a:pPr algn="ctr" eaLnBrk="1" hangingPunct="1"/>
            <a:r>
              <a:rPr lang="en-US" sz="3200" smtClean="0"/>
              <a:t>Examples of activities in a PS response</a:t>
            </a:r>
            <a:endParaRPr lang="da-DK" sz="3200" smtClean="0"/>
          </a:p>
        </p:txBody>
      </p:sp>
      <p:pic>
        <p:nvPicPr>
          <p:cNvPr id="5222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7" name="Diagram 6"/>
          <p:cNvGraphicFramePr/>
          <p:nvPr/>
        </p:nvGraphicFramePr>
        <p:xfrm>
          <a:off x="0" y="1219200"/>
          <a:ext cx="9144000" cy="5105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17412" name="Rectangle 2"/>
          <p:cNvSpPr>
            <a:spLocks noGrp="1" noChangeArrowheads="1"/>
          </p:cNvSpPr>
          <p:nvPr>
            <p:ph type="title" idx="4294967295"/>
          </p:nvPr>
        </p:nvSpPr>
        <p:spPr>
          <a:xfrm>
            <a:off x="228600" y="1828800"/>
            <a:ext cx="8610600" cy="3962400"/>
          </a:xfrm>
        </p:spPr>
        <p:txBody>
          <a:bodyPr/>
          <a:lstStyle/>
          <a:p>
            <a:pPr eaLnBrk="1" hangingPunct="1"/>
            <a:r>
              <a:rPr lang="da-DK" sz="3200" dirty="0" smtClean="0">
                <a:solidFill>
                  <a:srgbClr val="FF2911"/>
                </a:solidFill>
              </a:rPr>
              <a:t>Part A</a:t>
            </a:r>
            <a:r>
              <a:rPr lang="da-DK" sz="3200" b="0" dirty="0" smtClean="0"/>
              <a:t/>
            </a:r>
            <a:br>
              <a:rPr lang="da-DK" sz="3200" b="0" dirty="0" smtClean="0"/>
            </a:br>
            <a:r>
              <a:rPr lang="da-DK" sz="3200" b="0" dirty="0" err="1" smtClean="0"/>
              <a:t>When</a:t>
            </a:r>
            <a:r>
              <a:rPr lang="da-DK" sz="3200" b="0" dirty="0" smtClean="0"/>
              <a:t> do </a:t>
            </a:r>
            <a:r>
              <a:rPr lang="da-DK" sz="3200" b="0" dirty="0" err="1" smtClean="0"/>
              <a:t>you</a:t>
            </a:r>
            <a:r>
              <a:rPr lang="da-DK" sz="3200" b="0" dirty="0" smtClean="0"/>
              <a:t> start </a:t>
            </a:r>
            <a:r>
              <a:rPr lang="da-DK" sz="3200" b="0" dirty="0" err="1" smtClean="0"/>
              <a:t>planning</a:t>
            </a:r>
            <a:r>
              <a:rPr lang="da-DK" sz="3200" b="0" dirty="0" smtClean="0"/>
              <a:t> a PS </a:t>
            </a:r>
            <a:r>
              <a:rPr lang="da-DK" sz="3200" b="0" dirty="0" err="1" smtClean="0"/>
              <a:t>response</a:t>
            </a:r>
            <a:r>
              <a:rPr lang="da-DK" sz="3200" b="0" dirty="0" smtClean="0"/>
              <a:t>?</a:t>
            </a:r>
            <a:br>
              <a:rPr lang="da-DK" sz="3200" b="0" dirty="0" smtClean="0"/>
            </a:br>
            <a:r>
              <a:rPr lang="da-DK" sz="3200" b="0" dirty="0" err="1" smtClean="0"/>
              <a:t>Who</a:t>
            </a:r>
            <a:r>
              <a:rPr lang="da-DK" sz="3200" b="0" dirty="0" smtClean="0"/>
              <a:t> is </a:t>
            </a:r>
            <a:r>
              <a:rPr lang="da-DK" sz="3200" b="0" dirty="0" err="1" smtClean="0"/>
              <a:t>involved</a:t>
            </a:r>
            <a:r>
              <a:rPr lang="da-DK" sz="3200" b="0" dirty="0" smtClean="0"/>
              <a:t> in a </a:t>
            </a:r>
            <a:r>
              <a:rPr lang="da-DK" sz="3200" b="0" dirty="0" err="1" smtClean="0"/>
              <a:t>psychosocial</a:t>
            </a:r>
            <a:r>
              <a:rPr lang="da-DK" sz="3200" b="0" dirty="0" smtClean="0"/>
              <a:t> </a:t>
            </a:r>
            <a:r>
              <a:rPr lang="da-DK" sz="3200" b="0" dirty="0" err="1" smtClean="0"/>
              <a:t>response</a:t>
            </a:r>
            <a:r>
              <a:rPr lang="da-DK" sz="3200" b="0" dirty="0" smtClean="0"/>
              <a:t>? </a:t>
            </a:r>
            <a:br>
              <a:rPr lang="da-DK" sz="3200" b="0" dirty="0" smtClean="0"/>
            </a:br>
            <a:r>
              <a:rPr lang="da-DK" sz="3200" b="0" dirty="0" err="1" smtClean="0"/>
              <a:t>Choosing</a:t>
            </a:r>
            <a:r>
              <a:rPr lang="da-DK" sz="3200" b="0" dirty="0" smtClean="0"/>
              <a:t> the </a:t>
            </a:r>
            <a:r>
              <a:rPr lang="da-DK" sz="3200" b="0" dirty="0" err="1" smtClean="0"/>
              <a:t>target</a:t>
            </a:r>
            <a:r>
              <a:rPr lang="da-DK" sz="3200" b="0" dirty="0" smtClean="0"/>
              <a:t> </a:t>
            </a:r>
            <a:r>
              <a:rPr lang="da-DK" sz="3200" b="0" dirty="0" err="1" smtClean="0"/>
              <a:t>group</a:t>
            </a:r>
            <a:r>
              <a:rPr lang="da-DK" sz="3200" b="0" dirty="0" smtClean="0"/>
              <a:t> </a:t>
            </a:r>
            <a:br>
              <a:rPr lang="da-DK" sz="3200" b="0" dirty="0" smtClean="0"/>
            </a:br>
            <a:r>
              <a:rPr lang="da-DK" sz="3200" b="0" dirty="0" err="1" smtClean="0"/>
              <a:t>Choosing</a:t>
            </a:r>
            <a:r>
              <a:rPr lang="da-DK" sz="3200" b="0" dirty="0" smtClean="0"/>
              <a:t> the right </a:t>
            </a:r>
            <a:r>
              <a:rPr lang="da-DK" sz="3200" b="0" dirty="0" err="1" smtClean="0"/>
              <a:t>activities</a:t>
            </a:r>
            <a:r>
              <a:rPr lang="da-DK" sz="3200" b="0" dirty="0" smtClean="0"/>
              <a:t> </a:t>
            </a:r>
            <a:br>
              <a:rPr lang="da-DK" sz="3200" b="0" dirty="0" smtClean="0"/>
            </a:br>
            <a:r>
              <a:rPr lang="da-DK" sz="3200" b="0" dirty="0" err="1" smtClean="0"/>
              <a:t>Activity</a:t>
            </a:r>
            <a:r>
              <a:rPr lang="da-DK" sz="3200" b="0" dirty="0" smtClean="0"/>
              <a:t> </a:t>
            </a:r>
            <a:r>
              <a:rPr lang="da-DK" sz="3200" b="0" dirty="0" err="1" smtClean="0"/>
              <a:t>examples</a:t>
            </a:r>
            <a:r>
              <a:rPr lang="da-DK" sz="3200" b="0" dirty="0" smtClean="0"/>
              <a:t> </a:t>
            </a:r>
            <a:br>
              <a:rPr lang="da-DK" sz="3200" b="0" dirty="0" smtClean="0"/>
            </a:br>
            <a:endParaRPr lang="da-DK" sz="3200" dirty="0" smtClean="0"/>
          </a:p>
        </p:txBody>
      </p:sp>
      <p:pic>
        <p:nvPicPr>
          <p:cNvPr id="174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Focus of this workshop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427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5427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Examples of psychosocial activities</a:t>
            </a:r>
            <a:endParaRPr lang="da-DK" sz="3200" dirty="0" smtClean="0"/>
          </a:p>
        </p:txBody>
      </p:sp>
      <p:pic>
        <p:nvPicPr>
          <p:cNvPr id="5427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4278"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Emergency: 0-6 months</a:t>
            </a:r>
          </a:p>
        </p:txBody>
      </p:sp>
      <p:sp>
        <p:nvSpPr>
          <p:cNvPr id="54279" name="Rectangle 8"/>
          <p:cNvSpPr>
            <a:spLocks noChangeArrowheads="1"/>
          </p:cNvSpPr>
          <p:nvPr/>
        </p:nvSpPr>
        <p:spPr bwMode="auto">
          <a:xfrm>
            <a:off x="0" y="2133600"/>
            <a:ext cx="3886200" cy="3970338"/>
          </a:xfrm>
          <a:prstGeom prst="rect">
            <a:avLst/>
          </a:prstGeom>
          <a:noFill/>
          <a:ln w="9525">
            <a:noFill/>
            <a:miter lim="800000"/>
            <a:headEnd/>
            <a:tailEnd/>
          </a:ln>
        </p:spPr>
        <p:txBody>
          <a:bodyPr>
            <a:prstTxWarp prst="textNoShape">
              <a:avLst/>
            </a:prstTxWarp>
            <a:spAutoFit/>
          </a:bodyPr>
          <a:lstStyle/>
          <a:p>
            <a:pPr marL="342900" indent="-342900">
              <a:spcAft>
                <a:spcPts val="1200"/>
              </a:spcAft>
              <a:buFont typeface="Arial" charset="0"/>
              <a:buChar char="•"/>
            </a:pPr>
            <a:r>
              <a:rPr lang="en-US" dirty="0"/>
              <a:t>Psychological First Aid</a:t>
            </a:r>
          </a:p>
          <a:p>
            <a:pPr marL="342900" indent="-342900">
              <a:spcAft>
                <a:spcPts val="1200"/>
              </a:spcAft>
              <a:buFont typeface="Arial" charset="0"/>
              <a:buChar char="•"/>
            </a:pPr>
            <a:r>
              <a:rPr lang="en-US" dirty="0"/>
              <a:t>Support groups</a:t>
            </a:r>
          </a:p>
          <a:p>
            <a:pPr marL="342900" indent="-342900">
              <a:spcAft>
                <a:spcPts val="1200"/>
              </a:spcAft>
              <a:buFont typeface="Arial" charset="0"/>
              <a:buChar char="•"/>
            </a:pPr>
            <a:r>
              <a:rPr lang="en-US" dirty="0"/>
              <a:t>Burial ceremonies</a:t>
            </a:r>
          </a:p>
          <a:p>
            <a:pPr marL="342900" indent="-342900">
              <a:spcAft>
                <a:spcPts val="1200"/>
              </a:spcAft>
              <a:buFont typeface="Arial" charset="0"/>
              <a:buChar char="•"/>
            </a:pPr>
            <a:r>
              <a:rPr lang="en-US" dirty="0"/>
              <a:t>Grieving rituals</a:t>
            </a:r>
          </a:p>
          <a:p>
            <a:pPr marL="342900" indent="-342900">
              <a:spcAft>
                <a:spcPts val="1200"/>
              </a:spcAft>
              <a:buFont typeface="Arial" charset="0"/>
              <a:buChar char="•"/>
            </a:pPr>
            <a:r>
              <a:rPr lang="en-US" dirty="0"/>
              <a:t>Distribution of PS support items</a:t>
            </a:r>
          </a:p>
          <a:p>
            <a:pPr marL="342900" indent="-342900">
              <a:spcAft>
                <a:spcPts val="1200"/>
              </a:spcAft>
              <a:buFont typeface="Arial" charset="0"/>
              <a:buChar char="•"/>
            </a:pPr>
            <a:r>
              <a:rPr lang="en-US" dirty="0"/>
              <a:t>Family tracing</a:t>
            </a:r>
          </a:p>
          <a:p>
            <a:pPr marL="342900" indent="-342900">
              <a:spcAft>
                <a:spcPts val="1200"/>
              </a:spcAft>
              <a:buFont typeface="Arial" charset="0"/>
              <a:buChar char="•"/>
            </a:pPr>
            <a:r>
              <a:rPr lang="en-US" dirty="0"/>
              <a:t>Community restoration</a:t>
            </a:r>
          </a:p>
        </p:txBody>
      </p:sp>
      <p:pic>
        <p:nvPicPr>
          <p:cNvPr id="54280" name="Picture 11"/>
          <p:cNvPicPr>
            <a:picLocks noChangeAspect="1"/>
          </p:cNvPicPr>
          <p:nvPr/>
        </p:nvPicPr>
        <p:blipFill>
          <a:blip r:embed="rId5"/>
          <a:srcRect/>
          <a:stretch>
            <a:fillRect/>
          </a:stretch>
        </p:blipFill>
        <p:spPr bwMode="auto">
          <a:xfrm>
            <a:off x="3886200" y="2209800"/>
            <a:ext cx="4889500" cy="330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56324"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Examples of psychosocial activities</a:t>
            </a:r>
            <a:endParaRPr lang="da-DK" sz="3200" dirty="0" smtClean="0"/>
          </a:p>
        </p:txBody>
      </p:sp>
      <p:pic>
        <p:nvPicPr>
          <p:cNvPr id="5632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6326"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Recovery / development: 3 months to 1-3 yrs</a:t>
            </a:r>
          </a:p>
        </p:txBody>
      </p:sp>
      <p:sp>
        <p:nvSpPr>
          <p:cNvPr id="56327" name="Rectangle 8"/>
          <p:cNvSpPr>
            <a:spLocks noChangeArrowheads="1"/>
          </p:cNvSpPr>
          <p:nvPr/>
        </p:nvSpPr>
        <p:spPr bwMode="auto">
          <a:xfrm>
            <a:off x="228600" y="2286000"/>
            <a:ext cx="5715000" cy="3077766"/>
          </a:xfrm>
          <a:prstGeom prst="rect">
            <a:avLst/>
          </a:prstGeom>
          <a:noFill/>
          <a:ln w="9525">
            <a:noFill/>
            <a:miter lim="800000"/>
            <a:headEnd/>
            <a:tailEnd/>
          </a:ln>
        </p:spPr>
        <p:txBody>
          <a:bodyPr wrap="square">
            <a:prstTxWarp prst="textNoShape">
              <a:avLst/>
            </a:prstTxWarp>
            <a:spAutoFit/>
          </a:bodyPr>
          <a:lstStyle/>
          <a:p>
            <a:pPr marL="342900" indent="-342900">
              <a:spcAft>
                <a:spcPts val="1200"/>
              </a:spcAft>
              <a:buFont typeface="Arial" charset="0"/>
              <a:buChar char="•"/>
            </a:pPr>
            <a:r>
              <a:rPr lang="en-US" dirty="0"/>
              <a:t>Children’s / youth clubs</a:t>
            </a:r>
          </a:p>
          <a:p>
            <a:pPr marL="342900" indent="-342900">
              <a:spcAft>
                <a:spcPts val="1200"/>
              </a:spcAft>
              <a:buFont typeface="Arial" charset="0"/>
              <a:buChar char="•"/>
            </a:pPr>
            <a:r>
              <a:rPr lang="en-US" dirty="0" smtClean="0"/>
              <a:t>Formal/informal schooling</a:t>
            </a:r>
            <a:endParaRPr lang="en-US" dirty="0"/>
          </a:p>
          <a:p>
            <a:pPr marL="342900" indent="-342900">
              <a:spcAft>
                <a:spcPts val="1200"/>
              </a:spcAft>
              <a:buFont typeface="Arial" charset="0"/>
              <a:buChar char="•"/>
            </a:pPr>
            <a:r>
              <a:rPr lang="en-US" dirty="0"/>
              <a:t>Life skills activities</a:t>
            </a:r>
          </a:p>
          <a:p>
            <a:pPr marL="342900" indent="-342900">
              <a:spcAft>
                <a:spcPts val="1200"/>
              </a:spcAft>
              <a:buFont typeface="Arial" charset="0"/>
              <a:buChar char="•"/>
            </a:pPr>
            <a:r>
              <a:rPr lang="en-US" dirty="0"/>
              <a:t>Collective memorial </a:t>
            </a:r>
            <a:endParaRPr lang="en-US" dirty="0" smtClean="0"/>
          </a:p>
          <a:p>
            <a:pPr>
              <a:spcAft>
                <a:spcPts val="1200"/>
              </a:spcAft>
            </a:pPr>
            <a:r>
              <a:rPr lang="en-US" dirty="0" smtClean="0"/>
              <a:t>ceremonies</a:t>
            </a:r>
            <a:endParaRPr lang="en-US" dirty="0"/>
          </a:p>
          <a:p>
            <a:pPr marL="342900" indent="-342900">
              <a:spcAft>
                <a:spcPts val="1200"/>
              </a:spcAft>
              <a:buFont typeface="Arial" charset="0"/>
              <a:buChar char="•"/>
            </a:pPr>
            <a:r>
              <a:rPr lang="en-US" dirty="0"/>
              <a:t>Livelihood activities</a:t>
            </a:r>
          </a:p>
        </p:txBody>
      </p:sp>
      <p:sp>
        <p:nvSpPr>
          <p:cNvPr id="56328" name="Rectangle 12"/>
          <p:cNvSpPr>
            <a:spLocks noChangeArrowheads="1"/>
          </p:cNvSpPr>
          <p:nvPr/>
        </p:nvSpPr>
        <p:spPr bwMode="auto">
          <a:xfrm>
            <a:off x="228600" y="5257800"/>
            <a:ext cx="7772400" cy="830263"/>
          </a:xfrm>
          <a:prstGeom prst="rect">
            <a:avLst/>
          </a:prstGeom>
          <a:noFill/>
          <a:ln w="9525">
            <a:noFill/>
            <a:miter lim="800000"/>
            <a:headEnd/>
            <a:tailEnd/>
          </a:ln>
        </p:spPr>
        <p:txBody>
          <a:bodyPr>
            <a:prstTxWarp prst="textNoShape">
              <a:avLst/>
            </a:prstTxWarp>
            <a:spAutoFit/>
          </a:bodyPr>
          <a:lstStyle/>
          <a:p>
            <a:pPr marL="342900" indent="-342900">
              <a:spcAft>
                <a:spcPts val="1200"/>
              </a:spcAft>
              <a:buFont typeface="Arial" charset="0"/>
              <a:buChar char="•"/>
            </a:pPr>
            <a:r>
              <a:rPr lang="en-US"/>
              <a:t>Disaster preparedness training;  Risk reduction training; Building community resilience</a:t>
            </a:r>
          </a:p>
        </p:txBody>
      </p:sp>
      <p:pic>
        <p:nvPicPr>
          <p:cNvPr id="2" name="Picture 2"/>
          <p:cNvPicPr>
            <a:picLocks noChangeAspect="1" noChangeArrowheads="1"/>
          </p:cNvPicPr>
          <p:nvPr/>
        </p:nvPicPr>
        <mc:AlternateContent xmlns:mc="http://schemas.openxmlformats.org/markup-compatibility/2006">
          <mc:Choice xmlns="" xmlns:mv="urn:schemas-microsoft-com:mac:vml"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4064000" y="2362200"/>
            <a:ext cx="5080000" cy="276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58372"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Examples of psychosocial activities</a:t>
            </a:r>
            <a:endParaRPr lang="da-DK" sz="3200" dirty="0" smtClean="0"/>
          </a:p>
        </p:txBody>
      </p:sp>
      <p:pic>
        <p:nvPicPr>
          <p:cNvPr id="5837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4"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Conflict situations</a:t>
            </a:r>
          </a:p>
        </p:txBody>
      </p:sp>
      <p:sp>
        <p:nvSpPr>
          <p:cNvPr id="58375" name="Rectangle 8"/>
          <p:cNvSpPr>
            <a:spLocks noChangeArrowheads="1"/>
          </p:cNvSpPr>
          <p:nvPr/>
        </p:nvSpPr>
        <p:spPr bwMode="auto">
          <a:xfrm>
            <a:off x="4648200" y="2286000"/>
            <a:ext cx="4495800" cy="3662363"/>
          </a:xfrm>
          <a:prstGeom prst="rect">
            <a:avLst/>
          </a:prstGeom>
          <a:noFill/>
          <a:ln w="9525">
            <a:noFill/>
            <a:miter lim="800000"/>
            <a:headEnd/>
            <a:tailEnd/>
          </a:ln>
        </p:spPr>
        <p:txBody>
          <a:bodyPr>
            <a:prstTxWarp prst="textNoShape">
              <a:avLst/>
            </a:prstTxWarp>
            <a:spAutoFit/>
          </a:bodyPr>
          <a:lstStyle/>
          <a:p>
            <a:pPr marL="342900" indent="-342900">
              <a:spcAft>
                <a:spcPts val="1200"/>
              </a:spcAft>
              <a:buFont typeface="Arial" charset="0"/>
              <a:buChar char="•"/>
            </a:pPr>
            <a:r>
              <a:rPr lang="en-US"/>
              <a:t>Peer support groups</a:t>
            </a:r>
          </a:p>
          <a:p>
            <a:pPr marL="342900" indent="-342900">
              <a:spcAft>
                <a:spcPts val="1200"/>
              </a:spcAft>
              <a:buFont typeface="Arial" charset="0"/>
              <a:buChar char="•"/>
            </a:pPr>
            <a:r>
              <a:rPr lang="en-US"/>
              <a:t>Reintegration of child soldiers</a:t>
            </a:r>
          </a:p>
          <a:p>
            <a:pPr marL="342900" indent="-342900">
              <a:spcAft>
                <a:spcPts val="1200"/>
              </a:spcAft>
              <a:buFont typeface="Arial" charset="0"/>
              <a:buChar char="•"/>
            </a:pPr>
            <a:r>
              <a:rPr lang="en-US"/>
              <a:t>Tailored workshops with children and adults</a:t>
            </a:r>
          </a:p>
          <a:p>
            <a:pPr marL="342900" indent="-342900">
              <a:spcAft>
                <a:spcPts val="1200"/>
              </a:spcAft>
              <a:buFont typeface="Arial" charset="0"/>
              <a:buChar char="•"/>
            </a:pPr>
            <a:r>
              <a:rPr lang="en-US"/>
              <a:t>Education and training in non-violent conflict resolution</a:t>
            </a:r>
          </a:p>
          <a:p>
            <a:pPr marL="342900" indent="-342900">
              <a:spcAft>
                <a:spcPts val="1200"/>
              </a:spcAft>
              <a:buFont typeface="Arial" charset="0"/>
              <a:buChar char="•"/>
            </a:pPr>
            <a:r>
              <a:rPr lang="en-US"/>
              <a:t>School-based activities</a:t>
            </a:r>
          </a:p>
        </p:txBody>
      </p:sp>
      <p:pic>
        <p:nvPicPr>
          <p:cNvPr id="10" name="Picture 9"/>
          <p:cNvPicPr>
            <a:picLocks noChangeAspect="1"/>
          </p:cNvPicPr>
          <p:nvPr/>
        </p:nvPicPr>
        <p:blipFill>
          <a:blip r:embed="rId5"/>
          <a:stretch>
            <a:fillRect/>
          </a:stretch>
        </p:blipFill>
        <p:spPr>
          <a:xfrm>
            <a:off x="0" y="2438400"/>
            <a:ext cx="4533900" cy="3073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0420"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Examples of psychosocial activities</a:t>
            </a:r>
            <a:endParaRPr lang="da-DK" sz="3200" dirty="0" smtClean="0"/>
          </a:p>
        </p:txBody>
      </p:sp>
      <p:pic>
        <p:nvPicPr>
          <p:cNvPr id="6042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2"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Health emergencies</a:t>
            </a:r>
          </a:p>
        </p:txBody>
      </p:sp>
      <p:sp>
        <p:nvSpPr>
          <p:cNvPr id="60423" name="Rectangle 8"/>
          <p:cNvSpPr>
            <a:spLocks noChangeArrowheads="1"/>
          </p:cNvSpPr>
          <p:nvPr/>
        </p:nvSpPr>
        <p:spPr bwMode="auto">
          <a:xfrm>
            <a:off x="4572000" y="2819400"/>
            <a:ext cx="4572000" cy="3077766"/>
          </a:xfrm>
          <a:prstGeom prst="rect">
            <a:avLst/>
          </a:prstGeom>
          <a:noFill/>
          <a:ln w="9525">
            <a:noFill/>
            <a:miter lim="800000"/>
            <a:headEnd/>
            <a:tailEnd/>
          </a:ln>
        </p:spPr>
        <p:txBody>
          <a:bodyPr>
            <a:prstTxWarp prst="textNoShape">
              <a:avLst/>
            </a:prstTxWarp>
            <a:spAutoFit/>
          </a:bodyPr>
          <a:lstStyle/>
          <a:p>
            <a:pPr marL="342900" indent="-342900">
              <a:spcAft>
                <a:spcPts val="1200"/>
              </a:spcAft>
              <a:buFont typeface="Arial" charset="0"/>
              <a:buChar char="•"/>
            </a:pPr>
            <a:r>
              <a:rPr lang="en-US" dirty="0" smtClean="0"/>
              <a:t>Home-based care (HIV, OVC)</a:t>
            </a:r>
            <a:endParaRPr lang="en-US" dirty="0"/>
          </a:p>
          <a:p>
            <a:pPr marL="342900" indent="-342900">
              <a:spcAft>
                <a:spcPts val="1200"/>
              </a:spcAft>
              <a:buFont typeface="Arial" charset="0"/>
              <a:buChar char="•"/>
            </a:pPr>
            <a:r>
              <a:rPr lang="en-US" dirty="0"/>
              <a:t>Memory Work </a:t>
            </a:r>
          </a:p>
          <a:p>
            <a:pPr marL="342900" indent="-342900">
              <a:spcAft>
                <a:spcPts val="1200"/>
              </a:spcAft>
              <a:buFont typeface="Arial" charset="0"/>
              <a:buChar char="•"/>
            </a:pPr>
            <a:r>
              <a:rPr lang="en-US" dirty="0"/>
              <a:t>Hero Books </a:t>
            </a:r>
          </a:p>
          <a:p>
            <a:pPr marL="342900" indent="-342900">
              <a:spcAft>
                <a:spcPts val="1200"/>
              </a:spcAft>
              <a:buFont typeface="Arial" charset="0"/>
              <a:buChar char="•"/>
            </a:pPr>
            <a:r>
              <a:rPr lang="en-US" dirty="0"/>
              <a:t>Coping with losing loved ones</a:t>
            </a:r>
          </a:p>
          <a:p>
            <a:pPr marL="342900" indent="-342900">
              <a:spcAft>
                <a:spcPts val="1200"/>
              </a:spcAft>
              <a:buFont typeface="Arial" charset="0"/>
              <a:buChar char="•"/>
            </a:pPr>
            <a:r>
              <a:rPr lang="en-US" dirty="0"/>
              <a:t>Will writing </a:t>
            </a:r>
            <a:endParaRPr lang="en-US" dirty="0" smtClean="0"/>
          </a:p>
          <a:p>
            <a:pPr marL="342900" indent="-342900">
              <a:spcAft>
                <a:spcPts val="1200"/>
              </a:spcAft>
              <a:buFont typeface="Arial" charset="0"/>
              <a:buChar char="•"/>
            </a:pPr>
            <a:r>
              <a:rPr lang="en-US" dirty="0" smtClean="0"/>
              <a:t>School-based </a:t>
            </a:r>
            <a:endParaRPr lang="en-US" dirty="0"/>
          </a:p>
        </p:txBody>
      </p:sp>
      <p:pic>
        <p:nvPicPr>
          <p:cNvPr id="60424" name="Picture 11"/>
          <p:cNvPicPr>
            <a:picLocks noChangeAspect="1"/>
          </p:cNvPicPr>
          <p:nvPr/>
        </p:nvPicPr>
        <p:blipFill>
          <a:blip r:embed="rId5"/>
          <a:srcRect/>
          <a:stretch>
            <a:fillRect/>
          </a:stretch>
        </p:blipFill>
        <p:spPr bwMode="auto">
          <a:xfrm>
            <a:off x="381000" y="2362200"/>
            <a:ext cx="3911600" cy="386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246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Examples of psychosocial activities</a:t>
            </a:r>
            <a:endParaRPr lang="da-DK" sz="3200" dirty="0" smtClean="0"/>
          </a:p>
        </p:txBody>
      </p:sp>
      <p:pic>
        <p:nvPicPr>
          <p:cNvPr id="6246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70"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Individual and community recovery / resilience building</a:t>
            </a:r>
          </a:p>
        </p:txBody>
      </p:sp>
      <p:sp>
        <p:nvSpPr>
          <p:cNvPr id="10" name="TextBox 9"/>
          <p:cNvSpPr txBox="1"/>
          <p:nvPr/>
        </p:nvSpPr>
        <p:spPr>
          <a:xfrm>
            <a:off x="304800" y="2209800"/>
            <a:ext cx="8534400" cy="4306888"/>
          </a:xfrm>
          <a:prstGeom prst="rect">
            <a:avLst/>
          </a:prstGeom>
          <a:noFill/>
        </p:spPr>
        <p:txBody>
          <a:bodyPr>
            <a:spAutoFit/>
          </a:bodyPr>
          <a:lstStyle/>
          <a:p>
            <a:pPr>
              <a:defRPr/>
            </a:pPr>
            <a:r>
              <a:rPr lang="en-US" b="1" dirty="0"/>
              <a:t>Group work: </a:t>
            </a:r>
          </a:p>
          <a:p>
            <a:pPr>
              <a:defRPr/>
            </a:pPr>
            <a:r>
              <a:rPr lang="en-US" dirty="0"/>
              <a:t>Make a list of the kinds of activities that will help </a:t>
            </a:r>
          </a:p>
          <a:p>
            <a:pPr>
              <a:defRPr/>
            </a:pPr>
            <a:endParaRPr lang="en-US" dirty="0"/>
          </a:p>
          <a:p>
            <a:pPr marL="1943100" indent="-457200">
              <a:buFont typeface="+mj-lt"/>
              <a:buAutoNum type="arabicPeriod"/>
              <a:defRPr/>
            </a:pPr>
            <a:r>
              <a:rPr lang="en-US" dirty="0"/>
              <a:t>Individuals (all)</a:t>
            </a:r>
          </a:p>
          <a:p>
            <a:pPr marL="1943100" indent="-457200">
              <a:buFont typeface="+mj-lt"/>
              <a:buAutoNum type="arabicPeriod"/>
              <a:defRPr/>
            </a:pPr>
            <a:r>
              <a:rPr lang="en-US" dirty="0"/>
              <a:t>Elderly</a:t>
            </a:r>
          </a:p>
          <a:p>
            <a:pPr marL="1943100" indent="-457200">
              <a:buFont typeface="+mj-lt"/>
              <a:buAutoNum type="arabicPeriod"/>
              <a:defRPr/>
            </a:pPr>
            <a:r>
              <a:rPr lang="en-US" dirty="0"/>
              <a:t>Children</a:t>
            </a:r>
          </a:p>
          <a:p>
            <a:pPr marL="1943100" indent="-457200">
              <a:buFont typeface="+mj-lt"/>
              <a:buAutoNum type="arabicPeriod"/>
              <a:defRPr/>
            </a:pPr>
            <a:r>
              <a:rPr lang="en-US" dirty="0"/>
              <a:t>People living with disabilities</a:t>
            </a:r>
          </a:p>
          <a:p>
            <a:pPr marL="1943100" indent="-457200">
              <a:buFont typeface="+mj-lt"/>
              <a:buAutoNum type="arabicPeriod"/>
              <a:defRPr/>
            </a:pPr>
            <a:r>
              <a:rPr lang="en-US" dirty="0"/>
              <a:t>Whole communities</a:t>
            </a:r>
          </a:p>
          <a:p>
            <a:pPr>
              <a:defRPr/>
            </a:pPr>
            <a:endParaRPr lang="en-US" dirty="0"/>
          </a:p>
          <a:p>
            <a:pPr>
              <a:defRPr/>
            </a:pPr>
            <a:r>
              <a:rPr lang="en-US" dirty="0" smtClean="0"/>
              <a:t>recover </a:t>
            </a:r>
            <a:r>
              <a:rPr lang="en-US" dirty="0"/>
              <a:t>from a disaster event, and build resilience in the face of new disasters (cope better if it happens again)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451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Examples of psychosocial activities</a:t>
            </a:r>
            <a:endParaRPr lang="da-DK" sz="3200" dirty="0" smtClean="0"/>
          </a:p>
        </p:txBody>
      </p:sp>
      <p:pic>
        <p:nvPicPr>
          <p:cNvPr id="6451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8"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Individual and community recovery / resilience building</a:t>
            </a:r>
          </a:p>
        </p:txBody>
      </p:sp>
      <p:graphicFrame>
        <p:nvGraphicFramePr>
          <p:cNvPr id="9" name="Diagram 8"/>
          <p:cNvGraphicFramePr/>
          <p:nvPr/>
        </p:nvGraphicFramePr>
        <p:xfrm>
          <a:off x="228600" y="2286000"/>
          <a:ext cx="84582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TextBox 10"/>
          <p:cNvSpPr txBox="1">
            <a:spLocks noChangeArrowheads="1"/>
          </p:cNvSpPr>
          <p:nvPr/>
        </p:nvSpPr>
        <p:spPr bwMode="auto">
          <a:xfrm>
            <a:off x="304800" y="2895600"/>
            <a:ext cx="2209800" cy="2954338"/>
          </a:xfrm>
          <a:prstGeom prst="rect">
            <a:avLst/>
          </a:prstGeom>
          <a:noFill/>
          <a:ln w="9525">
            <a:noFill/>
            <a:miter lim="800000"/>
            <a:headEnd/>
            <a:tailEnd/>
          </a:ln>
        </p:spPr>
        <p:txBody>
          <a:bodyPr>
            <a:prstTxWarp prst="textNoShape">
              <a:avLst/>
            </a:prstTxWarp>
            <a:spAutoFit/>
          </a:bodyPr>
          <a:lstStyle/>
          <a:p>
            <a:pPr marL="177800" indent="-177800" algn="ctr">
              <a:spcAft>
                <a:spcPts val="1800"/>
              </a:spcAft>
            </a:pPr>
            <a:r>
              <a:rPr lang="en-US" sz="1800" b="1"/>
              <a:t>Important considerations</a:t>
            </a:r>
          </a:p>
          <a:p>
            <a:pPr marL="177800" indent="-177800">
              <a:spcAft>
                <a:spcPts val="1800"/>
              </a:spcAft>
              <a:buFont typeface="Arial" charset="0"/>
              <a:buChar char="•"/>
            </a:pPr>
            <a:r>
              <a:rPr lang="en-US" sz="1800"/>
              <a:t>Gender and age</a:t>
            </a:r>
          </a:p>
          <a:p>
            <a:pPr marL="177800" indent="-177800">
              <a:spcAft>
                <a:spcPts val="1800"/>
              </a:spcAft>
              <a:buFont typeface="Arial" charset="0"/>
              <a:buChar char="•"/>
            </a:pPr>
            <a:r>
              <a:rPr lang="en-US" sz="1800"/>
              <a:t>Religious affiliation</a:t>
            </a:r>
          </a:p>
          <a:p>
            <a:pPr marL="177800" indent="-177800">
              <a:spcAft>
                <a:spcPts val="1800"/>
              </a:spcAft>
              <a:buFont typeface="Arial" charset="0"/>
              <a:buChar char="•"/>
            </a:pPr>
            <a:r>
              <a:rPr lang="en-US" sz="1800"/>
              <a:t>Child protection</a:t>
            </a:r>
          </a:p>
          <a:p>
            <a:pPr marL="177800" indent="-177800">
              <a:buFont typeface="Arial" charset="0"/>
              <a:buChar char="•"/>
            </a:pPr>
            <a:endParaRPr 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451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Protecting and working with children</a:t>
            </a:r>
            <a:endParaRPr lang="da-DK" sz="3200" dirty="0" smtClean="0"/>
          </a:p>
        </p:txBody>
      </p:sp>
      <p:pic>
        <p:nvPicPr>
          <p:cNvPr id="6451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3" name="TextBox 12"/>
          <p:cNvSpPr txBox="1"/>
          <p:nvPr/>
        </p:nvSpPr>
        <p:spPr>
          <a:xfrm>
            <a:off x="0" y="1828800"/>
            <a:ext cx="5791200" cy="4108817"/>
          </a:xfrm>
          <a:prstGeom prst="rect">
            <a:avLst/>
          </a:prstGeom>
          <a:noFill/>
        </p:spPr>
        <p:txBody>
          <a:bodyPr wrap="square" rtlCol="0">
            <a:spAutoFit/>
          </a:bodyPr>
          <a:lstStyle/>
          <a:p>
            <a:pPr marL="228600" indent="-228600">
              <a:spcAft>
                <a:spcPts val="1800"/>
              </a:spcAft>
              <a:buFont typeface="Arial"/>
              <a:buChar char="•"/>
            </a:pPr>
            <a:r>
              <a:rPr lang="en-US" dirty="0" smtClean="0"/>
              <a:t>Increased risks of abuse and violence – especially if unaccompanied</a:t>
            </a:r>
          </a:p>
          <a:p>
            <a:pPr marL="228600" indent="-228600">
              <a:spcAft>
                <a:spcPts val="1800"/>
              </a:spcAft>
              <a:buFont typeface="Arial"/>
              <a:buChar char="•"/>
            </a:pPr>
            <a:r>
              <a:rPr lang="en-US" dirty="0" smtClean="0"/>
              <a:t>Should be empowered with knowledge to stop and/or report incidences of abuse</a:t>
            </a:r>
          </a:p>
          <a:p>
            <a:pPr marL="228600" indent="-228600">
              <a:spcAft>
                <a:spcPts val="1800"/>
              </a:spcAft>
              <a:buFont typeface="Arial"/>
              <a:buChar char="•"/>
            </a:pPr>
            <a:r>
              <a:rPr lang="en-US" dirty="0" smtClean="0"/>
              <a:t>Special attention on younger children and Early Childhood Development</a:t>
            </a:r>
          </a:p>
          <a:p>
            <a:pPr marL="228600" indent="-228600">
              <a:spcAft>
                <a:spcPts val="1800"/>
              </a:spcAft>
              <a:buFont typeface="Arial"/>
              <a:buChar char="•"/>
            </a:pPr>
            <a:r>
              <a:rPr lang="en-US" dirty="0" smtClean="0"/>
              <a:t>Follow all ethical guidelines on working with children</a:t>
            </a:r>
            <a:endParaRPr lang="en-US" dirty="0"/>
          </a:p>
        </p:txBody>
      </p:sp>
      <p:pic>
        <p:nvPicPr>
          <p:cNvPr id="14" name="Picture 13"/>
          <p:cNvPicPr>
            <a:picLocks noChangeAspect="1"/>
          </p:cNvPicPr>
          <p:nvPr/>
        </p:nvPicPr>
        <p:blipFill>
          <a:blip r:embed="rId5"/>
          <a:stretch>
            <a:fillRect/>
          </a:stretch>
        </p:blipFill>
        <p:spPr>
          <a:xfrm>
            <a:off x="5854700" y="1981200"/>
            <a:ext cx="3289300" cy="33274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pic>
        <p:nvPicPr>
          <p:cNvPr id="66564"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5" name="TextBox 10"/>
          <p:cNvSpPr txBox="1">
            <a:spLocks noChangeArrowheads="1"/>
          </p:cNvSpPr>
          <p:nvPr/>
        </p:nvSpPr>
        <p:spPr bwMode="auto">
          <a:xfrm>
            <a:off x="457200" y="2971800"/>
            <a:ext cx="8305800" cy="708025"/>
          </a:xfrm>
          <a:prstGeom prst="rect">
            <a:avLst/>
          </a:prstGeom>
          <a:noFill/>
          <a:ln w="9525">
            <a:noFill/>
            <a:miter lim="800000"/>
            <a:headEnd/>
            <a:tailEnd/>
          </a:ln>
        </p:spPr>
        <p:txBody>
          <a:bodyPr>
            <a:prstTxWarp prst="textNoShape">
              <a:avLst/>
            </a:prstTxWarp>
            <a:spAutoFit/>
          </a:bodyPr>
          <a:lstStyle/>
          <a:p>
            <a:pPr algn="ctr"/>
            <a:r>
              <a:rPr lang="en-US" sz="4000"/>
              <a:t>Time for an energizer!!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8612"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solidFill>
                  <a:srgbClr val="FF0000"/>
                </a:solidFill>
              </a:rPr>
              <a:t>Part B:</a:t>
            </a:r>
            <a:r>
              <a:rPr lang="en-US" sz="3200" dirty="0" smtClean="0"/>
              <a:t> PS Program management</a:t>
            </a:r>
            <a:endParaRPr lang="da-DK" sz="3200" dirty="0" smtClean="0"/>
          </a:p>
        </p:txBody>
      </p:sp>
      <p:pic>
        <p:nvPicPr>
          <p:cNvPr id="686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762000" y="1447800"/>
          <a:ext cx="7620000" cy="4851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PSYCHOSOCIAL INTERVENTIONS</a:t>
            </a:r>
            <a:r>
              <a:rPr lang="da-DK" sz="1000" b="1" dirty="0" smtClean="0">
                <a:solidFill>
                  <a:srgbClr val="FF0000"/>
                </a:solidFill>
                <a:latin typeface="Helvetica" charset="0"/>
              </a:rPr>
              <a:t> </a:t>
            </a:r>
            <a:r>
              <a:rPr lang="da-DK" sz="1000" b="1" dirty="0" smtClean="0">
                <a:latin typeface="Helvetica" charset="0"/>
              </a:rPr>
              <a:t>MONITORING AND EVALUATION</a:t>
            </a:r>
            <a:endParaRPr lang="da-DK" sz="1000" dirty="0"/>
          </a:p>
        </p:txBody>
      </p:sp>
      <p:pic>
        <p:nvPicPr>
          <p:cNvPr id="1946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2"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prstTxWarp prst="textNoShape">
              <a:avLst/>
            </a:prstTxWarp>
          </a:bodyPr>
          <a:lstStyle/>
          <a:p>
            <a:pPr eaLnBrk="1" hangingPunct="1"/>
            <a:endParaRPr lang="da-DK" sz="1800" b="1" dirty="0">
              <a:solidFill>
                <a:schemeClr val="tx2"/>
              </a:solidFill>
              <a:latin typeface="Helvetica" charset="0"/>
            </a:endParaRPr>
          </a:p>
        </p:txBody>
      </p:sp>
      <p:graphicFrame>
        <p:nvGraphicFramePr>
          <p:cNvPr id="13" name="Table 12"/>
          <p:cNvGraphicFramePr>
            <a:graphicFrameLocks noGrp="1"/>
          </p:cNvGraphicFramePr>
          <p:nvPr/>
        </p:nvGraphicFramePr>
        <p:xfrm>
          <a:off x="-1" y="609598"/>
          <a:ext cx="9144001" cy="6248402"/>
        </p:xfrm>
        <a:graphic>
          <a:graphicData uri="http://schemas.openxmlformats.org/drawingml/2006/table">
            <a:tbl>
              <a:tblPr firstRow="1" bandRow="1">
                <a:tableStyleId>{69CF1AB2-1976-4502-BF36-3FF5EA218861}</a:tableStyleId>
              </a:tblPr>
              <a:tblGrid>
                <a:gridCol w="1704814"/>
                <a:gridCol w="3797085"/>
                <a:gridCol w="3642102"/>
              </a:tblGrid>
              <a:tr h="390526">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1800" b="1" dirty="0" err="1" smtClean="0">
                          <a:solidFill>
                            <a:schemeClr val="tx2"/>
                          </a:solidFill>
                          <a:latin typeface="Helvetica" charset="0"/>
                        </a:rPr>
                        <a:t>Logical</a:t>
                      </a:r>
                      <a:r>
                        <a:rPr lang="da-DK" sz="1800" b="1" dirty="0" smtClean="0">
                          <a:solidFill>
                            <a:schemeClr val="tx2"/>
                          </a:solidFill>
                          <a:latin typeface="Helvetica" charset="0"/>
                        </a:rPr>
                        <a:t> </a:t>
                      </a:r>
                      <a:r>
                        <a:rPr lang="da-DK" sz="1800" b="1" dirty="0" err="1" smtClean="0">
                          <a:solidFill>
                            <a:schemeClr val="tx2"/>
                          </a:solidFill>
                          <a:latin typeface="Helvetica" charset="0"/>
                        </a:rPr>
                        <a:t>framework</a:t>
                      </a:r>
                      <a:r>
                        <a:rPr lang="da-DK" sz="1800" b="1" dirty="0" smtClean="0">
                          <a:solidFill>
                            <a:schemeClr val="tx2"/>
                          </a:solidFill>
                          <a:latin typeface="Helvetica" charset="0"/>
                        </a:rPr>
                        <a:t> approach</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Indicators</a:t>
                      </a:r>
                    </a:p>
                  </a:txBody>
                  <a:tcPr/>
                </a:tc>
              </a:tr>
              <a:tr h="976312">
                <a:tc>
                  <a:txBody>
                    <a:bodyPr/>
                    <a:lstStyle/>
                    <a:p>
                      <a:pPr algn="l"/>
                      <a:r>
                        <a:rPr lang="en-US" b="1" dirty="0" smtClean="0"/>
                        <a:t>Overall</a:t>
                      </a:r>
                      <a:r>
                        <a:rPr lang="en-US" b="1" baseline="0" dirty="0" smtClean="0"/>
                        <a:t> Goal </a:t>
                      </a:r>
                      <a:endParaRPr lang="en-US" b="1" dirty="0"/>
                    </a:p>
                  </a:txBody>
                  <a:tcPr anchor="ctr">
                    <a:solidFill>
                      <a:srgbClr val="F2E532"/>
                    </a:solidFill>
                  </a:tcPr>
                </a:tc>
                <a:tc>
                  <a:txBody>
                    <a:bodyPr/>
                    <a:lstStyle/>
                    <a:p>
                      <a:r>
                        <a:rPr lang="en-US" b="0" dirty="0" smtClean="0"/>
                        <a:t>To reduce suffering and risk for</a:t>
                      </a:r>
                      <a:r>
                        <a:rPr lang="en-US" b="0" baseline="0" dirty="0" smtClean="0"/>
                        <a:t> development of severe trauma of Population A</a:t>
                      </a:r>
                      <a:endParaRPr lang="en-US" b="0" dirty="0"/>
                    </a:p>
                  </a:txBody>
                  <a:tcPr>
                    <a:solidFill>
                      <a:srgbClr val="F2E532"/>
                    </a:solidFill>
                  </a:tcPr>
                </a:tc>
                <a:tc>
                  <a:txBody>
                    <a:bodyPr/>
                    <a:lstStyle/>
                    <a:p>
                      <a:r>
                        <a:rPr lang="en-US" dirty="0" smtClean="0"/>
                        <a:t>Adults and children show healthy</a:t>
                      </a:r>
                      <a:r>
                        <a:rPr lang="en-US" baseline="0" dirty="0" smtClean="0"/>
                        <a:t> signs of coping with impact of crisis event</a:t>
                      </a:r>
                      <a:endParaRPr lang="en-US" dirty="0"/>
                    </a:p>
                  </a:txBody>
                  <a:tcPr>
                    <a:solidFill>
                      <a:srgbClr val="F2E532"/>
                    </a:solidFill>
                  </a:tcPr>
                </a:tc>
              </a:tr>
              <a:tr h="390526">
                <a:tc>
                  <a:txBody>
                    <a:bodyPr/>
                    <a:lstStyle/>
                    <a:p>
                      <a:r>
                        <a:rPr lang="en-US" b="1" dirty="0" smtClean="0"/>
                        <a:t>Activity 1</a:t>
                      </a:r>
                      <a:endParaRPr lang="en-US" b="1" dirty="0"/>
                    </a:p>
                  </a:txBody>
                  <a:tcPr>
                    <a:solidFill>
                      <a:srgbClr val="FF6600"/>
                    </a:solidFill>
                  </a:tcPr>
                </a:tc>
                <a:tc>
                  <a:txBody>
                    <a:bodyPr/>
                    <a:lstStyle/>
                    <a:p>
                      <a:r>
                        <a:rPr lang="en-US" b="1" dirty="0" smtClean="0">
                          <a:solidFill>
                            <a:schemeClr val="tx1"/>
                          </a:solidFill>
                        </a:rPr>
                        <a:t>Training in PFA</a:t>
                      </a:r>
                      <a:endParaRPr lang="en-US" b="1" dirty="0">
                        <a:solidFill>
                          <a:schemeClr val="tx1"/>
                        </a:solidFill>
                      </a:endParaRPr>
                    </a:p>
                  </a:txBody>
                  <a:tcPr>
                    <a:solidFill>
                      <a:srgbClr val="FF6600"/>
                    </a:solidFill>
                  </a:tcPr>
                </a:tc>
                <a:tc>
                  <a:txBody>
                    <a:bodyPr/>
                    <a:lstStyle/>
                    <a:p>
                      <a:endParaRPr lang="en-US" dirty="0"/>
                    </a:p>
                  </a:txBody>
                  <a:tcPr>
                    <a:solidFill>
                      <a:srgbClr val="FF6600"/>
                    </a:solidFill>
                  </a:tcPr>
                </a:tc>
              </a:tr>
              <a:tr h="683418">
                <a:tc>
                  <a:txBody>
                    <a:bodyPr/>
                    <a:lstStyle/>
                    <a:p>
                      <a:r>
                        <a:rPr lang="en-US" b="1" dirty="0" smtClean="0"/>
                        <a:t>Input</a:t>
                      </a:r>
                      <a:endParaRPr lang="en-US" b="1" dirty="0"/>
                    </a:p>
                  </a:txBody>
                  <a:tcPr/>
                </a:tc>
                <a:tc>
                  <a:txBody>
                    <a:bodyPr/>
                    <a:lstStyle/>
                    <a:p>
                      <a:r>
                        <a:rPr lang="en-US" dirty="0" smtClean="0"/>
                        <a:t>Resources to enable training</a:t>
                      </a:r>
                      <a:endParaRPr lang="en-US" dirty="0"/>
                    </a:p>
                  </a:txBody>
                  <a:tcPr/>
                </a:tc>
                <a:tc>
                  <a:txBody>
                    <a:bodyPr/>
                    <a:lstStyle/>
                    <a:p>
                      <a:r>
                        <a:rPr lang="en-US" dirty="0" smtClean="0"/>
                        <a:t>Amount of money;</a:t>
                      </a:r>
                      <a:r>
                        <a:rPr lang="en-US" baseline="0" dirty="0" smtClean="0"/>
                        <a:t> personnel; training manuals; materials</a:t>
                      </a:r>
                      <a:endParaRPr lang="en-US" dirty="0"/>
                    </a:p>
                  </a:txBody>
                  <a:tcPr/>
                </a:tc>
              </a:tr>
              <a:tr h="390526">
                <a:tc>
                  <a:txBody>
                    <a:bodyPr/>
                    <a:lstStyle/>
                    <a:p>
                      <a:r>
                        <a:rPr lang="en-US" b="1" dirty="0" smtClean="0"/>
                        <a:t>Output</a:t>
                      </a:r>
                      <a:endParaRPr lang="en-US" b="1" dirty="0"/>
                    </a:p>
                  </a:txBody>
                  <a:tcPr/>
                </a:tc>
                <a:tc>
                  <a:txBody>
                    <a:bodyPr/>
                    <a:lstStyle/>
                    <a:p>
                      <a:r>
                        <a:rPr lang="en-US" dirty="0" smtClean="0"/>
                        <a:t>Training has taken place</a:t>
                      </a:r>
                      <a:endParaRPr lang="en-US" dirty="0"/>
                    </a:p>
                  </a:txBody>
                  <a:tcPr/>
                </a:tc>
                <a:tc>
                  <a:txBody>
                    <a:bodyPr/>
                    <a:lstStyle/>
                    <a:p>
                      <a:r>
                        <a:rPr lang="en-US" dirty="0" smtClean="0"/>
                        <a:t>Number of people trained</a:t>
                      </a:r>
                      <a:endParaRPr lang="en-US" dirty="0"/>
                    </a:p>
                  </a:txBody>
                  <a:tcPr/>
                </a:tc>
              </a:tr>
              <a:tr h="390526">
                <a:tc>
                  <a:txBody>
                    <a:bodyPr/>
                    <a:lstStyle/>
                    <a:p>
                      <a:r>
                        <a:rPr lang="en-US" b="1" dirty="0" smtClean="0"/>
                        <a:t>Outcome</a:t>
                      </a:r>
                    </a:p>
                  </a:txBody>
                  <a:tcPr/>
                </a:tc>
                <a:tc>
                  <a:txBody>
                    <a:bodyPr/>
                    <a:lstStyle/>
                    <a:p>
                      <a:r>
                        <a:rPr lang="en-US" dirty="0" smtClean="0"/>
                        <a:t>Volunteers can provide PFA</a:t>
                      </a:r>
                      <a:endParaRPr lang="en-US" dirty="0"/>
                    </a:p>
                  </a:txBody>
                  <a:tcPr/>
                </a:tc>
                <a:tc>
                  <a:txBody>
                    <a:bodyPr/>
                    <a:lstStyle/>
                    <a:p>
                      <a:r>
                        <a:rPr lang="en-US" dirty="0" smtClean="0"/>
                        <a:t>Skill</a:t>
                      </a:r>
                      <a:r>
                        <a:rPr lang="en-US" baseline="0" dirty="0" smtClean="0"/>
                        <a:t> level in PFA has increased</a:t>
                      </a:r>
                      <a:endParaRPr lang="en-US" dirty="0"/>
                    </a:p>
                  </a:txBody>
                  <a:tcPr/>
                </a:tc>
              </a:tr>
              <a:tr h="390526">
                <a:tc>
                  <a:txBody>
                    <a:bodyPr/>
                    <a:lstStyle/>
                    <a:p>
                      <a:r>
                        <a:rPr lang="en-US" b="1" dirty="0" smtClean="0"/>
                        <a:t>Activity 2:</a:t>
                      </a:r>
                      <a:endParaRPr lang="en-US" b="1" dirty="0"/>
                    </a:p>
                  </a:txBody>
                  <a:tcPr>
                    <a:solidFill>
                      <a:srgbClr val="FF6600"/>
                    </a:solidFill>
                  </a:tcPr>
                </a:tc>
                <a:tc>
                  <a:txBody>
                    <a:bodyPr/>
                    <a:lstStyle/>
                    <a:p>
                      <a:r>
                        <a:rPr lang="en-US" b="1" dirty="0" smtClean="0">
                          <a:solidFill>
                            <a:srgbClr val="000000"/>
                          </a:solidFill>
                        </a:rPr>
                        <a:t>Workshops with children</a:t>
                      </a:r>
                      <a:endParaRPr lang="en-US" b="1" dirty="0">
                        <a:solidFill>
                          <a:srgbClr val="000000"/>
                        </a:solidFill>
                      </a:endParaRPr>
                    </a:p>
                  </a:txBody>
                  <a:tcPr>
                    <a:solidFill>
                      <a:srgbClr val="FF6600"/>
                    </a:solidFill>
                  </a:tcPr>
                </a:tc>
                <a:tc>
                  <a:txBody>
                    <a:bodyPr/>
                    <a:lstStyle/>
                    <a:p>
                      <a:endParaRPr lang="en-US" dirty="0"/>
                    </a:p>
                  </a:txBody>
                  <a:tcPr>
                    <a:solidFill>
                      <a:srgbClr val="FF6600"/>
                    </a:solidFill>
                  </a:tcPr>
                </a:tc>
              </a:tr>
              <a:tr h="683418">
                <a:tc>
                  <a:txBody>
                    <a:bodyPr/>
                    <a:lstStyle/>
                    <a:p>
                      <a:r>
                        <a:rPr lang="en-US" b="1" dirty="0" smtClean="0"/>
                        <a:t>Input</a:t>
                      </a:r>
                      <a:endParaRPr lang="en-US" b="1" dirty="0"/>
                    </a:p>
                  </a:txBody>
                  <a:tcPr/>
                </a:tc>
                <a:tc>
                  <a:txBody>
                    <a:bodyPr/>
                    <a:lstStyle/>
                    <a:p>
                      <a:r>
                        <a:rPr lang="en-US" dirty="0" smtClean="0"/>
                        <a:t>Resources for workshops</a:t>
                      </a:r>
                      <a:endParaRPr lang="en-US" dirty="0"/>
                    </a:p>
                  </a:txBody>
                  <a:tcPr/>
                </a:tc>
                <a:tc>
                  <a:txBody>
                    <a:bodyPr/>
                    <a:lstStyle/>
                    <a:p>
                      <a:r>
                        <a:rPr lang="en-US" dirty="0" smtClean="0"/>
                        <a:t>Amount of money;</a:t>
                      </a:r>
                      <a:r>
                        <a:rPr lang="en-US" baseline="0" dirty="0" smtClean="0"/>
                        <a:t> personnel; training manuals; materials</a:t>
                      </a:r>
                      <a:endParaRPr lang="en-US" dirty="0"/>
                    </a:p>
                  </a:txBody>
                  <a:tcPr/>
                </a:tc>
              </a:tr>
              <a:tr h="976312">
                <a:tc>
                  <a:txBody>
                    <a:bodyPr/>
                    <a:lstStyle/>
                    <a:p>
                      <a:r>
                        <a:rPr lang="en-US" b="1" dirty="0" smtClean="0"/>
                        <a:t>Output</a:t>
                      </a:r>
                      <a:endParaRPr lang="en-US" b="1" dirty="0"/>
                    </a:p>
                  </a:txBody>
                  <a:tcPr/>
                </a:tc>
                <a:tc>
                  <a:txBody>
                    <a:bodyPr/>
                    <a:lstStyle/>
                    <a:p>
                      <a:r>
                        <a:rPr lang="en-US" dirty="0" smtClean="0"/>
                        <a:t>Workshops are held</a:t>
                      </a:r>
                      <a:endParaRPr lang="en-US" dirty="0"/>
                    </a:p>
                  </a:txBody>
                  <a:tcPr/>
                </a:tc>
                <a:tc>
                  <a:txBody>
                    <a:bodyPr/>
                    <a:lstStyle/>
                    <a:p>
                      <a:r>
                        <a:rPr lang="en-US" dirty="0" smtClean="0"/>
                        <a:t>Number of workshops held; number of children attended; number of trainers</a:t>
                      </a:r>
                      <a:endParaRPr lang="en-US" dirty="0"/>
                    </a:p>
                  </a:txBody>
                  <a:tcPr/>
                </a:tc>
              </a:tr>
              <a:tr h="976312">
                <a:tc>
                  <a:txBody>
                    <a:bodyPr/>
                    <a:lstStyle/>
                    <a:p>
                      <a:r>
                        <a:rPr lang="en-US" b="1" dirty="0" smtClean="0"/>
                        <a:t>Outcome</a:t>
                      </a:r>
                      <a:endParaRPr lang="en-US" b="1" dirty="0"/>
                    </a:p>
                  </a:txBody>
                  <a:tcPr/>
                </a:tc>
                <a:tc>
                  <a:txBody>
                    <a:bodyPr/>
                    <a:lstStyle/>
                    <a:p>
                      <a:r>
                        <a:rPr lang="en-US" dirty="0" smtClean="0"/>
                        <a:t>Children are</a:t>
                      </a:r>
                      <a:r>
                        <a:rPr lang="en-US" baseline="0" dirty="0" smtClean="0"/>
                        <a:t> coping better</a:t>
                      </a:r>
                      <a:endParaRPr lang="en-US" dirty="0"/>
                    </a:p>
                  </a:txBody>
                  <a:tcPr/>
                </a:tc>
                <a:tc>
                  <a:txBody>
                    <a:bodyPr/>
                    <a:lstStyle/>
                    <a:p>
                      <a:r>
                        <a:rPr lang="en-US" dirty="0" smtClean="0"/>
                        <a:t>Increase in children’s playfulness,</a:t>
                      </a:r>
                      <a:r>
                        <a:rPr lang="en-US" baseline="0" dirty="0" smtClean="0"/>
                        <a:t> self-confidence, trusting of others</a:t>
                      </a:r>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19460" name="Rectangle 2"/>
          <p:cNvSpPr>
            <a:spLocks noGrp="1" noChangeArrowheads="1"/>
          </p:cNvSpPr>
          <p:nvPr>
            <p:ph type="title" idx="4294967295"/>
          </p:nvPr>
        </p:nvSpPr>
        <p:spPr>
          <a:xfrm>
            <a:off x="228600" y="1905000"/>
            <a:ext cx="8610600" cy="3962400"/>
          </a:xfrm>
        </p:spPr>
        <p:txBody>
          <a:bodyPr/>
          <a:lstStyle/>
          <a:p>
            <a:pPr eaLnBrk="1" hangingPunct="1"/>
            <a:r>
              <a:rPr lang="da-DK" sz="3200" dirty="0" smtClean="0">
                <a:solidFill>
                  <a:srgbClr val="FF2911"/>
                </a:solidFill>
              </a:rPr>
              <a:t>Part B</a:t>
            </a:r>
            <a:r>
              <a:rPr lang="da-DK" sz="3200" dirty="0" smtClean="0"/>
              <a:t/>
            </a:r>
            <a:br>
              <a:rPr lang="da-DK" sz="3200" dirty="0" smtClean="0"/>
            </a:br>
            <a:r>
              <a:rPr lang="da-DK" sz="3200" b="0" dirty="0" smtClean="0"/>
              <a:t>Programme management </a:t>
            </a:r>
            <a:r>
              <a:rPr lang="da-DK" sz="2800" b="0" dirty="0" smtClean="0"/>
              <a:t/>
            </a:r>
            <a:br>
              <a:rPr lang="da-DK" sz="2800" b="0" dirty="0" smtClean="0"/>
            </a:br>
            <a:r>
              <a:rPr lang="da-DK" sz="2800" b="0" dirty="0" err="1" smtClean="0"/>
              <a:t>Plannning</a:t>
            </a:r>
            <a:r>
              <a:rPr lang="da-DK" sz="2800" b="0" dirty="0" smtClean="0"/>
              <a:t> and </a:t>
            </a:r>
            <a:r>
              <a:rPr lang="da-DK" sz="2800" b="0" dirty="0" err="1" smtClean="0"/>
              <a:t>implementing</a:t>
            </a:r>
            <a:r>
              <a:rPr lang="da-DK" sz="2800" b="0" dirty="0" smtClean="0"/>
              <a:t/>
            </a:r>
            <a:br>
              <a:rPr lang="da-DK" sz="2800" b="0" dirty="0" smtClean="0"/>
            </a:br>
            <a:r>
              <a:rPr lang="da-DK" sz="2800" b="0" dirty="0" err="1" smtClean="0"/>
              <a:t>Flexibility</a:t>
            </a:r>
            <a:r>
              <a:rPr lang="da-DK" sz="2800" b="0" dirty="0" smtClean="0"/>
              <a:t/>
            </a:r>
            <a:br>
              <a:rPr lang="da-DK" sz="2800" b="0" dirty="0" smtClean="0"/>
            </a:br>
            <a:r>
              <a:rPr lang="da-DK" sz="2800" b="0" dirty="0" smtClean="0"/>
              <a:t>Human </a:t>
            </a:r>
            <a:r>
              <a:rPr lang="da-DK" sz="2800" b="0" dirty="0" err="1" smtClean="0"/>
              <a:t>resources</a:t>
            </a:r>
            <a:r>
              <a:rPr lang="da-DK" sz="2800" b="0" dirty="0" smtClean="0"/>
              <a:t/>
            </a:r>
            <a:br>
              <a:rPr lang="da-DK" sz="2800" b="0" dirty="0" smtClean="0"/>
            </a:br>
            <a:r>
              <a:rPr lang="da-DK" sz="2800" b="0" dirty="0" err="1" smtClean="0"/>
              <a:t>Partnerships</a:t>
            </a:r>
            <a:r>
              <a:rPr lang="da-DK" sz="2800" b="0" dirty="0" smtClean="0"/>
              <a:t> and </a:t>
            </a:r>
            <a:r>
              <a:rPr lang="da-DK" sz="2800" b="0" dirty="0" err="1" smtClean="0"/>
              <a:t>relationships</a:t>
            </a:r>
            <a:r>
              <a:rPr lang="da-DK" sz="2800" b="0" dirty="0" smtClean="0"/>
              <a:t/>
            </a:r>
            <a:br>
              <a:rPr lang="da-DK" sz="2800" b="0" dirty="0" smtClean="0"/>
            </a:br>
            <a:r>
              <a:rPr lang="da-DK" sz="2800" b="0" dirty="0" err="1" smtClean="0"/>
              <a:t>Advocacy</a:t>
            </a:r>
            <a:r>
              <a:rPr lang="da-DK" sz="2800" b="0" dirty="0" smtClean="0"/>
              <a:t> and information </a:t>
            </a:r>
            <a:r>
              <a:rPr lang="da-DK" sz="2800" b="0" dirty="0" err="1" smtClean="0"/>
              <a:t>dissemination</a:t>
            </a:r>
            <a:r>
              <a:rPr lang="da-DK" sz="2800" dirty="0" smtClean="0"/>
              <a:t/>
            </a:r>
            <a:br>
              <a:rPr lang="da-DK" sz="2800" dirty="0" smtClean="0"/>
            </a:br>
            <a:r>
              <a:rPr lang="da-DK" sz="2800" dirty="0" smtClean="0"/>
              <a:t> </a:t>
            </a:r>
          </a:p>
        </p:txBody>
      </p:sp>
      <p:pic>
        <p:nvPicPr>
          <p:cNvPr id="1946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Focus of this workshop session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68612"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Psychosocial program management</a:t>
            </a:r>
            <a:endParaRPr lang="da-DK" sz="3200" dirty="0" smtClean="0"/>
          </a:p>
        </p:txBody>
      </p:sp>
      <p:pic>
        <p:nvPicPr>
          <p:cNvPr id="686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4" name="TextBox 9"/>
          <p:cNvSpPr txBox="1">
            <a:spLocks noChangeArrowheads="1"/>
          </p:cNvSpPr>
          <p:nvPr/>
        </p:nvSpPr>
        <p:spPr bwMode="auto">
          <a:xfrm>
            <a:off x="228600" y="1905000"/>
            <a:ext cx="8686800" cy="830263"/>
          </a:xfrm>
          <a:prstGeom prst="rect">
            <a:avLst/>
          </a:prstGeom>
          <a:noFill/>
          <a:ln w="9525">
            <a:noFill/>
            <a:miter lim="800000"/>
            <a:headEnd/>
            <a:tailEnd/>
          </a:ln>
        </p:spPr>
        <p:txBody>
          <a:bodyPr>
            <a:prstTxWarp prst="textNoShape">
              <a:avLst/>
            </a:prstTxWarp>
            <a:spAutoFit/>
          </a:bodyPr>
          <a:lstStyle/>
          <a:p>
            <a:r>
              <a:rPr lang="en-US"/>
              <a:t>How is managing a psychosocial program different from managing any other kind of program? </a:t>
            </a:r>
          </a:p>
        </p:txBody>
      </p:sp>
      <p:sp>
        <p:nvSpPr>
          <p:cNvPr id="11" name="TextBox 10"/>
          <p:cNvSpPr txBox="1"/>
          <p:nvPr/>
        </p:nvSpPr>
        <p:spPr>
          <a:xfrm>
            <a:off x="457200" y="2971800"/>
            <a:ext cx="8329613" cy="1570038"/>
          </a:xfrm>
          <a:prstGeom prst="rect">
            <a:avLst/>
          </a:prstGeom>
          <a:noFill/>
        </p:spPr>
        <p:txBody>
          <a:bodyPr>
            <a:spAutoFit/>
          </a:bodyPr>
          <a:lstStyle/>
          <a:p>
            <a:pPr>
              <a:defRPr/>
            </a:pPr>
            <a:r>
              <a:rPr lang="en-US" dirty="0"/>
              <a:t>Consider:</a:t>
            </a:r>
          </a:p>
          <a:p>
            <a:pPr>
              <a:defRPr/>
            </a:pPr>
            <a:endParaRPr lang="en-US" dirty="0"/>
          </a:p>
          <a:p>
            <a:pPr marL="228600" indent="-228600">
              <a:buFont typeface="Arial"/>
              <a:buChar char="•"/>
              <a:defRPr/>
            </a:pPr>
            <a:r>
              <a:rPr lang="en-US" dirty="0"/>
              <a:t>Changing needs of population during implementation period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pic>
        <p:nvPicPr>
          <p:cNvPr id="70658" name="Picture 17"/>
          <p:cNvPicPr>
            <a:picLocks noChangeAspect="1"/>
          </p:cNvPicPr>
          <p:nvPr/>
        </p:nvPicPr>
        <p:blipFill>
          <a:blip r:embed="rId4"/>
          <a:srcRect/>
          <a:stretch>
            <a:fillRect/>
          </a:stretch>
        </p:blipFill>
        <p:spPr bwMode="auto">
          <a:xfrm>
            <a:off x="0" y="1371600"/>
            <a:ext cx="8813800" cy="4965700"/>
          </a:xfrm>
          <a:prstGeom prst="rect">
            <a:avLst/>
          </a:prstGeom>
          <a:noFill/>
          <a:ln w="9525">
            <a:noFill/>
            <a:miter lim="800000"/>
            <a:headEnd/>
            <a:tailEnd/>
          </a:ln>
        </p:spPr>
      </p:pic>
      <p:sp>
        <p:nvSpPr>
          <p:cNvPr id="7066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70661" name="Rectangle 2"/>
          <p:cNvSpPr>
            <a:spLocks noGrp="1" noChangeArrowheads="1"/>
          </p:cNvSpPr>
          <p:nvPr>
            <p:ph type="title" idx="4294967295"/>
          </p:nvPr>
        </p:nvSpPr>
        <p:spPr>
          <a:xfrm>
            <a:off x="0" y="609600"/>
            <a:ext cx="9753600" cy="685800"/>
          </a:xfrm>
        </p:spPr>
        <p:txBody>
          <a:bodyPr/>
          <a:lstStyle/>
          <a:p>
            <a:pPr marL="228600" indent="-228600"/>
            <a:r>
              <a:rPr lang="en-US" dirty="0" smtClean="0"/>
              <a:t>Changing needs of population during implementation period</a:t>
            </a:r>
          </a:p>
        </p:txBody>
      </p:sp>
      <p:pic>
        <p:nvPicPr>
          <p:cNvPr id="70662"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grpSp>
        <p:nvGrpSpPr>
          <p:cNvPr id="70663" name="Group 4"/>
          <p:cNvGrpSpPr>
            <a:grpSpLocks/>
          </p:cNvGrpSpPr>
          <p:nvPr/>
        </p:nvGrpSpPr>
        <p:grpSpPr bwMode="auto">
          <a:xfrm>
            <a:off x="685800" y="2286000"/>
            <a:ext cx="8280400" cy="3024188"/>
            <a:chOff x="249" y="2205"/>
            <a:chExt cx="5216" cy="1905"/>
          </a:xfrm>
        </p:grpSpPr>
        <p:sp>
          <p:nvSpPr>
            <p:cNvPr id="70666" name="Line 5"/>
            <p:cNvSpPr>
              <a:spLocks noChangeShapeType="1"/>
            </p:cNvSpPr>
            <p:nvPr/>
          </p:nvSpPr>
          <p:spPr bwMode="auto">
            <a:xfrm>
              <a:off x="476" y="2205"/>
              <a:ext cx="0" cy="1905"/>
            </a:xfrm>
            <a:prstGeom prst="line">
              <a:avLst/>
            </a:prstGeom>
            <a:noFill/>
            <a:ln w="76200">
              <a:solidFill>
                <a:schemeClr val="tx1"/>
              </a:solidFill>
              <a:round/>
              <a:headEnd/>
              <a:tailEnd/>
            </a:ln>
          </p:spPr>
          <p:txBody>
            <a:bodyPr>
              <a:prstTxWarp prst="textNoShape">
                <a:avLst/>
              </a:prstTxWarp>
            </a:bodyPr>
            <a:lstStyle/>
            <a:p>
              <a:endParaRPr lang="en-US"/>
            </a:p>
          </p:txBody>
        </p:sp>
        <p:sp>
          <p:nvSpPr>
            <p:cNvPr id="70667" name="Line 6"/>
            <p:cNvSpPr>
              <a:spLocks noChangeShapeType="1"/>
            </p:cNvSpPr>
            <p:nvPr/>
          </p:nvSpPr>
          <p:spPr bwMode="auto">
            <a:xfrm>
              <a:off x="249" y="4020"/>
              <a:ext cx="5216" cy="0"/>
            </a:xfrm>
            <a:prstGeom prst="line">
              <a:avLst/>
            </a:prstGeom>
            <a:noFill/>
            <a:ln w="76200">
              <a:solidFill>
                <a:schemeClr val="tx1"/>
              </a:solidFill>
              <a:round/>
              <a:headEnd/>
              <a:tailEnd/>
            </a:ln>
          </p:spPr>
          <p:txBody>
            <a:bodyPr>
              <a:prstTxWarp prst="textNoShape">
                <a:avLst/>
              </a:prstTxWarp>
            </a:bodyPr>
            <a:lstStyle/>
            <a:p>
              <a:endParaRPr lang="en-US"/>
            </a:p>
          </p:txBody>
        </p:sp>
      </p:grpSp>
      <p:sp>
        <p:nvSpPr>
          <p:cNvPr id="70664" name="Text Box 13"/>
          <p:cNvSpPr txBox="1">
            <a:spLocks noChangeArrowheads="1"/>
          </p:cNvSpPr>
          <p:nvPr/>
        </p:nvSpPr>
        <p:spPr bwMode="auto">
          <a:xfrm rot="-5400000">
            <a:off x="-1186656" y="2939256"/>
            <a:ext cx="2740025" cy="366713"/>
          </a:xfrm>
          <a:prstGeom prst="rect">
            <a:avLst/>
          </a:prstGeom>
          <a:noFill/>
          <a:ln w="9525">
            <a:noFill/>
            <a:miter lim="800000"/>
            <a:headEnd/>
            <a:tailEnd/>
          </a:ln>
        </p:spPr>
        <p:txBody>
          <a:bodyPr>
            <a:prstTxWarp prst="textNoShape">
              <a:avLst/>
            </a:prstTxWarp>
            <a:spAutoFit/>
          </a:bodyPr>
          <a:lstStyle/>
          <a:p>
            <a:pPr>
              <a:spcBef>
                <a:spcPct val="50000"/>
              </a:spcBef>
            </a:pPr>
            <a:r>
              <a:rPr lang="en-US"/>
              <a:t>Budget expenditure</a:t>
            </a:r>
          </a:p>
        </p:txBody>
      </p:sp>
      <p:sp>
        <p:nvSpPr>
          <p:cNvPr id="70665" name="Freeform 20"/>
          <p:cNvSpPr>
            <a:spLocks/>
          </p:cNvSpPr>
          <p:nvPr/>
        </p:nvSpPr>
        <p:spPr bwMode="auto">
          <a:xfrm>
            <a:off x="990600" y="1676400"/>
            <a:ext cx="7993063" cy="3587750"/>
          </a:xfrm>
          <a:custGeom>
            <a:avLst/>
            <a:gdLst>
              <a:gd name="T0" fmla="*/ 0 w 5035"/>
              <a:gd name="T1" fmla="*/ 3587750 h 2260"/>
              <a:gd name="T2" fmla="*/ 576263 w 5035"/>
              <a:gd name="T3" fmla="*/ 2867025 h 2260"/>
              <a:gd name="T4" fmla="*/ 1368425 w 5035"/>
              <a:gd name="T5" fmla="*/ 2722563 h 2260"/>
              <a:gd name="T6" fmla="*/ 1871663 w 5035"/>
              <a:gd name="T7" fmla="*/ 1858963 h 2260"/>
              <a:gd name="T8" fmla="*/ 3384550 w 5035"/>
              <a:gd name="T9" fmla="*/ 1714500 h 2260"/>
              <a:gd name="T10" fmla="*/ 4103688 w 5035"/>
              <a:gd name="T11" fmla="*/ 1066800 h 2260"/>
              <a:gd name="T12" fmla="*/ 4608513 w 5035"/>
              <a:gd name="T13" fmla="*/ 2147888 h 2260"/>
              <a:gd name="T14" fmla="*/ 4895850 w 5035"/>
              <a:gd name="T15" fmla="*/ 490538 h 2260"/>
              <a:gd name="T16" fmla="*/ 5400675 w 5035"/>
              <a:gd name="T17" fmla="*/ 2579688 h 2260"/>
              <a:gd name="T18" fmla="*/ 5832475 w 5035"/>
              <a:gd name="T19" fmla="*/ 1211263 h 2260"/>
              <a:gd name="T20" fmla="*/ 6192838 w 5035"/>
              <a:gd name="T21" fmla="*/ 1931988 h 2260"/>
              <a:gd name="T22" fmla="*/ 6624638 w 5035"/>
              <a:gd name="T23" fmla="*/ 850900 h 2260"/>
              <a:gd name="T24" fmla="*/ 7056438 w 5035"/>
              <a:gd name="T25" fmla="*/ 203200 h 2260"/>
              <a:gd name="T26" fmla="*/ 7848600 w 5035"/>
              <a:gd name="T27" fmla="*/ 2074863 h 2260"/>
              <a:gd name="T28" fmla="*/ 7920038 w 5035"/>
              <a:gd name="T29" fmla="*/ 2219325 h 22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35"/>
              <a:gd name="T46" fmla="*/ 0 h 2260"/>
              <a:gd name="T47" fmla="*/ 5035 w 5035"/>
              <a:gd name="T48" fmla="*/ 2260 h 22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35" h="2260">
                <a:moveTo>
                  <a:pt x="0" y="2260"/>
                </a:moveTo>
                <a:cubicBezTo>
                  <a:pt x="109" y="2078"/>
                  <a:pt x="219" y="1897"/>
                  <a:pt x="363" y="1806"/>
                </a:cubicBezTo>
                <a:cubicBezTo>
                  <a:pt x="507" y="1715"/>
                  <a:pt x="726" y="1821"/>
                  <a:pt x="862" y="1715"/>
                </a:cubicBezTo>
                <a:cubicBezTo>
                  <a:pt x="998" y="1609"/>
                  <a:pt x="967" y="1277"/>
                  <a:pt x="1179" y="1171"/>
                </a:cubicBezTo>
                <a:cubicBezTo>
                  <a:pt x="1391" y="1065"/>
                  <a:pt x="1898" y="1163"/>
                  <a:pt x="2132" y="1080"/>
                </a:cubicBezTo>
                <a:cubicBezTo>
                  <a:pt x="2366" y="997"/>
                  <a:pt x="2457" y="627"/>
                  <a:pt x="2585" y="672"/>
                </a:cubicBezTo>
                <a:cubicBezTo>
                  <a:pt x="2713" y="717"/>
                  <a:pt x="2820" y="1413"/>
                  <a:pt x="2903" y="1353"/>
                </a:cubicBezTo>
                <a:cubicBezTo>
                  <a:pt x="2986" y="1293"/>
                  <a:pt x="3001" y="264"/>
                  <a:pt x="3084" y="309"/>
                </a:cubicBezTo>
                <a:cubicBezTo>
                  <a:pt x="3167" y="354"/>
                  <a:pt x="3304" y="1549"/>
                  <a:pt x="3402" y="1625"/>
                </a:cubicBezTo>
                <a:cubicBezTo>
                  <a:pt x="3500" y="1701"/>
                  <a:pt x="3591" y="831"/>
                  <a:pt x="3674" y="763"/>
                </a:cubicBezTo>
                <a:cubicBezTo>
                  <a:pt x="3757" y="695"/>
                  <a:pt x="3818" y="1255"/>
                  <a:pt x="3901" y="1217"/>
                </a:cubicBezTo>
                <a:cubicBezTo>
                  <a:pt x="3984" y="1179"/>
                  <a:pt x="4082" y="717"/>
                  <a:pt x="4173" y="536"/>
                </a:cubicBezTo>
                <a:cubicBezTo>
                  <a:pt x="4264" y="355"/>
                  <a:pt x="4317" y="0"/>
                  <a:pt x="4445" y="128"/>
                </a:cubicBezTo>
                <a:cubicBezTo>
                  <a:pt x="4573" y="256"/>
                  <a:pt x="4853" y="1095"/>
                  <a:pt x="4944" y="1307"/>
                </a:cubicBezTo>
                <a:cubicBezTo>
                  <a:pt x="5035" y="1519"/>
                  <a:pt x="5012" y="1458"/>
                  <a:pt x="4989" y="1398"/>
                </a:cubicBezTo>
              </a:path>
            </a:pathLst>
          </a:custGeom>
          <a:noFill/>
          <a:ln w="76200">
            <a:solidFill>
              <a:schemeClr val="tx1"/>
            </a:solidFill>
            <a:round/>
            <a:headEnd/>
            <a:tailEn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7270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Flexibility</a:t>
            </a:r>
            <a:endParaRPr lang="da-DK" sz="3200" dirty="0" smtClean="0"/>
          </a:p>
        </p:txBody>
      </p:sp>
      <p:pic>
        <p:nvPicPr>
          <p:cNvPr id="7270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10" name="TextBox 10"/>
          <p:cNvSpPr txBox="1">
            <a:spLocks noChangeArrowheads="1"/>
          </p:cNvSpPr>
          <p:nvPr/>
        </p:nvSpPr>
        <p:spPr bwMode="auto">
          <a:xfrm>
            <a:off x="457200" y="1828800"/>
            <a:ext cx="8329613" cy="1570038"/>
          </a:xfrm>
          <a:prstGeom prst="rect">
            <a:avLst/>
          </a:prstGeom>
          <a:noFill/>
          <a:ln w="9525">
            <a:noFill/>
            <a:miter lim="800000"/>
            <a:headEnd/>
            <a:tailEnd/>
          </a:ln>
        </p:spPr>
        <p:txBody>
          <a:bodyPr>
            <a:prstTxWarp prst="textNoShape">
              <a:avLst/>
            </a:prstTxWarp>
            <a:spAutoFit/>
          </a:bodyPr>
          <a:lstStyle/>
          <a:p>
            <a:pPr marL="228600" indent="-228600">
              <a:buFont typeface="Arial" charset="0"/>
              <a:buChar char="•"/>
            </a:pPr>
            <a:r>
              <a:rPr lang="en-US"/>
              <a:t>Changing needs of population during implementation period </a:t>
            </a:r>
            <a:r>
              <a:rPr lang="en-US">
                <a:solidFill>
                  <a:srgbClr val="FF0000"/>
                </a:solidFill>
              </a:rPr>
              <a:t>(budget, human resources)</a:t>
            </a:r>
          </a:p>
          <a:p>
            <a:pPr marL="228600" indent="-228600">
              <a:buFont typeface="Arial" charset="0"/>
              <a:buChar char="•"/>
            </a:pPr>
            <a:endParaRPr lang="en-US">
              <a:solidFill>
                <a:srgbClr val="FF0000"/>
              </a:solidFill>
            </a:endParaRPr>
          </a:p>
          <a:p>
            <a:pPr marL="228600" indent="-228600">
              <a:buFont typeface="Arial" charset="0"/>
              <a:buChar char="•"/>
            </a:pPr>
            <a:r>
              <a:rPr lang="en-US"/>
              <a:t>Importance of community participation </a:t>
            </a:r>
            <a:r>
              <a:rPr lang="en-US">
                <a:solidFill>
                  <a:srgbClr val="FF0000"/>
                </a:solidFill>
              </a:rPr>
              <a:t>(budget, timing)</a:t>
            </a:r>
          </a:p>
        </p:txBody>
      </p:sp>
      <p:sp>
        <p:nvSpPr>
          <p:cNvPr id="9" name="TextBox 8"/>
          <p:cNvSpPr txBox="1">
            <a:spLocks noChangeArrowheads="1"/>
          </p:cNvSpPr>
          <p:nvPr/>
        </p:nvSpPr>
        <p:spPr bwMode="auto">
          <a:xfrm>
            <a:off x="838200" y="4038600"/>
            <a:ext cx="7162800" cy="830263"/>
          </a:xfrm>
          <a:prstGeom prst="rect">
            <a:avLst/>
          </a:prstGeom>
          <a:noFill/>
          <a:ln w="9525">
            <a:noFill/>
            <a:miter lim="800000"/>
            <a:headEnd/>
            <a:tailEnd/>
          </a:ln>
        </p:spPr>
        <p:txBody>
          <a:bodyPr>
            <a:prstTxWarp prst="textNoShape">
              <a:avLst/>
            </a:prstTxWarp>
            <a:spAutoFit/>
          </a:bodyPr>
          <a:lstStyle/>
          <a:p>
            <a:r>
              <a:rPr lang="en-US" dirty="0"/>
              <a:t>Anticipate fluctuations and adaptations to budgets and time-planning – avoid PROGRAM LOCKING!!!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35" presetClass="emph" presetSubtype="0" fill="hold" grpId="1" nodeType="afterEffect">
                                  <p:stCondLst>
                                    <p:cond delay="0"/>
                                  </p:stCondLst>
                                  <p:childTnLst>
                                    <p:anim calcmode="discrete" valueType="str">
                                      <p:cBhvr>
                                        <p:cTn id="10" dur="10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74756"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Human Resources</a:t>
            </a:r>
            <a:endParaRPr lang="da-DK" sz="3200" dirty="0" smtClean="0"/>
          </a:p>
        </p:txBody>
      </p:sp>
      <p:pic>
        <p:nvPicPr>
          <p:cNvPr id="7475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8" name="TextBox 10"/>
          <p:cNvSpPr txBox="1">
            <a:spLocks noChangeArrowheads="1"/>
          </p:cNvSpPr>
          <p:nvPr/>
        </p:nvSpPr>
        <p:spPr bwMode="auto">
          <a:xfrm>
            <a:off x="457200" y="1828800"/>
            <a:ext cx="5638800" cy="1662113"/>
          </a:xfrm>
          <a:prstGeom prst="rect">
            <a:avLst/>
          </a:prstGeom>
          <a:noFill/>
          <a:ln w="9525">
            <a:noFill/>
            <a:miter lim="800000"/>
            <a:headEnd/>
            <a:tailEnd/>
          </a:ln>
        </p:spPr>
        <p:txBody>
          <a:bodyPr>
            <a:prstTxWarp prst="textNoShape">
              <a:avLst/>
            </a:prstTxWarp>
            <a:spAutoFit/>
          </a:bodyPr>
          <a:lstStyle/>
          <a:p>
            <a:pPr marL="228600" indent="-228600">
              <a:spcAft>
                <a:spcPts val="1800"/>
              </a:spcAft>
              <a:buFont typeface="Arial" charset="0"/>
              <a:buChar char="•"/>
            </a:pPr>
            <a:r>
              <a:rPr lang="en-US"/>
              <a:t>Training needs – staff and volunteers</a:t>
            </a:r>
          </a:p>
          <a:p>
            <a:pPr marL="228600" indent="-228600">
              <a:spcAft>
                <a:spcPts val="1800"/>
              </a:spcAft>
              <a:buFont typeface="Arial" charset="0"/>
              <a:buChar char="•"/>
            </a:pPr>
            <a:r>
              <a:rPr lang="en-US"/>
              <a:t>Supervision</a:t>
            </a:r>
          </a:p>
          <a:p>
            <a:pPr marL="228600" indent="-228600">
              <a:spcAft>
                <a:spcPts val="1800"/>
              </a:spcAft>
              <a:buFont typeface="Arial" charset="0"/>
              <a:buChar char="•"/>
            </a:pPr>
            <a:r>
              <a:rPr lang="en-US"/>
              <a:t>Retention</a:t>
            </a:r>
          </a:p>
        </p:txBody>
      </p:sp>
      <p:pic>
        <p:nvPicPr>
          <p:cNvPr id="74759" name="Picture 9"/>
          <p:cNvPicPr>
            <a:picLocks noChangeAspect="1"/>
          </p:cNvPicPr>
          <p:nvPr/>
        </p:nvPicPr>
        <p:blipFill>
          <a:blip r:embed="rId5"/>
          <a:srcRect/>
          <a:stretch>
            <a:fillRect/>
          </a:stretch>
        </p:blipFill>
        <p:spPr bwMode="auto">
          <a:xfrm>
            <a:off x="2667000" y="2590800"/>
            <a:ext cx="4373563" cy="3105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76804" name="Rectangle 2"/>
          <p:cNvSpPr>
            <a:spLocks noGrp="1" noChangeArrowheads="1"/>
          </p:cNvSpPr>
          <p:nvPr>
            <p:ph type="title" idx="4294967295"/>
          </p:nvPr>
        </p:nvSpPr>
        <p:spPr>
          <a:xfrm>
            <a:off x="0" y="533400"/>
            <a:ext cx="9144000" cy="685800"/>
          </a:xfrm>
        </p:spPr>
        <p:txBody>
          <a:bodyPr/>
          <a:lstStyle/>
          <a:p>
            <a:pPr algn="ctr" eaLnBrk="1" hangingPunct="1"/>
            <a:r>
              <a:rPr lang="en-US" sz="3200" dirty="0" smtClean="0"/>
              <a:t>Partnerships and relationships</a:t>
            </a:r>
            <a:endParaRPr lang="da-DK" sz="3200" dirty="0" smtClean="0"/>
          </a:p>
        </p:txBody>
      </p:sp>
      <p:pic>
        <p:nvPicPr>
          <p:cNvPr id="768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0" y="14478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885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78852"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Partnerships and relationships</a:t>
            </a:r>
            <a:endParaRPr lang="da-DK" sz="3200" dirty="0" smtClean="0"/>
          </a:p>
        </p:txBody>
      </p:sp>
      <p:pic>
        <p:nvPicPr>
          <p:cNvPr id="7885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pSp>
        <p:nvGrpSpPr>
          <p:cNvPr id="78854" name="Group 7"/>
          <p:cNvGrpSpPr>
            <a:grpSpLocks/>
          </p:cNvGrpSpPr>
          <p:nvPr/>
        </p:nvGrpSpPr>
        <p:grpSpPr bwMode="auto">
          <a:xfrm>
            <a:off x="2895600" y="1828800"/>
            <a:ext cx="1524000" cy="1171575"/>
            <a:chOff x="4200234" y="1518"/>
            <a:chExt cx="1293829" cy="1172021"/>
          </a:xfrm>
        </p:grpSpPr>
        <p:sp>
          <p:nvSpPr>
            <p:cNvPr id="9" name="Oval 8"/>
            <p:cNvSpPr/>
            <p:nvPr/>
          </p:nvSpPr>
          <p:spPr>
            <a:xfrm>
              <a:off x="4200234" y="1518"/>
              <a:ext cx="1293829" cy="1172021"/>
            </a:xfrm>
            <a:prstGeom prst="ellipse">
              <a:avLst/>
            </a:prstGeom>
            <a:solidFill>
              <a:srgbClr val="FF00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 name="Oval 4"/>
            <p:cNvSpPr/>
            <p:nvPr/>
          </p:nvSpPr>
          <p:spPr>
            <a:xfrm>
              <a:off x="4390266" y="173033"/>
              <a:ext cx="913767"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t>Internal partners</a:t>
              </a:r>
            </a:p>
          </p:txBody>
        </p:sp>
      </p:grpSp>
      <p:grpSp>
        <p:nvGrpSpPr>
          <p:cNvPr id="78855" name="Group 11"/>
          <p:cNvGrpSpPr>
            <a:grpSpLocks/>
          </p:cNvGrpSpPr>
          <p:nvPr/>
        </p:nvGrpSpPr>
        <p:grpSpPr bwMode="auto">
          <a:xfrm>
            <a:off x="2971800" y="3124200"/>
            <a:ext cx="1524000" cy="1171575"/>
            <a:chOff x="4325565" y="1448298"/>
            <a:chExt cx="1308690" cy="1172021"/>
          </a:xfrm>
        </p:grpSpPr>
        <p:sp>
          <p:nvSpPr>
            <p:cNvPr id="13" name="Oval 12"/>
            <p:cNvSpPr/>
            <p:nvPr/>
          </p:nvSpPr>
          <p:spPr>
            <a:xfrm>
              <a:off x="4325565" y="1448298"/>
              <a:ext cx="1308690" cy="1172021"/>
            </a:xfrm>
            <a:prstGeom prst="ellipse">
              <a:avLst/>
            </a:prstGeom>
            <a:solidFill>
              <a:srgbClr val="FF66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Oval 4"/>
            <p:cNvSpPr/>
            <p:nvPr/>
          </p:nvSpPr>
          <p:spPr>
            <a:xfrm>
              <a:off x="4517779" y="1619813"/>
              <a:ext cx="924262"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solidFill>
                    <a:srgbClr val="000000"/>
                  </a:solidFill>
                </a:rPr>
                <a:t>External partners</a:t>
              </a:r>
            </a:p>
          </p:txBody>
        </p:sp>
      </p:grpSp>
      <p:grpSp>
        <p:nvGrpSpPr>
          <p:cNvPr id="78856" name="Group 14"/>
          <p:cNvGrpSpPr>
            <a:grpSpLocks/>
          </p:cNvGrpSpPr>
          <p:nvPr/>
        </p:nvGrpSpPr>
        <p:grpSpPr bwMode="auto">
          <a:xfrm>
            <a:off x="2819400" y="4495800"/>
            <a:ext cx="1676400" cy="1171575"/>
            <a:chOff x="4156366" y="2891978"/>
            <a:chExt cx="1380125" cy="1172021"/>
          </a:xfrm>
        </p:grpSpPr>
        <p:sp>
          <p:nvSpPr>
            <p:cNvPr id="16" name="Oval 15"/>
            <p:cNvSpPr/>
            <p:nvPr/>
          </p:nvSpPr>
          <p:spPr>
            <a:xfrm>
              <a:off x="4156366" y="2891978"/>
              <a:ext cx="1380125" cy="1172021"/>
            </a:xfrm>
            <a:prstGeom prst="ellipse">
              <a:avLst/>
            </a:prstGeom>
            <a:solidFill>
              <a:srgbClr val="F2CB1C"/>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7" name="Oval 4"/>
            <p:cNvSpPr/>
            <p:nvPr/>
          </p:nvSpPr>
          <p:spPr>
            <a:xfrm>
              <a:off x="4358942" y="3063493"/>
              <a:ext cx="974975"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solidFill>
                    <a:srgbClr val="000000"/>
                  </a:solidFill>
                </a:rPr>
                <a:t>Community</a:t>
              </a:r>
            </a:p>
          </p:txBody>
        </p:sp>
      </p:grpSp>
      <p:grpSp>
        <p:nvGrpSpPr>
          <p:cNvPr id="78857" name="Group 17"/>
          <p:cNvGrpSpPr>
            <a:grpSpLocks/>
          </p:cNvGrpSpPr>
          <p:nvPr/>
        </p:nvGrpSpPr>
        <p:grpSpPr bwMode="auto">
          <a:xfrm>
            <a:off x="4724400" y="1752600"/>
            <a:ext cx="4191000" cy="1171575"/>
            <a:chOff x="5459005" y="1518"/>
            <a:chExt cx="2328893" cy="1172021"/>
          </a:xfrm>
        </p:grpSpPr>
        <p:sp>
          <p:nvSpPr>
            <p:cNvPr id="19" name="Rectangle 18"/>
            <p:cNvSpPr/>
            <p:nvPr/>
          </p:nvSpPr>
          <p:spPr>
            <a:xfrm>
              <a:off x="5459005" y="1518"/>
              <a:ext cx="1940744"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angle 19"/>
            <p:cNvSpPr/>
            <p:nvPr/>
          </p:nvSpPr>
          <p:spPr>
            <a:xfrm>
              <a:off x="5459005" y="1518"/>
              <a:ext cx="2328893"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marL="228600" lvl="1" indent="-228600" defTabSz="889000">
                <a:lnSpc>
                  <a:spcPct val="90000"/>
                </a:lnSpc>
                <a:spcAft>
                  <a:spcPct val="15000"/>
                </a:spcAft>
                <a:buFontTx/>
                <a:buChar char="••"/>
                <a:defRPr/>
              </a:pPr>
              <a:r>
                <a:rPr lang="en-US" sz="2000" dirty="0"/>
                <a:t>Other sectors within National Society</a:t>
              </a:r>
            </a:p>
            <a:p>
              <a:pPr marL="228600" lvl="1" indent="-228600" defTabSz="889000">
                <a:lnSpc>
                  <a:spcPct val="90000"/>
                </a:lnSpc>
                <a:spcAft>
                  <a:spcPct val="15000"/>
                </a:spcAft>
                <a:buFontTx/>
                <a:buChar char="••"/>
                <a:defRPr/>
              </a:pPr>
              <a:r>
                <a:rPr lang="en-US" sz="2000" dirty="0"/>
                <a:t>E.g. Food and nutrition, shelter</a:t>
              </a:r>
            </a:p>
          </p:txBody>
        </p:sp>
      </p:grpSp>
      <p:grpSp>
        <p:nvGrpSpPr>
          <p:cNvPr id="78858" name="Group 20"/>
          <p:cNvGrpSpPr>
            <a:grpSpLocks/>
          </p:cNvGrpSpPr>
          <p:nvPr/>
        </p:nvGrpSpPr>
        <p:grpSpPr bwMode="auto">
          <a:xfrm>
            <a:off x="4724400" y="3048000"/>
            <a:ext cx="3886200" cy="1171575"/>
            <a:chOff x="5580622" y="1448298"/>
            <a:chExt cx="2441825" cy="1172021"/>
          </a:xfrm>
        </p:grpSpPr>
        <p:sp>
          <p:nvSpPr>
            <p:cNvPr id="22" name="Rectangle 21"/>
            <p:cNvSpPr/>
            <p:nvPr/>
          </p:nvSpPr>
          <p:spPr>
            <a:xfrm>
              <a:off x="5580622" y="1448298"/>
              <a:ext cx="1963036"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angle 22"/>
            <p:cNvSpPr/>
            <p:nvPr/>
          </p:nvSpPr>
          <p:spPr>
            <a:xfrm>
              <a:off x="5580622" y="1448298"/>
              <a:ext cx="2441825"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anchor="ctr">
              <a:prstTxWarp prst="textNoShape">
                <a:avLst/>
              </a:prstTxWarp>
            </a:bodyPr>
            <a:lstStyle/>
            <a:p>
              <a:pPr marL="228600" lvl="1" indent="-228600" defTabSz="889000">
                <a:lnSpc>
                  <a:spcPct val="90000"/>
                </a:lnSpc>
                <a:spcAft>
                  <a:spcPct val="15000"/>
                </a:spcAft>
                <a:buFontTx/>
                <a:buChar char="•"/>
                <a:defRPr/>
              </a:pPr>
              <a:r>
                <a:rPr lang="en-US" sz="2000">
                  <a:solidFill>
                    <a:srgbClr val="000000"/>
                  </a:solidFill>
                </a:rPr>
                <a:t>Government – local / national</a:t>
              </a:r>
            </a:p>
            <a:p>
              <a:pPr marL="228600" lvl="1" indent="-228600" defTabSz="889000">
                <a:lnSpc>
                  <a:spcPct val="90000"/>
                </a:lnSpc>
                <a:spcAft>
                  <a:spcPct val="15000"/>
                </a:spcAft>
                <a:buFontTx/>
                <a:buChar char="•"/>
                <a:defRPr/>
              </a:pPr>
              <a:r>
                <a:rPr lang="en-US" sz="2000">
                  <a:solidFill>
                    <a:srgbClr val="000000"/>
                  </a:solidFill>
                </a:rPr>
                <a:t>Other organizations</a:t>
              </a:r>
            </a:p>
          </p:txBody>
        </p:sp>
      </p:grpSp>
      <p:grpSp>
        <p:nvGrpSpPr>
          <p:cNvPr id="78859" name="Group 23"/>
          <p:cNvGrpSpPr>
            <a:grpSpLocks/>
          </p:cNvGrpSpPr>
          <p:nvPr/>
        </p:nvGrpSpPr>
        <p:grpSpPr bwMode="auto">
          <a:xfrm>
            <a:off x="4724400" y="4495800"/>
            <a:ext cx="2070100" cy="1171575"/>
            <a:chOff x="5393564" y="2891978"/>
            <a:chExt cx="2070188" cy="1172021"/>
          </a:xfrm>
        </p:grpSpPr>
        <p:sp>
          <p:nvSpPr>
            <p:cNvPr id="25" name="Rectangle 24"/>
            <p:cNvSpPr/>
            <p:nvPr/>
          </p:nvSpPr>
          <p:spPr>
            <a:xfrm>
              <a:off x="5393564" y="2891978"/>
              <a:ext cx="2070188"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5393564" y="2891978"/>
              <a:ext cx="2070188"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anchor="ctr">
              <a:prstTxWarp prst="textNoShape">
                <a:avLst/>
              </a:prstTxWarp>
            </a:bodyPr>
            <a:lstStyle/>
            <a:p>
              <a:pPr marL="228600" lvl="1" indent="-228600" defTabSz="889000">
                <a:lnSpc>
                  <a:spcPct val="90000"/>
                </a:lnSpc>
                <a:spcAft>
                  <a:spcPct val="15000"/>
                </a:spcAft>
                <a:buFontTx/>
                <a:buChar char="•"/>
                <a:defRPr/>
              </a:pPr>
              <a:r>
                <a:rPr lang="en-US" sz="2000">
                  <a:solidFill>
                    <a:srgbClr val="000000"/>
                  </a:solidFill>
                </a:rPr>
                <a:t>Faith-based</a:t>
              </a:r>
            </a:p>
            <a:p>
              <a:pPr marL="228600" lvl="1" indent="-228600" defTabSz="889000">
                <a:lnSpc>
                  <a:spcPct val="90000"/>
                </a:lnSpc>
                <a:spcAft>
                  <a:spcPct val="15000"/>
                </a:spcAft>
                <a:buFontTx/>
                <a:buChar char="•"/>
                <a:defRPr/>
              </a:pPr>
              <a:r>
                <a:rPr lang="en-US" sz="2000">
                  <a:solidFill>
                    <a:srgbClr val="000000"/>
                  </a:solidFill>
                </a:rPr>
                <a:t>Other NGO’s</a:t>
              </a:r>
            </a:p>
          </p:txBody>
        </p:sp>
      </p:grpSp>
      <p:cxnSp>
        <p:nvCxnSpPr>
          <p:cNvPr id="78860" name="Straight Connector 27"/>
          <p:cNvCxnSpPr>
            <a:cxnSpLocks noChangeShapeType="1"/>
          </p:cNvCxnSpPr>
          <p:nvPr/>
        </p:nvCxnSpPr>
        <p:spPr bwMode="auto">
          <a:xfrm flipV="1">
            <a:off x="1676400" y="2414588"/>
            <a:ext cx="1219200" cy="709612"/>
          </a:xfrm>
          <a:prstGeom prst="line">
            <a:avLst/>
          </a:prstGeom>
          <a:noFill/>
          <a:ln w="9525">
            <a:solidFill>
              <a:schemeClr val="tx1"/>
            </a:solidFill>
            <a:round/>
            <a:headEnd/>
            <a:tailEnd/>
          </a:ln>
        </p:spPr>
      </p:cxnSp>
      <p:cxnSp>
        <p:nvCxnSpPr>
          <p:cNvPr id="78861" name="Straight Connector 29"/>
          <p:cNvCxnSpPr>
            <a:cxnSpLocks noChangeShapeType="1"/>
          </p:cNvCxnSpPr>
          <p:nvPr/>
        </p:nvCxnSpPr>
        <p:spPr bwMode="auto">
          <a:xfrm flipV="1">
            <a:off x="1828800" y="3709988"/>
            <a:ext cx="1143000" cy="23812"/>
          </a:xfrm>
          <a:prstGeom prst="line">
            <a:avLst/>
          </a:prstGeom>
          <a:noFill/>
          <a:ln w="9525">
            <a:solidFill>
              <a:schemeClr val="tx1"/>
            </a:solidFill>
            <a:round/>
            <a:headEnd/>
            <a:tailEnd/>
          </a:ln>
        </p:spPr>
      </p:cxnSp>
      <p:cxnSp>
        <p:nvCxnSpPr>
          <p:cNvPr id="78862" name="Straight Connector 31"/>
          <p:cNvCxnSpPr>
            <a:cxnSpLocks noChangeShapeType="1"/>
          </p:cNvCxnSpPr>
          <p:nvPr/>
        </p:nvCxnSpPr>
        <p:spPr bwMode="auto">
          <a:xfrm>
            <a:off x="1752600" y="4572000"/>
            <a:ext cx="1066800" cy="509588"/>
          </a:xfrm>
          <a:prstGeom prst="line">
            <a:avLst/>
          </a:prstGeom>
          <a:noFill/>
          <a:ln w="9525">
            <a:solidFill>
              <a:schemeClr val="tx1"/>
            </a:solidFill>
            <a:round/>
            <a:headEnd/>
            <a:tailEnd/>
          </a:ln>
        </p:spPr>
      </p:cxnSp>
      <p:pic>
        <p:nvPicPr>
          <p:cNvPr id="78863" name="Picture 35"/>
          <p:cNvPicPr>
            <a:picLocks noChangeAspect="1"/>
          </p:cNvPicPr>
          <p:nvPr/>
        </p:nvPicPr>
        <p:blipFill>
          <a:blip r:embed="rId5"/>
          <a:srcRect/>
          <a:stretch>
            <a:fillRect/>
          </a:stretch>
        </p:blipFill>
        <p:spPr bwMode="auto">
          <a:xfrm>
            <a:off x="0" y="2590800"/>
            <a:ext cx="2082800" cy="208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80900"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Advocacy and information dissemination</a:t>
            </a:r>
            <a:endParaRPr lang="da-DK" sz="3200" dirty="0" smtClean="0"/>
          </a:p>
        </p:txBody>
      </p:sp>
      <p:pic>
        <p:nvPicPr>
          <p:cNvPr id="8090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2" name="TextBox 7"/>
          <p:cNvSpPr txBox="1">
            <a:spLocks noChangeArrowheads="1"/>
          </p:cNvSpPr>
          <p:nvPr/>
        </p:nvSpPr>
        <p:spPr bwMode="auto">
          <a:xfrm>
            <a:off x="-31750" y="1905000"/>
            <a:ext cx="9131300" cy="400110"/>
          </a:xfrm>
          <a:prstGeom prst="rect">
            <a:avLst/>
          </a:prstGeom>
          <a:noFill/>
          <a:ln w="9525">
            <a:noFill/>
            <a:miter lim="800000"/>
            <a:headEnd/>
            <a:tailEnd/>
          </a:ln>
        </p:spPr>
        <p:txBody>
          <a:bodyPr wrap="square">
            <a:prstTxWarp prst="textNoShape">
              <a:avLst/>
            </a:prstTxWarp>
            <a:spAutoFit/>
          </a:bodyPr>
          <a:lstStyle/>
          <a:p>
            <a:pPr algn="ctr"/>
            <a:r>
              <a:rPr lang="en-US" sz="2000" dirty="0"/>
              <a:t>Why do we need to advocate for attention to </a:t>
            </a:r>
            <a:r>
              <a:rPr lang="en-US" sz="2000" dirty="0" smtClean="0"/>
              <a:t>PS needs </a:t>
            </a:r>
            <a:r>
              <a:rPr lang="en-US" sz="2000" dirty="0"/>
              <a:t>and responses? </a:t>
            </a:r>
          </a:p>
        </p:txBody>
      </p:sp>
      <p:sp>
        <p:nvSpPr>
          <p:cNvPr id="9" name="TextBox 8"/>
          <p:cNvSpPr txBox="1">
            <a:spLocks noChangeArrowheads="1"/>
          </p:cNvSpPr>
          <p:nvPr/>
        </p:nvSpPr>
        <p:spPr bwMode="auto">
          <a:xfrm>
            <a:off x="38100" y="2895599"/>
            <a:ext cx="9093200" cy="1446550"/>
          </a:xfrm>
          <a:prstGeom prst="rect">
            <a:avLst/>
          </a:prstGeom>
          <a:noFill/>
          <a:ln w="9525">
            <a:noFill/>
            <a:miter lim="800000"/>
            <a:headEnd/>
            <a:tailEnd/>
          </a:ln>
        </p:spPr>
        <p:txBody>
          <a:bodyPr wrap="square">
            <a:prstTxWarp prst="textNoShape">
              <a:avLst/>
            </a:prstTxWarp>
            <a:spAutoFit/>
          </a:bodyPr>
          <a:lstStyle/>
          <a:p>
            <a:pPr algn="ctr"/>
            <a:r>
              <a:rPr lang="en-US" sz="2000" dirty="0"/>
              <a:t>To motivate development of national policies and guidelines</a:t>
            </a:r>
            <a:r>
              <a:rPr lang="en-US" sz="2000" dirty="0" smtClean="0"/>
              <a:t> </a:t>
            </a:r>
            <a:endParaRPr lang="en-US" sz="2000" dirty="0" smtClean="0"/>
          </a:p>
          <a:p>
            <a:pPr algn="ctr"/>
            <a:r>
              <a:rPr lang="en-US" dirty="0" smtClean="0">
                <a:solidFill>
                  <a:srgbClr val="FF0000"/>
                </a:solidFill>
              </a:rPr>
              <a:t>Quality </a:t>
            </a:r>
            <a:r>
              <a:rPr lang="en-US" dirty="0">
                <a:solidFill>
                  <a:srgbClr val="FF0000"/>
                </a:solidFill>
              </a:rPr>
              <a:t>assurance</a:t>
            </a:r>
          </a:p>
          <a:p>
            <a:pPr algn="ctr"/>
            <a:r>
              <a:rPr lang="en-US" sz="2000" dirty="0"/>
              <a:t>To ensure budget allocation in national and organizational </a:t>
            </a:r>
            <a:r>
              <a:rPr lang="en-US" sz="2000" dirty="0" smtClean="0"/>
              <a:t>budgets</a:t>
            </a:r>
          </a:p>
          <a:p>
            <a:pPr algn="ctr"/>
            <a:r>
              <a:rPr lang="en-US" dirty="0" smtClean="0">
                <a:solidFill>
                  <a:srgbClr val="FF0000"/>
                </a:solidFill>
              </a:rPr>
              <a:t>Quality assurance; Assurance of reach</a:t>
            </a:r>
            <a:endParaRPr lang="en-US" dirty="0">
              <a:solidFill>
                <a:srgbClr val="FF0000"/>
              </a:solidFill>
            </a:endParaRPr>
          </a:p>
        </p:txBody>
      </p:sp>
      <p:sp>
        <p:nvSpPr>
          <p:cNvPr id="12" name="TextBox 11"/>
          <p:cNvSpPr txBox="1">
            <a:spLocks noChangeArrowheads="1"/>
          </p:cNvSpPr>
          <p:nvPr/>
        </p:nvSpPr>
        <p:spPr bwMode="auto">
          <a:xfrm>
            <a:off x="-35162" y="5036024"/>
            <a:ext cx="9166462" cy="400110"/>
          </a:xfrm>
          <a:prstGeom prst="rect">
            <a:avLst/>
          </a:prstGeom>
          <a:noFill/>
          <a:ln w="9525">
            <a:noFill/>
            <a:miter lim="800000"/>
            <a:headEnd/>
            <a:tailEnd/>
          </a:ln>
        </p:spPr>
        <p:txBody>
          <a:bodyPr wrap="square">
            <a:prstTxWarp prst="textNoShape">
              <a:avLst/>
            </a:prstTxWarp>
            <a:spAutoFit/>
          </a:bodyPr>
          <a:lstStyle/>
          <a:p>
            <a:pPr algn="ctr"/>
            <a:r>
              <a:rPr lang="en-US" sz="2000" dirty="0">
                <a:solidFill>
                  <a:srgbClr val="FF0000"/>
                </a:solidFill>
              </a:rPr>
              <a:t>Ultimately </a:t>
            </a:r>
            <a:r>
              <a:rPr lang="en-US" sz="2000" dirty="0" smtClean="0">
                <a:solidFill>
                  <a:srgbClr val="FF0000"/>
                </a:solidFill>
              </a:rPr>
              <a:t>ensure </a:t>
            </a:r>
            <a:r>
              <a:rPr lang="en-US" sz="2000" dirty="0">
                <a:solidFill>
                  <a:srgbClr val="FF0000"/>
                </a:solidFill>
              </a:rPr>
              <a:t>provision of psychosocial support and </a:t>
            </a:r>
            <a:r>
              <a:rPr lang="en-US" sz="2000" dirty="0" smtClean="0">
                <a:solidFill>
                  <a:srgbClr val="FF0000"/>
                </a:solidFill>
              </a:rPr>
              <a:t>to </a:t>
            </a:r>
            <a:r>
              <a:rPr lang="en-US" sz="2000" dirty="0">
                <a:solidFill>
                  <a:srgbClr val="FF0000"/>
                </a:solidFill>
              </a:rPr>
              <a:t>improve </a:t>
            </a:r>
            <a:r>
              <a:rPr lang="en-US" sz="2000" dirty="0" smtClean="0">
                <a:solidFill>
                  <a:srgbClr val="FF0000"/>
                </a:solidFill>
              </a:rPr>
              <a:t>PSWB </a:t>
            </a:r>
            <a:endParaRPr lang="en-US"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8294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Advocacy and information dissemination</a:t>
            </a:r>
            <a:endParaRPr lang="da-DK" sz="3200" dirty="0" smtClean="0"/>
          </a:p>
        </p:txBody>
      </p:sp>
      <p:pic>
        <p:nvPicPr>
          <p:cNvPr id="8294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 name="TextBox 7"/>
          <p:cNvSpPr txBox="1"/>
          <p:nvPr/>
        </p:nvSpPr>
        <p:spPr>
          <a:xfrm>
            <a:off x="152400" y="1600200"/>
            <a:ext cx="8991600" cy="1200150"/>
          </a:xfrm>
          <a:prstGeom prst="rect">
            <a:avLst/>
          </a:prstGeom>
          <a:noFill/>
        </p:spPr>
        <p:txBody>
          <a:bodyPr>
            <a:spAutoFit/>
          </a:bodyPr>
          <a:lstStyle/>
          <a:p>
            <a:pPr>
              <a:defRPr/>
            </a:pPr>
            <a:r>
              <a:rPr lang="en-US" dirty="0"/>
              <a:t>Critical component of advocacy </a:t>
            </a:r>
            <a:r>
              <a:rPr lang="en-US" dirty="0" smtClean="0"/>
              <a:t>is: </a:t>
            </a:r>
            <a:endParaRPr lang="en-US" dirty="0"/>
          </a:p>
          <a:p>
            <a:pPr marL="1943100" indent="-342900">
              <a:buFont typeface="Arial"/>
              <a:buChar char="•"/>
              <a:defRPr/>
            </a:pPr>
            <a:r>
              <a:rPr lang="en-US" dirty="0"/>
              <a:t>raising awareness </a:t>
            </a:r>
          </a:p>
          <a:p>
            <a:pPr marL="1943100" indent="-342900">
              <a:buFont typeface="Arial"/>
              <a:buChar char="•"/>
              <a:defRPr/>
            </a:pPr>
            <a:r>
              <a:rPr lang="en-US" dirty="0"/>
              <a:t>sharing information</a:t>
            </a:r>
          </a:p>
        </p:txBody>
      </p:sp>
      <p:sp>
        <p:nvSpPr>
          <p:cNvPr id="10" name="TextBox 9"/>
          <p:cNvSpPr txBox="1">
            <a:spLocks noChangeArrowheads="1"/>
          </p:cNvSpPr>
          <p:nvPr/>
        </p:nvSpPr>
        <p:spPr bwMode="auto">
          <a:xfrm>
            <a:off x="5638800" y="1905000"/>
            <a:ext cx="3048000" cy="457200"/>
          </a:xfrm>
          <a:prstGeom prst="rect">
            <a:avLst/>
          </a:prstGeom>
          <a:noFill/>
          <a:ln w="9525">
            <a:noFill/>
            <a:miter lim="800000"/>
            <a:headEnd/>
            <a:tailEnd/>
          </a:ln>
        </p:spPr>
        <p:txBody>
          <a:bodyPr>
            <a:prstTxWarp prst="textNoShape">
              <a:avLst/>
            </a:prstTxWarp>
            <a:spAutoFit/>
          </a:bodyPr>
          <a:lstStyle/>
          <a:p>
            <a:r>
              <a:rPr lang="en-US"/>
              <a:t>How do you do this? </a:t>
            </a:r>
          </a:p>
        </p:txBody>
      </p:sp>
      <p:sp>
        <p:nvSpPr>
          <p:cNvPr id="82952" name="TextBox 16"/>
          <p:cNvSpPr txBox="1">
            <a:spLocks noChangeArrowheads="1"/>
          </p:cNvSpPr>
          <p:nvPr/>
        </p:nvSpPr>
        <p:spPr bwMode="auto">
          <a:xfrm>
            <a:off x="0" y="5486400"/>
            <a:ext cx="9144000" cy="461665"/>
          </a:xfrm>
          <a:prstGeom prst="rect">
            <a:avLst/>
          </a:prstGeom>
          <a:noFill/>
          <a:ln w="9525">
            <a:noFill/>
            <a:miter lim="800000"/>
            <a:headEnd/>
            <a:tailEnd/>
          </a:ln>
        </p:spPr>
        <p:txBody>
          <a:bodyPr wrap="square">
            <a:prstTxWarp prst="textNoShape">
              <a:avLst/>
            </a:prstTxWarp>
            <a:spAutoFit/>
          </a:bodyPr>
          <a:lstStyle/>
          <a:p>
            <a:r>
              <a:rPr lang="en-US" dirty="0" smtClean="0"/>
              <a:t>D</a:t>
            </a:r>
            <a:r>
              <a:rPr lang="en-US" dirty="0" smtClean="0"/>
              <a:t>ocumentation </a:t>
            </a:r>
            <a:r>
              <a:rPr lang="en-US" dirty="0"/>
              <a:t>and sharing of information and IEC materials </a:t>
            </a:r>
          </a:p>
        </p:txBody>
      </p:sp>
      <p:grpSp>
        <p:nvGrpSpPr>
          <p:cNvPr id="82953" name="Group 21"/>
          <p:cNvGrpSpPr>
            <a:grpSpLocks/>
          </p:cNvGrpSpPr>
          <p:nvPr/>
        </p:nvGrpSpPr>
        <p:grpSpPr bwMode="auto">
          <a:xfrm>
            <a:off x="228600" y="2819400"/>
            <a:ext cx="8115300" cy="2514600"/>
            <a:chOff x="228600" y="2819400"/>
            <a:chExt cx="8115300" cy="2514600"/>
          </a:xfrm>
        </p:grpSpPr>
        <p:pic>
          <p:nvPicPr>
            <p:cNvPr id="82954" name="Picture 19"/>
            <p:cNvPicPr>
              <a:picLocks noChangeAspect="1"/>
            </p:cNvPicPr>
            <p:nvPr/>
          </p:nvPicPr>
          <p:blipFill>
            <a:blip r:embed="rId5"/>
            <a:srcRect/>
            <a:stretch>
              <a:fillRect/>
            </a:stretch>
          </p:blipFill>
          <p:spPr bwMode="auto">
            <a:xfrm>
              <a:off x="228600" y="2819400"/>
              <a:ext cx="4597400" cy="2514600"/>
            </a:xfrm>
            <a:prstGeom prst="rect">
              <a:avLst/>
            </a:prstGeom>
            <a:noFill/>
            <a:ln w="9525">
              <a:noFill/>
              <a:miter lim="800000"/>
              <a:headEnd/>
              <a:tailEnd/>
            </a:ln>
          </p:spPr>
        </p:pic>
        <p:pic>
          <p:nvPicPr>
            <p:cNvPr id="82955" name="Picture 20"/>
            <p:cNvPicPr>
              <a:picLocks noChangeAspect="1"/>
            </p:cNvPicPr>
            <p:nvPr/>
          </p:nvPicPr>
          <p:blipFill>
            <a:blip r:embed="rId6"/>
            <a:srcRect/>
            <a:stretch>
              <a:fillRect/>
            </a:stretch>
          </p:blipFill>
          <p:spPr bwMode="auto">
            <a:xfrm>
              <a:off x="5181600" y="2971800"/>
              <a:ext cx="3162300" cy="222250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2952"/>
                                        </p:tgtEl>
                                        <p:attrNameLst>
                                          <p:attrName>style.visibility</p:attrName>
                                        </p:attrNameLst>
                                      </p:cBhvr>
                                      <p:to>
                                        <p:strVal val="visible"/>
                                      </p:to>
                                    </p:set>
                                    <p:animEffect transition="in" filter="fade">
                                      <p:cBhvr>
                                        <p:cTn id="12" dur="2000"/>
                                        <p:tgtEl>
                                          <p:spTgt spid="829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29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21508"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When do you start planning a PS response? </a:t>
            </a:r>
          </a:p>
        </p:txBody>
      </p:sp>
      <p:pic>
        <p:nvPicPr>
          <p:cNvPr id="2150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1510" name="Picture 8"/>
          <p:cNvPicPr>
            <a:picLocks noChangeAspect="1"/>
          </p:cNvPicPr>
          <p:nvPr/>
        </p:nvPicPr>
        <p:blipFill>
          <a:blip r:embed="rId5"/>
          <a:srcRect/>
          <a:stretch>
            <a:fillRect/>
          </a:stretch>
        </p:blipFill>
        <p:spPr bwMode="auto">
          <a:xfrm>
            <a:off x="-25400" y="1600200"/>
            <a:ext cx="9169400" cy="5575300"/>
          </a:xfrm>
          <a:prstGeom prst="rect">
            <a:avLst/>
          </a:prstGeom>
          <a:noFill/>
          <a:ln w="9525">
            <a:noFill/>
            <a:miter lim="800000"/>
            <a:headEnd/>
            <a:tailEnd/>
          </a:ln>
        </p:spPr>
      </p:pic>
      <p:grpSp>
        <p:nvGrpSpPr>
          <p:cNvPr id="2" name="Group 12"/>
          <p:cNvGrpSpPr>
            <a:grpSpLocks/>
          </p:cNvGrpSpPr>
          <p:nvPr/>
        </p:nvGrpSpPr>
        <p:grpSpPr bwMode="auto">
          <a:xfrm>
            <a:off x="-304800" y="1219200"/>
            <a:ext cx="1600200" cy="5181600"/>
            <a:chOff x="-152400" y="1219200"/>
            <a:chExt cx="1600200" cy="5181600"/>
          </a:xfrm>
        </p:grpSpPr>
        <p:sp>
          <p:nvSpPr>
            <p:cNvPr id="11" name="12-Point Star 10"/>
            <p:cNvSpPr/>
            <p:nvPr/>
          </p:nvSpPr>
          <p:spPr bwMode="auto">
            <a:xfrm>
              <a:off x="-152400" y="4038600"/>
              <a:ext cx="1524000" cy="2362200"/>
            </a:xfrm>
            <a:prstGeom prst="star12">
              <a:avLst/>
            </a:prstGeom>
            <a:noFill/>
            <a:ln w="57150" cap="flat" cmpd="sng" algn="ctr">
              <a:solidFill>
                <a:srgbClr val="0000FF"/>
              </a:solidFill>
              <a:prstDash val="solid"/>
              <a:round/>
              <a:headEnd type="none" w="med" len="med"/>
              <a:tailEnd type="none" w="med" len="med"/>
            </a:ln>
            <a:effectLst/>
          </p:spPr>
          <p:txBody>
            <a:bodyPr>
              <a:prstTxWarp prst="textNoShape">
                <a:avLst/>
              </a:prstTxWarp>
            </a:bodyPr>
            <a:lstStyle/>
            <a:p>
              <a:pPr>
                <a:defRPr/>
              </a:pPr>
              <a:endParaRPr lang="en-US" dirty="0"/>
            </a:p>
          </p:txBody>
        </p:sp>
        <p:sp>
          <p:nvSpPr>
            <p:cNvPr id="12" name="12-Point Star 11"/>
            <p:cNvSpPr/>
            <p:nvPr/>
          </p:nvSpPr>
          <p:spPr bwMode="auto">
            <a:xfrm>
              <a:off x="-76200" y="1219200"/>
              <a:ext cx="1524000" cy="2362200"/>
            </a:xfrm>
            <a:prstGeom prst="star12">
              <a:avLst/>
            </a:prstGeom>
            <a:noFill/>
            <a:ln w="57150" cap="flat" cmpd="sng" algn="ctr">
              <a:solidFill>
                <a:srgbClr val="0000FF"/>
              </a:solidFill>
              <a:prstDash val="solid"/>
              <a:round/>
              <a:headEnd type="none" w="med" len="med"/>
              <a:tailEnd type="none" w="med" len="med"/>
            </a:ln>
            <a:effectLst/>
          </p:spPr>
          <p:txBody>
            <a:bodyPr>
              <a:prstTxWarp prst="textNoShape">
                <a:avLst/>
              </a:prstTxWarp>
            </a:bodyPr>
            <a:lstStyle/>
            <a:p>
              <a:pPr>
                <a:defRPr/>
              </a:pP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
                                        </p:tgtEl>
                                      </p:cBhvr>
                                    </p:animEffect>
                                    <p:animScale>
                                      <p:cBhvr>
                                        <p:cTn id="12"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35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23556"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Preparations for psychosocial response</a:t>
            </a:r>
          </a:p>
        </p:txBody>
      </p:sp>
      <p:sp>
        <p:nvSpPr>
          <p:cNvPr id="23557" name="Rectangle 3"/>
          <p:cNvSpPr>
            <a:spLocks noGrp="1" noChangeArrowheads="1"/>
          </p:cNvSpPr>
          <p:nvPr>
            <p:ph type="body" idx="4294967295"/>
          </p:nvPr>
        </p:nvSpPr>
        <p:spPr>
          <a:xfrm>
            <a:off x="0" y="1676400"/>
            <a:ext cx="5562600" cy="4419600"/>
          </a:xfrm>
        </p:spPr>
        <p:txBody>
          <a:bodyPr/>
          <a:lstStyle/>
          <a:p>
            <a:pPr eaLnBrk="1" hangingPunct="1"/>
            <a:r>
              <a:rPr lang="en-US" sz="2600" dirty="0" smtClean="0">
                <a:solidFill>
                  <a:srgbClr val="292929"/>
                </a:solidFill>
              </a:rPr>
              <a:t>Training</a:t>
            </a:r>
          </a:p>
          <a:p>
            <a:pPr eaLnBrk="1" hangingPunct="1">
              <a:buFontTx/>
              <a:buChar char="•"/>
            </a:pPr>
            <a:r>
              <a:rPr lang="en-US" sz="2600" dirty="0" smtClean="0">
                <a:solidFill>
                  <a:srgbClr val="292929"/>
                </a:solidFill>
              </a:rPr>
              <a:t>Staff </a:t>
            </a:r>
          </a:p>
          <a:p>
            <a:pPr eaLnBrk="1" hangingPunct="1">
              <a:buFontTx/>
              <a:buChar char="•"/>
            </a:pPr>
            <a:r>
              <a:rPr lang="en-US" sz="2600" dirty="0" smtClean="0">
                <a:solidFill>
                  <a:srgbClr val="292929"/>
                </a:solidFill>
              </a:rPr>
              <a:t>Volunteers </a:t>
            </a:r>
          </a:p>
          <a:p>
            <a:pPr eaLnBrk="1" hangingPunct="1">
              <a:buFontTx/>
              <a:buChar char="•"/>
            </a:pPr>
            <a:r>
              <a:rPr lang="en-US" sz="2600" dirty="0" smtClean="0">
                <a:solidFill>
                  <a:srgbClr val="292929"/>
                </a:solidFill>
              </a:rPr>
              <a:t>Community members</a:t>
            </a:r>
          </a:p>
          <a:p>
            <a:pPr eaLnBrk="1" hangingPunct="1"/>
            <a:endParaRPr lang="en-US" sz="2600" dirty="0" smtClean="0">
              <a:solidFill>
                <a:srgbClr val="292929"/>
              </a:solidFill>
            </a:endParaRPr>
          </a:p>
          <a:p>
            <a:pPr eaLnBrk="1" hangingPunct="1"/>
            <a:r>
              <a:rPr lang="en-US" sz="2600" dirty="0" smtClean="0">
                <a:solidFill>
                  <a:srgbClr val="292929"/>
                </a:solidFill>
                <a:ea typeface="Times New Roman" charset="0"/>
                <a:cs typeface="Times New Roman" charset="0"/>
              </a:rPr>
              <a:t>Advocacy </a:t>
            </a:r>
          </a:p>
          <a:p>
            <a:pPr eaLnBrk="1" hangingPunct="1">
              <a:buFontTx/>
              <a:buChar char="•"/>
            </a:pPr>
            <a:r>
              <a:rPr lang="en-US" sz="2600" dirty="0" smtClean="0">
                <a:solidFill>
                  <a:srgbClr val="292929"/>
                </a:solidFill>
              </a:rPr>
              <a:t>Organizational (budget)</a:t>
            </a:r>
          </a:p>
          <a:p>
            <a:pPr eaLnBrk="1" hangingPunct="1">
              <a:buFontTx/>
              <a:buChar char="•"/>
            </a:pPr>
            <a:r>
              <a:rPr lang="en-US" sz="2600" dirty="0" smtClean="0">
                <a:solidFill>
                  <a:srgbClr val="292929"/>
                </a:solidFill>
              </a:rPr>
              <a:t>Public (Awareness, Sensitization)</a:t>
            </a:r>
          </a:p>
          <a:p>
            <a:pPr eaLnBrk="1" hangingPunct="1">
              <a:buFontTx/>
              <a:buChar char="•"/>
            </a:pPr>
            <a:r>
              <a:rPr lang="en-US" sz="2600" dirty="0" smtClean="0">
                <a:solidFill>
                  <a:srgbClr val="292929"/>
                </a:solidFill>
              </a:rPr>
              <a:t>National </a:t>
            </a:r>
          </a:p>
          <a:p>
            <a:pPr eaLnBrk="1" hangingPunct="1"/>
            <a:endParaRPr lang="en-US" sz="2600" dirty="0" smtClean="0">
              <a:solidFill>
                <a:srgbClr val="292929"/>
              </a:solidFill>
              <a:ea typeface="Times New Roman" charset="0"/>
              <a:cs typeface="Times New Roman" charset="0"/>
            </a:endParaRPr>
          </a:p>
          <a:p>
            <a:pPr eaLnBrk="1" hangingPunct="1"/>
            <a:endParaRPr lang="en-US" sz="2600" dirty="0" smtClean="0">
              <a:solidFill>
                <a:srgbClr val="292929"/>
              </a:solidFill>
              <a:ea typeface="Times New Roman" charset="0"/>
              <a:cs typeface="Times New Roman" charset="0"/>
            </a:endParaRPr>
          </a:p>
          <a:p>
            <a:pPr eaLnBrk="1" hangingPunct="1"/>
            <a:endParaRPr lang="en-GB" sz="2600" dirty="0" smtClean="0">
              <a:solidFill>
                <a:srgbClr val="292929"/>
              </a:solidFill>
              <a:ea typeface="Times New Roman" charset="0"/>
              <a:cs typeface="Times New Roman" charset="0"/>
            </a:endParaRPr>
          </a:p>
          <a:p>
            <a:pPr eaLnBrk="1" hangingPunct="1"/>
            <a:endParaRPr lang="da-DK" sz="2600" dirty="0" smtClean="0">
              <a:solidFill>
                <a:srgbClr val="292929"/>
              </a:solidFill>
            </a:endParaRPr>
          </a:p>
        </p:txBody>
      </p:sp>
      <p:pic>
        <p:nvPicPr>
          <p:cNvPr id="2355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3559" name="Picture 6"/>
          <p:cNvPicPr>
            <a:picLocks noChangeAspect="1"/>
          </p:cNvPicPr>
          <p:nvPr/>
        </p:nvPicPr>
        <p:blipFill>
          <a:blip r:embed="rId5"/>
          <a:srcRect/>
          <a:stretch>
            <a:fillRect/>
          </a:stretch>
        </p:blipFill>
        <p:spPr bwMode="auto">
          <a:xfrm>
            <a:off x="5562600" y="1676400"/>
            <a:ext cx="3340100" cy="458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25604"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When does planning a PS response start? </a:t>
            </a:r>
          </a:p>
        </p:txBody>
      </p:sp>
      <p:pic>
        <p:nvPicPr>
          <p:cNvPr id="256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5606" name="Picture 8"/>
          <p:cNvPicPr>
            <a:picLocks noChangeAspect="1"/>
          </p:cNvPicPr>
          <p:nvPr/>
        </p:nvPicPr>
        <p:blipFill>
          <a:blip r:embed="rId5"/>
          <a:srcRect/>
          <a:stretch>
            <a:fillRect/>
          </a:stretch>
        </p:blipFill>
        <p:spPr bwMode="auto">
          <a:xfrm>
            <a:off x="0" y="1524000"/>
            <a:ext cx="9169400" cy="5575300"/>
          </a:xfrm>
          <a:prstGeom prst="rect">
            <a:avLst/>
          </a:prstGeom>
          <a:noFill/>
          <a:ln w="9525">
            <a:noFill/>
            <a:miter lim="800000"/>
            <a:headEnd/>
            <a:tailEnd/>
          </a:ln>
        </p:spPr>
      </p:pic>
      <p:pic>
        <p:nvPicPr>
          <p:cNvPr id="26" name="Picture 25"/>
          <p:cNvPicPr>
            <a:picLocks noChangeAspect="1"/>
          </p:cNvPicPr>
          <p:nvPr/>
        </p:nvPicPr>
        <p:blipFill>
          <a:blip r:embed="rId6"/>
          <a:srcRect/>
          <a:stretch>
            <a:fillRect/>
          </a:stretch>
        </p:blipFill>
        <p:spPr bwMode="auto">
          <a:xfrm>
            <a:off x="0" y="3657600"/>
            <a:ext cx="9144000" cy="533400"/>
          </a:xfrm>
          <a:prstGeom prst="rect">
            <a:avLst/>
          </a:prstGeom>
          <a:noFill/>
          <a:ln w="9525">
            <a:noFill/>
            <a:miter lim="800000"/>
            <a:headEnd/>
            <a:tailEnd/>
          </a:ln>
        </p:spPr>
      </p:pic>
      <p:sp>
        <p:nvSpPr>
          <p:cNvPr id="29" name="Down Arrow 28"/>
          <p:cNvSpPr>
            <a:spLocks noChangeArrowheads="1"/>
          </p:cNvSpPr>
          <p:nvPr/>
        </p:nvSpPr>
        <p:spPr bwMode="auto">
          <a:xfrm>
            <a:off x="1524000" y="2743200"/>
            <a:ext cx="685800" cy="304800"/>
          </a:xfrm>
          <a:prstGeom prst="down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lang="en-US"/>
          </a:p>
        </p:txBody>
      </p:sp>
      <p:grpSp>
        <p:nvGrpSpPr>
          <p:cNvPr id="2" name="Group 41"/>
          <p:cNvGrpSpPr>
            <a:grpSpLocks/>
          </p:cNvGrpSpPr>
          <p:nvPr/>
        </p:nvGrpSpPr>
        <p:grpSpPr bwMode="auto">
          <a:xfrm>
            <a:off x="2133600" y="2057400"/>
            <a:ext cx="1066800" cy="1524000"/>
            <a:chOff x="2133600" y="2057400"/>
            <a:chExt cx="1066800" cy="1524000"/>
          </a:xfrm>
        </p:grpSpPr>
        <p:sp>
          <p:nvSpPr>
            <p:cNvPr id="25614" name="Curved Down Arrow 29"/>
            <p:cNvSpPr>
              <a:spLocks noChangeArrowheads="1"/>
            </p:cNvSpPr>
            <p:nvPr/>
          </p:nvSpPr>
          <p:spPr bwMode="auto">
            <a:xfrm>
              <a:off x="2133600" y="2057400"/>
              <a:ext cx="914400" cy="381000"/>
            </a:xfrm>
            <a:prstGeom prst="curvedDownArrow">
              <a:avLst>
                <a:gd name="adj1" fmla="val 25000"/>
                <a:gd name="adj2" fmla="val 50000"/>
                <a:gd name="adj3" fmla="val 25000"/>
              </a:avLst>
            </a:prstGeom>
            <a:solidFill>
              <a:srgbClr val="FFFF00"/>
            </a:solidFill>
            <a:ln w="9525">
              <a:solidFill>
                <a:schemeClr val="tx1"/>
              </a:solidFill>
              <a:round/>
              <a:headEnd/>
              <a:tailEnd/>
            </a:ln>
          </p:spPr>
          <p:txBody>
            <a:bodyPr>
              <a:prstTxWarp prst="textNoShape">
                <a:avLst/>
              </a:prstTxWarp>
            </a:bodyPr>
            <a:lstStyle/>
            <a:p>
              <a:endParaRPr lang="en-US"/>
            </a:p>
          </p:txBody>
        </p:sp>
        <p:sp>
          <p:nvSpPr>
            <p:cNvPr id="35" name="Bent-Up Arrow 34"/>
            <p:cNvSpPr/>
            <p:nvPr/>
          </p:nvSpPr>
          <p:spPr bwMode="auto">
            <a:xfrm>
              <a:off x="2438400" y="2895600"/>
              <a:ext cx="762000" cy="685800"/>
            </a:xfrm>
            <a:prstGeom prst="bentUpArrow">
              <a:avLst/>
            </a:prstGeom>
            <a:solidFill>
              <a:srgbClr val="FFFF00"/>
            </a:solidFill>
            <a:ln w="9525" cap="flat" cmpd="sng" algn="ctr">
              <a:solidFill>
                <a:schemeClr val="tx1"/>
              </a:solidFill>
              <a:prstDash val="solid"/>
              <a:round/>
              <a:headEnd type="none" w="med" len="med"/>
              <a:tailEnd type="none" w="med" len="med"/>
            </a:ln>
            <a:effectLst/>
          </p:spPr>
          <p:txBody>
            <a:bodyPr>
              <a:prstTxWarp prst="textNoShape">
                <a:avLst/>
              </a:prstTxWarp>
            </a:bodyPr>
            <a:lstStyle/>
            <a:p>
              <a:pPr>
                <a:defRPr/>
              </a:pPr>
              <a:endParaRPr lang="en-US"/>
            </a:p>
          </p:txBody>
        </p:sp>
      </p:grpSp>
      <p:sp>
        <p:nvSpPr>
          <p:cNvPr id="37" name="Down Arrow 36"/>
          <p:cNvSpPr>
            <a:spLocks noChangeArrowheads="1"/>
          </p:cNvSpPr>
          <p:nvPr/>
        </p:nvSpPr>
        <p:spPr bwMode="auto">
          <a:xfrm rot="-1509545">
            <a:off x="3433763" y="2571750"/>
            <a:ext cx="457200" cy="838200"/>
          </a:xfrm>
          <a:prstGeom prst="downArrow">
            <a:avLst>
              <a:gd name="adj1" fmla="val 50000"/>
              <a:gd name="adj2" fmla="val 50001"/>
            </a:avLst>
          </a:prstGeom>
          <a:solidFill>
            <a:srgbClr val="FFFF00">
              <a:alpha val="54117"/>
            </a:srgbClr>
          </a:solidFill>
          <a:ln w="9525">
            <a:solidFill>
              <a:schemeClr val="tx1"/>
            </a:solidFill>
            <a:round/>
            <a:headEnd/>
            <a:tailEnd/>
          </a:ln>
        </p:spPr>
        <p:txBody>
          <a:bodyPr>
            <a:prstTxWarp prst="textNoShape">
              <a:avLst/>
            </a:prstTxWarp>
          </a:bodyPr>
          <a:lstStyle/>
          <a:p>
            <a:endParaRPr lang="en-US"/>
          </a:p>
        </p:txBody>
      </p:sp>
      <p:grpSp>
        <p:nvGrpSpPr>
          <p:cNvPr id="3" name="Group 40"/>
          <p:cNvGrpSpPr>
            <a:grpSpLocks/>
          </p:cNvGrpSpPr>
          <p:nvPr/>
        </p:nvGrpSpPr>
        <p:grpSpPr bwMode="auto">
          <a:xfrm>
            <a:off x="5257800" y="2743200"/>
            <a:ext cx="2514600" cy="304800"/>
            <a:chOff x="5257800" y="2743200"/>
            <a:chExt cx="2514600" cy="304800"/>
          </a:xfrm>
        </p:grpSpPr>
        <p:sp>
          <p:nvSpPr>
            <p:cNvPr id="25612" name="Up Arrow 37"/>
            <p:cNvSpPr>
              <a:spLocks noChangeArrowheads="1"/>
            </p:cNvSpPr>
            <p:nvPr/>
          </p:nvSpPr>
          <p:spPr bwMode="auto">
            <a:xfrm>
              <a:off x="5257800" y="2743200"/>
              <a:ext cx="762000" cy="304800"/>
            </a:xfrm>
            <a:prstGeom prst="up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lang="en-US"/>
            </a:p>
          </p:txBody>
        </p:sp>
        <p:sp>
          <p:nvSpPr>
            <p:cNvPr id="25613" name="Up Arrow 38"/>
            <p:cNvSpPr>
              <a:spLocks noChangeArrowheads="1"/>
            </p:cNvSpPr>
            <p:nvPr/>
          </p:nvSpPr>
          <p:spPr bwMode="auto">
            <a:xfrm rot="10800000">
              <a:off x="7010400" y="2743200"/>
              <a:ext cx="762000" cy="304800"/>
            </a:xfrm>
            <a:prstGeom prst="up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2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accel="50000" decel="50000" fill="hold" nodeType="clickEffect">
                                  <p:stCondLst>
                                    <p:cond delay="0"/>
                                  </p:stCondLst>
                                  <p:childTnLst>
                                    <p:animScale>
                                      <p:cBhvr>
                                        <p:cTn id="26" dur="2000" fill="hold"/>
                                        <p:tgtEl>
                                          <p:spTgt spid="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27652"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Who is involved in a psychosocial response? </a:t>
            </a:r>
          </a:p>
        </p:txBody>
      </p:sp>
      <p:pic>
        <p:nvPicPr>
          <p:cNvPr id="2765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4" name="TextBox 6"/>
          <p:cNvSpPr txBox="1">
            <a:spLocks noChangeArrowheads="1"/>
          </p:cNvSpPr>
          <p:nvPr/>
        </p:nvSpPr>
        <p:spPr bwMode="auto">
          <a:xfrm>
            <a:off x="76200" y="2667000"/>
            <a:ext cx="5538788" cy="461963"/>
          </a:xfrm>
          <a:prstGeom prst="rect">
            <a:avLst/>
          </a:prstGeom>
          <a:noFill/>
          <a:ln w="9525">
            <a:noFill/>
            <a:miter lim="800000"/>
            <a:headEnd/>
            <a:tailEnd/>
          </a:ln>
        </p:spPr>
        <p:txBody>
          <a:bodyPr wrap="square">
            <a:prstTxWarp prst="textNoShape">
              <a:avLst/>
            </a:prstTxWarp>
            <a:spAutoFit/>
          </a:bodyPr>
          <a:lstStyle/>
          <a:p>
            <a:r>
              <a:rPr lang="en-US" dirty="0"/>
              <a:t>The affected population = community </a:t>
            </a:r>
          </a:p>
        </p:txBody>
      </p:sp>
      <p:sp>
        <p:nvSpPr>
          <p:cNvPr id="27655" name="TextBox 7"/>
          <p:cNvSpPr txBox="1">
            <a:spLocks noChangeArrowheads="1"/>
          </p:cNvSpPr>
          <p:nvPr/>
        </p:nvSpPr>
        <p:spPr bwMode="auto">
          <a:xfrm>
            <a:off x="76200" y="3276600"/>
            <a:ext cx="3668713" cy="461963"/>
          </a:xfrm>
          <a:prstGeom prst="rect">
            <a:avLst/>
          </a:prstGeom>
          <a:noFill/>
          <a:ln w="9525">
            <a:noFill/>
            <a:miter lim="800000"/>
            <a:headEnd/>
            <a:tailEnd/>
          </a:ln>
        </p:spPr>
        <p:txBody>
          <a:bodyPr wrap="square">
            <a:prstTxWarp prst="textNoShape">
              <a:avLst/>
            </a:prstTxWarp>
            <a:spAutoFit/>
          </a:bodyPr>
          <a:lstStyle/>
          <a:p>
            <a:r>
              <a:rPr lang="en-US" dirty="0">
                <a:solidFill>
                  <a:srgbClr val="FF0000"/>
                </a:solidFill>
              </a:rPr>
              <a:t>What is a community?</a:t>
            </a:r>
          </a:p>
        </p:txBody>
      </p:sp>
      <p:sp>
        <p:nvSpPr>
          <p:cNvPr id="9" name="TextBox 6"/>
          <p:cNvSpPr txBox="1">
            <a:spLocks noChangeArrowheads="1"/>
          </p:cNvSpPr>
          <p:nvPr/>
        </p:nvSpPr>
        <p:spPr bwMode="auto">
          <a:xfrm>
            <a:off x="0" y="1676400"/>
            <a:ext cx="5257800" cy="838200"/>
          </a:xfrm>
          <a:prstGeom prst="rect">
            <a:avLst/>
          </a:prstGeom>
          <a:noFill/>
          <a:ln w="9525">
            <a:noFill/>
            <a:miter lim="800000"/>
            <a:headEnd/>
            <a:tailEnd/>
          </a:ln>
        </p:spPr>
        <p:txBody>
          <a:bodyPr wrap="square">
            <a:prstTxWarp prst="textNoShape">
              <a:avLst/>
            </a:prstTxWarp>
            <a:spAutoFit/>
          </a:bodyPr>
          <a:lstStyle/>
          <a:p>
            <a:r>
              <a:rPr lang="en-US" dirty="0">
                <a:solidFill>
                  <a:srgbClr val="FF0000"/>
                </a:solidFill>
              </a:rPr>
              <a:t>Who is the most important group of people in a PS response? </a:t>
            </a:r>
          </a:p>
        </p:txBody>
      </p:sp>
      <p:grpSp>
        <p:nvGrpSpPr>
          <p:cNvPr id="13" name="Group 12"/>
          <p:cNvGrpSpPr/>
          <p:nvPr/>
        </p:nvGrpSpPr>
        <p:grpSpPr>
          <a:xfrm>
            <a:off x="76200" y="3262411"/>
            <a:ext cx="9067800" cy="2857500"/>
            <a:chOff x="76200" y="3262411"/>
            <a:chExt cx="9067800" cy="2857500"/>
          </a:xfrm>
        </p:grpSpPr>
        <p:sp>
          <p:nvSpPr>
            <p:cNvPr id="27658" name="TextBox 8"/>
            <p:cNvSpPr txBox="1">
              <a:spLocks noChangeArrowheads="1"/>
            </p:cNvSpPr>
            <p:nvPr/>
          </p:nvSpPr>
          <p:spPr bwMode="auto">
            <a:xfrm>
              <a:off x="76200" y="3811587"/>
              <a:ext cx="5181600" cy="1938992"/>
            </a:xfrm>
            <a:prstGeom prst="rect">
              <a:avLst/>
            </a:prstGeom>
            <a:noFill/>
            <a:ln w="9525">
              <a:noFill/>
              <a:miter lim="800000"/>
              <a:headEnd/>
              <a:tailEnd/>
            </a:ln>
          </p:spPr>
          <p:txBody>
            <a:bodyPr wrap="square">
              <a:prstTxWarp prst="textNoShape">
                <a:avLst/>
              </a:prstTxWarp>
              <a:spAutoFit/>
            </a:bodyPr>
            <a:lstStyle/>
            <a:p>
              <a:r>
                <a:rPr lang="en-US" dirty="0"/>
                <a:t>A group of people who</a:t>
              </a:r>
            </a:p>
            <a:p>
              <a:pPr>
                <a:buFont typeface="Lucida Grande" charset="0"/>
                <a:buChar char="-"/>
              </a:pPr>
              <a:r>
                <a:rPr lang="en-US" dirty="0" smtClean="0"/>
                <a:t> Live </a:t>
              </a:r>
              <a:r>
                <a:rPr lang="en-US" dirty="0"/>
                <a:t>in an area together or</a:t>
              </a:r>
            </a:p>
            <a:p>
              <a:pPr>
                <a:buFont typeface="Lucida Grande" charset="0"/>
                <a:buChar char="-"/>
                <a:tabLst>
                  <a:tab pos="2171700" algn="l"/>
                </a:tabLst>
              </a:pPr>
              <a:r>
                <a:rPr lang="en-US" dirty="0" smtClean="0"/>
                <a:t> Have similar backgrounds, religious beliefs, jobs, interests etc.</a:t>
              </a:r>
              <a:endParaRPr lang="en-US" dirty="0"/>
            </a:p>
            <a:p>
              <a:endParaRPr lang="en-US" dirty="0"/>
            </a:p>
          </p:txBody>
        </p:sp>
        <p:pic>
          <p:nvPicPr>
            <p:cNvPr id="12" name="Picture 11"/>
            <p:cNvPicPr>
              <a:picLocks noChangeAspect="1"/>
            </p:cNvPicPr>
            <p:nvPr/>
          </p:nvPicPr>
          <p:blipFill>
            <a:blip r:embed="rId5"/>
            <a:stretch>
              <a:fillRect/>
            </a:stretch>
          </p:blipFill>
          <p:spPr>
            <a:xfrm>
              <a:off x="5257800" y="3262411"/>
              <a:ext cx="3886200" cy="28575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4"/>
                                        </p:tgtEl>
                                        <p:attrNameLst>
                                          <p:attrName>style.visibility</p:attrName>
                                        </p:attrNameLst>
                                      </p:cBhvr>
                                      <p:to>
                                        <p:strVal val="visible"/>
                                      </p:to>
                                    </p:set>
                                    <p:animEffect transition="in" filter="fade">
                                      <p:cBhvr>
                                        <p:cTn id="12" dur="2000"/>
                                        <p:tgtEl>
                                          <p:spTgt spid="276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5"/>
                                        </p:tgtEl>
                                        <p:attrNameLst>
                                          <p:attrName>style.visibility</p:attrName>
                                        </p:attrNameLst>
                                      </p:cBhvr>
                                      <p:to>
                                        <p:strVal val="visible"/>
                                      </p:to>
                                    </p:set>
                                    <p:animEffect transition="in" filter="fade">
                                      <p:cBhvr>
                                        <p:cTn id="17" dur="2000"/>
                                        <p:tgtEl>
                                          <p:spTgt spid="276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29700"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Community participation</a:t>
            </a:r>
          </a:p>
        </p:txBody>
      </p:sp>
      <p:pic>
        <p:nvPicPr>
          <p:cNvPr id="2970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2" name="TextBox 6"/>
          <p:cNvSpPr txBox="1">
            <a:spLocks noChangeArrowheads="1"/>
          </p:cNvSpPr>
          <p:nvPr/>
        </p:nvSpPr>
        <p:spPr bwMode="auto">
          <a:xfrm>
            <a:off x="228600" y="1676400"/>
            <a:ext cx="8610600" cy="830263"/>
          </a:xfrm>
          <a:prstGeom prst="rect">
            <a:avLst/>
          </a:prstGeom>
          <a:noFill/>
          <a:ln w="9525">
            <a:noFill/>
            <a:miter lim="800000"/>
            <a:headEnd/>
            <a:tailEnd/>
          </a:ln>
        </p:spPr>
        <p:txBody>
          <a:bodyPr>
            <a:prstTxWarp prst="textNoShape">
              <a:avLst/>
            </a:prstTxWarp>
            <a:spAutoFit/>
          </a:bodyPr>
          <a:lstStyle/>
          <a:p>
            <a:r>
              <a:rPr lang="en-US"/>
              <a:t>Why is participation of the affected community important for a psychosocial response? </a:t>
            </a:r>
          </a:p>
        </p:txBody>
      </p:sp>
      <p:sp>
        <p:nvSpPr>
          <p:cNvPr id="9" name="TextBox 8"/>
          <p:cNvSpPr txBox="1"/>
          <p:nvPr/>
        </p:nvSpPr>
        <p:spPr>
          <a:xfrm>
            <a:off x="457200" y="2667000"/>
            <a:ext cx="7712075" cy="4340225"/>
          </a:xfrm>
          <a:prstGeom prst="rect">
            <a:avLst/>
          </a:prstGeom>
          <a:noFill/>
        </p:spPr>
        <p:txBody>
          <a:bodyPr>
            <a:spAutoFit/>
          </a:bodyPr>
          <a:lstStyle/>
          <a:p>
            <a:pPr>
              <a:defRPr/>
            </a:pPr>
            <a:r>
              <a:rPr lang="en-US" dirty="0">
                <a:solidFill>
                  <a:srgbClr val="FF2911"/>
                </a:solidFill>
              </a:rPr>
              <a:t>The affected population know </a:t>
            </a:r>
            <a:r>
              <a:rPr lang="en-US" dirty="0" smtClean="0">
                <a:solidFill>
                  <a:srgbClr val="FF2911"/>
                </a:solidFill>
              </a:rPr>
              <a:t>best </a:t>
            </a:r>
            <a:endParaRPr lang="en-US" dirty="0">
              <a:solidFill>
                <a:srgbClr val="FF2911"/>
              </a:solidFill>
            </a:endParaRPr>
          </a:p>
          <a:p>
            <a:pPr marL="228600" indent="-228600">
              <a:lnSpc>
                <a:spcPct val="150000"/>
              </a:lnSpc>
              <a:buFont typeface="Arial"/>
              <a:buChar char="•"/>
              <a:defRPr/>
            </a:pPr>
            <a:r>
              <a:rPr lang="en-US" dirty="0"/>
              <a:t>How they have been affected </a:t>
            </a:r>
          </a:p>
          <a:p>
            <a:pPr marL="228600" indent="-228600">
              <a:lnSpc>
                <a:spcPct val="150000"/>
              </a:lnSpc>
              <a:buFont typeface="Arial"/>
              <a:buChar char="•"/>
              <a:defRPr/>
            </a:pPr>
            <a:r>
              <a:rPr lang="en-US" dirty="0"/>
              <a:t>Which people or groups are affected in different ways</a:t>
            </a:r>
          </a:p>
          <a:p>
            <a:pPr marL="228600" indent="-228600">
              <a:lnSpc>
                <a:spcPct val="150000"/>
              </a:lnSpc>
              <a:buFont typeface="Arial"/>
              <a:buChar char="•"/>
              <a:defRPr/>
            </a:pPr>
            <a:r>
              <a:rPr lang="en-US" dirty="0"/>
              <a:t>How they are coping with the impact of the event now</a:t>
            </a:r>
          </a:p>
          <a:p>
            <a:pPr marL="228600" indent="-228600">
              <a:lnSpc>
                <a:spcPct val="150000"/>
              </a:lnSpc>
              <a:buFont typeface="Arial"/>
              <a:buChar char="•"/>
              <a:defRPr/>
            </a:pPr>
            <a:r>
              <a:rPr lang="en-US" dirty="0"/>
              <a:t>What help they need to cope better</a:t>
            </a:r>
          </a:p>
          <a:p>
            <a:pPr marL="228600" indent="-228600">
              <a:lnSpc>
                <a:spcPct val="150000"/>
              </a:lnSpc>
              <a:buFont typeface="Arial"/>
              <a:buChar char="•"/>
              <a:defRPr/>
            </a:pPr>
            <a:r>
              <a:rPr lang="en-US" dirty="0"/>
              <a:t>Appropriate social and cultural behaviour</a:t>
            </a:r>
          </a:p>
          <a:p>
            <a:pPr>
              <a:defRPr/>
            </a:pPr>
            <a:endParaRPr lang="en-US" dirty="0"/>
          </a:p>
          <a:p>
            <a:pPr>
              <a:defRPr/>
            </a:pPr>
            <a:endParaRPr lang="en-US" dirty="0"/>
          </a:p>
          <a:p>
            <a:pP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PLANNING AND IMPLEMENTATION</a:t>
            </a:r>
            <a:endParaRPr lang="da-DK" sz="1000"/>
          </a:p>
        </p:txBody>
      </p:sp>
      <p:sp>
        <p:nvSpPr>
          <p:cNvPr id="31748"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Community participation</a:t>
            </a:r>
          </a:p>
        </p:txBody>
      </p:sp>
      <p:pic>
        <p:nvPicPr>
          <p:cNvPr id="3174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50" name="TextBox 6"/>
          <p:cNvSpPr txBox="1">
            <a:spLocks noChangeArrowheads="1"/>
          </p:cNvSpPr>
          <p:nvPr/>
        </p:nvSpPr>
        <p:spPr bwMode="auto">
          <a:xfrm>
            <a:off x="228600" y="1676400"/>
            <a:ext cx="8610600" cy="461963"/>
          </a:xfrm>
          <a:prstGeom prst="rect">
            <a:avLst/>
          </a:prstGeom>
          <a:noFill/>
          <a:ln w="9525">
            <a:noFill/>
            <a:miter lim="800000"/>
            <a:headEnd/>
            <a:tailEnd/>
          </a:ln>
        </p:spPr>
        <p:txBody>
          <a:bodyPr>
            <a:prstTxWarp prst="textNoShape">
              <a:avLst/>
            </a:prstTxWarp>
            <a:spAutoFit/>
          </a:bodyPr>
          <a:lstStyle/>
          <a:p>
            <a:r>
              <a:rPr lang="en-US"/>
              <a:t>What can the community participate in? </a:t>
            </a:r>
          </a:p>
        </p:txBody>
      </p:sp>
      <p:sp>
        <p:nvSpPr>
          <p:cNvPr id="9" name="TextBox 8"/>
          <p:cNvSpPr txBox="1"/>
          <p:nvPr/>
        </p:nvSpPr>
        <p:spPr>
          <a:xfrm>
            <a:off x="5105400" y="2133600"/>
            <a:ext cx="4038600" cy="4524375"/>
          </a:xfrm>
          <a:prstGeom prst="rect">
            <a:avLst/>
          </a:prstGeom>
          <a:noFill/>
        </p:spPr>
        <p:txBody>
          <a:bodyPr>
            <a:spAutoFit/>
          </a:bodyPr>
          <a:lstStyle/>
          <a:p>
            <a:pPr marL="228600" indent="-228600">
              <a:buFont typeface="Arial"/>
              <a:buChar char="•"/>
              <a:defRPr/>
            </a:pPr>
            <a:r>
              <a:rPr lang="en-US" dirty="0"/>
              <a:t>A</a:t>
            </a:r>
            <a:r>
              <a:rPr lang="en-US" dirty="0" smtClean="0"/>
              <a:t>ssessing </a:t>
            </a:r>
            <a:r>
              <a:rPr lang="en-US" dirty="0"/>
              <a:t>needs </a:t>
            </a:r>
          </a:p>
          <a:p>
            <a:pPr marL="228600" indent="-228600">
              <a:buFont typeface="Arial"/>
              <a:buChar char="•"/>
              <a:defRPr/>
            </a:pPr>
            <a:endParaRPr lang="en-US" dirty="0"/>
          </a:p>
          <a:p>
            <a:pPr marL="228600" indent="-228600">
              <a:buFont typeface="Arial"/>
              <a:buChar char="•"/>
              <a:defRPr/>
            </a:pPr>
            <a:r>
              <a:rPr lang="en-US" dirty="0"/>
              <a:t>P</a:t>
            </a:r>
            <a:r>
              <a:rPr lang="en-US" dirty="0" smtClean="0"/>
              <a:t>lanning </a:t>
            </a:r>
            <a:r>
              <a:rPr lang="en-US" dirty="0"/>
              <a:t>activities, </a:t>
            </a:r>
            <a:r>
              <a:rPr lang="en-US" dirty="0" smtClean="0"/>
              <a:t>inputs to drafting </a:t>
            </a:r>
            <a:r>
              <a:rPr lang="en-US" dirty="0"/>
              <a:t>proposals</a:t>
            </a:r>
          </a:p>
          <a:p>
            <a:pPr marL="228600" indent="-228600">
              <a:defRPr/>
            </a:pPr>
            <a:endParaRPr lang="en-US" dirty="0"/>
          </a:p>
          <a:p>
            <a:pPr marL="228600" indent="-228600">
              <a:buFont typeface="Arial"/>
              <a:buChar char="•"/>
              <a:defRPr/>
            </a:pPr>
            <a:r>
              <a:rPr lang="en-US" dirty="0"/>
              <a:t>I</a:t>
            </a:r>
            <a:r>
              <a:rPr lang="en-US" dirty="0" smtClean="0"/>
              <a:t>mplementing </a:t>
            </a:r>
            <a:r>
              <a:rPr lang="en-US" dirty="0"/>
              <a:t>activities</a:t>
            </a:r>
          </a:p>
          <a:p>
            <a:pPr marL="228600" indent="-228600">
              <a:buFont typeface="Arial"/>
              <a:buChar char="•"/>
              <a:defRPr/>
            </a:pPr>
            <a:endParaRPr lang="en-US" dirty="0"/>
          </a:p>
          <a:p>
            <a:pPr marL="228600" indent="-228600">
              <a:buFont typeface="Arial"/>
              <a:buChar char="•"/>
              <a:defRPr/>
            </a:pPr>
            <a:r>
              <a:rPr lang="en-US" dirty="0"/>
              <a:t>M</a:t>
            </a:r>
            <a:r>
              <a:rPr lang="en-US" dirty="0" smtClean="0"/>
              <a:t>obilizing </a:t>
            </a:r>
            <a:r>
              <a:rPr lang="en-US" dirty="0"/>
              <a:t>others</a:t>
            </a:r>
          </a:p>
          <a:p>
            <a:pPr marL="228600" indent="-228600">
              <a:buFont typeface="Arial"/>
              <a:buChar char="•"/>
              <a:defRPr/>
            </a:pPr>
            <a:endParaRPr lang="en-US" dirty="0"/>
          </a:p>
          <a:p>
            <a:pPr marL="228600" indent="-228600">
              <a:buFont typeface="Arial"/>
              <a:buChar char="•"/>
              <a:defRPr/>
            </a:pPr>
            <a:r>
              <a:rPr lang="en-US" dirty="0"/>
              <a:t>M</a:t>
            </a:r>
            <a:r>
              <a:rPr lang="en-US" dirty="0" smtClean="0"/>
              <a:t>onitoring </a:t>
            </a:r>
            <a:r>
              <a:rPr lang="en-US" dirty="0"/>
              <a:t>and evaluation</a:t>
            </a:r>
          </a:p>
          <a:p>
            <a:pPr>
              <a:defRPr/>
            </a:pPr>
            <a:endParaRPr lang="en-US" dirty="0"/>
          </a:p>
          <a:p>
            <a:pPr>
              <a:defRPr/>
            </a:pPr>
            <a:endParaRPr lang="en-US" dirty="0"/>
          </a:p>
        </p:txBody>
      </p:sp>
      <p:pic>
        <p:nvPicPr>
          <p:cNvPr id="10" name="Picture 9"/>
          <p:cNvPicPr>
            <a:picLocks noChangeAspect="1"/>
          </p:cNvPicPr>
          <p:nvPr/>
        </p:nvPicPr>
        <p:blipFill>
          <a:blip r:embed="rId5"/>
          <a:stretch>
            <a:fillRect/>
          </a:stretch>
        </p:blipFill>
        <p:spPr>
          <a:xfrm>
            <a:off x="228600" y="2286000"/>
            <a:ext cx="4673600" cy="3568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10720</TotalTime>
  <Words>5620</Words>
  <Application>Microsoft Office PowerPoint</Application>
  <PresentationFormat>Skærmshow (4:3)</PresentationFormat>
  <Paragraphs>433</Paragraphs>
  <Slides>37</Slides>
  <Notes>37</Notes>
  <HiddenSlides>0</HiddenSlides>
  <MMClips>0</MMClips>
  <ScaleCrop>false</ScaleCrop>
  <HeadingPairs>
    <vt:vector size="4" baseType="variant">
      <vt:variant>
        <vt:lpstr>Tema</vt:lpstr>
      </vt:variant>
      <vt:variant>
        <vt:i4>1</vt:i4>
      </vt:variant>
      <vt:variant>
        <vt:lpstr>Diastitler</vt:lpstr>
      </vt:variant>
      <vt:variant>
        <vt:i4>37</vt:i4>
      </vt:variant>
    </vt:vector>
  </HeadingPairs>
  <TitlesOfParts>
    <vt:vector size="38" baseType="lpstr">
      <vt:lpstr>Blank Presentation</vt:lpstr>
      <vt:lpstr>PowerPoint-præsentation</vt:lpstr>
      <vt:lpstr>Part A When do you start planning a PS response? Who is involved in a psychosocial response?  Choosing the target group  Choosing the right activities  Activity examples  </vt:lpstr>
      <vt:lpstr>Part B Programme management  Plannning and implementing Flexibility Human resources Partnerships and relationships Advocacy and information dissemination  </vt:lpstr>
      <vt:lpstr>When do you start planning a PS response? </vt:lpstr>
      <vt:lpstr>Preparations for psychosocial response</vt:lpstr>
      <vt:lpstr>When does planning a PS response start? </vt:lpstr>
      <vt:lpstr>Who is involved in a psychosocial response? </vt:lpstr>
      <vt:lpstr>Community participation</vt:lpstr>
      <vt:lpstr>Community participation</vt:lpstr>
      <vt:lpstr>Community participation</vt:lpstr>
      <vt:lpstr>Volunteers</vt:lpstr>
      <vt:lpstr>Volunteers</vt:lpstr>
      <vt:lpstr>Who is involved in a psychosocial response? </vt:lpstr>
      <vt:lpstr>How do you choose your target group? </vt:lpstr>
      <vt:lpstr>How do you choose your target group? </vt:lpstr>
      <vt:lpstr>Holistic and integrated approach </vt:lpstr>
      <vt:lpstr>Choosing activities</vt:lpstr>
      <vt:lpstr>Relevant activities change with time </vt:lpstr>
      <vt:lpstr>Examples of activities in a PS response</vt:lpstr>
      <vt:lpstr>Examples of psychosocial activities</vt:lpstr>
      <vt:lpstr>Examples of psychosocial activities</vt:lpstr>
      <vt:lpstr>Examples of psychosocial activities</vt:lpstr>
      <vt:lpstr>Examples of psychosocial activities</vt:lpstr>
      <vt:lpstr>Examples of psychosocial activities</vt:lpstr>
      <vt:lpstr>Examples of psychosocial activities</vt:lpstr>
      <vt:lpstr>Protecting and working with children</vt:lpstr>
      <vt:lpstr>PowerPoint-præsentation</vt:lpstr>
      <vt:lpstr>Part B: PS Program management</vt:lpstr>
      <vt:lpstr>PowerPoint-præsentation</vt:lpstr>
      <vt:lpstr>Psychosocial program management</vt:lpstr>
      <vt:lpstr>Changing needs of population during implementation period</vt:lpstr>
      <vt:lpstr>Flexibility</vt:lpstr>
      <vt:lpstr>Human Resources</vt:lpstr>
      <vt:lpstr>Partnerships and relationships</vt:lpstr>
      <vt:lpstr>Partnerships and relationships</vt:lpstr>
      <vt:lpstr>Advocacy and information dissemination</vt:lpstr>
      <vt:lpstr>Advocacy and information dissemination</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Birgitte Yigen</cp:lastModifiedBy>
  <cp:revision>189</cp:revision>
  <dcterms:created xsi:type="dcterms:W3CDTF">2010-11-23T02:21:42Z</dcterms:created>
  <dcterms:modified xsi:type="dcterms:W3CDTF">2012-04-12T14:22:47Z</dcterms:modified>
</cp:coreProperties>
</file>