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Default Extension="pdf" ContentType="application/pdf"/>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3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handoutMasterIdLst>
    <p:handoutMasterId r:id="rId40"/>
  </p:handoutMasterIdLst>
  <p:sldIdLst>
    <p:sldId id="256" r:id="rId2"/>
    <p:sldId id="305" r:id="rId3"/>
    <p:sldId id="342" r:id="rId4"/>
    <p:sldId id="257" r:id="rId5"/>
    <p:sldId id="307" r:id="rId6"/>
    <p:sldId id="344" r:id="rId7"/>
    <p:sldId id="343" r:id="rId8"/>
    <p:sldId id="345" r:id="rId9"/>
    <p:sldId id="346" r:id="rId10"/>
    <p:sldId id="348" r:id="rId11"/>
    <p:sldId id="349" r:id="rId12"/>
    <p:sldId id="350" r:id="rId13"/>
    <p:sldId id="352" r:id="rId14"/>
    <p:sldId id="353" r:id="rId15"/>
    <p:sldId id="354" r:id="rId16"/>
    <p:sldId id="355" r:id="rId17"/>
    <p:sldId id="356" r:id="rId18"/>
    <p:sldId id="357" r:id="rId19"/>
    <p:sldId id="359" r:id="rId20"/>
    <p:sldId id="361" r:id="rId21"/>
    <p:sldId id="362" r:id="rId22"/>
    <p:sldId id="363" r:id="rId23"/>
    <p:sldId id="365" r:id="rId24"/>
    <p:sldId id="366" r:id="rId25"/>
    <p:sldId id="367" r:id="rId26"/>
    <p:sldId id="380" r:id="rId27"/>
    <p:sldId id="373" r:id="rId28"/>
    <p:sldId id="381" r:id="rId29"/>
    <p:sldId id="382" r:id="rId30"/>
    <p:sldId id="368" r:id="rId31"/>
    <p:sldId id="372" r:id="rId32"/>
    <p:sldId id="369" r:id="rId33"/>
    <p:sldId id="374" r:id="rId34"/>
    <p:sldId id="375" r:id="rId35"/>
    <p:sldId id="378" r:id="rId36"/>
    <p:sldId id="376" r:id="rId37"/>
    <p:sldId id="379" r:id="rId38"/>
  </p:sldIdLst>
  <p:sldSz cx="9144000" cy="6858000" type="screen4x3"/>
  <p:notesSz cx="6794500" cy="9931400"/>
  <p:defaultTextStyle>
    <a:defPPr>
      <a:defRPr lang="da-DK"/>
    </a:defPPr>
    <a:lvl1pPr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2400" kern="1200">
        <a:solidFill>
          <a:schemeClr val="tx1"/>
        </a:solidFill>
        <a:latin typeface="Arial" charset="0"/>
        <a:ea typeface="ヒラギノ角ゴ Pro W3" charset="-128"/>
        <a:cs typeface="ヒラギノ角ゴ Pro W3" charset="-128"/>
      </a:defRPr>
    </a:lvl6pPr>
    <a:lvl7pPr marL="2743200" algn="l" defTabSz="457200" rtl="0" eaLnBrk="1" latinLnBrk="0" hangingPunct="1">
      <a:defRPr sz="2400" kern="1200">
        <a:solidFill>
          <a:schemeClr val="tx1"/>
        </a:solidFill>
        <a:latin typeface="Arial" charset="0"/>
        <a:ea typeface="ヒラギノ角ゴ Pro W3" charset="-128"/>
        <a:cs typeface="ヒラギノ角ゴ Pro W3" charset="-128"/>
      </a:defRPr>
    </a:lvl7pPr>
    <a:lvl8pPr marL="3200400" algn="l" defTabSz="457200" rtl="0" eaLnBrk="1" latinLnBrk="0" hangingPunct="1">
      <a:defRPr sz="2400" kern="1200">
        <a:solidFill>
          <a:schemeClr val="tx1"/>
        </a:solidFill>
        <a:latin typeface="Arial" charset="0"/>
        <a:ea typeface="ヒラギノ角ゴ Pro W3" charset="-128"/>
        <a:cs typeface="ヒラギノ角ゴ Pro W3" charset="-128"/>
      </a:defRPr>
    </a:lvl8pPr>
    <a:lvl9pPr marL="3657600" algn="l" defTabSz="457200" rtl="0" eaLnBrk="1" latinLnBrk="0" hangingPunct="1">
      <a:defRPr sz="24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081C"/>
    <a:srgbClr val="F26429"/>
    <a:srgbClr val="F2CB1C"/>
    <a:srgbClr val="E32C27"/>
    <a:srgbClr val="F28A31"/>
    <a:srgbClr val="D60000"/>
    <a:srgbClr val="FF2911"/>
    <a:srgbClr val="F2E53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9714" autoAdjust="0"/>
  </p:normalViewPr>
  <p:slideViewPr>
    <p:cSldViewPr>
      <p:cViewPr varScale="1">
        <p:scale>
          <a:sx n="92" d="100"/>
          <a:sy n="92" d="100"/>
        </p:scale>
        <p:origin x="-7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76242-67B5-6A43-B0E2-A91A8F8865A5}" type="doc">
      <dgm:prSet loTypeId="urn:microsoft.com/office/officeart/2005/8/layout/vList6" loCatId="process" qsTypeId="urn:microsoft.com/office/officeart/2005/8/quickstyle/simple4" qsCatId="simple" csTypeId="urn:microsoft.com/office/officeart/2005/8/colors/accent1_2" csCatId="accent1" phldr="1"/>
      <dgm:spPr/>
      <dgm:t>
        <a:bodyPr/>
        <a:lstStyle/>
        <a:p>
          <a:endParaRPr/>
        </a:p>
      </dgm:t>
    </dgm:pt>
    <dgm:pt modelId="{9CA752B5-17F5-434E-9E75-A49F0F2726A0}">
      <dgm:prSet phldrT="[Text]"/>
      <dgm:spPr>
        <a:solidFill>
          <a:srgbClr val="FF0000"/>
        </a:solidFill>
      </dgm:spPr>
      <dgm:t>
        <a:bodyPr/>
        <a:lstStyle/>
        <a:p>
          <a:pPr algn="ctr"/>
          <a:r>
            <a:rPr lang="en-US" dirty="0" smtClean="0"/>
            <a:t>Réponse </a:t>
          </a:r>
        </a:p>
        <a:p>
          <a:pPr algn="ctr"/>
          <a:r>
            <a:rPr lang="en-US" dirty="0" smtClean="0"/>
            <a:t>= pertinente</a:t>
          </a:r>
        </a:p>
        <a:p>
          <a:pPr algn="ctr"/>
          <a:r>
            <a:rPr lang="en-US" dirty="0" smtClean="0"/>
            <a:t>= réaliste</a:t>
          </a:r>
        </a:p>
      </dgm:t>
    </dgm:pt>
    <dgm:pt modelId="{BC52914C-6A87-F54F-863B-E4E995ED1D89}" type="parTrans" cxnId="{1182E7C3-1982-E047-8EC4-E7FA3DD91691}">
      <dgm:prSet/>
      <dgm:spPr/>
      <dgm:t>
        <a:bodyPr/>
        <a:lstStyle/>
        <a:p>
          <a:endParaRPr/>
        </a:p>
      </dgm:t>
    </dgm:pt>
    <dgm:pt modelId="{5D4AE829-8F99-1A44-ACA4-0BD4CC7EA2A2}" type="sibTrans" cxnId="{1182E7C3-1982-E047-8EC4-E7FA3DD91691}">
      <dgm:prSet/>
      <dgm:spPr/>
      <dgm:t>
        <a:bodyPr/>
        <a:lstStyle/>
        <a:p>
          <a:endParaRPr/>
        </a:p>
      </dgm:t>
    </dgm:pt>
    <dgm:pt modelId="{AF7177C1-E257-3545-9143-D2AFA96146D8}">
      <dgm:prSet phldrT="[Text]"/>
      <dgm:spPr>
        <a:solidFill>
          <a:srgbClr val="F26429"/>
        </a:solidFill>
      </dgm:spPr>
      <dgm:t>
        <a:bodyPr/>
        <a:lstStyle/>
        <a:p>
          <a:r>
            <a:rPr lang="en-US" dirty="0" smtClean="0">
              <a:solidFill>
                <a:schemeClr val="tx1"/>
              </a:solidFill>
            </a:rPr>
            <a:t>La population touchée se charge de son propre relèvement</a:t>
          </a:r>
        </a:p>
      </dgm:t>
    </dgm:pt>
    <dgm:pt modelId="{A1CD9C42-82BB-C844-8B76-AD57243DF685}" type="parTrans" cxnId="{D7037986-D867-BB42-8943-ADD019D34175}">
      <dgm:prSet/>
      <dgm:spPr/>
      <dgm:t>
        <a:bodyPr/>
        <a:lstStyle/>
        <a:p>
          <a:endParaRPr/>
        </a:p>
      </dgm:t>
    </dgm:pt>
    <dgm:pt modelId="{1BF52115-B81C-BC4A-A1D7-2C3C1D23B95E}" type="sibTrans" cxnId="{D7037986-D867-BB42-8943-ADD019D34175}">
      <dgm:prSet/>
      <dgm:spPr/>
      <dgm:t>
        <a:bodyPr/>
        <a:lstStyle/>
        <a:p>
          <a:endParaRPr/>
        </a:p>
      </dgm:t>
    </dgm:pt>
    <dgm:pt modelId="{C99F3641-845B-DE48-94DE-9BCA4F153F95}">
      <dgm:prSet phldrT="[Text]" custT="1"/>
      <dgm:spPr/>
      <dgm:t>
        <a:bodyPr/>
        <a:lstStyle/>
        <a:p>
          <a:r>
            <a:rPr lang="en-US" sz="1800" dirty="0" smtClean="0"/>
            <a:t>Accroît la « cohésion » communautaire et le soutien par les pairs</a:t>
          </a:r>
        </a:p>
      </dgm:t>
    </dgm:pt>
    <dgm:pt modelId="{5C5C5D63-AEA7-7B43-8A20-62FAEE989DB4}" type="parTrans" cxnId="{8D709D5E-D656-AD48-9CDF-2057B03B47BF}">
      <dgm:prSet/>
      <dgm:spPr/>
      <dgm:t>
        <a:bodyPr/>
        <a:lstStyle/>
        <a:p>
          <a:endParaRPr/>
        </a:p>
      </dgm:t>
    </dgm:pt>
    <dgm:pt modelId="{E739E4C0-A61D-A74C-ACB6-3A443EC3BD9C}" type="sibTrans" cxnId="{8D709D5E-D656-AD48-9CDF-2057B03B47BF}">
      <dgm:prSet/>
      <dgm:spPr/>
      <dgm:t>
        <a:bodyPr/>
        <a:lstStyle/>
        <a:p>
          <a:endParaRPr/>
        </a:p>
      </dgm:t>
    </dgm:pt>
    <dgm:pt modelId="{CB407C44-D40C-A24A-A403-50CEE47C4D04}">
      <dgm:prSet phldrT="[Text]" custT="1"/>
      <dgm:spPr/>
      <dgm:t>
        <a:bodyPr/>
        <a:lstStyle/>
        <a:p>
          <a:r>
            <a:rPr lang="en-US" sz="1800" dirty="0" smtClean="0"/>
            <a:t>Accroît le sentiment d'autonomie et de réalisation</a:t>
          </a:r>
        </a:p>
      </dgm:t>
    </dgm:pt>
    <dgm:pt modelId="{56613271-BBBC-2647-BFB2-9562C1A0B683}" type="parTrans" cxnId="{9B2F9531-4C70-4F49-8817-CE93B915487C}">
      <dgm:prSet/>
      <dgm:spPr/>
      <dgm:t>
        <a:bodyPr/>
        <a:lstStyle/>
        <a:p>
          <a:endParaRPr/>
        </a:p>
      </dgm:t>
    </dgm:pt>
    <dgm:pt modelId="{8C218FF0-C6AA-E04F-88FA-4962E27DE272}" type="sibTrans" cxnId="{9B2F9531-4C70-4F49-8817-CE93B915487C}">
      <dgm:prSet/>
      <dgm:spPr/>
      <dgm:t>
        <a:bodyPr/>
        <a:lstStyle/>
        <a:p>
          <a:endParaRPr/>
        </a:p>
      </dgm:t>
    </dgm:pt>
    <dgm:pt modelId="{CC9D8E7F-9DC6-3444-8EC6-1F5223FC2049}">
      <dgm:prSet phldrT="[Text]"/>
      <dgm:spPr>
        <a:solidFill>
          <a:srgbClr val="F2CB1C"/>
        </a:solidFill>
      </dgm:spPr>
      <dgm:t>
        <a:bodyPr/>
        <a:lstStyle/>
        <a:p>
          <a:r>
            <a:rPr lang="en-US" dirty="0" smtClean="0">
              <a:solidFill>
                <a:srgbClr val="000000"/>
              </a:solidFill>
            </a:rPr>
            <a:t>Opportunités de développement des capacités</a:t>
          </a:r>
        </a:p>
      </dgm:t>
    </dgm:pt>
    <dgm:pt modelId="{4BC7BF2F-397D-8547-BBD0-5741DA31DC9F}" type="parTrans" cxnId="{A1FBEFD5-05B3-6E4F-B6B4-34F2BD7711FB}">
      <dgm:prSet/>
      <dgm:spPr/>
      <dgm:t>
        <a:bodyPr/>
        <a:lstStyle/>
        <a:p>
          <a:endParaRPr/>
        </a:p>
      </dgm:t>
    </dgm:pt>
    <dgm:pt modelId="{C6F05CF6-CE8C-C443-A341-813B2CE5FD72}" type="sibTrans" cxnId="{A1FBEFD5-05B3-6E4F-B6B4-34F2BD7711FB}">
      <dgm:prSet/>
      <dgm:spPr/>
      <dgm:t>
        <a:bodyPr/>
        <a:lstStyle/>
        <a:p>
          <a:endParaRPr/>
        </a:p>
      </dgm:t>
    </dgm:pt>
    <dgm:pt modelId="{8B6B258E-E410-6C4B-87BC-2F2C6B2AF3F2}">
      <dgm:prSet custT="1"/>
      <dgm:spPr/>
      <dgm:t>
        <a:bodyPr/>
        <a:lstStyle/>
        <a:p>
          <a:r>
            <a:rPr lang="en-US" sz="1600" dirty="0" smtClean="0"/>
            <a:t>Participation à la collecte et à l'analyse des données</a:t>
          </a:r>
        </a:p>
      </dgm:t>
    </dgm:pt>
    <dgm:pt modelId="{BB9A64C5-1096-8A4B-AEAA-97AE010CDC3C}" type="parTrans" cxnId="{46E66C63-ED4F-DC49-ACCF-CD1EE0619D6F}">
      <dgm:prSet/>
      <dgm:spPr/>
      <dgm:t>
        <a:bodyPr/>
        <a:lstStyle/>
        <a:p>
          <a:endParaRPr/>
        </a:p>
      </dgm:t>
    </dgm:pt>
    <dgm:pt modelId="{E5391FC0-A0C0-0B4B-B132-DC5AFCF4C779}" type="sibTrans" cxnId="{46E66C63-ED4F-DC49-ACCF-CD1EE0619D6F}">
      <dgm:prSet/>
      <dgm:spPr/>
      <dgm:t>
        <a:bodyPr/>
        <a:lstStyle/>
        <a:p>
          <a:endParaRPr/>
        </a:p>
      </dgm:t>
    </dgm:pt>
    <dgm:pt modelId="{C7FA0A2C-6E5B-C34A-84E1-A1E8F141BD1B}">
      <dgm:prSet custT="1"/>
      <dgm:spPr/>
      <dgm:t>
        <a:bodyPr/>
        <a:lstStyle/>
        <a:p>
          <a:r>
            <a:rPr lang="en-US" sz="2800" dirty="0" smtClean="0"/>
            <a:t>Socialement et culturellement appropriée</a:t>
          </a:r>
        </a:p>
      </dgm:t>
    </dgm:pt>
    <dgm:pt modelId="{7102F2BB-13CB-9349-AEF9-C6B12AE0E034}" type="parTrans" cxnId="{EE7859BA-8CC0-CE46-899A-4AC9E9AAD5FC}">
      <dgm:prSet/>
      <dgm:spPr/>
      <dgm:t>
        <a:bodyPr/>
        <a:lstStyle/>
        <a:p>
          <a:endParaRPr/>
        </a:p>
      </dgm:t>
    </dgm:pt>
    <dgm:pt modelId="{353E9A3B-90C8-4F4A-8844-033561679BC6}" type="sibTrans" cxnId="{EE7859BA-8CC0-CE46-899A-4AC9E9AAD5FC}">
      <dgm:prSet/>
      <dgm:spPr/>
      <dgm:t>
        <a:bodyPr/>
        <a:lstStyle/>
        <a:p>
          <a:endParaRPr/>
        </a:p>
      </dgm:t>
    </dgm:pt>
    <dgm:pt modelId="{1C5DB17B-A935-5945-9DB8-6754A92FA3BB}">
      <dgm:prSet custT="1"/>
      <dgm:spPr/>
      <dgm:t>
        <a:bodyPr/>
        <a:lstStyle/>
        <a:p>
          <a:r>
            <a:rPr lang="en-US" sz="1600" dirty="0" smtClean="0"/>
            <a:t>Formation en soutien psychosocial</a:t>
          </a:r>
        </a:p>
      </dgm:t>
    </dgm:pt>
    <dgm:pt modelId="{D0EE2E54-3E2B-8747-BE86-A83E0523DFEA}" type="parTrans" cxnId="{715C0BA0-C9E8-F941-80EB-3B50CB22E8B2}">
      <dgm:prSet/>
      <dgm:spPr/>
      <dgm:t>
        <a:bodyPr/>
        <a:lstStyle/>
        <a:p>
          <a:endParaRPr/>
        </a:p>
      </dgm:t>
    </dgm:pt>
    <dgm:pt modelId="{6B69EFAB-15B5-3F42-865F-733B6D8BB891}" type="sibTrans" cxnId="{715C0BA0-C9E8-F941-80EB-3B50CB22E8B2}">
      <dgm:prSet/>
      <dgm:spPr/>
      <dgm:t>
        <a:bodyPr/>
        <a:lstStyle/>
        <a:p>
          <a:endParaRPr/>
        </a:p>
      </dgm:t>
    </dgm:pt>
    <dgm:pt modelId="{2D0666E4-B6F8-0B4B-AFE0-20AC66EB06EB}">
      <dgm:prSet custT="1"/>
      <dgm:spPr/>
      <dgm:t>
        <a:bodyPr/>
        <a:lstStyle/>
        <a:p>
          <a:r>
            <a:rPr lang="en-US" sz="1600" dirty="0" smtClean="0"/>
            <a:t>Délivrance de soutien psychosocial</a:t>
          </a:r>
        </a:p>
      </dgm:t>
    </dgm:pt>
    <dgm:pt modelId="{66795E9E-3DBE-3644-A2E2-5E9DA2D9A6C4}" type="parTrans" cxnId="{9A08AE89-B616-CE43-8E1B-09D6E6F6822E}">
      <dgm:prSet/>
      <dgm:spPr/>
      <dgm:t>
        <a:bodyPr/>
        <a:lstStyle/>
        <a:p>
          <a:endParaRPr/>
        </a:p>
      </dgm:t>
    </dgm:pt>
    <dgm:pt modelId="{78FBD4B4-1BAE-4443-8940-80F359F70852}" type="sibTrans" cxnId="{9A08AE89-B616-CE43-8E1B-09D6E6F6822E}">
      <dgm:prSet/>
      <dgm:spPr/>
      <dgm:t>
        <a:bodyPr/>
        <a:lstStyle/>
        <a:p>
          <a:endParaRPr/>
        </a:p>
      </dgm:t>
    </dgm:pt>
    <dgm:pt modelId="{DAE396A1-9104-4541-8042-23D6F5BCC4F8}">
      <dgm:prSet custT="1"/>
      <dgm:spPr/>
      <dgm:t>
        <a:bodyPr/>
        <a:lstStyle/>
        <a:p>
          <a:r>
            <a:rPr lang="en-US" sz="1600" dirty="0" smtClean="0"/>
            <a:t>Mécanisme </a:t>
          </a:r>
          <a:r>
            <a:rPr lang="en-US" sz="1600" dirty="0" err="1" smtClean="0"/>
            <a:t>d'aiguillage</a:t>
          </a:r>
          <a:r>
            <a:rPr lang="en-US" sz="1600" dirty="0" smtClean="0"/>
            <a:t> </a:t>
          </a:r>
          <a:r>
            <a:rPr lang="en-US" sz="1600" dirty="0" err="1" smtClean="0"/>
            <a:t>vers</a:t>
          </a:r>
          <a:r>
            <a:rPr lang="en-US" sz="1600" dirty="0" smtClean="0"/>
            <a:t> </a:t>
          </a:r>
          <a:r>
            <a:rPr lang="en-US" sz="1600" dirty="0" err="1" smtClean="0"/>
            <a:t>une</a:t>
          </a:r>
          <a:r>
            <a:rPr lang="en-US" sz="1600" dirty="0" smtClean="0"/>
            <a:t> aide </a:t>
          </a:r>
          <a:r>
            <a:rPr lang="en-US" sz="1600" dirty="0" err="1" smtClean="0"/>
            <a:t>professionnelle</a:t>
          </a:r>
          <a:endParaRPr lang="en-US" sz="1600" dirty="0" smtClean="0"/>
        </a:p>
      </dgm:t>
    </dgm:pt>
    <dgm:pt modelId="{32D9CA1A-1195-B842-A4BF-36EFB8C86A10}" type="parTrans" cxnId="{96471C56-DB74-D54A-8C76-D7FCBC11E63D}">
      <dgm:prSet/>
      <dgm:spPr/>
      <dgm:t>
        <a:bodyPr/>
        <a:lstStyle/>
        <a:p>
          <a:endParaRPr/>
        </a:p>
      </dgm:t>
    </dgm:pt>
    <dgm:pt modelId="{2C4456D5-87D0-184F-8EE8-EAB3D0D1F7C3}" type="sibTrans" cxnId="{96471C56-DB74-D54A-8C76-D7FCBC11E63D}">
      <dgm:prSet/>
      <dgm:spPr/>
      <dgm:t>
        <a:bodyPr/>
        <a:lstStyle/>
        <a:p>
          <a:endParaRPr/>
        </a:p>
      </dgm:t>
    </dgm:pt>
    <dgm:pt modelId="{28E0CBB9-C993-7C4A-9CE0-CDC3FC0F2E69}" type="pres">
      <dgm:prSet presAssocID="{F9276242-67B5-6A43-B0E2-A91A8F8865A5}" presName="Name0" presStyleCnt="0">
        <dgm:presLayoutVars>
          <dgm:dir/>
          <dgm:animLvl val="lvl"/>
          <dgm:resizeHandles/>
        </dgm:presLayoutVars>
      </dgm:prSet>
      <dgm:spPr/>
      <dgm:t>
        <a:bodyPr/>
        <a:lstStyle/>
        <a:p>
          <a:endParaRPr/>
        </a:p>
      </dgm:t>
    </dgm:pt>
    <dgm:pt modelId="{3B722D10-BBCF-714C-8DC3-66D852B823A9}" type="pres">
      <dgm:prSet presAssocID="{9CA752B5-17F5-434E-9E75-A49F0F2726A0}" presName="linNode" presStyleCnt="0"/>
      <dgm:spPr/>
    </dgm:pt>
    <dgm:pt modelId="{FAD2AF27-D81D-1043-8AE6-86DDB2C5C95D}" type="pres">
      <dgm:prSet presAssocID="{9CA752B5-17F5-434E-9E75-A49F0F2726A0}" presName="parentShp" presStyleLbl="node1" presStyleIdx="0" presStyleCnt="3">
        <dgm:presLayoutVars>
          <dgm:bulletEnabled val="1"/>
        </dgm:presLayoutVars>
      </dgm:prSet>
      <dgm:spPr/>
      <dgm:t>
        <a:bodyPr/>
        <a:lstStyle/>
        <a:p>
          <a:endParaRPr/>
        </a:p>
      </dgm:t>
    </dgm:pt>
    <dgm:pt modelId="{4CBA8D1D-9050-614E-BC92-BE6237EBB34E}" type="pres">
      <dgm:prSet presAssocID="{9CA752B5-17F5-434E-9E75-A49F0F2726A0}" presName="childShp" presStyleLbl="bgAccFollowNode1" presStyleIdx="0" presStyleCnt="3">
        <dgm:presLayoutVars>
          <dgm:bulletEnabled val="1"/>
        </dgm:presLayoutVars>
      </dgm:prSet>
      <dgm:spPr/>
      <dgm:t>
        <a:bodyPr/>
        <a:lstStyle/>
        <a:p>
          <a:endParaRPr/>
        </a:p>
      </dgm:t>
    </dgm:pt>
    <dgm:pt modelId="{515FD0F7-E73B-BF45-ACCB-660D7CC6C9A5}" type="pres">
      <dgm:prSet presAssocID="{5D4AE829-8F99-1A44-ACA4-0BD4CC7EA2A2}" presName="spacing" presStyleCnt="0"/>
      <dgm:spPr/>
    </dgm:pt>
    <dgm:pt modelId="{2AB1AC0E-D902-5445-BA4D-8A3A93E8BBAF}" type="pres">
      <dgm:prSet presAssocID="{AF7177C1-E257-3545-9143-D2AFA96146D8}" presName="linNode" presStyleCnt="0"/>
      <dgm:spPr/>
    </dgm:pt>
    <dgm:pt modelId="{F782942D-9E5E-3E4E-9A35-D6ABA6F2B57C}" type="pres">
      <dgm:prSet presAssocID="{AF7177C1-E257-3545-9143-D2AFA96146D8}" presName="parentShp" presStyleLbl="node1" presStyleIdx="1" presStyleCnt="3">
        <dgm:presLayoutVars>
          <dgm:bulletEnabled val="1"/>
        </dgm:presLayoutVars>
      </dgm:prSet>
      <dgm:spPr/>
      <dgm:t>
        <a:bodyPr/>
        <a:lstStyle/>
        <a:p>
          <a:endParaRPr/>
        </a:p>
      </dgm:t>
    </dgm:pt>
    <dgm:pt modelId="{2C514456-CECC-424A-960C-E91D11DDEB2C}" type="pres">
      <dgm:prSet presAssocID="{AF7177C1-E257-3545-9143-D2AFA96146D8}" presName="childShp" presStyleLbl="bgAccFollowNode1" presStyleIdx="1" presStyleCnt="3" custScaleY="136000">
        <dgm:presLayoutVars>
          <dgm:bulletEnabled val="1"/>
        </dgm:presLayoutVars>
      </dgm:prSet>
      <dgm:spPr/>
      <dgm:t>
        <a:bodyPr/>
        <a:lstStyle/>
        <a:p>
          <a:endParaRPr/>
        </a:p>
      </dgm:t>
    </dgm:pt>
    <dgm:pt modelId="{6E5B89DE-E0B7-CD47-97FF-654459745681}" type="pres">
      <dgm:prSet presAssocID="{1BF52115-B81C-BC4A-A1D7-2C3C1D23B95E}" presName="spacing" presStyleCnt="0"/>
      <dgm:spPr/>
    </dgm:pt>
    <dgm:pt modelId="{1AAF2BAA-3584-E349-8F92-818838B8CFB7}" type="pres">
      <dgm:prSet presAssocID="{CC9D8E7F-9DC6-3444-8EC6-1F5223FC2049}" presName="linNode" presStyleCnt="0"/>
      <dgm:spPr/>
    </dgm:pt>
    <dgm:pt modelId="{09AC3D56-3854-9249-853D-AC56EC56F584}" type="pres">
      <dgm:prSet presAssocID="{CC9D8E7F-9DC6-3444-8EC6-1F5223FC2049}" presName="parentShp" presStyleLbl="node1" presStyleIdx="2" presStyleCnt="3">
        <dgm:presLayoutVars>
          <dgm:bulletEnabled val="1"/>
        </dgm:presLayoutVars>
      </dgm:prSet>
      <dgm:spPr/>
      <dgm:t>
        <a:bodyPr/>
        <a:lstStyle/>
        <a:p>
          <a:endParaRPr/>
        </a:p>
      </dgm:t>
    </dgm:pt>
    <dgm:pt modelId="{98FC27B8-7232-B841-B676-741EA67BA26E}" type="pres">
      <dgm:prSet presAssocID="{CC9D8E7F-9DC6-3444-8EC6-1F5223FC2049}" presName="childShp" presStyleLbl="bgAccFollowNode1" presStyleIdx="2" presStyleCnt="3">
        <dgm:presLayoutVars>
          <dgm:bulletEnabled val="1"/>
        </dgm:presLayoutVars>
      </dgm:prSet>
      <dgm:spPr/>
      <dgm:t>
        <a:bodyPr/>
        <a:lstStyle/>
        <a:p>
          <a:endParaRPr/>
        </a:p>
      </dgm:t>
    </dgm:pt>
  </dgm:ptLst>
  <dgm:cxnLst>
    <dgm:cxn modelId="{D7037986-D867-BB42-8943-ADD019D34175}" srcId="{F9276242-67B5-6A43-B0E2-A91A8F8865A5}" destId="{AF7177C1-E257-3545-9143-D2AFA96146D8}" srcOrd="1" destOrd="0" parTransId="{A1CD9C42-82BB-C844-8B76-AD57243DF685}" sibTransId="{1BF52115-B81C-BC4A-A1D7-2C3C1D23B95E}"/>
    <dgm:cxn modelId="{46E66C63-ED4F-DC49-ACCF-CD1EE0619D6F}" srcId="{CC9D8E7F-9DC6-3444-8EC6-1F5223FC2049}" destId="{8B6B258E-E410-6C4B-87BC-2F2C6B2AF3F2}" srcOrd="0" destOrd="0" parTransId="{BB9A64C5-1096-8A4B-AEAA-97AE010CDC3C}" sibTransId="{E5391FC0-A0C0-0B4B-B132-DC5AFCF4C779}"/>
    <dgm:cxn modelId="{715C0BA0-C9E8-F941-80EB-3B50CB22E8B2}" srcId="{CC9D8E7F-9DC6-3444-8EC6-1F5223FC2049}" destId="{1C5DB17B-A935-5945-9DB8-6754A92FA3BB}" srcOrd="1" destOrd="0" parTransId="{D0EE2E54-3E2B-8747-BE86-A83E0523DFEA}" sibTransId="{6B69EFAB-15B5-3F42-865F-733B6D8BB891}"/>
    <dgm:cxn modelId="{3D6DD821-2040-3745-93DB-ECE57421771A}" type="presOf" srcId="{8B6B258E-E410-6C4B-87BC-2F2C6B2AF3F2}" destId="{98FC27B8-7232-B841-B676-741EA67BA26E}" srcOrd="0" destOrd="0" presId="urn:microsoft.com/office/officeart/2005/8/layout/vList6"/>
    <dgm:cxn modelId="{8953728F-1EC4-6E4C-9BDE-4E687466EC1A}" type="presOf" srcId="{CB407C44-D40C-A24A-A403-50CEE47C4D04}" destId="{2C514456-CECC-424A-960C-E91D11DDEB2C}" srcOrd="0" destOrd="1" presId="urn:microsoft.com/office/officeart/2005/8/layout/vList6"/>
    <dgm:cxn modelId="{71E25532-A699-3E49-BF6A-AB967A090997}" type="presOf" srcId="{2D0666E4-B6F8-0B4B-AFE0-20AC66EB06EB}" destId="{98FC27B8-7232-B841-B676-741EA67BA26E}" srcOrd="0" destOrd="2" presId="urn:microsoft.com/office/officeart/2005/8/layout/vList6"/>
    <dgm:cxn modelId="{6ACAA9D1-B3D6-D249-BB68-94F92C5CA68A}" type="presOf" srcId="{9CA752B5-17F5-434E-9E75-A49F0F2726A0}" destId="{FAD2AF27-D81D-1043-8AE6-86DDB2C5C95D}" srcOrd="0" destOrd="0" presId="urn:microsoft.com/office/officeart/2005/8/layout/vList6"/>
    <dgm:cxn modelId="{9A08AE89-B616-CE43-8E1B-09D6E6F6822E}" srcId="{CC9D8E7F-9DC6-3444-8EC6-1F5223FC2049}" destId="{2D0666E4-B6F8-0B4B-AFE0-20AC66EB06EB}" srcOrd="2" destOrd="0" parTransId="{66795E9E-3DBE-3644-A2E2-5E9DA2D9A6C4}" sibTransId="{78FBD4B4-1BAE-4443-8940-80F359F70852}"/>
    <dgm:cxn modelId="{A1FBEFD5-05B3-6E4F-B6B4-34F2BD7711FB}" srcId="{F9276242-67B5-6A43-B0E2-A91A8F8865A5}" destId="{CC9D8E7F-9DC6-3444-8EC6-1F5223FC2049}" srcOrd="2" destOrd="0" parTransId="{4BC7BF2F-397D-8547-BBD0-5741DA31DC9F}" sibTransId="{C6F05CF6-CE8C-C443-A341-813B2CE5FD72}"/>
    <dgm:cxn modelId="{C4A6E90E-5AB0-9A40-AAB6-0E53F22168D2}" type="presOf" srcId="{DAE396A1-9104-4541-8042-23D6F5BCC4F8}" destId="{98FC27B8-7232-B841-B676-741EA67BA26E}" srcOrd="0" destOrd="3" presId="urn:microsoft.com/office/officeart/2005/8/layout/vList6"/>
    <dgm:cxn modelId="{B62E782B-586C-4E49-8CF4-00EE2AE1875A}" type="presOf" srcId="{1C5DB17B-A935-5945-9DB8-6754A92FA3BB}" destId="{98FC27B8-7232-B841-B676-741EA67BA26E}" srcOrd="0" destOrd="1" presId="urn:microsoft.com/office/officeart/2005/8/layout/vList6"/>
    <dgm:cxn modelId="{96471C56-DB74-D54A-8C76-D7FCBC11E63D}" srcId="{CC9D8E7F-9DC6-3444-8EC6-1F5223FC2049}" destId="{DAE396A1-9104-4541-8042-23D6F5BCC4F8}" srcOrd="3" destOrd="0" parTransId="{32D9CA1A-1195-B842-A4BF-36EFB8C86A10}" sibTransId="{2C4456D5-87D0-184F-8EE8-EAB3D0D1F7C3}"/>
    <dgm:cxn modelId="{9B2F9531-4C70-4F49-8817-CE93B915487C}" srcId="{AF7177C1-E257-3545-9143-D2AFA96146D8}" destId="{CB407C44-D40C-A24A-A403-50CEE47C4D04}" srcOrd="1" destOrd="0" parTransId="{56613271-BBBC-2647-BFB2-9562C1A0B683}" sibTransId="{8C218FF0-C6AA-E04F-88FA-4962E27DE272}"/>
    <dgm:cxn modelId="{5E0DFDE8-2702-5247-A0B7-1A798BB2E0B8}" type="presOf" srcId="{C7FA0A2C-6E5B-C34A-84E1-A1E8F141BD1B}" destId="{4CBA8D1D-9050-614E-BC92-BE6237EBB34E}" srcOrd="0" destOrd="0" presId="urn:microsoft.com/office/officeart/2005/8/layout/vList6"/>
    <dgm:cxn modelId="{8D709D5E-D656-AD48-9CDF-2057B03B47BF}" srcId="{AF7177C1-E257-3545-9143-D2AFA96146D8}" destId="{C99F3641-845B-DE48-94DE-9BCA4F153F95}" srcOrd="0" destOrd="0" parTransId="{5C5C5D63-AEA7-7B43-8A20-62FAEE989DB4}" sibTransId="{E739E4C0-A61D-A74C-ACB6-3A443EC3BD9C}"/>
    <dgm:cxn modelId="{EE7859BA-8CC0-CE46-899A-4AC9E9AAD5FC}" srcId="{9CA752B5-17F5-434E-9E75-A49F0F2726A0}" destId="{C7FA0A2C-6E5B-C34A-84E1-A1E8F141BD1B}" srcOrd="0" destOrd="0" parTransId="{7102F2BB-13CB-9349-AEF9-C6B12AE0E034}" sibTransId="{353E9A3B-90C8-4F4A-8844-033561679BC6}"/>
    <dgm:cxn modelId="{1182E7C3-1982-E047-8EC4-E7FA3DD91691}" srcId="{F9276242-67B5-6A43-B0E2-A91A8F8865A5}" destId="{9CA752B5-17F5-434E-9E75-A49F0F2726A0}" srcOrd="0" destOrd="0" parTransId="{BC52914C-6A87-F54F-863B-E4E995ED1D89}" sibTransId="{5D4AE829-8F99-1A44-ACA4-0BD4CC7EA2A2}"/>
    <dgm:cxn modelId="{F2931CCF-F77E-C14C-9585-3D78F9B19F5E}" type="presOf" srcId="{AF7177C1-E257-3545-9143-D2AFA96146D8}" destId="{F782942D-9E5E-3E4E-9A35-D6ABA6F2B57C}" srcOrd="0" destOrd="0" presId="urn:microsoft.com/office/officeart/2005/8/layout/vList6"/>
    <dgm:cxn modelId="{AE234147-D8BC-8A44-898B-F23ECEBA9AF6}" type="presOf" srcId="{F9276242-67B5-6A43-B0E2-A91A8F8865A5}" destId="{28E0CBB9-C993-7C4A-9CE0-CDC3FC0F2E69}" srcOrd="0" destOrd="0" presId="urn:microsoft.com/office/officeart/2005/8/layout/vList6"/>
    <dgm:cxn modelId="{6EE5D5E1-7A4C-F24B-809D-EDF9655A6A07}" type="presOf" srcId="{C99F3641-845B-DE48-94DE-9BCA4F153F95}" destId="{2C514456-CECC-424A-960C-E91D11DDEB2C}" srcOrd="0" destOrd="0" presId="urn:microsoft.com/office/officeart/2005/8/layout/vList6"/>
    <dgm:cxn modelId="{CA03E0FB-E8C1-AD4A-8473-79E064B0696D}" type="presOf" srcId="{CC9D8E7F-9DC6-3444-8EC6-1F5223FC2049}" destId="{09AC3D56-3854-9249-853D-AC56EC56F584}" srcOrd="0" destOrd="0" presId="urn:microsoft.com/office/officeart/2005/8/layout/vList6"/>
    <dgm:cxn modelId="{E37C39E3-7EA8-0E40-B6EE-11776713C4DE}" type="presParOf" srcId="{28E0CBB9-C993-7C4A-9CE0-CDC3FC0F2E69}" destId="{3B722D10-BBCF-714C-8DC3-66D852B823A9}" srcOrd="0" destOrd="0" presId="urn:microsoft.com/office/officeart/2005/8/layout/vList6"/>
    <dgm:cxn modelId="{6A8D927E-E2D5-A745-B305-55060206E0DB}" type="presParOf" srcId="{3B722D10-BBCF-714C-8DC3-66D852B823A9}" destId="{FAD2AF27-D81D-1043-8AE6-86DDB2C5C95D}" srcOrd="0" destOrd="0" presId="urn:microsoft.com/office/officeart/2005/8/layout/vList6"/>
    <dgm:cxn modelId="{03B189E8-1846-8E42-98EB-047D1EAC681C}" type="presParOf" srcId="{3B722D10-BBCF-714C-8DC3-66D852B823A9}" destId="{4CBA8D1D-9050-614E-BC92-BE6237EBB34E}" srcOrd="1" destOrd="0" presId="urn:microsoft.com/office/officeart/2005/8/layout/vList6"/>
    <dgm:cxn modelId="{3CDD789B-191F-5C4F-B186-F4F0011CC69E}" type="presParOf" srcId="{28E0CBB9-C993-7C4A-9CE0-CDC3FC0F2E69}" destId="{515FD0F7-E73B-BF45-ACCB-660D7CC6C9A5}" srcOrd="1" destOrd="0" presId="urn:microsoft.com/office/officeart/2005/8/layout/vList6"/>
    <dgm:cxn modelId="{8AEBEC99-EA04-C948-8380-9D2321515FE2}" type="presParOf" srcId="{28E0CBB9-C993-7C4A-9CE0-CDC3FC0F2E69}" destId="{2AB1AC0E-D902-5445-BA4D-8A3A93E8BBAF}" srcOrd="2" destOrd="0" presId="urn:microsoft.com/office/officeart/2005/8/layout/vList6"/>
    <dgm:cxn modelId="{924C78C0-9E31-484F-B2A6-90A7C55722B9}" type="presParOf" srcId="{2AB1AC0E-D902-5445-BA4D-8A3A93E8BBAF}" destId="{F782942D-9E5E-3E4E-9A35-D6ABA6F2B57C}" srcOrd="0" destOrd="0" presId="urn:microsoft.com/office/officeart/2005/8/layout/vList6"/>
    <dgm:cxn modelId="{161E0C38-7324-B84F-B07B-EB879BD57B90}" type="presParOf" srcId="{2AB1AC0E-D902-5445-BA4D-8A3A93E8BBAF}" destId="{2C514456-CECC-424A-960C-E91D11DDEB2C}" srcOrd="1" destOrd="0" presId="urn:microsoft.com/office/officeart/2005/8/layout/vList6"/>
    <dgm:cxn modelId="{405030FE-666A-234E-8CE2-ACC376BEFCC4}" type="presParOf" srcId="{28E0CBB9-C993-7C4A-9CE0-CDC3FC0F2E69}" destId="{6E5B89DE-E0B7-CD47-97FF-654459745681}" srcOrd="3" destOrd="0" presId="urn:microsoft.com/office/officeart/2005/8/layout/vList6"/>
    <dgm:cxn modelId="{DF941A23-5C05-A94F-872E-553641585C44}" type="presParOf" srcId="{28E0CBB9-C993-7C4A-9CE0-CDC3FC0F2E69}" destId="{1AAF2BAA-3584-E349-8F92-818838B8CFB7}" srcOrd="4" destOrd="0" presId="urn:microsoft.com/office/officeart/2005/8/layout/vList6"/>
    <dgm:cxn modelId="{BDFB1A7E-C3CE-A542-9904-00D254EEA16B}" type="presParOf" srcId="{1AAF2BAA-3584-E349-8F92-818838B8CFB7}" destId="{09AC3D56-3854-9249-853D-AC56EC56F584}" srcOrd="0" destOrd="0" presId="urn:microsoft.com/office/officeart/2005/8/layout/vList6"/>
    <dgm:cxn modelId="{2BD80C24-7826-8341-8C40-8372497AB164}" type="presParOf" srcId="{1AAF2BAA-3584-E349-8F92-818838B8CFB7}" destId="{98FC27B8-7232-B841-B676-741EA67BA26E}" srcOrd="1" destOrd="0" presId="urn:microsoft.com/office/officeart/2005/8/layout/vList6"/>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283A84-FF5A-F54B-9D5C-58FD67587EFF}" type="doc">
      <dgm:prSet loTypeId="urn:microsoft.com/office/officeart/2005/8/layout/radial4" loCatId="relationship" qsTypeId="urn:microsoft.com/office/officeart/2005/8/quickstyle/simple4" qsCatId="simple" csTypeId="urn:microsoft.com/office/officeart/2005/8/colors/accent1_2" csCatId="accent1" phldr="1"/>
      <dgm:spPr/>
      <dgm:t>
        <a:bodyPr/>
        <a:lstStyle/>
        <a:p>
          <a:endParaRPr/>
        </a:p>
      </dgm:t>
    </dgm:pt>
    <dgm:pt modelId="{02AE0FCD-49A2-AC4C-8A58-67EEF62C47A6}">
      <dgm:prSet phldrT="[Text]"/>
      <dgm:spPr>
        <a:solidFill>
          <a:srgbClr val="FF0000"/>
        </a:solidFill>
      </dgm:spPr>
      <dgm:t>
        <a:bodyPr/>
        <a:lstStyle/>
        <a:p>
          <a:r>
            <a:rPr lang="en-US" dirty="0" smtClean="0"/>
            <a:t>Planifier et mettre en œuvre </a:t>
          </a:r>
        </a:p>
        <a:p>
          <a:r>
            <a:rPr lang="en-US" dirty="0" smtClean="0"/>
            <a:t>Intervention psychosociale</a:t>
          </a:r>
        </a:p>
      </dgm:t>
    </dgm:pt>
    <dgm:pt modelId="{AEAE097C-629C-AE47-A2DD-9EFCA2EDC384}" type="parTrans" cxnId="{8E662E57-4871-594F-851E-9C451C60028A}">
      <dgm:prSet/>
      <dgm:spPr/>
      <dgm:t>
        <a:bodyPr/>
        <a:lstStyle/>
        <a:p>
          <a:endParaRPr/>
        </a:p>
      </dgm:t>
    </dgm:pt>
    <dgm:pt modelId="{68C9EC67-3239-534C-B695-99A5F99F1076}" type="sibTrans" cxnId="{8E662E57-4871-594F-851E-9C451C60028A}">
      <dgm:prSet/>
      <dgm:spPr/>
      <dgm:t>
        <a:bodyPr/>
        <a:lstStyle/>
        <a:p>
          <a:endParaRPr/>
        </a:p>
      </dgm:t>
    </dgm:pt>
    <dgm:pt modelId="{7415A8D3-A839-7249-B006-B6A035CB3AF4}">
      <dgm:prSet phldrT="[Text]"/>
      <dgm:spPr>
        <a:solidFill>
          <a:srgbClr val="F2CB1C">
            <a:alpha val="75000"/>
          </a:srgbClr>
        </a:solidFill>
      </dgm:spPr>
      <dgm:t>
        <a:bodyPr/>
        <a:lstStyle/>
        <a:p>
          <a:r>
            <a:rPr lang="en-US" dirty="0" smtClean="0">
              <a:solidFill>
                <a:srgbClr val="000000"/>
              </a:solidFill>
            </a:rPr>
            <a:t>Population touchée</a:t>
          </a:r>
        </a:p>
      </dgm:t>
    </dgm:pt>
    <dgm:pt modelId="{94B5C9F8-E33A-B149-9B3C-8D65958E9F02}" type="parTrans" cxnId="{D4BFA0F3-AE7B-874B-8F09-22E74FCE3863}">
      <dgm:prSet/>
      <dgm:spPr>
        <a:solidFill>
          <a:srgbClr val="292929"/>
        </a:solidFill>
      </dgm:spPr>
      <dgm:t>
        <a:bodyPr/>
        <a:lstStyle/>
        <a:p>
          <a:endParaRPr/>
        </a:p>
      </dgm:t>
    </dgm:pt>
    <dgm:pt modelId="{A8597C23-8F80-E446-BB7C-D9AC9EF2B096}" type="sibTrans" cxnId="{D4BFA0F3-AE7B-874B-8F09-22E74FCE3863}">
      <dgm:prSet/>
      <dgm:spPr/>
      <dgm:t>
        <a:bodyPr/>
        <a:lstStyle/>
        <a:p>
          <a:endParaRPr/>
        </a:p>
      </dgm:t>
    </dgm:pt>
    <dgm:pt modelId="{5313CFED-7C12-0244-9587-4AE326033792}">
      <dgm:prSet phldrT="[Text]"/>
      <dgm:spPr>
        <a:solidFill>
          <a:srgbClr val="F26429">
            <a:alpha val="75000"/>
          </a:srgbClr>
        </a:solidFill>
      </dgm:spPr>
      <dgm:t>
        <a:bodyPr/>
        <a:lstStyle/>
        <a:p>
          <a:r>
            <a:rPr lang="en-US" dirty="0" smtClean="0">
              <a:solidFill>
                <a:srgbClr val="000000"/>
              </a:solidFill>
            </a:rPr>
            <a:t>Bénévoles </a:t>
          </a:r>
        </a:p>
      </dgm:t>
    </dgm:pt>
    <dgm:pt modelId="{54D4523B-D95B-FA4D-9823-363B17D9453A}" type="parTrans" cxnId="{96F91B74-1306-2D4E-9560-F41F87828AE5}">
      <dgm:prSet/>
      <dgm:spPr>
        <a:solidFill>
          <a:srgbClr val="292929"/>
        </a:solidFill>
      </dgm:spPr>
      <dgm:t>
        <a:bodyPr/>
        <a:lstStyle/>
        <a:p>
          <a:endParaRPr/>
        </a:p>
      </dgm:t>
    </dgm:pt>
    <dgm:pt modelId="{331A4C2E-09BF-0F40-90FC-0B59E9B5E9E1}" type="sibTrans" cxnId="{96F91B74-1306-2D4E-9560-F41F87828AE5}">
      <dgm:prSet/>
      <dgm:spPr/>
      <dgm:t>
        <a:bodyPr/>
        <a:lstStyle/>
        <a:p>
          <a:endParaRPr/>
        </a:p>
      </dgm:t>
    </dgm:pt>
    <dgm:pt modelId="{93D04000-F15F-B64F-81E6-E536E5962412}">
      <dgm:prSet phldrT="[Text]" phldr="1"/>
      <dgm:spPr/>
      <dgm:t>
        <a:bodyPr/>
        <a:lstStyle/>
        <a:p>
          <a:endParaRPr/>
        </a:p>
      </dgm:t>
    </dgm:pt>
    <dgm:pt modelId="{50233B03-D7DC-044D-B4FD-82021103F3DC}" type="parTrans" cxnId="{86BCDEB7-8816-7643-8409-5B504075B77A}">
      <dgm:prSet/>
      <dgm:spPr/>
      <dgm:t>
        <a:bodyPr/>
        <a:lstStyle/>
        <a:p>
          <a:endParaRPr/>
        </a:p>
      </dgm:t>
    </dgm:pt>
    <dgm:pt modelId="{2FDF6247-205C-CD43-A297-6DB32B6AFBD1}" type="sibTrans" cxnId="{86BCDEB7-8816-7643-8409-5B504075B77A}">
      <dgm:prSet/>
      <dgm:spPr/>
      <dgm:t>
        <a:bodyPr/>
        <a:lstStyle/>
        <a:p>
          <a:endParaRPr/>
        </a:p>
      </dgm:t>
    </dgm:pt>
    <dgm:pt modelId="{7DC360F5-7C25-B143-84C6-24E5EAA162A3}">
      <dgm:prSet/>
      <dgm:spPr>
        <a:solidFill>
          <a:srgbClr val="F28A31"/>
        </a:solidFill>
      </dgm:spPr>
      <dgm:t>
        <a:bodyPr/>
        <a:lstStyle/>
        <a:p>
          <a:r>
            <a:rPr lang="en-US" dirty="0" smtClean="0">
              <a:solidFill>
                <a:srgbClr val="000000"/>
              </a:solidFill>
            </a:rPr>
            <a:t>Autres </a:t>
          </a:r>
          <a:r>
            <a:rPr lang="en-US" dirty="0" err="1" smtClean="0">
              <a:solidFill>
                <a:srgbClr val="000000"/>
              </a:solidFill>
            </a:rPr>
            <a:t>secteurs</a:t>
          </a:r>
          <a:r>
            <a:rPr lang="en-US" dirty="0" smtClean="0">
              <a:solidFill>
                <a:srgbClr val="000000"/>
              </a:solidFill>
            </a:rPr>
            <a:t> </a:t>
          </a:r>
          <a:r>
            <a:rPr lang="en-US" dirty="0" err="1" smtClean="0">
              <a:solidFill>
                <a:srgbClr val="000000"/>
              </a:solidFill>
            </a:rPr>
            <a:t>même</a:t>
          </a:r>
          <a:r>
            <a:rPr lang="en-US" dirty="0" smtClean="0">
              <a:solidFill>
                <a:srgbClr val="000000"/>
              </a:solidFill>
            </a:rPr>
            <a:t> </a:t>
          </a:r>
          <a:r>
            <a:rPr lang="en-US" dirty="0" smtClean="0">
              <a:solidFill>
                <a:srgbClr val="000000"/>
              </a:solidFill>
            </a:rPr>
            <a:t>organisation</a:t>
          </a:r>
        </a:p>
      </dgm:t>
    </dgm:pt>
    <dgm:pt modelId="{94889EAF-9E4D-8A46-9364-A4BFAF384258}" type="parTrans" cxnId="{E28AAC9E-B5A9-3C48-8ED6-2D3DB5E83ED4}">
      <dgm:prSet/>
      <dgm:spPr>
        <a:solidFill>
          <a:srgbClr val="292929"/>
        </a:solidFill>
      </dgm:spPr>
      <dgm:t>
        <a:bodyPr/>
        <a:lstStyle/>
        <a:p>
          <a:endParaRPr/>
        </a:p>
      </dgm:t>
    </dgm:pt>
    <dgm:pt modelId="{EED62B42-DA5F-D345-B555-F2B0013BF74C}" type="sibTrans" cxnId="{E28AAC9E-B5A9-3C48-8ED6-2D3DB5E83ED4}">
      <dgm:prSet/>
      <dgm:spPr/>
      <dgm:t>
        <a:bodyPr/>
        <a:lstStyle/>
        <a:p>
          <a:endParaRPr/>
        </a:p>
      </dgm:t>
    </dgm:pt>
    <dgm:pt modelId="{C5A7E4C2-6870-C248-A955-67D145CA5311}">
      <dgm:prSet/>
      <dgm:spPr>
        <a:solidFill>
          <a:srgbClr val="E32C27"/>
        </a:solidFill>
      </dgm:spPr>
      <dgm:t>
        <a:bodyPr/>
        <a:lstStyle/>
        <a:p>
          <a:r>
            <a:rPr lang="en-US" dirty="0" smtClean="0"/>
            <a:t>Personnel du programme</a:t>
          </a:r>
        </a:p>
      </dgm:t>
    </dgm:pt>
    <dgm:pt modelId="{0565A14B-C657-B140-8A60-E77F3ED9FDFD}" type="parTrans" cxnId="{EE32F3D1-2EC6-A945-BBE0-0A5DF2158A69}">
      <dgm:prSet/>
      <dgm:spPr>
        <a:solidFill>
          <a:srgbClr val="292929"/>
        </a:solidFill>
      </dgm:spPr>
      <dgm:t>
        <a:bodyPr/>
        <a:lstStyle/>
        <a:p>
          <a:endParaRPr/>
        </a:p>
      </dgm:t>
    </dgm:pt>
    <dgm:pt modelId="{8743DDA7-80EA-704F-BD87-4591ED86C0CA}" type="sibTrans" cxnId="{EE32F3D1-2EC6-A945-BBE0-0A5DF2158A69}">
      <dgm:prSet/>
      <dgm:spPr/>
      <dgm:t>
        <a:bodyPr/>
        <a:lstStyle/>
        <a:p>
          <a:endParaRPr/>
        </a:p>
      </dgm:t>
    </dgm:pt>
    <dgm:pt modelId="{7E804D33-97EC-3744-94B2-0CED213DD5BB}">
      <dgm:prSet/>
      <dgm:spPr>
        <a:solidFill>
          <a:srgbClr val="FFFF00"/>
        </a:solidFill>
      </dgm:spPr>
      <dgm:t>
        <a:bodyPr/>
        <a:lstStyle/>
        <a:p>
          <a:r>
            <a:rPr lang="en-US" dirty="0" smtClean="0">
              <a:solidFill>
                <a:srgbClr val="000000"/>
              </a:solidFill>
            </a:rPr>
            <a:t>Autres organisations/</a:t>
          </a:r>
        </a:p>
        <a:p>
          <a:r>
            <a:rPr lang="en-US" dirty="0" smtClean="0">
              <a:solidFill>
                <a:srgbClr val="000000"/>
              </a:solidFill>
            </a:rPr>
            <a:t>entités</a:t>
          </a:r>
        </a:p>
      </dgm:t>
    </dgm:pt>
    <dgm:pt modelId="{B7C3259E-C426-C743-943B-F45B36CA9253}" type="parTrans" cxnId="{57016819-FED6-644C-B9A3-F952578D82A5}">
      <dgm:prSet/>
      <dgm:spPr>
        <a:solidFill>
          <a:srgbClr val="292929"/>
        </a:solidFill>
      </dgm:spPr>
      <dgm:t>
        <a:bodyPr/>
        <a:lstStyle/>
        <a:p>
          <a:endParaRPr/>
        </a:p>
      </dgm:t>
    </dgm:pt>
    <dgm:pt modelId="{88853A76-D2EF-2145-8876-73AED90ECEB2}" type="sibTrans" cxnId="{57016819-FED6-644C-B9A3-F952578D82A5}">
      <dgm:prSet/>
      <dgm:spPr/>
      <dgm:t>
        <a:bodyPr/>
        <a:lstStyle/>
        <a:p>
          <a:endParaRPr/>
        </a:p>
      </dgm:t>
    </dgm:pt>
    <dgm:pt modelId="{09F3AF77-7194-A84B-AD0A-2DF9905A7DA8}" type="pres">
      <dgm:prSet presAssocID="{47283A84-FF5A-F54B-9D5C-58FD67587EFF}" presName="cycle" presStyleCnt="0">
        <dgm:presLayoutVars>
          <dgm:chMax val="1"/>
          <dgm:dir/>
          <dgm:animLvl val="ctr"/>
          <dgm:resizeHandles val="exact"/>
        </dgm:presLayoutVars>
      </dgm:prSet>
      <dgm:spPr/>
      <dgm:t>
        <a:bodyPr/>
        <a:lstStyle/>
        <a:p>
          <a:endParaRPr/>
        </a:p>
      </dgm:t>
    </dgm:pt>
    <dgm:pt modelId="{B0695FD9-0BCF-7A47-95A7-BCD61EEB97F0}" type="pres">
      <dgm:prSet presAssocID="{02AE0FCD-49A2-AC4C-8A58-67EEF62C47A6}" presName="centerShape" presStyleLbl="node0" presStyleIdx="0" presStyleCnt="1"/>
      <dgm:spPr/>
      <dgm:t>
        <a:bodyPr/>
        <a:lstStyle/>
        <a:p>
          <a:endParaRPr/>
        </a:p>
      </dgm:t>
    </dgm:pt>
    <dgm:pt modelId="{AB65A0EA-23E0-8A4F-8AEF-7C3BF8DE989A}" type="pres">
      <dgm:prSet presAssocID="{94B5C9F8-E33A-B149-9B3C-8D65958E9F02}" presName="parTrans" presStyleLbl="bgSibTrans2D1" presStyleIdx="0" presStyleCnt="5" custScaleX="25776" custLinFactNeighborX="45704" custLinFactNeighborY="34475"/>
      <dgm:spPr/>
      <dgm:t>
        <a:bodyPr/>
        <a:lstStyle/>
        <a:p>
          <a:endParaRPr/>
        </a:p>
      </dgm:t>
    </dgm:pt>
    <dgm:pt modelId="{4391236D-5FB3-5644-809B-099F209E2997}" type="pres">
      <dgm:prSet presAssocID="{7415A8D3-A839-7249-B006-B6A035CB3AF4}" presName="node" presStyleLbl="node1" presStyleIdx="0" presStyleCnt="5" custScaleX="157659" custScaleY="125564" custRadScaleRad="97696" custRadScaleInc="-3380">
        <dgm:presLayoutVars>
          <dgm:bulletEnabled val="1"/>
        </dgm:presLayoutVars>
      </dgm:prSet>
      <dgm:spPr/>
      <dgm:t>
        <a:bodyPr/>
        <a:lstStyle/>
        <a:p>
          <a:endParaRPr/>
        </a:p>
      </dgm:t>
    </dgm:pt>
    <dgm:pt modelId="{C240821B-BF2F-7043-A4DB-96345B81D8DD}" type="pres">
      <dgm:prSet presAssocID="{54D4523B-D95B-FA4D-9823-363B17D9453A}" presName="parTrans" presStyleLbl="bgSibTrans2D1" presStyleIdx="1" presStyleCnt="5" custScaleX="52517" custLinFactNeighborX="39276" custLinFactNeighborY="-2565"/>
      <dgm:spPr/>
      <dgm:t>
        <a:bodyPr/>
        <a:lstStyle/>
        <a:p>
          <a:endParaRPr/>
        </a:p>
      </dgm:t>
    </dgm:pt>
    <dgm:pt modelId="{727F9F36-D3F8-AC48-98AB-8A3E5D7E5825}" type="pres">
      <dgm:prSet presAssocID="{5313CFED-7C12-0244-9587-4AE326033792}" presName="node" presStyleLbl="node1" presStyleIdx="1" presStyleCnt="5" custScaleX="132935" custScaleY="155649" custRadScaleRad="102878" custRadScaleInc="-45119">
        <dgm:presLayoutVars>
          <dgm:bulletEnabled val="1"/>
        </dgm:presLayoutVars>
      </dgm:prSet>
      <dgm:spPr/>
      <dgm:t>
        <a:bodyPr/>
        <a:lstStyle/>
        <a:p>
          <a:endParaRPr/>
        </a:p>
      </dgm:t>
    </dgm:pt>
    <dgm:pt modelId="{9F9EE757-FA48-9C4F-B7E3-E6CF39083249}" type="pres">
      <dgm:prSet presAssocID="{0565A14B-C657-B140-8A60-E77F3ED9FDFD}" presName="parTrans" presStyleLbl="bgSibTrans2D1" presStyleIdx="2" presStyleCnt="5" custAng="21527523" custLinFactNeighborX="-1095" custLinFactNeighborY="26479"/>
      <dgm:spPr/>
      <dgm:t>
        <a:bodyPr/>
        <a:lstStyle/>
        <a:p>
          <a:endParaRPr/>
        </a:p>
      </dgm:t>
    </dgm:pt>
    <dgm:pt modelId="{EABB42F9-35F2-6648-A10F-0E75D156333F}" type="pres">
      <dgm:prSet presAssocID="{C5A7E4C2-6870-C248-A955-67D145CA5311}" presName="node" presStyleLbl="node1" presStyleIdx="2" presStyleCnt="5" custScaleX="114108" custRadScaleRad="92480" custRadScaleInc="-10257">
        <dgm:presLayoutVars>
          <dgm:bulletEnabled val="1"/>
        </dgm:presLayoutVars>
      </dgm:prSet>
      <dgm:spPr/>
      <dgm:t>
        <a:bodyPr/>
        <a:lstStyle/>
        <a:p>
          <a:endParaRPr/>
        </a:p>
      </dgm:t>
    </dgm:pt>
    <dgm:pt modelId="{DD489FC5-19DE-BC4C-9A0D-A1F35BE28CAB}" type="pres">
      <dgm:prSet presAssocID="{94889EAF-9E4D-8A46-9364-A4BFAF384258}" presName="parTrans" presStyleLbl="bgSibTrans2D1" presStyleIdx="3" presStyleCnt="5" custLinFactNeighborX="-5201" custLinFactNeighborY="9670"/>
      <dgm:spPr/>
      <dgm:t>
        <a:bodyPr/>
        <a:lstStyle/>
        <a:p>
          <a:endParaRPr/>
        </a:p>
      </dgm:t>
    </dgm:pt>
    <dgm:pt modelId="{9839697A-3ADF-BE4A-A040-688E77030D74}" type="pres">
      <dgm:prSet presAssocID="{7DC360F5-7C25-B143-84C6-24E5EAA162A3}" presName="node" presStyleLbl="node1" presStyleIdx="3" presStyleCnt="5" custScaleX="106493" custScaleY="108560">
        <dgm:presLayoutVars>
          <dgm:bulletEnabled val="1"/>
        </dgm:presLayoutVars>
      </dgm:prSet>
      <dgm:spPr/>
      <dgm:t>
        <a:bodyPr/>
        <a:lstStyle/>
        <a:p>
          <a:endParaRPr/>
        </a:p>
      </dgm:t>
    </dgm:pt>
    <dgm:pt modelId="{E7828883-EA46-154E-BF25-9C0D92840ED2}" type="pres">
      <dgm:prSet presAssocID="{B7C3259E-C426-C743-943B-F45B36CA9253}" presName="parTrans" presStyleLbl="bgSibTrans2D1" presStyleIdx="4" presStyleCnt="5" custLinFactNeighborX="-7380" custLinFactNeighborY="1049"/>
      <dgm:spPr/>
      <dgm:t>
        <a:bodyPr/>
        <a:lstStyle/>
        <a:p>
          <a:endParaRPr/>
        </a:p>
      </dgm:t>
    </dgm:pt>
    <dgm:pt modelId="{F2776BF9-BA06-714B-9047-72CDECDDB10A}" type="pres">
      <dgm:prSet presAssocID="{7E804D33-97EC-3744-94B2-0CED213DD5BB}" presName="node" presStyleLbl="node1" presStyleIdx="4" presStyleCnt="5">
        <dgm:presLayoutVars>
          <dgm:bulletEnabled val="1"/>
        </dgm:presLayoutVars>
      </dgm:prSet>
      <dgm:spPr/>
      <dgm:t>
        <a:bodyPr/>
        <a:lstStyle/>
        <a:p>
          <a:endParaRPr/>
        </a:p>
      </dgm:t>
    </dgm:pt>
  </dgm:ptLst>
  <dgm:cxnLst>
    <dgm:cxn modelId="{5E7B1814-40C2-854E-AE30-038B868C2D36}" type="presOf" srcId="{94B5C9F8-E33A-B149-9B3C-8D65958E9F02}" destId="{AB65A0EA-23E0-8A4F-8AEF-7C3BF8DE989A}" srcOrd="0" destOrd="0" presId="urn:microsoft.com/office/officeart/2005/8/layout/radial4"/>
    <dgm:cxn modelId="{A8DBCAA6-FA89-A84C-839A-FACCF45CDC78}" type="presOf" srcId="{7DC360F5-7C25-B143-84C6-24E5EAA162A3}" destId="{9839697A-3ADF-BE4A-A040-688E77030D74}" srcOrd="0" destOrd="0" presId="urn:microsoft.com/office/officeart/2005/8/layout/radial4"/>
    <dgm:cxn modelId="{564F19C4-0C80-6A4C-9DD1-8C66F7680C65}" type="presOf" srcId="{7415A8D3-A839-7249-B006-B6A035CB3AF4}" destId="{4391236D-5FB3-5644-809B-099F209E2997}" srcOrd="0" destOrd="0" presId="urn:microsoft.com/office/officeart/2005/8/layout/radial4"/>
    <dgm:cxn modelId="{EE32F3D1-2EC6-A945-BBE0-0A5DF2158A69}" srcId="{02AE0FCD-49A2-AC4C-8A58-67EEF62C47A6}" destId="{C5A7E4C2-6870-C248-A955-67D145CA5311}" srcOrd="2" destOrd="0" parTransId="{0565A14B-C657-B140-8A60-E77F3ED9FDFD}" sibTransId="{8743DDA7-80EA-704F-BD87-4591ED86C0CA}"/>
    <dgm:cxn modelId="{96F91B74-1306-2D4E-9560-F41F87828AE5}" srcId="{02AE0FCD-49A2-AC4C-8A58-67EEF62C47A6}" destId="{5313CFED-7C12-0244-9587-4AE326033792}" srcOrd="1" destOrd="0" parTransId="{54D4523B-D95B-FA4D-9823-363B17D9453A}" sibTransId="{331A4C2E-09BF-0F40-90FC-0B59E9B5E9E1}"/>
    <dgm:cxn modelId="{E2408874-B593-7944-8947-9437978DCDE2}" type="presOf" srcId="{C5A7E4C2-6870-C248-A955-67D145CA5311}" destId="{EABB42F9-35F2-6648-A10F-0E75D156333F}" srcOrd="0" destOrd="0" presId="urn:microsoft.com/office/officeart/2005/8/layout/radial4"/>
    <dgm:cxn modelId="{60513844-157A-AA4C-90F5-AE977BAF8C9D}" type="presOf" srcId="{54D4523B-D95B-FA4D-9823-363B17D9453A}" destId="{C240821B-BF2F-7043-A4DB-96345B81D8DD}" srcOrd="0" destOrd="0" presId="urn:microsoft.com/office/officeart/2005/8/layout/radial4"/>
    <dgm:cxn modelId="{57016819-FED6-644C-B9A3-F952578D82A5}" srcId="{02AE0FCD-49A2-AC4C-8A58-67EEF62C47A6}" destId="{7E804D33-97EC-3744-94B2-0CED213DD5BB}" srcOrd="4" destOrd="0" parTransId="{B7C3259E-C426-C743-943B-F45B36CA9253}" sibTransId="{88853A76-D2EF-2145-8876-73AED90ECEB2}"/>
    <dgm:cxn modelId="{570B9A54-27EC-B14D-AAA3-7E3F1E71B263}" type="presOf" srcId="{47283A84-FF5A-F54B-9D5C-58FD67587EFF}" destId="{09F3AF77-7194-A84B-AD0A-2DF9905A7DA8}" srcOrd="0" destOrd="0" presId="urn:microsoft.com/office/officeart/2005/8/layout/radial4"/>
    <dgm:cxn modelId="{86BCDEB7-8816-7643-8409-5B504075B77A}" srcId="{47283A84-FF5A-F54B-9D5C-58FD67587EFF}" destId="{93D04000-F15F-B64F-81E6-E536E5962412}" srcOrd="1" destOrd="0" parTransId="{50233B03-D7DC-044D-B4FD-82021103F3DC}" sibTransId="{2FDF6247-205C-CD43-A297-6DB32B6AFBD1}"/>
    <dgm:cxn modelId="{82DAF586-84DB-E44E-9895-B9510C1EB822}" type="presOf" srcId="{94889EAF-9E4D-8A46-9364-A4BFAF384258}" destId="{DD489FC5-19DE-BC4C-9A0D-A1F35BE28CAB}" srcOrd="0" destOrd="0" presId="urn:microsoft.com/office/officeart/2005/8/layout/radial4"/>
    <dgm:cxn modelId="{D4BFA0F3-AE7B-874B-8F09-22E74FCE3863}" srcId="{02AE0FCD-49A2-AC4C-8A58-67EEF62C47A6}" destId="{7415A8D3-A839-7249-B006-B6A035CB3AF4}" srcOrd="0" destOrd="0" parTransId="{94B5C9F8-E33A-B149-9B3C-8D65958E9F02}" sibTransId="{A8597C23-8F80-E446-BB7C-D9AC9EF2B096}"/>
    <dgm:cxn modelId="{8E662E57-4871-594F-851E-9C451C60028A}" srcId="{47283A84-FF5A-F54B-9D5C-58FD67587EFF}" destId="{02AE0FCD-49A2-AC4C-8A58-67EEF62C47A6}" srcOrd="0" destOrd="0" parTransId="{AEAE097C-629C-AE47-A2DD-9EFCA2EDC384}" sibTransId="{68C9EC67-3239-534C-B695-99A5F99F1076}"/>
    <dgm:cxn modelId="{E28AAC9E-B5A9-3C48-8ED6-2D3DB5E83ED4}" srcId="{02AE0FCD-49A2-AC4C-8A58-67EEF62C47A6}" destId="{7DC360F5-7C25-B143-84C6-24E5EAA162A3}" srcOrd="3" destOrd="0" parTransId="{94889EAF-9E4D-8A46-9364-A4BFAF384258}" sibTransId="{EED62B42-DA5F-D345-B555-F2B0013BF74C}"/>
    <dgm:cxn modelId="{160183C5-A35D-D146-ABBC-D576655D796D}" type="presOf" srcId="{5313CFED-7C12-0244-9587-4AE326033792}" destId="{727F9F36-D3F8-AC48-98AB-8A3E5D7E5825}" srcOrd="0" destOrd="0" presId="urn:microsoft.com/office/officeart/2005/8/layout/radial4"/>
    <dgm:cxn modelId="{D50415C5-6DA3-3742-B07A-E9D08E55C9CF}" type="presOf" srcId="{7E804D33-97EC-3744-94B2-0CED213DD5BB}" destId="{F2776BF9-BA06-714B-9047-72CDECDDB10A}" srcOrd="0" destOrd="0" presId="urn:microsoft.com/office/officeart/2005/8/layout/radial4"/>
    <dgm:cxn modelId="{5E14BD5E-AE1E-3047-AF4B-542EB9A48B41}" type="presOf" srcId="{0565A14B-C657-B140-8A60-E77F3ED9FDFD}" destId="{9F9EE757-FA48-9C4F-B7E3-E6CF39083249}" srcOrd="0" destOrd="0" presId="urn:microsoft.com/office/officeart/2005/8/layout/radial4"/>
    <dgm:cxn modelId="{8739AC32-80DA-174F-97A3-0DF1E7BFF13F}" type="presOf" srcId="{B7C3259E-C426-C743-943B-F45B36CA9253}" destId="{E7828883-EA46-154E-BF25-9C0D92840ED2}" srcOrd="0" destOrd="0" presId="urn:microsoft.com/office/officeart/2005/8/layout/radial4"/>
    <dgm:cxn modelId="{ED45F2F9-C420-6447-8BD6-0CA9F12B7A29}" type="presOf" srcId="{02AE0FCD-49A2-AC4C-8A58-67EEF62C47A6}" destId="{B0695FD9-0BCF-7A47-95A7-BCD61EEB97F0}" srcOrd="0" destOrd="0" presId="urn:microsoft.com/office/officeart/2005/8/layout/radial4"/>
    <dgm:cxn modelId="{A6548A36-B181-E045-8C4E-EBCEB961896B}" type="presParOf" srcId="{09F3AF77-7194-A84B-AD0A-2DF9905A7DA8}" destId="{B0695FD9-0BCF-7A47-95A7-BCD61EEB97F0}" srcOrd="0" destOrd="0" presId="urn:microsoft.com/office/officeart/2005/8/layout/radial4"/>
    <dgm:cxn modelId="{EC2270D6-6C2A-5345-99DB-5BAE0CFBE244}" type="presParOf" srcId="{09F3AF77-7194-A84B-AD0A-2DF9905A7DA8}" destId="{AB65A0EA-23E0-8A4F-8AEF-7C3BF8DE989A}" srcOrd="1" destOrd="0" presId="urn:microsoft.com/office/officeart/2005/8/layout/radial4"/>
    <dgm:cxn modelId="{F0ED88DC-B2A5-B447-B862-E2242783C26A}" type="presParOf" srcId="{09F3AF77-7194-A84B-AD0A-2DF9905A7DA8}" destId="{4391236D-5FB3-5644-809B-099F209E2997}" srcOrd="2" destOrd="0" presId="urn:microsoft.com/office/officeart/2005/8/layout/radial4"/>
    <dgm:cxn modelId="{EEB83E01-05F6-2A41-BA5B-7B3EE96CE261}" type="presParOf" srcId="{09F3AF77-7194-A84B-AD0A-2DF9905A7DA8}" destId="{C240821B-BF2F-7043-A4DB-96345B81D8DD}" srcOrd="3" destOrd="0" presId="urn:microsoft.com/office/officeart/2005/8/layout/radial4"/>
    <dgm:cxn modelId="{37FE11C3-D3FE-3A40-966C-BEDC99CA6C09}" type="presParOf" srcId="{09F3AF77-7194-A84B-AD0A-2DF9905A7DA8}" destId="{727F9F36-D3F8-AC48-98AB-8A3E5D7E5825}" srcOrd="4" destOrd="0" presId="urn:microsoft.com/office/officeart/2005/8/layout/radial4"/>
    <dgm:cxn modelId="{644F08C0-D1D9-4B48-B735-E600CA64E417}" type="presParOf" srcId="{09F3AF77-7194-A84B-AD0A-2DF9905A7DA8}" destId="{9F9EE757-FA48-9C4F-B7E3-E6CF39083249}" srcOrd="5" destOrd="0" presId="urn:microsoft.com/office/officeart/2005/8/layout/radial4"/>
    <dgm:cxn modelId="{0D017610-2EC2-8C47-8431-A03D54630A6D}" type="presParOf" srcId="{09F3AF77-7194-A84B-AD0A-2DF9905A7DA8}" destId="{EABB42F9-35F2-6648-A10F-0E75D156333F}" srcOrd="6" destOrd="0" presId="urn:microsoft.com/office/officeart/2005/8/layout/radial4"/>
    <dgm:cxn modelId="{E1248A12-2FE0-7942-94D3-D3EA8CADE1CA}" type="presParOf" srcId="{09F3AF77-7194-A84B-AD0A-2DF9905A7DA8}" destId="{DD489FC5-19DE-BC4C-9A0D-A1F35BE28CAB}" srcOrd="7" destOrd="0" presId="urn:microsoft.com/office/officeart/2005/8/layout/radial4"/>
    <dgm:cxn modelId="{A9ACC9A8-CEB3-BF44-9E36-3E7A7C8D11AF}" type="presParOf" srcId="{09F3AF77-7194-A84B-AD0A-2DF9905A7DA8}" destId="{9839697A-3ADF-BE4A-A040-688E77030D74}" srcOrd="8" destOrd="0" presId="urn:microsoft.com/office/officeart/2005/8/layout/radial4"/>
    <dgm:cxn modelId="{536D7614-9DC8-D34E-AC31-B240BE0F7DC6}" type="presParOf" srcId="{09F3AF77-7194-A84B-AD0A-2DF9905A7DA8}" destId="{E7828883-EA46-154E-BF25-9C0D92840ED2}" srcOrd="9" destOrd="0" presId="urn:microsoft.com/office/officeart/2005/8/layout/radial4"/>
    <dgm:cxn modelId="{4B2E87C8-E020-734A-9734-5DDC7D3CED2C}" type="presParOf" srcId="{09F3AF77-7194-A84B-AD0A-2DF9905A7DA8}" destId="{F2776BF9-BA06-714B-9047-72CDECDDB10A}" srcOrd="10" destOrd="0" presId="urn:microsoft.com/office/officeart/2005/8/layout/radial4"/>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DA1D41-A86F-544F-A82F-D1CC5F917683}" type="doc">
      <dgm:prSet loTypeId="urn:microsoft.com/office/officeart/2005/8/layout/process4" loCatId="process" qsTypeId="urn:microsoft.com/office/officeart/2005/8/quickstyle/simple4" qsCatId="simple" csTypeId="urn:microsoft.com/office/officeart/2005/8/colors/accent1_2" csCatId="accent1" phldr="1"/>
      <dgm:spPr/>
      <dgm:t>
        <a:bodyPr/>
        <a:lstStyle/>
        <a:p>
          <a:endParaRPr/>
        </a:p>
      </dgm:t>
    </dgm:pt>
    <dgm:pt modelId="{21674A98-DE34-6844-ADE7-A1EFA1915BF3}">
      <dgm:prSet phldrT="[Text]"/>
      <dgm:spPr>
        <a:solidFill>
          <a:srgbClr val="D60000"/>
        </a:solidFill>
      </dgm:spPr>
      <dgm:t>
        <a:bodyPr/>
        <a:lstStyle/>
        <a:p>
          <a:r>
            <a:rPr lang="en-US" dirty="0" smtClean="0"/>
            <a:t>Activités initiales</a:t>
          </a:r>
        </a:p>
      </dgm:t>
    </dgm:pt>
    <dgm:pt modelId="{17AB718D-5B31-764B-95C2-F89C9698D515}" type="parTrans" cxnId="{798237C3-D752-3041-BE34-C280DE75620D}">
      <dgm:prSet/>
      <dgm:spPr/>
      <dgm:t>
        <a:bodyPr/>
        <a:lstStyle/>
        <a:p>
          <a:endParaRPr/>
        </a:p>
      </dgm:t>
    </dgm:pt>
    <dgm:pt modelId="{1A8090F7-FF07-F14C-9A5C-56E9D9995FDF}" type="sibTrans" cxnId="{798237C3-D752-3041-BE34-C280DE75620D}">
      <dgm:prSet/>
      <dgm:spPr/>
      <dgm:t>
        <a:bodyPr/>
        <a:lstStyle/>
        <a:p>
          <a:endParaRPr/>
        </a:p>
      </dgm:t>
    </dgm:pt>
    <dgm:pt modelId="{37B1DE6D-8517-FF41-B7D7-BE8A75BC6E3C}">
      <dgm:prSet phldrT="[Text]" custT="1"/>
      <dgm:spPr/>
      <dgm:t>
        <a:bodyPr/>
        <a:lstStyle/>
        <a:p>
          <a:r>
            <a:rPr lang="en-US" sz="1800" dirty="0" err="1" smtClean="0"/>
            <a:t>Évaluations</a:t>
          </a:r>
          <a:r>
            <a:rPr lang="en-US" sz="1800" dirty="0" smtClean="0"/>
            <a:t> </a:t>
          </a:r>
          <a:r>
            <a:rPr lang="en-US" sz="1800" dirty="0" smtClean="0"/>
            <a:t>+ Premiers secours psychologiques</a:t>
          </a:r>
        </a:p>
      </dgm:t>
    </dgm:pt>
    <dgm:pt modelId="{5E11A219-D447-2C45-92D8-82C82C9562E6}" type="parTrans" cxnId="{66DB7B22-8D97-BC49-B6DF-D6949F74054A}">
      <dgm:prSet/>
      <dgm:spPr/>
      <dgm:t>
        <a:bodyPr/>
        <a:lstStyle/>
        <a:p>
          <a:endParaRPr/>
        </a:p>
      </dgm:t>
    </dgm:pt>
    <dgm:pt modelId="{35E1A584-08E8-884B-8277-7D09EEE1B3DC}" type="sibTrans" cxnId="{66DB7B22-8D97-BC49-B6DF-D6949F74054A}">
      <dgm:prSet/>
      <dgm:spPr/>
      <dgm:t>
        <a:bodyPr/>
        <a:lstStyle/>
        <a:p>
          <a:endParaRPr/>
        </a:p>
      </dgm:t>
    </dgm:pt>
    <dgm:pt modelId="{ABA72DB2-801E-9645-B22F-01D22D33F348}">
      <dgm:prSet phldrT="[Text]"/>
      <dgm:spPr>
        <a:solidFill>
          <a:srgbClr val="FF6600"/>
        </a:solidFill>
      </dgm:spPr>
      <dgm:t>
        <a:bodyPr/>
        <a:lstStyle/>
        <a:p>
          <a:r>
            <a:rPr lang="en-US" dirty="0" smtClean="0">
              <a:solidFill>
                <a:schemeClr val="tx1"/>
              </a:solidFill>
            </a:rPr>
            <a:t>Mobilisation communautaire</a:t>
          </a:r>
        </a:p>
      </dgm:t>
    </dgm:pt>
    <dgm:pt modelId="{67EB58C3-0249-644C-9BC0-3AD5D49851D7}" type="parTrans" cxnId="{8FAE8EF3-9190-FE47-B7D6-F13B548EE7AD}">
      <dgm:prSet/>
      <dgm:spPr/>
      <dgm:t>
        <a:bodyPr/>
        <a:lstStyle/>
        <a:p>
          <a:endParaRPr/>
        </a:p>
      </dgm:t>
    </dgm:pt>
    <dgm:pt modelId="{993EDEB2-87EE-EF44-BDE7-D98740890A26}" type="sibTrans" cxnId="{8FAE8EF3-9190-FE47-B7D6-F13B548EE7AD}">
      <dgm:prSet/>
      <dgm:spPr/>
      <dgm:t>
        <a:bodyPr/>
        <a:lstStyle/>
        <a:p>
          <a:endParaRPr/>
        </a:p>
      </dgm:t>
    </dgm:pt>
    <dgm:pt modelId="{3F2F354C-7885-B442-9151-931D9D43CF07}">
      <dgm:prSet phldrT="[Text]" custT="1"/>
      <dgm:spPr/>
      <dgm:t>
        <a:bodyPr/>
        <a:lstStyle/>
        <a:p>
          <a:r>
            <a:rPr lang="en-US" sz="1800" dirty="0" smtClean="0">
              <a:solidFill>
                <a:srgbClr val="000000"/>
              </a:solidFill>
            </a:rPr>
            <a:t>Engager les </a:t>
          </a:r>
          <a:r>
            <a:rPr lang="en-US" sz="1800" dirty="0" err="1" smtClean="0">
              <a:solidFill>
                <a:srgbClr val="000000"/>
              </a:solidFill>
            </a:rPr>
            <a:t>évaluations</a:t>
          </a:r>
          <a:r>
            <a:rPr lang="en-US" sz="1800" dirty="0" smtClean="0">
              <a:solidFill>
                <a:srgbClr val="000000"/>
              </a:solidFill>
            </a:rPr>
            <a:t> ; Identifier les groupes vulnérables ; Mobiliser les autres</a:t>
          </a:r>
        </a:p>
      </dgm:t>
    </dgm:pt>
    <dgm:pt modelId="{8E49A0DE-2875-C448-8B51-95A30192C5AB}" type="parTrans" cxnId="{A7400D74-A328-B348-A2AF-28A85A1FBE11}">
      <dgm:prSet/>
      <dgm:spPr/>
      <dgm:t>
        <a:bodyPr/>
        <a:lstStyle/>
        <a:p>
          <a:endParaRPr/>
        </a:p>
      </dgm:t>
    </dgm:pt>
    <dgm:pt modelId="{FDE9EF81-669C-544A-BE0C-3238721CC733}" type="sibTrans" cxnId="{A7400D74-A328-B348-A2AF-28A85A1FBE11}">
      <dgm:prSet/>
      <dgm:spPr/>
      <dgm:t>
        <a:bodyPr/>
        <a:lstStyle/>
        <a:p>
          <a:endParaRPr/>
        </a:p>
      </dgm:t>
    </dgm:pt>
    <dgm:pt modelId="{8AE15B88-10DC-774F-9E9D-3EB1C45AE90C}">
      <dgm:prSet phldrT="[Text]"/>
      <dgm:spPr>
        <a:solidFill>
          <a:srgbClr val="F2CB1C"/>
        </a:solidFill>
      </dgm:spPr>
      <dgm:t>
        <a:bodyPr/>
        <a:lstStyle/>
        <a:p>
          <a:r>
            <a:rPr lang="en-US" dirty="0" smtClean="0">
              <a:solidFill>
                <a:srgbClr val="000000"/>
              </a:solidFill>
            </a:rPr>
            <a:t>Activités réalistes et </a:t>
          </a:r>
          <a:r>
            <a:rPr lang="en-US" dirty="0" err="1" smtClean="0">
              <a:solidFill>
                <a:srgbClr val="000000"/>
              </a:solidFill>
            </a:rPr>
            <a:t>concrètes</a:t>
          </a:r>
          <a:endParaRPr lang="en-US" dirty="0" smtClean="0">
            <a:solidFill>
              <a:srgbClr val="000000"/>
            </a:solidFill>
          </a:endParaRPr>
        </a:p>
      </dgm:t>
    </dgm:pt>
    <dgm:pt modelId="{CA9C5046-D4DD-5343-BEF0-CD5A40E8A7D7}" type="parTrans" cxnId="{9E4398D0-4E51-8843-887E-5810814F8545}">
      <dgm:prSet/>
      <dgm:spPr/>
      <dgm:t>
        <a:bodyPr/>
        <a:lstStyle/>
        <a:p>
          <a:endParaRPr/>
        </a:p>
      </dgm:t>
    </dgm:pt>
    <dgm:pt modelId="{AED98D48-7B40-6643-AA75-D4117FB876E2}" type="sibTrans" cxnId="{9E4398D0-4E51-8843-887E-5810814F8545}">
      <dgm:prSet/>
      <dgm:spPr/>
      <dgm:t>
        <a:bodyPr/>
        <a:lstStyle/>
        <a:p>
          <a:endParaRPr/>
        </a:p>
      </dgm:t>
    </dgm:pt>
    <dgm:pt modelId="{711DE795-23AD-F844-9D96-44E6BA8BBA83}">
      <dgm:prSet phldrT="[Text]"/>
      <dgm:spPr/>
      <dgm:t>
        <a:bodyPr/>
        <a:lstStyle/>
        <a:p>
          <a:r>
            <a:rPr lang="en-US" dirty="0" smtClean="0">
              <a:solidFill>
                <a:srgbClr val="000000"/>
              </a:solidFill>
            </a:rPr>
            <a:t>Équilibre entre besoins et ressources ; impact à court ou à long terme ; groupes cibles</a:t>
          </a:r>
        </a:p>
      </dgm:t>
    </dgm:pt>
    <dgm:pt modelId="{5EA7F630-1402-A94D-8285-3E4AA75A9F80}" type="parTrans" cxnId="{4DF14FB8-B206-2F4B-BE62-55E943D6B56C}">
      <dgm:prSet/>
      <dgm:spPr/>
      <dgm:t>
        <a:bodyPr/>
        <a:lstStyle/>
        <a:p>
          <a:endParaRPr/>
        </a:p>
      </dgm:t>
    </dgm:pt>
    <dgm:pt modelId="{42C42605-05FC-D648-A089-891B7F469AE3}" type="sibTrans" cxnId="{4DF14FB8-B206-2F4B-BE62-55E943D6B56C}">
      <dgm:prSet/>
      <dgm:spPr/>
      <dgm:t>
        <a:bodyPr/>
        <a:lstStyle/>
        <a:p>
          <a:endParaRPr/>
        </a:p>
      </dgm:t>
    </dgm:pt>
    <dgm:pt modelId="{3C6D58C8-743C-F44C-BCD7-9D7469A64358}" type="pres">
      <dgm:prSet presAssocID="{F7DA1D41-A86F-544F-A82F-D1CC5F917683}" presName="Name0" presStyleCnt="0">
        <dgm:presLayoutVars>
          <dgm:dir/>
          <dgm:animLvl val="lvl"/>
          <dgm:resizeHandles val="exact"/>
        </dgm:presLayoutVars>
      </dgm:prSet>
      <dgm:spPr/>
      <dgm:t>
        <a:bodyPr/>
        <a:lstStyle/>
        <a:p>
          <a:endParaRPr/>
        </a:p>
      </dgm:t>
    </dgm:pt>
    <dgm:pt modelId="{A70DE718-4AF2-4C4A-82FF-6A15F9DC24FD}" type="pres">
      <dgm:prSet presAssocID="{8AE15B88-10DC-774F-9E9D-3EB1C45AE90C}" presName="boxAndChildren" presStyleCnt="0"/>
      <dgm:spPr/>
    </dgm:pt>
    <dgm:pt modelId="{E3AC38EE-07D4-4541-8AB1-7D78830037B7}" type="pres">
      <dgm:prSet presAssocID="{8AE15B88-10DC-774F-9E9D-3EB1C45AE90C}" presName="parentTextBox" presStyleLbl="node1" presStyleIdx="0" presStyleCnt="3"/>
      <dgm:spPr/>
      <dgm:t>
        <a:bodyPr/>
        <a:lstStyle/>
        <a:p>
          <a:endParaRPr/>
        </a:p>
      </dgm:t>
    </dgm:pt>
    <dgm:pt modelId="{8BF83E73-1DDD-6241-95B3-ED1303A744D0}" type="pres">
      <dgm:prSet presAssocID="{8AE15B88-10DC-774F-9E9D-3EB1C45AE90C}" presName="entireBox" presStyleLbl="node1" presStyleIdx="0" presStyleCnt="3"/>
      <dgm:spPr/>
      <dgm:t>
        <a:bodyPr/>
        <a:lstStyle/>
        <a:p>
          <a:endParaRPr/>
        </a:p>
      </dgm:t>
    </dgm:pt>
    <dgm:pt modelId="{4A6E9170-32D4-ED42-A542-36C32ECFDC45}" type="pres">
      <dgm:prSet presAssocID="{8AE15B88-10DC-774F-9E9D-3EB1C45AE90C}" presName="descendantBox" presStyleCnt="0"/>
      <dgm:spPr/>
    </dgm:pt>
    <dgm:pt modelId="{CF76291D-2358-B449-AE95-D81AD781895C}" type="pres">
      <dgm:prSet presAssocID="{711DE795-23AD-F844-9D96-44E6BA8BBA83}" presName="childTextBox" presStyleLbl="fgAccFollowNode1" presStyleIdx="0" presStyleCnt="3">
        <dgm:presLayoutVars>
          <dgm:bulletEnabled val="1"/>
        </dgm:presLayoutVars>
      </dgm:prSet>
      <dgm:spPr/>
      <dgm:t>
        <a:bodyPr/>
        <a:lstStyle/>
        <a:p>
          <a:endParaRPr/>
        </a:p>
      </dgm:t>
    </dgm:pt>
    <dgm:pt modelId="{E7F0DB10-26BE-5543-800A-FC008F5D9587}" type="pres">
      <dgm:prSet presAssocID="{993EDEB2-87EE-EF44-BDE7-D98740890A26}" presName="sp" presStyleCnt="0"/>
      <dgm:spPr/>
    </dgm:pt>
    <dgm:pt modelId="{D3D88056-9EAF-2147-8EA1-2D0B2490720C}" type="pres">
      <dgm:prSet presAssocID="{ABA72DB2-801E-9645-B22F-01D22D33F348}" presName="arrowAndChildren" presStyleCnt="0"/>
      <dgm:spPr/>
    </dgm:pt>
    <dgm:pt modelId="{5718B684-2641-6944-9136-2CF5C4470F49}" type="pres">
      <dgm:prSet presAssocID="{ABA72DB2-801E-9645-B22F-01D22D33F348}" presName="parentTextArrow" presStyleLbl="node1" presStyleIdx="0" presStyleCnt="3"/>
      <dgm:spPr/>
      <dgm:t>
        <a:bodyPr/>
        <a:lstStyle/>
        <a:p>
          <a:endParaRPr/>
        </a:p>
      </dgm:t>
    </dgm:pt>
    <dgm:pt modelId="{2B99D5BE-88D5-EB41-83EF-2406EA46B3BC}" type="pres">
      <dgm:prSet presAssocID="{ABA72DB2-801E-9645-B22F-01D22D33F348}" presName="arrow" presStyleLbl="node1" presStyleIdx="1" presStyleCnt="3"/>
      <dgm:spPr/>
      <dgm:t>
        <a:bodyPr/>
        <a:lstStyle/>
        <a:p>
          <a:endParaRPr/>
        </a:p>
      </dgm:t>
    </dgm:pt>
    <dgm:pt modelId="{53B95220-CE5A-EB4C-90C5-678A32BAA13B}" type="pres">
      <dgm:prSet presAssocID="{ABA72DB2-801E-9645-B22F-01D22D33F348}" presName="descendantArrow" presStyleCnt="0"/>
      <dgm:spPr/>
    </dgm:pt>
    <dgm:pt modelId="{BD484B4B-7A7B-144C-8A8D-0FF892506DF5}" type="pres">
      <dgm:prSet presAssocID="{3F2F354C-7885-B442-9151-931D9D43CF07}" presName="childTextArrow" presStyleLbl="fgAccFollowNode1" presStyleIdx="1" presStyleCnt="3">
        <dgm:presLayoutVars>
          <dgm:bulletEnabled val="1"/>
        </dgm:presLayoutVars>
      </dgm:prSet>
      <dgm:spPr/>
      <dgm:t>
        <a:bodyPr/>
        <a:lstStyle/>
        <a:p>
          <a:endParaRPr/>
        </a:p>
      </dgm:t>
    </dgm:pt>
    <dgm:pt modelId="{7CE2C9D2-20C6-D749-A952-49DB332E05E6}" type="pres">
      <dgm:prSet presAssocID="{1A8090F7-FF07-F14C-9A5C-56E9D9995FDF}" presName="sp" presStyleCnt="0"/>
      <dgm:spPr/>
    </dgm:pt>
    <dgm:pt modelId="{092A8FA8-C944-8544-80CF-0ACB85E75A1D}" type="pres">
      <dgm:prSet presAssocID="{21674A98-DE34-6844-ADE7-A1EFA1915BF3}" presName="arrowAndChildren" presStyleCnt="0"/>
      <dgm:spPr/>
    </dgm:pt>
    <dgm:pt modelId="{627F4A38-CCE1-3445-9497-52A2909029FF}" type="pres">
      <dgm:prSet presAssocID="{21674A98-DE34-6844-ADE7-A1EFA1915BF3}" presName="parentTextArrow" presStyleLbl="node1" presStyleIdx="1" presStyleCnt="3"/>
      <dgm:spPr/>
      <dgm:t>
        <a:bodyPr/>
        <a:lstStyle/>
        <a:p>
          <a:endParaRPr/>
        </a:p>
      </dgm:t>
    </dgm:pt>
    <dgm:pt modelId="{8DA4303D-9089-F44B-BFD9-B14018A85389}" type="pres">
      <dgm:prSet presAssocID="{21674A98-DE34-6844-ADE7-A1EFA1915BF3}" presName="arrow" presStyleLbl="node1" presStyleIdx="2" presStyleCnt="3"/>
      <dgm:spPr/>
      <dgm:t>
        <a:bodyPr/>
        <a:lstStyle/>
        <a:p>
          <a:endParaRPr/>
        </a:p>
      </dgm:t>
    </dgm:pt>
    <dgm:pt modelId="{9D486022-0628-8146-92CA-8D5A454C4492}" type="pres">
      <dgm:prSet presAssocID="{21674A98-DE34-6844-ADE7-A1EFA1915BF3}" presName="descendantArrow" presStyleCnt="0"/>
      <dgm:spPr/>
    </dgm:pt>
    <dgm:pt modelId="{53745F16-E930-4845-9C4E-B66121DDB08A}" type="pres">
      <dgm:prSet presAssocID="{37B1DE6D-8517-FF41-B7D7-BE8A75BC6E3C}" presName="childTextArrow" presStyleLbl="fgAccFollowNode1" presStyleIdx="2" presStyleCnt="3">
        <dgm:presLayoutVars>
          <dgm:bulletEnabled val="1"/>
        </dgm:presLayoutVars>
      </dgm:prSet>
      <dgm:spPr/>
      <dgm:t>
        <a:bodyPr/>
        <a:lstStyle/>
        <a:p>
          <a:endParaRPr/>
        </a:p>
      </dgm:t>
    </dgm:pt>
  </dgm:ptLst>
  <dgm:cxnLst>
    <dgm:cxn modelId="{E2153053-AFD5-FF4E-A106-769C22BDDAD1}" type="presOf" srcId="{21674A98-DE34-6844-ADE7-A1EFA1915BF3}" destId="{8DA4303D-9089-F44B-BFD9-B14018A85389}" srcOrd="1" destOrd="0" presId="urn:microsoft.com/office/officeart/2005/8/layout/process4"/>
    <dgm:cxn modelId="{9E4398D0-4E51-8843-887E-5810814F8545}" srcId="{F7DA1D41-A86F-544F-A82F-D1CC5F917683}" destId="{8AE15B88-10DC-774F-9E9D-3EB1C45AE90C}" srcOrd="2" destOrd="0" parTransId="{CA9C5046-D4DD-5343-BEF0-CD5A40E8A7D7}" sibTransId="{AED98D48-7B40-6643-AA75-D4117FB876E2}"/>
    <dgm:cxn modelId="{9C0D4387-5504-A54E-9FCA-2A9595CA5D91}" type="presOf" srcId="{F7DA1D41-A86F-544F-A82F-D1CC5F917683}" destId="{3C6D58C8-743C-F44C-BCD7-9D7469A64358}" srcOrd="0" destOrd="0" presId="urn:microsoft.com/office/officeart/2005/8/layout/process4"/>
    <dgm:cxn modelId="{A7400D74-A328-B348-A2AF-28A85A1FBE11}" srcId="{ABA72DB2-801E-9645-B22F-01D22D33F348}" destId="{3F2F354C-7885-B442-9151-931D9D43CF07}" srcOrd="0" destOrd="0" parTransId="{8E49A0DE-2875-C448-8B51-95A30192C5AB}" sibTransId="{FDE9EF81-669C-544A-BE0C-3238721CC733}"/>
    <dgm:cxn modelId="{456E20AF-A237-9344-A051-0FE0EF52B239}" type="presOf" srcId="{8AE15B88-10DC-774F-9E9D-3EB1C45AE90C}" destId="{E3AC38EE-07D4-4541-8AB1-7D78830037B7}" srcOrd="0" destOrd="0" presId="urn:microsoft.com/office/officeart/2005/8/layout/process4"/>
    <dgm:cxn modelId="{BF2A1771-F8BC-3D49-8CCC-953DE4833B23}" type="presOf" srcId="{21674A98-DE34-6844-ADE7-A1EFA1915BF3}" destId="{627F4A38-CCE1-3445-9497-52A2909029FF}" srcOrd="0" destOrd="0" presId="urn:microsoft.com/office/officeart/2005/8/layout/process4"/>
    <dgm:cxn modelId="{798237C3-D752-3041-BE34-C280DE75620D}" srcId="{F7DA1D41-A86F-544F-A82F-D1CC5F917683}" destId="{21674A98-DE34-6844-ADE7-A1EFA1915BF3}" srcOrd="0" destOrd="0" parTransId="{17AB718D-5B31-764B-95C2-F89C9698D515}" sibTransId="{1A8090F7-FF07-F14C-9A5C-56E9D9995FDF}"/>
    <dgm:cxn modelId="{CC8EEDC3-0951-2E43-AA22-F8E55BE33C97}" type="presOf" srcId="{ABA72DB2-801E-9645-B22F-01D22D33F348}" destId="{2B99D5BE-88D5-EB41-83EF-2406EA46B3BC}" srcOrd="1" destOrd="0" presId="urn:microsoft.com/office/officeart/2005/8/layout/process4"/>
    <dgm:cxn modelId="{B67F4A6E-92B4-E547-9BD2-0E8710B79923}" type="presOf" srcId="{37B1DE6D-8517-FF41-B7D7-BE8A75BC6E3C}" destId="{53745F16-E930-4845-9C4E-B66121DDB08A}" srcOrd="0" destOrd="0" presId="urn:microsoft.com/office/officeart/2005/8/layout/process4"/>
    <dgm:cxn modelId="{7E4498E1-EBB5-3146-A0B5-E87CE4FAB705}" type="presOf" srcId="{711DE795-23AD-F844-9D96-44E6BA8BBA83}" destId="{CF76291D-2358-B449-AE95-D81AD781895C}" srcOrd="0" destOrd="0" presId="urn:microsoft.com/office/officeart/2005/8/layout/process4"/>
    <dgm:cxn modelId="{4DF14FB8-B206-2F4B-BE62-55E943D6B56C}" srcId="{8AE15B88-10DC-774F-9E9D-3EB1C45AE90C}" destId="{711DE795-23AD-F844-9D96-44E6BA8BBA83}" srcOrd="0" destOrd="0" parTransId="{5EA7F630-1402-A94D-8285-3E4AA75A9F80}" sibTransId="{42C42605-05FC-D648-A089-891B7F469AE3}"/>
    <dgm:cxn modelId="{18C39D0E-4F2A-5345-A974-1C54C5EEA486}" type="presOf" srcId="{3F2F354C-7885-B442-9151-931D9D43CF07}" destId="{BD484B4B-7A7B-144C-8A8D-0FF892506DF5}" srcOrd="0" destOrd="0" presId="urn:microsoft.com/office/officeart/2005/8/layout/process4"/>
    <dgm:cxn modelId="{8FAE8EF3-9190-FE47-B7D6-F13B548EE7AD}" srcId="{F7DA1D41-A86F-544F-A82F-D1CC5F917683}" destId="{ABA72DB2-801E-9645-B22F-01D22D33F348}" srcOrd="1" destOrd="0" parTransId="{67EB58C3-0249-644C-9BC0-3AD5D49851D7}" sibTransId="{993EDEB2-87EE-EF44-BDE7-D98740890A26}"/>
    <dgm:cxn modelId="{66DB7B22-8D97-BC49-B6DF-D6949F74054A}" srcId="{21674A98-DE34-6844-ADE7-A1EFA1915BF3}" destId="{37B1DE6D-8517-FF41-B7D7-BE8A75BC6E3C}" srcOrd="0" destOrd="0" parTransId="{5E11A219-D447-2C45-92D8-82C82C9562E6}" sibTransId="{35E1A584-08E8-884B-8277-7D09EEE1B3DC}"/>
    <dgm:cxn modelId="{3555CD24-B883-A64D-89AA-F3759C6597B9}" type="presOf" srcId="{ABA72DB2-801E-9645-B22F-01D22D33F348}" destId="{5718B684-2641-6944-9136-2CF5C4470F49}" srcOrd="0" destOrd="0" presId="urn:microsoft.com/office/officeart/2005/8/layout/process4"/>
    <dgm:cxn modelId="{08F06CF8-58E7-2B4F-A1DD-FD56081560A4}" type="presOf" srcId="{8AE15B88-10DC-774F-9E9D-3EB1C45AE90C}" destId="{8BF83E73-1DDD-6241-95B3-ED1303A744D0}" srcOrd="1" destOrd="0" presId="urn:microsoft.com/office/officeart/2005/8/layout/process4"/>
    <dgm:cxn modelId="{19D08D36-FF50-1249-84DD-B986E1A21536}" type="presParOf" srcId="{3C6D58C8-743C-F44C-BCD7-9D7469A64358}" destId="{A70DE718-4AF2-4C4A-82FF-6A15F9DC24FD}" srcOrd="0" destOrd="0" presId="urn:microsoft.com/office/officeart/2005/8/layout/process4"/>
    <dgm:cxn modelId="{94A6FE6D-D7ED-8B49-BB6D-22CCF7134AAE}" type="presParOf" srcId="{A70DE718-4AF2-4C4A-82FF-6A15F9DC24FD}" destId="{E3AC38EE-07D4-4541-8AB1-7D78830037B7}" srcOrd="0" destOrd="0" presId="urn:microsoft.com/office/officeart/2005/8/layout/process4"/>
    <dgm:cxn modelId="{1C759744-9A8A-634E-832F-A563984B29E9}" type="presParOf" srcId="{A70DE718-4AF2-4C4A-82FF-6A15F9DC24FD}" destId="{8BF83E73-1DDD-6241-95B3-ED1303A744D0}" srcOrd="1" destOrd="0" presId="urn:microsoft.com/office/officeart/2005/8/layout/process4"/>
    <dgm:cxn modelId="{2D0E29A8-3DB2-A748-9C87-59490BFBCBF7}" type="presParOf" srcId="{A70DE718-4AF2-4C4A-82FF-6A15F9DC24FD}" destId="{4A6E9170-32D4-ED42-A542-36C32ECFDC45}" srcOrd="2" destOrd="0" presId="urn:microsoft.com/office/officeart/2005/8/layout/process4"/>
    <dgm:cxn modelId="{161367B4-A458-9E4A-99D2-C36621B8415B}" type="presParOf" srcId="{4A6E9170-32D4-ED42-A542-36C32ECFDC45}" destId="{CF76291D-2358-B449-AE95-D81AD781895C}" srcOrd="0" destOrd="0" presId="urn:microsoft.com/office/officeart/2005/8/layout/process4"/>
    <dgm:cxn modelId="{0082DBE5-D87C-5048-8BF2-2A7B4D742B51}" type="presParOf" srcId="{3C6D58C8-743C-F44C-BCD7-9D7469A64358}" destId="{E7F0DB10-26BE-5543-800A-FC008F5D9587}" srcOrd="1" destOrd="0" presId="urn:microsoft.com/office/officeart/2005/8/layout/process4"/>
    <dgm:cxn modelId="{728BDE94-34F0-9445-B4DB-E4105ACABEC1}" type="presParOf" srcId="{3C6D58C8-743C-F44C-BCD7-9D7469A64358}" destId="{D3D88056-9EAF-2147-8EA1-2D0B2490720C}" srcOrd="2" destOrd="0" presId="urn:microsoft.com/office/officeart/2005/8/layout/process4"/>
    <dgm:cxn modelId="{450266EA-C652-5842-988E-4E73C8BB7DDB}" type="presParOf" srcId="{D3D88056-9EAF-2147-8EA1-2D0B2490720C}" destId="{5718B684-2641-6944-9136-2CF5C4470F49}" srcOrd="0" destOrd="0" presId="urn:microsoft.com/office/officeart/2005/8/layout/process4"/>
    <dgm:cxn modelId="{2CBB54A9-91C6-1D45-B1B5-DC74A032EDB4}" type="presParOf" srcId="{D3D88056-9EAF-2147-8EA1-2D0B2490720C}" destId="{2B99D5BE-88D5-EB41-83EF-2406EA46B3BC}" srcOrd="1" destOrd="0" presId="urn:microsoft.com/office/officeart/2005/8/layout/process4"/>
    <dgm:cxn modelId="{C2C64A58-8E81-FB41-949C-8495FBDB96FA}" type="presParOf" srcId="{D3D88056-9EAF-2147-8EA1-2D0B2490720C}" destId="{53B95220-CE5A-EB4C-90C5-678A32BAA13B}" srcOrd="2" destOrd="0" presId="urn:microsoft.com/office/officeart/2005/8/layout/process4"/>
    <dgm:cxn modelId="{A97F6046-2AE6-B244-972F-D530A05F0830}" type="presParOf" srcId="{53B95220-CE5A-EB4C-90C5-678A32BAA13B}" destId="{BD484B4B-7A7B-144C-8A8D-0FF892506DF5}" srcOrd="0" destOrd="0" presId="urn:microsoft.com/office/officeart/2005/8/layout/process4"/>
    <dgm:cxn modelId="{C35CC626-9A00-EF4A-8FD6-7513155340DA}" type="presParOf" srcId="{3C6D58C8-743C-F44C-BCD7-9D7469A64358}" destId="{7CE2C9D2-20C6-D749-A952-49DB332E05E6}" srcOrd="3" destOrd="0" presId="urn:microsoft.com/office/officeart/2005/8/layout/process4"/>
    <dgm:cxn modelId="{83FA5D8B-00F6-4A4F-9D9C-8B629C984B78}" type="presParOf" srcId="{3C6D58C8-743C-F44C-BCD7-9D7469A64358}" destId="{092A8FA8-C944-8544-80CF-0ACB85E75A1D}" srcOrd="4" destOrd="0" presId="urn:microsoft.com/office/officeart/2005/8/layout/process4"/>
    <dgm:cxn modelId="{6F3EE633-D3C8-324B-8CDA-2EDDE30C3030}" type="presParOf" srcId="{092A8FA8-C944-8544-80CF-0ACB85E75A1D}" destId="{627F4A38-CCE1-3445-9497-52A2909029FF}" srcOrd="0" destOrd="0" presId="urn:microsoft.com/office/officeart/2005/8/layout/process4"/>
    <dgm:cxn modelId="{00227EB9-68B0-A14F-A332-CA8FBCDCC287}" type="presParOf" srcId="{092A8FA8-C944-8544-80CF-0ACB85E75A1D}" destId="{8DA4303D-9089-F44B-BFD9-B14018A85389}" srcOrd="1" destOrd="0" presId="urn:microsoft.com/office/officeart/2005/8/layout/process4"/>
    <dgm:cxn modelId="{0FCB598D-EF4A-904C-965B-B493B7C8CCE0}" type="presParOf" srcId="{092A8FA8-C944-8544-80CF-0ACB85E75A1D}" destId="{9D486022-0628-8146-92CA-8D5A454C4492}" srcOrd="2" destOrd="0" presId="urn:microsoft.com/office/officeart/2005/8/layout/process4"/>
    <dgm:cxn modelId="{DE70678B-F50B-6D4B-9DAD-3F27BF3BD023}" type="presParOf" srcId="{9D486022-0628-8146-92CA-8D5A454C4492}" destId="{53745F16-E930-4845-9C4E-B66121DDB08A}" srcOrd="0" destOrd="0" presId="urn:microsoft.com/office/officeart/2005/8/layout/process4"/>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2FA95E-1380-FD45-B76D-94F868BFF1FF}"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a:p>
      </dgm:t>
    </dgm:pt>
    <dgm:pt modelId="{744602B6-CAB0-1B46-B0DB-B81C05449502}">
      <dgm:prSet phldrT="[Text]"/>
      <dgm:spPr>
        <a:solidFill>
          <a:srgbClr val="F9081C"/>
        </a:solidFill>
      </dgm:spPr>
      <dgm:t>
        <a:bodyPr/>
        <a:lstStyle/>
        <a:p>
          <a:r>
            <a:rPr lang="en-US" dirty="0" smtClean="0"/>
            <a:t>Préparatifs</a:t>
          </a:r>
        </a:p>
      </dgm:t>
    </dgm:pt>
    <dgm:pt modelId="{070CA04B-F6DB-1747-9C01-6438972FC1CA}" type="parTrans" cxnId="{19EA0124-FDD6-2C4F-ADF7-F247C3227337}">
      <dgm:prSet/>
      <dgm:spPr/>
      <dgm:t>
        <a:bodyPr/>
        <a:lstStyle/>
        <a:p>
          <a:endParaRPr/>
        </a:p>
      </dgm:t>
    </dgm:pt>
    <dgm:pt modelId="{627C29A0-90DE-F045-89AB-4143EA3BAAB4}" type="sibTrans" cxnId="{19EA0124-FDD6-2C4F-ADF7-F247C3227337}">
      <dgm:prSet/>
      <dgm:spPr/>
      <dgm:t>
        <a:bodyPr/>
        <a:lstStyle/>
        <a:p>
          <a:endParaRPr/>
        </a:p>
      </dgm:t>
    </dgm:pt>
    <dgm:pt modelId="{DF58A94D-6A65-5A4F-9B70-15B1B05429E5}">
      <dgm:prSet phldrT="[Text]"/>
      <dgm:spPr/>
      <dgm:t>
        <a:bodyPr/>
        <a:lstStyle/>
        <a:p>
          <a:r>
            <a:rPr lang="en-US" dirty="0" err="1" smtClean="0"/>
            <a:t>Préparation</a:t>
          </a:r>
          <a:r>
            <a:rPr lang="en-US" dirty="0" smtClean="0"/>
            <a:t> en </a:t>
          </a:r>
          <a:r>
            <a:rPr lang="en-US" dirty="0" err="1" smtClean="0"/>
            <a:t>cas</a:t>
          </a:r>
          <a:r>
            <a:rPr lang="en-US" dirty="0" smtClean="0"/>
            <a:t> de </a:t>
          </a:r>
          <a:r>
            <a:rPr lang="en-US" dirty="0" smtClean="0"/>
            <a:t>catastrophe</a:t>
          </a:r>
        </a:p>
      </dgm:t>
    </dgm:pt>
    <dgm:pt modelId="{24F1990B-2E08-A748-A06A-675BCCB64411}" type="parTrans" cxnId="{6BA3774F-E39B-A84B-AE41-9FDCB0DD2044}">
      <dgm:prSet/>
      <dgm:spPr/>
      <dgm:t>
        <a:bodyPr/>
        <a:lstStyle/>
        <a:p>
          <a:endParaRPr/>
        </a:p>
      </dgm:t>
    </dgm:pt>
    <dgm:pt modelId="{59ABC827-6766-7C47-91AB-6E3F843841EA}" type="sibTrans" cxnId="{6BA3774F-E39B-A84B-AE41-9FDCB0DD2044}">
      <dgm:prSet/>
      <dgm:spPr/>
      <dgm:t>
        <a:bodyPr/>
        <a:lstStyle/>
        <a:p>
          <a:endParaRPr/>
        </a:p>
      </dgm:t>
    </dgm:pt>
    <dgm:pt modelId="{2DA80E1B-EE1B-1A4F-956B-C543A9601228}">
      <dgm:prSet phldrT="[Text]"/>
      <dgm:spPr>
        <a:solidFill>
          <a:srgbClr val="F28A31"/>
        </a:solidFill>
      </dgm:spPr>
      <dgm:t>
        <a:bodyPr/>
        <a:lstStyle/>
        <a:p>
          <a:r>
            <a:rPr lang="en-US" dirty="0" smtClean="0">
              <a:solidFill>
                <a:srgbClr val="000000"/>
              </a:solidFill>
            </a:rPr>
            <a:t>Psychoéducation </a:t>
          </a:r>
        </a:p>
        <a:p>
          <a:r>
            <a:rPr lang="en-US" dirty="0" smtClean="0">
              <a:solidFill>
                <a:srgbClr val="000000"/>
              </a:solidFill>
            </a:rPr>
            <a:t>Plaidoyer </a:t>
          </a:r>
        </a:p>
      </dgm:t>
    </dgm:pt>
    <dgm:pt modelId="{438DBEED-AE99-094F-A2D2-DAC859F6F74F}" type="parTrans" cxnId="{E984FC5E-DE1D-4A47-8FF2-32355D3E3841}">
      <dgm:prSet/>
      <dgm:spPr/>
      <dgm:t>
        <a:bodyPr/>
        <a:lstStyle/>
        <a:p>
          <a:endParaRPr/>
        </a:p>
      </dgm:t>
    </dgm:pt>
    <dgm:pt modelId="{FFCB8E70-15BB-A84C-9138-C4090EA32935}" type="sibTrans" cxnId="{E984FC5E-DE1D-4A47-8FF2-32355D3E3841}">
      <dgm:prSet/>
      <dgm:spPr/>
      <dgm:t>
        <a:bodyPr/>
        <a:lstStyle/>
        <a:p>
          <a:endParaRPr/>
        </a:p>
      </dgm:t>
    </dgm:pt>
    <dgm:pt modelId="{1602FFE6-8B86-914A-BD21-3ABAB8B21936}">
      <dgm:prSet phldrT="[Text]"/>
      <dgm:spPr>
        <a:solidFill>
          <a:srgbClr val="F2CB1C"/>
        </a:solidFill>
      </dgm:spPr>
      <dgm:t>
        <a:bodyPr/>
        <a:lstStyle/>
        <a:p>
          <a:r>
            <a:rPr lang="en-US" dirty="0" smtClean="0">
              <a:solidFill>
                <a:srgbClr val="000000"/>
              </a:solidFill>
            </a:rPr>
            <a:t>Gestion de programme</a:t>
          </a:r>
        </a:p>
      </dgm:t>
    </dgm:pt>
    <dgm:pt modelId="{C04A7109-AA72-2F4B-AFDF-AC8E631CE27F}" type="parTrans" cxnId="{A00FFC32-1AC1-DD47-BEFA-BAB2881D41BD}">
      <dgm:prSet/>
      <dgm:spPr/>
      <dgm:t>
        <a:bodyPr/>
        <a:lstStyle/>
        <a:p>
          <a:endParaRPr/>
        </a:p>
      </dgm:t>
    </dgm:pt>
    <dgm:pt modelId="{2E3B53CD-B143-8545-B026-3AF96802B437}" type="sibTrans" cxnId="{A00FFC32-1AC1-DD47-BEFA-BAB2881D41BD}">
      <dgm:prSet/>
      <dgm:spPr/>
      <dgm:t>
        <a:bodyPr/>
        <a:lstStyle/>
        <a:p>
          <a:endParaRPr/>
        </a:p>
      </dgm:t>
    </dgm:pt>
    <dgm:pt modelId="{50D765EA-5AD5-894B-A9FF-EBF3762D8BDB}">
      <dgm:prSet phldrT="[Text]"/>
      <dgm:spPr/>
      <dgm:t>
        <a:bodyPr/>
        <a:lstStyle/>
        <a:p>
          <a:r>
            <a:rPr lang="en-US" dirty="0" err="1" smtClean="0"/>
            <a:t>Évaluations</a:t>
          </a:r>
          <a:endParaRPr lang="en-US" dirty="0" smtClean="0"/>
        </a:p>
      </dgm:t>
    </dgm:pt>
    <dgm:pt modelId="{8AC02B46-ACA5-7F40-B4F9-67FD71DA7B25}" type="parTrans" cxnId="{6A3B4E81-1F00-0949-9515-AA99AB4A72AF}">
      <dgm:prSet/>
      <dgm:spPr/>
      <dgm:t>
        <a:bodyPr/>
        <a:lstStyle/>
        <a:p>
          <a:endParaRPr/>
        </a:p>
      </dgm:t>
    </dgm:pt>
    <dgm:pt modelId="{F6C97C5C-4AD4-904C-8A7E-4DFC65EF75DA}" type="sibTrans" cxnId="{6A3B4E81-1F00-0949-9515-AA99AB4A72AF}">
      <dgm:prSet/>
      <dgm:spPr/>
      <dgm:t>
        <a:bodyPr/>
        <a:lstStyle/>
        <a:p>
          <a:endParaRPr/>
        </a:p>
      </dgm:t>
    </dgm:pt>
    <dgm:pt modelId="{2A56AEFF-8E41-6F4A-B832-06382A3D7B43}">
      <dgm:prSet/>
      <dgm:spPr/>
      <dgm:t>
        <a:bodyPr/>
        <a:lstStyle/>
        <a:p>
          <a:r>
            <a:rPr lang="en-US" dirty="0" err="1" smtClean="0"/>
            <a:t>Évaluations</a:t>
          </a:r>
          <a:endParaRPr lang="en-US" dirty="0" smtClean="0"/>
        </a:p>
      </dgm:t>
    </dgm:pt>
    <dgm:pt modelId="{3AEC9743-2F70-784B-8006-7A6ABEDBC4D6}" type="parTrans" cxnId="{DEAF2F68-58D8-4A44-BB1B-B44895E38745}">
      <dgm:prSet/>
      <dgm:spPr/>
      <dgm:t>
        <a:bodyPr/>
        <a:lstStyle/>
        <a:p>
          <a:endParaRPr/>
        </a:p>
      </dgm:t>
    </dgm:pt>
    <dgm:pt modelId="{6BB1F902-6A91-A94D-B6D9-E29E319E1ECD}" type="sibTrans" cxnId="{DEAF2F68-58D8-4A44-BB1B-B44895E38745}">
      <dgm:prSet/>
      <dgm:spPr/>
      <dgm:t>
        <a:bodyPr/>
        <a:lstStyle/>
        <a:p>
          <a:endParaRPr/>
        </a:p>
      </dgm:t>
    </dgm:pt>
    <dgm:pt modelId="{81C4095B-AE3A-DA43-90D6-18EB3EFDBFB8}">
      <dgm:prSet/>
      <dgm:spPr/>
      <dgm:t>
        <a:bodyPr/>
        <a:lstStyle/>
        <a:p>
          <a:r>
            <a:rPr lang="en-US" dirty="0" smtClean="0"/>
            <a:t>Coordination (par ex. besoins fondamentaux)</a:t>
          </a:r>
        </a:p>
      </dgm:t>
    </dgm:pt>
    <dgm:pt modelId="{2E4EEAE6-BC24-3946-AE5D-AF72173057F8}" type="parTrans" cxnId="{D1B5F2B0-9085-CB43-B608-6051E9E773CF}">
      <dgm:prSet/>
      <dgm:spPr/>
      <dgm:t>
        <a:bodyPr/>
        <a:lstStyle/>
        <a:p>
          <a:endParaRPr/>
        </a:p>
      </dgm:t>
    </dgm:pt>
    <dgm:pt modelId="{46F96179-AC13-FD45-8DF8-077F5C233E92}" type="sibTrans" cxnId="{D1B5F2B0-9085-CB43-B608-6051E9E773CF}">
      <dgm:prSet/>
      <dgm:spPr/>
      <dgm:t>
        <a:bodyPr/>
        <a:lstStyle/>
        <a:p>
          <a:endParaRPr/>
        </a:p>
      </dgm:t>
    </dgm:pt>
    <dgm:pt modelId="{2CECDDBE-16F5-3B4B-A0BA-B57D40C9BA5F}">
      <dgm:prSet/>
      <dgm:spPr>
        <a:solidFill>
          <a:srgbClr val="F26429"/>
        </a:solidFill>
      </dgm:spPr>
      <dgm:t>
        <a:bodyPr/>
        <a:lstStyle/>
        <a:p>
          <a:r>
            <a:rPr lang="en-US" dirty="0" smtClean="0">
              <a:solidFill>
                <a:srgbClr val="000000"/>
              </a:solidFill>
            </a:rPr>
            <a:t>Développement des capacités</a:t>
          </a:r>
        </a:p>
      </dgm:t>
    </dgm:pt>
    <dgm:pt modelId="{2F717ABD-E14A-8345-B966-347AF485F816}" type="parTrans" cxnId="{35437CE3-8F44-4548-B3B6-D607F3BA89AA}">
      <dgm:prSet/>
      <dgm:spPr/>
      <dgm:t>
        <a:bodyPr/>
        <a:lstStyle/>
        <a:p>
          <a:endParaRPr/>
        </a:p>
      </dgm:t>
    </dgm:pt>
    <dgm:pt modelId="{AE03B77E-A19C-6641-8685-C31107F21EE1}" type="sibTrans" cxnId="{35437CE3-8F44-4548-B3B6-D607F3BA89AA}">
      <dgm:prSet/>
      <dgm:spPr/>
      <dgm:t>
        <a:bodyPr/>
        <a:lstStyle/>
        <a:p>
          <a:endParaRPr/>
        </a:p>
      </dgm:t>
    </dgm:pt>
    <dgm:pt modelId="{7F494C0E-A2CE-C949-B135-F5158BED1950}">
      <dgm:prSet/>
      <dgm:spPr/>
      <dgm:t>
        <a:bodyPr/>
        <a:lstStyle/>
        <a:p>
          <a:r>
            <a:rPr lang="en-US" dirty="0" smtClean="0"/>
            <a:t>Formation initiale en </a:t>
          </a:r>
          <a:r>
            <a:rPr lang="en-US" dirty="0" smtClean="0"/>
            <a:t>PSP/</a:t>
          </a:r>
          <a:r>
            <a:rPr lang="en-US" dirty="0" err="1" smtClean="0"/>
            <a:t>Évaluations</a:t>
          </a:r>
          <a:endParaRPr lang="en-US" dirty="0" smtClean="0"/>
        </a:p>
      </dgm:t>
    </dgm:pt>
    <dgm:pt modelId="{FDDB2548-D459-E942-9C7F-E26678BB9D42}" type="parTrans" cxnId="{83DD1FEC-692B-7540-9252-1FDEAC216F93}">
      <dgm:prSet/>
      <dgm:spPr/>
      <dgm:t>
        <a:bodyPr/>
        <a:lstStyle/>
        <a:p>
          <a:endParaRPr/>
        </a:p>
      </dgm:t>
    </dgm:pt>
    <dgm:pt modelId="{80AE0C28-E75C-2D41-AF75-F5CDEED74B49}" type="sibTrans" cxnId="{83DD1FEC-692B-7540-9252-1FDEAC216F93}">
      <dgm:prSet/>
      <dgm:spPr/>
      <dgm:t>
        <a:bodyPr/>
        <a:lstStyle/>
        <a:p>
          <a:endParaRPr/>
        </a:p>
      </dgm:t>
    </dgm:pt>
    <dgm:pt modelId="{54F01F1D-DD70-3D40-81AC-1D33E8C7F635}">
      <dgm:prSet/>
      <dgm:spPr/>
      <dgm:t>
        <a:bodyPr/>
        <a:lstStyle/>
        <a:p>
          <a:r>
            <a:rPr lang="en-US" dirty="0" smtClean="0"/>
            <a:t>Tâches de gestion de programme</a:t>
          </a:r>
        </a:p>
      </dgm:t>
    </dgm:pt>
    <dgm:pt modelId="{60E5474B-F7BC-1947-8CDA-E2990C58D056}" type="parTrans" cxnId="{849D8EA0-560E-8140-B697-A4B92E6BC64F}">
      <dgm:prSet/>
      <dgm:spPr/>
      <dgm:t>
        <a:bodyPr/>
        <a:lstStyle/>
        <a:p>
          <a:endParaRPr/>
        </a:p>
      </dgm:t>
    </dgm:pt>
    <dgm:pt modelId="{8AA79F49-9BDB-EE45-98FD-10DAB5116C16}" type="sibTrans" cxnId="{849D8EA0-560E-8140-B697-A4B92E6BC64F}">
      <dgm:prSet/>
      <dgm:spPr/>
      <dgm:t>
        <a:bodyPr/>
        <a:lstStyle/>
        <a:p>
          <a:endParaRPr/>
        </a:p>
      </dgm:t>
    </dgm:pt>
    <dgm:pt modelId="{5496FD43-BE37-3F48-9678-4AE247AE9D34}">
      <dgm:prSet/>
      <dgm:spPr/>
      <dgm:t>
        <a:bodyPr/>
        <a:lstStyle/>
        <a:p>
          <a:r>
            <a:rPr lang="en-US" smtClean="0"/>
            <a:t>Mobilisation / contact communautaire</a:t>
          </a:r>
        </a:p>
      </dgm:t>
    </dgm:pt>
    <dgm:pt modelId="{F1CDF6BF-4550-264B-9EC9-DEA36DBD5537}" type="parTrans" cxnId="{F5F8C52B-3A71-5A48-80DC-D350B73451F5}">
      <dgm:prSet/>
      <dgm:spPr/>
      <dgm:t>
        <a:bodyPr/>
        <a:lstStyle/>
        <a:p>
          <a:endParaRPr/>
        </a:p>
      </dgm:t>
    </dgm:pt>
    <dgm:pt modelId="{38B9C806-E4BE-8149-A188-108789A527AE}" type="sibTrans" cxnId="{F5F8C52B-3A71-5A48-80DC-D350B73451F5}">
      <dgm:prSet/>
      <dgm:spPr/>
      <dgm:t>
        <a:bodyPr/>
        <a:lstStyle/>
        <a:p>
          <a:endParaRPr/>
        </a:p>
      </dgm:t>
    </dgm:pt>
    <dgm:pt modelId="{CBD940F5-E97C-8741-835F-2EA8AB78A220}">
      <dgm:prSet/>
      <dgm:spPr/>
      <dgm:t>
        <a:bodyPr/>
        <a:lstStyle/>
        <a:p>
          <a:r>
            <a:rPr lang="en-US" dirty="0" smtClean="0"/>
            <a:t>Coordination (interne et externe)</a:t>
          </a:r>
        </a:p>
      </dgm:t>
    </dgm:pt>
    <dgm:pt modelId="{6409FB7F-1C40-5C4E-A7EC-0201AAC8460E}" type="parTrans" cxnId="{71352701-F922-D846-A4C1-CED23CCA832B}">
      <dgm:prSet/>
      <dgm:spPr/>
      <dgm:t>
        <a:bodyPr/>
        <a:lstStyle/>
        <a:p>
          <a:endParaRPr/>
        </a:p>
      </dgm:t>
    </dgm:pt>
    <dgm:pt modelId="{9AB486C4-0D46-974D-A46B-1616D0293B0B}" type="sibTrans" cxnId="{71352701-F922-D846-A4C1-CED23CCA832B}">
      <dgm:prSet/>
      <dgm:spPr/>
      <dgm:t>
        <a:bodyPr/>
        <a:lstStyle/>
        <a:p>
          <a:endParaRPr/>
        </a:p>
      </dgm:t>
    </dgm:pt>
    <dgm:pt modelId="{9D01D5C3-0F17-5C48-B624-14AE76E00C5A}">
      <dgm:prSet/>
      <dgm:spPr/>
      <dgm:t>
        <a:bodyPr/>
        <a:lstStyle/>
        <a:p>
          <a:r>
            <a:rPr lang="en-US" dirty="0" smtClean="0"/>
            <a:t>Développement des capacités</a:t>
          </a:r>
        </a:p>
      </dgm:t>
    </dgm:pt>
    <dgm:pt modelId="{48187D0D-0FFF-6F49-A97C-84555FB0A329}" type="parTrans" cxnId="{07A909FF-F9A6-DC4A-AE68-2817E8BED541}">
      <dgm:prSet/>
      <dgm:spPr/>
      <dgm:t>
        <a:bodyPr/>
        <a:lstStyle/>
        <a:p>
          <a:endParaRPr/>
        </a:p>
      </dgm:t>
    </dgm:pt>
    <dgm:pt modelId="{8D1A08EE-6642-1D48-A499-42D782F9937E}" type="sibTrans" cxnId="{07A909FF-F9A6-DC4A-AE68-2817E8BED541}">
      <dgm:prSet/>
      <dgm:spPr/>
      <dgm:t>
        <a:bodyPr/>
        <a:lstStyle/>
        <a:p>
          <a:endParaRPr/>
        </a:p>
      </dgm:t>
    </dgm:pt>
    <dgm:pt modelId="{41003910-9DC5-F349-A671-6B25B20E1978}">
      <dgm:prSet/>
      <dgm:spPr/>
      <dgm:t>
        <a:bodyPr/>
        <a:lstStyle/>
        <a:p>
          <a:r>
            <a:rPr lang="en-US" dirty="0" smtClean="0"/>
            <a:t>Développement / distribution de matériels IEC</a:t>
          </a:r>
        </a:p>
      </dgm:t>
    </dgm:pt>
    <dgm:pt modelId="{F09D21C6-4273-D142-AB7E-61C94C0CED1D}" type="parTrans" cxnId="{B204EB00-7A9E-7D41-A667-0F05311446A5}">
      <dgm:prSet/>
      <dgm:spPr/>
      <dgm:t>
        <a:bodyPr/>
        <a:lstStyle/>
        <a:p>
          <a:endParaRPr/>
        </a:p>
      </dgm:t>
    </dgm:pt>
    <dgm:pt modelId="{78D2152F-04BE-5C42-968A-F5DC480936EF}" type="sibTrans" cxnId="{B204EB00-7A9E-7D41-A667-0F05311446A5}">
      <dgm:prSet/>
      <dgm:spPr/>
      <dgm:t>
        <a:bodyPr/>
        <a:lstStyle/>
        <a:p>
          <a:endParaRPr/>
        </a:p>
      </dgm:t>
    </dgm:pt>
    <dgm:pt modelId="{A912AD29-7457-8E42-85B3-D0A268F6C3E3}">
      <dgm:prSet/>
      <dgm:spPr/>
      <dgm:t>
        <a:bodyPr/>
        <a:lstStyle/>
        <a:p>
          <a:r>
            <a:rPr lang="en-US" dirty="0" smtClean="0"/>
            <a:t>Plaidoyer local / national</a:t>
          </a:r>
        </a:p>
      </dgm:t>
    </dgm:pt>
    <dgm:pt modelId="{93E1513D-E52D-DE41-9584-54E8897BFE8D}" type="parTrans" cxnId="{6FA8DA89-C87A-594A-A9DD-7245F6623011}">
      <dgm:prSet/>
      <dgm:spPr/>
      <dgm:t>
        <a:bodyPr/>
        <a:lstStyle/>
        <a:p>
          <a:endParaRPr/>
        </a:p>
      </dgm:t>
    </dgm:pt>
    <dgm:pt modelId="{253778E3-F376-A14B-B94E-36FD4B23355E}" type="sibTrans" cxnId="{6FA8DA89-C87A-594A-A9DD-7245F6623011}">
      <dgm:prSet/>
      <dgm:spPr/>
      <dgm:t>
        <a:bodyPr/>
        <a:lstStyle/>
        <a:p>
          <a:endParaRPr/>
        </a:p>
      </dgm:t>
    </dgm:pt>
    <dgm:pt modelId="{18105132-9240-3141-9D83-F4590BCAC6A5}">
      <dgm:prSet/>
      <dgm:spPr/>
      <dgm:t>
        <a:bodyPr/>
        <a:lstStyle/>
        <a:p>
          <a:r>
            <a:rPr lang="en-US" dirty="0" smtClean="0"/>
            <a:t>Représentations publiques (par ex. pièces de théâtre)</a:t>
          </a:r>
        </a:p>
      </dgm:t>
    </dgm:pt>
    <dgm:pt modelId="{37F23274-BF43-DC45-8991-83C118429502}" type="parTrans" cxnId="{C4A4DA01-4806-8542-BA61-F7A8AFDD647A}">
      <dgm:prSet/>
      <dgm:spPr/>
      <dgm:t>
        <a:bodyPr/>
        <a:lstStyle/>
        <a:p>
          <a:endParaRPr/>
        </a:p>
      </dgm:t>
    </dgm:pt>
    <dgm:pt modelId="{6B0D7CF1-065B-1D4B-A02A-5F72FA8ADD0B}" type="sibTrans" cxnId="{C4A4DA01-4806-8542-BA61-F7A8AFDD647A}">
      <dgm:prSet/>
      <dgm:spPr/>
      <dgm:t>
        <a:bodyPr/>
        <a:lstStyle/>
        <a:p>
          <a:endParaRPr/>
        </a:p>
      </dgm:t>
    </dgm:pt>
    <dgm:pt modelId="{7CD959E6-9A8D-D742-A293-CCF7793642DF}">
      <dgm:prSet/>
      <dgm:spPr/>
      <dgm:t>
        <a:bodyPr/>
        <a:lstStyle/>
        <a:p>
          <a:r>
            <a:rPr lang="en-US" dirty="0" smtClean="0"/>
            <a:t>Formation PS spécifique </a:t>
          </a:r>
        </a:p>
      </dgm:t>
    </dgm:pt>
    <dgm:pt modelId="{121DE832-D47C-3E4F-97EC-199E5E9FC42C}" type="sibTrans" cxnId="{F9020202-B3DB-684E-8A07-EA14EAD056B2}">
      <dgm:prSet/>
      <dgm:spPr/>
      <dgm:t>
        <a:bodyPr/>
        <a:lstStyle/>
        <a:p>
          <a:endParaRPr/>
        </a:p>
      </dgm:t>
    </dgm:pt>
    <dgm:pt modelId="{91E1FF1F-A639-6A43-A855-6D3F3CD2D62E}" type="parTrans" cxnId="{F9020202-B3DB-684E-8A07-EA14EAD056B2}">
      <dgm:prSet/>
      <dgm:spPr/>
      <dgm:t>
        <a:bodyPr/>
        <a:lstStyle/>
        <a:p>
          <a:endParaRPr/>
        </a:p>
      </dgm:t>
    </dgm:pt>
    <dgm:pt modelId="{423B4756-4498-8A45-975E-B4D39E8DC2CC}" type="pres">
      <dgm:prSet presAssocID="{142FA95E-1380-FD45-B76D-94F868BFF1FF}" presName="Name0" presStyleCnt="0">
        <dgm:presLayoutVars>
          <dgm:dir/>
          <dgm:animLvl val="lvl"/>
          <dgm:resizeHandles val="exact"/>
        </dgm:presLayoutVars>
      </dgm:prSet>
      <dgm:spPr/>
      <dgm:t>
        <a:bodyPr/>
        <a:lstStyle/>
        <a:p>
          <a:endParaRPr/>
        </a:p>
      </dgm:t>
    </dgm:pt>
    <dgm:pt modelId="{025ADDA2-834B-A345-8BDA-6DE4F094CB1D}" type="pres">
      <dgm:prSet presAssocID="{744602B6-CAB0-1B46-B0DB-B81C05449502}" presName="composite" presStyleCnt="0"/>
      <dgm:spPr/>
    </dgm:pt>
    <dgm:pt modelId="{7A279B89-0287-DB44-923B-BC80A17D337A}" type="pres">
      <dgm:prSet presAssocID="{744602B6-CAB0-1B46-B0DB-B81C05449502}" presName="parTx" presStyleLbl="alignNode1" presStyleIdx="0" presStyleCnt="4">
        <dgm:presLayoutVars>
          <dgm:chMax val="0"/>
          <dgm:chPref val="0"/>
          <dgm:bulletEnabled val="1"/>
        </dgm:presLayoutVars>
      </dgm:prSet>
      <dgm:spPr/>
      <dgm:t>
        <a:bodyPr/>
        <a:lstStyle/>
        <a:p>
          <a:endParaRPr/>
        </a:p>
      </dgm:t>
    </dgm:pt>
    <dgm:pt modelId="{AEAF631B-ACD8-DE45-9EFE-4973105334C0}" type="pres">
      <dgm:prSet presAssocID="{744602B6-CAB0-1B46-B0DB-B81C05449502}" presName="desTx" presStyleLbl="alignAccFollowNode1" presStyleIdx="0" presStyleCnt="4">
        <dgm:presLayoutVars>
          <dgm:bulletEnabled val="1"/>
        </dgm:presLayoutVars>
      </dgm:prSet>
      <dgm:spPr/>
      <dgm:t>
        <a:bodyPr/>
        <a:lstStyle/>
        <a:p>
          <a:endParaRPr/>
        </a:p>
      </dgm:t>
    </dgm:pt>
    <dgm:pt modelId="{F8665FB8-A798-414E-88B5-48D304DE9A71}" type="pres">
      <dgm:prSet presAssocID="{627C29A0-90DE-F045-89AB-4143EA3BAAB4}" presName="space" presStyleCnt="0"/>
      <dgm:spPr/>
    </dgm:pt>
    <dgm:pt modelId="{5EB81A39-7885-6B46-A583-3702EE12820A}" type="pres">
      <dgm:prSet presAssocID="{2CECDDBE-16F5-3B4B-A0BA-B57D40C9BA5F}" presName="composite" presStyleCnt="0"/>
      <dgm:spPr/>
    </dgm:pt>
    <dgm:pt modelId="{F38E75B4-4884-F545-A7AD-F0873DDAA761}" type="pres">
      <dgm:prSet presAssocID="{2CECDDBE-16F5-3B4B-A0BA-B57D40C9BA5F}" presName="parTx" presStyleLbl="alignNode1" presStyleIdx="1" presStyleCnt="4">
        <dgm:presLayoutVars>
          <dgm:chMax val="0"/>
          <dgm:chPref val="0"/>
          <dgm:bulletEnabled val="1"/>
        </dgm:presLayoutVars>
      </dgm:prSet>
      <dgm:spPr/>
      <dgm:t>
        <a:bodyPr/>
        <a:lstStyle/>
        <a:p>
          <a:endParaRPr/>
        </a:p>
      </dgm:t>
    </dgm:pt>
    <dgm:pt modelId="{9710AB10-6551-B24A-BA69-8621A88CB11D}" type="pres">
      <dgm:prSet presAssocID="{2CECDDBE-16F5-3B4B-A0BA-B57D40C9BA5F}" presName="desTx" presStyleLbl="alignAccFollowNode1" presStyleIdx="1" presStyleCnt="4">
        <dgm:presLayoutVars>
          <dgm:bulletEnabled val="1"/>
        </dgm:presLayoutVars>
      </dgm:prSet>
      <dgm:spPr/>
      <dgm:t>
        <a:bodyPr/>
        <a:lstStyle/>
        <a:p>
          <a:endParaRPr/>
        </a:p>
      </dgm:t>
    </dgm:pt>
    <dgm:pt modelId="{EE8101FA-E0EF-D94C-8DB6-031941341FC7}" type="pres">
      <dgm:prSet presAssocID="{AE03B77E-A19C-6641-8685-C31107F21EE1}" presName="space" presStyleCnt="0"/>
      <dgm:spPr/>
    </dgm:pt>
    <dgm:pt modelId="{4F16825A-C61A-0645-BA3E-76003BDB2C29}" type="pres">
      <dgm:prSet presAssocID="{2DA80E1B-EE1B-1A4F-956B-C543A9601228}" presName="composite" presStyleCnt="0"/>
      <dgm:spPr/>
    </dgm:pt>
    <dgm:pt modelId="{D276EA16-A38C-D24B-A4DA-9A5F7D436560}" type="pres">
      <dgm:prSet presAssocID="{2DA80E1B-EE1B-1A4F-956B-C543A9601228}" presName="parTx" presStyleLbl="alignNode1" presStyleIdx="2" presStyleCnt="4">
        <dgm:presLayoutVars>
          <dgm:chMax val="0"/>
          <dgm:chPref val="0"/>
          <dgm:bulletEnabled val="1"/>
        </dgm:presLayoutVars>
      </dgm:prSet>
      <dgm:spPr/>
      <dgm:t>
        <a:bodyPr/>
        <a:lstStyle/>
        <a:p>
          <a:endParaRPr/>
        </a:p>
      </dgm:t>
    </dgm:pt>
    <dgm:pt modelId="{4EB2BB2E-17B3-A24A-A05F-CBA910E258B5}" type="pres">
      <dgm:prSet presAssocID="{2DA80E1B-EE1B-1A4F-956B-C543A9601228}" presName="desTx" presStyleLbl="alignAccFollowNode1" presStyleIdx="2" presStyleCnt="4">
        <dgm:presLayoutVars>
          <dgm:bulletEnabled val="1"/>
        </dgm:presLayoutVars>
      </dgm:prSet>
      <dgm:spPr/>
      <dgm:t>
        <a:bodyPr/>
        <a:lstStyle/>
        <a:p>
          <a:endParaRPr/>
        </a:p>
      </dgm:t>
    </dgm:pt>
    <dgm:pt modelId="{1BD20AA6-E554-884D-9ACD-D22D84F29041}" type="pres">
      <dgm:prSet presAssocID="{FFCB8E70-15BB-A84C-9138-C4090EA32935}" presName="space" presStyleCnt="0"/>
      <dgm:spPr/>
    </dgm:pt>
    <dgm:pt modelId="{5EA0F6B0-74EA-7E43-A374-68586DEAD0B6}" type="pres">
      <dgm:prSet presAssocID="{1602FFE6-8B86-914A-BD21-3ABAB8B21936}" presName="composite" presStyleCnt="0"/>
      <dgm:spPr/>
    </dgm:pt>
    <dgm:pt modelId="{E7FCC72A-6EF5-3147-B132-4515BAC07B18}" type="pres">
      <dgm:prSet presAssocID="{1602FFE6-8B86-914A-BD21-3ABAB8B21936}" presName="parTx" presStyleLbl="alignNode1" presStyleIdx="3" presStyleCnt="4">
        <dgm:presLayoutVars>
          <dgm:chMax val="0"/>
          <dgm:chPref val="0"/>
          <dgm:bulletEnabled val="1"/>
        </dgm:presLayoutVars>
      </dgm:prSet>
      <dgm:spPr/>
      <dgm:t>
        <a:bodyPr/>
        <a:lstStyle/>
        <a:p>
          <a:endParaRPr/>
        </a:p>
      </dgm:t>
    </dgm:pt>
    <dgm:pt modelId="{CA7E847F-7A66-2540-8EE0-02F8F2165865}" type="pres">
      <dgm:prSet presAssocID="{1602FFE6-8B86-914A-BD21-3ABAB8B21936}" presName="desTx" presStyleLbl="alignAccFollowNode1" presStyleIdx="3" presStyleCnt="4">
        <dgm:presLayoutVars>
          <dgm:bulletEnabled val="1"/>
        </dgm:presLayoutVars>
      </dgm:prSet>
      <dgm:spPr/>
      <dgm:t>
        <a:bodyPr/>
        <a:lstStyle/>
        <a:p>
          <a:endParaRPr/>
        </a:p>
      </dgm:t>
    </dgm:pt>
  </dgm:ptLst>
  <dgm:cxnLst>
    <dgm:cxn modelId="{5B64BED7-D4A6-3B44-B6BA-A848FD00404C}" type="presOf" srcId="{2A56AEFF-8E41-6F4A-B832-06382A3D7B43}" destId="{AEAF631B-ACD8-DE45-9EFE-4973105334C0}" srcOrd="0" destOrd="1" presId="urn:microsoft.com/office/officeart/2005/8/layout/hList1"/>
    <dgm:cxn modelId="{8FCE8643-CC76-C642-BF49-2A2111639B49}" type="presOf" srcId="{CBD940F5-E97C-8741-835F-2EA8AB78A220}" destId="{CA7E847F-7A66-2540-8EE0-02F8F2165865}" srcOrd="0" destOrd="2" presId="urn:microsoft.com/office/officeart/2005/8/layout/hList1"/>
    <dgm:cxn modelId="{69811663-576C-2B45-8D7E-65CEDAA2C54D}" type="presOf" srcId="{54F01F1D-DD70-3D40-81AC-1D33E8C7F635}" destId="{9710AB10-6551-B24A-BA69-8621A88CB11D}" srcOrd="0" destOrd="2" presId="urn:microsoft.com/office/officeart/2005/8/layout/hList1"/>
    <dgm:cxn modelId="{C4A4DA01-4806-8542-BA61-F7A8AFDD647A}" srcId="{2DA80E1B-EE1B-1A4F-956B-C543A9601228}" destId="{18105132-9240-3141-9D83-F4590BCAC6A5}" srcOrd="1" destOrd="0" parTransId="{37F23274-BF43-DC45-8991-83C118429502}" sibTransId="{6B0D7CF1-065B-1D4B-A02A-5F72FA8ADD0B}"/>
    <dgm:cxn modelId="{6FA8DA89-C87A-594A-A9DD-7245F6623011}" srcId="{2DA80E1B-EE1B-1A4F-956B-C543A9601228}" destId="{A912AD29-7457-8E42-85B3-D0A268F6C3E3}" srcOrd="2" destOrd="0" parTransId="{93E1513D-E52D-DE41-9584-54E8897BFE8D}" sibTransId="{253778E3-F376-A14B-B94E-36FD4B23355E}"/>
    <dgm:cxn modelId="{D486CC9D-2293-F644-AAD6-8A640044D375}" type="presOf" srcId="{744602B6-CAB0-1B46-B0DB-B81C05449502}" destId="{7A279B89-0287-DB44-923B-BC80A17D337A}" srcOrd="0" destOrd="0" presId="urn:microsoft.com/office/officeart/2005/8/layout/hList1"/>
    <dgm:cxn modelId="{C2FF4690-9184-624C-9A71-1D7991055B04}" type="presOf" srcId="{9D01D5C3-0F17-5C48-B624-14AE76E00C5A}" destId="{AEAF631B-ACD8-DE45-9EFE-4973105334C0}" srcOrd="0" destOrd="3" presId="urn:microsoft.com/office/officeart/2005/8/layout/hList1"/>
    <dgm:cxn modelId="{992A5F8B-4AD5-774C-B016-EB8A0364301B}" type="presOf" srcId="{142FA95E-1380-FD45-B76D-94F868BFF1FF}" destId="{423B4756-4498-8A45-975E-B4D39E8DC2CC}" srcOrd="0" destOrd="0" presId="urn:microsoft.com/office/officeart/2005/8/layout/hList1"/>
    <dgm:cxn modelId="{D1B5F2B0-9085-CB43-B608-6051E9E773CF}" srcId="{744602B6-CAB0-1B46-B0DB-B81C05449502}" destId="{81C4095B-AE3A-DA43-90D6-18EB3EFDBFB8}" srcOrd="2" destOrd="0" parTransId="{2E4EEAE6-BC24-3946-AE5D-AF72173057F8}" sibTransId="{46F96179-AC13-FD45-8DF8-077F5C233E92}"/>
    <dgm:cxn modelId="{E984FC5E-DE1D-4A47-8FF2-32355D3E3841}" srcId="{142FA95E-1380-FD45-B76D-94F868BFF1FF}" destId="{2DA80E1B-EE1B-1A4F-956B-C543A9601228}" srcOrd="2" destOrd="0" parTransId="{438DBEED-AE99-094F-A2D2-DAC859F6F74F}" sibTransId="{FFCB8E70-15BB-A84C-9138-C4090EA32935}"/>
    <dgm:cxn modelId="{6FE38E47-FE2B-864C-B520-A4FC97AFE4DA}" type="presOf" srcId="{5496FD43-BE37-3F48-9678-4AE247AE9D34}" destId="{CA7E847F-7A66-2540-8EE0-02F8F2165865}" srcOrd="0" destOrd="1" presId="urn:microsoft.com/office/officeart/2005/8/layout/hList1"/>
    <dgm:cxn modelId="{F5F8C52B-3A71-5A48-80DC-D350B73451F5}" srcId="{1602FFE6-8B86-914A-BD21-3ABAB8B21936}" destId="{5496FD43-BE37-3F48-9678-4AE247AE9D34}" srcOrd="1" destOrd="0" parTransId="{F1CDF6BF-4550-264B-9EC9-DEA36DBD5537}" sibTransId="{38B9C806-E4BE-8149-A188-108789A527AE}"/>
    <dgm:cxn modelId="{19EA0124-FDD6-2C4F-ADF7-F247C3227337}" srcId="{142FA95E-1380-FD45-B76D-94F868BFF1FF}" destId="{744602B6-CAB0-1B46-B0DB-B81C05449502}" srcOrd="0" destOrd="0" parTransId="{070CA04B-F6DB-1747-9C01-6438972FC1CA}" sibTransId="{627C29A0-90DE-F045-89AB-4143EA3BAAB4}"/>
    <dgm:cxn modelId="{6BA3774F-E39B-A84B-AE41-9FDCB0DD2044}" srcId="{744602B6-CAB0-1B46-B0DB-B81C05449502}" destId="{DF58A94D-6A65-5A4F-9B70-15B1B05429E5}" srcOrd="0" destOrd="0" parTransId="{24F1990B-2E08-A748-A06A-675BCCB64411}" sibTransId="{59ABC827-6766-7C47-91AB-6E3F843841EA}"/>
    <dgm:cxn modelId="{4618B262-2400-E843-8A8C-4790628B4339}" type="presOf" srcId="{7F494C0E-A2CE-C949-B135-F5158BED1950}" destId="{9710AB10-6551-B24A-BA69-8621A88CB11D}" srcOrd="0" destOrd="0" presId="urn:microsoft.com/office/officeart/2005/8/layout/hList1"/>
    <dgm:cxn modelId="{780D27A0-B1A0-3445-994C-88433AA24DD2}" type="presOf" srcId="{50D765EA-5AD5-894B-A9FF-EBF3762D8BDB}" destId="{CA7E847F-7A66-2540-8EE0-02F8F2165865}" srcOrd="0" destOrd="0" presId="urn:microsoft.com/office/officeart/2005/8/layout/hList1"/>
    <dgm:cxn modelId="{07A909FF-F9A6-DC4A-AE68-2817E8BED541}" srcId="{744602B6-CAB0-1B46-B0DB-B81C05449502}" destId="{9D01D5C3-0F17-5C48-B624-14AE76E00C5A}" srcOrd="3" destOrd="0" parTransId="{48187D0D-0FFF-6F49-A97C-84555FB0A329}" sibTransId="{8D1A08EE-6642-1D48-A499-42D782F9937E}"/>
    <dgm:cxn modelId="{0093428B-4102-114E-8117-2ADB4876D221}" type="presOf" srcId="{A912AD29-7457-8E42-85B3-D0A268F6C3E3}" destId="{4EB2BB2E-17B3-A24A-A05F-CBA910E258B5}" srcOrd="0" destOrd="2" presId="urn:microsoft.com/office/officeart/2005/8/layout/hList1"/>
    <dgm:cxn modelId="{D83EF180-A7C3-5C4E-9576-8B5210CEF334}" type="presOf" srcId="{2DA80E1B-EE1B-1A4F-956B-C543A9601228}" destId="{D276EA16-A38C-D24B-A4DA-9A5F7D436560}" srcOrd="0" destOrd="0" presId="urn:microsoft.com/office/officeart/2005/8/layout/hList1"/>
    <dgm:cxn modelId="{B204EB00-7A9E-7D41-A667-0F05311446A5}" srcId="{2DA80E1B-EE1B-1A4F-956B-C543A9601228}" destId="{41003910-9DC5-F349-A671-6B25B20E1978}" srcOrd="0" destOrd="0" parTransId="{F09D21C6-4273-D142-AB7E-61C94C0CED1D}" sibTransId="{78D2152F-04BE-5C42-968A-F5DC480936EF}"/>
    <dgm:cxn modelId="{6A3B4E81-1F00-0949-9515-AA99AB4A72AF}" srcId="{1602FFE6-8B86-914A-BD21-3ABAB8B21936}" destId="{50D765EA-5AD5-894B-A9FF-EBF3762D8BDB}" srcOrd="0" destOrd="0" parTransId="{8AC02B46-ACA5-7F40-B4F9-67FD71DA7B25}" sibTransId="{F6C97C5C-4AD4-904C-8A7E-4DFC65EF75DA}"/>
    <dgm:cxn modelId="{83DD1FEC-692B-7540-9252-1FDEAC216F93}" srcId="{2CECDDBE-16F5-3B4B-A0BA-B57D40C9BA5F}" destId="{7F494C0E-A2CE-C949-B135-F5158BED1950}" srcOrd="0" destOrd="0" parTransId="{FDDB2548-D459-E942-9C7F-E26678BB9D42}" sibTransId="{80AE0C28-E75C-2D41-AF75-F5CDEED74B49}"/>
    <dgm:cxn modelId="{333EDCC7-E187-5C4B-A45E-E7FB01F15008}" type="presOf" srcId="{81C4095B-AE3A-DA43-90D6-18EB3EFDBFB8}" destId="{AEAF631B-ACD8-DE45-9EFE-4973105334C0}" srcOrd="0" destOrd="2" presId="urn:microsoft.com/office/officeart/2005/8/layout/hList1"/>
    <dgm:cxn modelId="{C0BACC92-5AF9-0240-BA48-17346D597995}" type="presOf" srcId="{41003910-9DC5-F349-A671-6B25B20E1978}" destId="{4EB2BB2E-17B3-A24A-A05F-CBA910E258B5}" srcOrd="0" destOrd="0" presId="urn:microsoft.com/office/officeart/2005/8/layout/hList1"/>
    <dgm:cxn modelId="{849D8EA0-560E-8140-B697-A4B92E6BC64F}" srcId="{2CECDDBE-16F5-3B4B-A0BA-B57D40C9BA5F}" destId="{54F01F1D-DD70-3D40-81AC-1D33E8C7F635}" srcOrd="2" destOrd="0" parTransId="{60E5474B-F7BC-1947-8CDA-E2990C58D056}" sibTransId="{8AA79F49-9BDB-EE45-98FD-10DAB5116C16}"/>
    <dgm:cxn modelId="{35437CE3-8F44-4548-B3B6-D607F3BA89AA}" srcId="{142FA95E-1380-FD45-B76D-94F868BFF1FF}" destId="{2CECDDBE-16F5-3B4B-A0BA-B57D40C9BA5F}" srcOrd="1" destOrd="0" parTransId="{2F717ABD-E14A-8345-B966-347AF485F816}" sibTransId="{AE03B77E-A19C-6641-8685-C31107F21EE1}"/>
    <dgm:cxn modelId="{23AF75DB-A377-8F40-876B-1409B9E3382A}" type="presOf" srcId="{18105132-9240-3141-9D83-F4590BCAC6A5}" destId="{4EB2BB2E-17B3-A24A-A05F-CBA910E258B5}" srcOrd="0" destOrd="1" presId="urn:microsoft.com/office/officeart/2005/8/layout/hList1"/>
    <dgm:cxn modelId="{71352701-F922-D846-A4C1-CED23CCA832B}" srcId="{1602FFE6-8B86-914A-BD21-3ABAB8B21936}" destId="{CBD940F5-E97C-8741-835F-2EA8AB78A220}" srcOrd="2" destOrd="0" parTransId="{6409FB7F-1C40-5C4E-A7EC-0201AAC8460E}" sibTransId="{9AB486C4-0D46-974D-A46B-1616D0293B0B}"/>
    <dgm:cxn modelId="{16D2F82E-4C07-4047-A47C-5E5128F81BB1}" type="presOf" srcId="{DF58A94D-6A65-5A4F-9B70-15B1B05429E5}" destId="{AEAF631B-ACD8-DE45-9EFE-4973105334C0}" srcOrd="0" destOrd="0" presId="urn:microsoft.com/office/officeart/2005/8/layout/hList1"/>
    <dgm:cxn modelId="{0B166DF0-C18F-134E-9558-3F78F28B081B}" type="presOf" srcId="{1602FFE6-8B86-914A-BD21-3ABAB8B21936}" destId="{E7FCC72A-6EF5-3147-B132-4515BAC07B18}" srcOrd="0" destOrd="0" presId="urn:microsoft.com/office/officeart/2005/8/layout/hList1"/>
    <dgm:cxn modelId="{DEAF2F68-58D8-4A44-BB1B-B44895E38745}" srcId="{744602B6-CAB0-1B46-B0DB-B81C05449502}" destId="{2A56AEFF-8E41-6F4A-B832-06382A3D7B43}" srcOrd="1" destOrd="0" parTransId="{3AEC9743-2F70-784B-8006-7A6ABEDBC4D6}" sibTransId="{6BB1F902-6A91-A94D-B6D9-E29E319E1ECD}"/>
    <dgm:cxn modelId="{4067EE70-36C8-7F47-9FA6-E4F582743D06}" type="presOf" srcId="{7CD959E6-9A8D-D742-A293-CCF7793642DF}" destId="{9710AB10-6551-B24A-BA69-8621A88CB11D}" srcOrd="0" destOrd="1" presId="urn:microsoft.com/office/officeart/2005/8/layout/hList1"/>
    <dgm:cxn modelId="{A00FFC32-1AC1-DD47-BEFA-BAB2881D41BD}" srcId="{142FA95E-1380-FD45-B76D-94F868BFF1FF}" destId="{1602FFE6-8B86-914A-BD21-3ABAB8B21936}" srcOrd="3" destOrd="0" parTransId="{C04A7109-AA72-2F4B-AFDF-AC8E631CE27F}" sibTransId="{2E3B53CD-B143-8545-B026-3AF96802B437}"/>
    <dgm:cxn modelId="{C2BAEBB9-1ADC-374F-A2A7-A27DF60D1ACB}" type="presOf" srcId="{2CECDDBE-16F5-3B4B-A0BA-B57D40C9BA5F}" destId="{F38E75B4-4884-F545-A7AD-F0873DDAA761}" srcOrd="0" destOrd="0" presId="urn:microsoft.com/office/officeart/2005/8/layout/hList1"/>
    <dgm:cxn modelId="{F9020202-B3DB-684E-8A07-EA14EAD056B2}" srcId="{2CECDDBE-16F5-3B4B-A0BA-B57D40C9BA5F}" destId="{7CD959E6-9A8D-D742-A293-CCF7793642DF}" srcOrd="1" destOrd="0" parTransId="{91E1FF1F-A639-6A43-A855-6D3F3CD2D62E}" sibTransId="{121DE832-D47C-3E4F-97EC-199E5E9FC42C}"/>
    <dgm:cxn modelId="{35CC2415-CA4F-8C41-B754-E171C148E99A}" type="presParOf" srcId="{423B4756-4498-8A45-975E-B4D39E8DC2CC}" destId="{025ADDA2-834B-A345-8BDA-6DE4F094CB1D}" srcOrd="0" destOrd="0" presId="urn:microsoft.com/office/officeart/2005/8/layout/hList1"/>
    <dgm:cxn modelId="{24A3D10D-BFBC-1D49-80CE-A10EBD9A72E3}" type="presParOf" srcId="{025ADDA2-834B-A345-8BDA-6DE4F094CB1D}" destId="{7A279B89-0287-DB44-923B-BC80A17D337A}" srcOrd="0" destOrd="0" presId="urn:microsoft.com/office/officeart/2005/8/layout/hList1"/>
    <dgm:cxn modelId="{922C1498-F41F-A542-B1D7-A2467B063D2A}" type="presParOf" srcId="{025ADDA2-834B-A345-8BDA-6DE4F094CB1D}" destId="{AEAF631B-ACD8-DE45-9EFE-4973105334C0}" srcOrd="1" destOrd="0" presId="urn:microsoft.com/office/officeart/2005/8/layout/hList1"/>
    <dgm:cxn modelId="{01639786-C950-DC41-B68F-ED5052AD70C4}" type="presParOf" srcId="{423B4756-4498-8A45-975E-B4D39E8DC2CC}" destId="{F8665FB8-A798-414E-88B5-48D304DE9A71}" srcOrd="1" destOrd="0" presId="urn:microsoft.com/office/officeart/2005/8/layout/hList1"/>
    <dgm:cxn modelId="{B1054AE0-F1E8-C046-B418-EFF870F6AA9D}" type="presParOf" srcId="{423B4756-4498-8A45-975E-B4D39E8DC2CC}" destId="{5EB81A39-7885-6B46-A583-3702EE12820A}" srcOrd="2" destOrd="0" presId="urn:microsoft.com/office/officeart/2005/8/layout/hList1"/>
    <dgm:cxn modelId="{A9B24E08-323C-5F41-99AE-DFBC3EC0018D}" type="presParOf" srcId="{5EB81A39-7885-6B46-A583-3702EE12820A}" destId="{F38E75B4-4884-F545-A7AD-F0873DDAA761}" srcOrd="0" destOrd="0" presId="urn:microsoft.com/office/officeart/2005/8/layout/hList1"/>
    <dgm:cxn modelId="{B42841A6-5767-6D4A-B243-8FADC34FD53A}" type="presParOf" srcId="{5EB81A39-7885-6B46-A583-3702EE12820A}" destId="{9710AB10-6551-B24A-BA69-8621A88CB11D}" srcOrd="1" destOrd="0" presId="urn:microsoft.com/office/officeart/2005/8/layout/hList1"/>
    <dgm:cxn modelId="{3A051855-88E7-AF41-9D0B-ABBCAD559722}" type="presParOf" srcId="{423B4756-4498-8A45-975E-B4D39E8DC2CC}" destId="{EE8101FA-E0EF-D94C-8DB6-031941341FC7}" srcOrd="3" destOrd="0" presId="urn:microsoft.com/office/officeart/2005/8/layout/hList1"/>
    <dgm:cxn modelId="{AADE4D3C-E3EB-6746-B565-6B7667A9C2BD}" type="presParOf" srcId="{423B4756-4498-8A45-975E-B4D39E8DC2CC}" destId="{4F16825A-C61A-0645-BA3E-76003BDB2C29}" srcOrd="4" destOrd="0" presId="urn:microsoft.com/office/officeart/2005/8/layout/hList1"/>
    <dgm:cxn modelId="{281637FC-2E4F-6F4A-8805-5DA6CB27D49B}" type="presParOf" srcId="{4F16825A-C61A-0645-BA3E-76003BDB2C29}" destId="{D276EA16-A38C-D24B-A4DA-9A5F7D436560}" srcOrd="0" destOrd="0" presId="urn:microsoft.com/office/officeart/2005/8/layout/hList1"/>
    <dgm:cxn modelId="{F5C9FF7A-BB27-B64B-8EFF-8641E68A35F8}" type="presParOf" srcId="{4F16825A-C61A-0645-BA3E-76003BDB2C29}" destId="{4EB2BB2E-17B3-A24A-A05F-CBA910E258B5}" srcOrd="1" destOrd="0" presId="urn:microsoft.com/office/officeart/2005/8/layout/hList1"/>
    <dgm:cxn modelId="{B702FC3B-7112-5C48-9726-7AD227B61C65}" type="presParOf" srcId="{423B4756-4498-8A45-975E-B4D39E8DC2CC}" destId="{1BD20AA6-E554-884D-9ACD-D22D84F29041}" srcOrd="5" destOrd="0" presId="urn:microsoft.com/office/officeart/2005/8/layout/hList1"/>
    <dgm:cxn modelId="{B934BD64-EC29-0241-8CB3-04A74238DC5F}" type="presParOf" srcId="{423B4756-4498-8A45-975E-B4D39E8DC2CC}" destId="{5EA0F6B0-74EA-7E43-A374-68586DEAD0B6}" srcOrd="6" destOrd="0" presId="urn:microsoft.com/office/officeart/2005/8/layout/hList1"/>
    <dgm:cxn modelId="{26305E59-5C20-E347-B86A-4F9355E23CD2}" type="presParOf" srcId="{5EA0F6B0-74EA-7E43-A374-68586DEAD0B6}" destId="{E7FCC72A-6EF5-3147-B132-4515BAC07B18}" srcOrd="0" destOrd="0" presId="urn:microsoft.com/office/officeart/2005/8/layout/hList1"/>
    <dgm:cxn modelId="{BA6F3B4C-22D8-D94A-9501-C7C0A2444A16}" type="presParOf" srcId="{5EA0F6B0-74EA-7E43-A374-68586DEAD0B6}" destId="{CA7E847F-7A66-2540-8EE0-02F8F2165865}" srcOrd="1" destOrd="0" presId="urn:microsoft.com/office/officeart/2005/8/layout/hList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505A07-E5DF-4147-8EC3-12EDAE0AE08F}" type="doc">
      <dgm:prSet loTypeId="urn:microsoft.com/office/officeart/2005/8/layout/radial3" loCatId="relationship" qsTypeId="urn:microsoft.com/office/officeart/2005/8/quickstyle/simple4" qsCatId="simple" csTypeId="urn:microsoft.com/office/officeart/2005/8/colors/accent1_2" csCatId="accent1" phldr="1"/>
      <dgm:spPr/>
      <dgm:t>
        <a:bodyPr/>
        <a:lstStyle/>
        <a:p>
          <a:endParaRPr/>
        </a:p>
      </dgm:t>
    </dgm:pt>
    <dgm:pt modelId="{4A2EF301-4900-8647-94F8-DFBE713662D1}">
      <dgm:prSet phldrT="[Text]"/>
      <dgm:spPr>
        <a:solidFill>
          <a:srgbClr val="F9081C"/>
        </a:solidFill>
      </dgm:spPr>
      <dgm:t>
        <a:bodyPr/>
        <a:lstStyle/>
        <a:p>
          <a:r>
            <a:rPr lang="en-US" dirty="0" smtClean="0">
              <a:solidFill>
                <a:schemeClr val="bg1"/>
              </a:solidFill>
            </a:rPr>
            <a:t>Activités communautaires</a:t>
          </a:r>
        </a:p>
      </dgm:t>
    </dgm:pt>
    <dgm:pt modelId="{A4759613-BD1D-094A-B460-47FDD1742013}" type="parTrans" cxnId="{6DC0F417-C534-5546-B047-E0C00552B88B}">
      <dgm:prSet/>
      <dgm:spPr/>
      <dgm:t>
        <a:bodyPr/>
        <a:lstStyle/>
        <a:p>
          <a:endParaRPr/>
        </a:p>
      </dgm:t>
    </dgm:pt>
    <dgm:pt modelId="{66C8B723-23D1-D44D-B461-8B643986EB62}" type="sibTrans" cxnId="{6DC0F417-C534-5546-B047-E0C00552B88B}">
      <dgm:prSet/>
      <dgm:spPr/>
      <dgm:t>
        <a:bodyPr/>
        <a:lstStyle/>
        <a:p>
          <a:endParaRPr/>
        </a:p>
      </dgm:t>
    </dgm:pt>
    <dgm:pt modelId="{6E19EF4D-BD9D-8C4B-A7AD-811007209BBA}">
      <dgm:prSet phldrT="[Text]"/>
      <dgm:spPr>
        <a:solidFill>
          <a:srgbClr val="F26429">
            <a:alpha val="86000"/>
          </a:srgbClr>
        </a:solidFill>
      </dgm:spPr>
      <dgm:t>
        <a:bodyPr/>
        <a:lstStyle/>
        <a:p>
          <a:r>
            <a:rPr lang="en-US" dirty="0" smtClean="0"/>
            <a:t>Hommes</a:t>
          </a:r>
        </a:p>
      </dgm:t>
    </dgm:pt>
    <dgm:pt modelId="{185170F1-EE5B-5F4E-9B45-77FE4F4AFC88}" type="parTrans" cxnId="{9353738E-2B02-B743-B0FA-A02C31C80C30}">
      <dgm:prSet/>
      <dgm:spPr/>
      <dgm:t>
        <a:bodyPr/>
        <a:lstStyle/>
        <a:p>
          <a:endParaRPr/>
        </a:p>
      </dgm:t>
    </dgm:pt>
    <dgm:pt modelId="{7BC747DB-BDA8-2B42-B527-E0882683128C}" type="sibTrans" cxnId="{9353738E-2B02-B743-B0FA-A02C31C80C30}">
      <dgm:prSet/>
      <dgm:spPr/>
      <dgm:t>
        <a:bodyPr/>
        <a:lstStyle/>
        <a:p>
          <a:endParaRPr/>
        </a:p>
      </dgm:t>
    </dgm:pt>
    <dgm:pt modelId="{ABF478EE-9B08-0947-BC3D-1DE8A5BA0204}">
      <dgm:prSet phldrT="[Text]"/>
      <dgm:spPr>
        <a:solidFill>
          <a:srgbClr val="F2E532">
            <a:alpha val="85000"/>
          </a:srgbClr>
        </a:solidFill>
      </dgm:spPr>
      <dgm:t>
        <a:bodyPr/>
        <a:lstStyle/>
        <a:p>
          <a:r>
            <a:rPr lang="en-US" dirty="0" smtClean="0"/>
            <a:t>Enfants Garçons Filles</a:t>
          </a:r>
        </a:p>
      </dgm:t>
    </dgm:pt>
    <dgm:pt modelId="{895CBEFE-8D66-7A46-B45F-A603E26E29D9}" type="parTrans" cxnId="{8791225A-E922-7C40-AF68-A8A918EACC5B}">
      <dgm:prSet/>
      <dgm:spPr/>
      <dgm:t>
        <a:bodyPr/>
        <a:lstStyle/>
        <a:p>
          <a:endParaRPr/>
        </a:p>
      </dgm:t>
    </dgm:pt>
    <dgm:pt modelId="{3B65A8B3-DD74-FC42-AAC1-75CE379D2A77}" type="sibTrans" cxnId="{8791225A-E922-7C40-AF68-A8A918EACC5B}">
      <dgm:prSet/>
      <dgm:spPr/>
      <dgm:t>
        <a:bodyPr/>
        <a:lstStyle/>
        <a:p>
          <a:endParaRPr/>
        </a:p>
      </dgm:t>
    </dgm:pt>
    <dgm:pt modelId="{D1DF5518-D844-B944-8BC7-8E18F5514768}">
      <dgm:prSet phldrT="[Text]"/>
      <dgm:spPr>
        <a:solidFill>
          <a:srgbClr val="FFFF00">
            <a:alpha val="85000"/>
          </a:srgbClr>
        </a:solidFill>
      </dgm:spPr>
      <dgm:t>
        <a:bodyPr/>
        <a:lstStyle/>
        <a:p>
          <a:endParaRPr/>
        </a:p>
      </dgm:t>
    </dgm:pt>
    <dgm:pt modelId="{59C14B8D-66F0-E94A-90B6-D6A05C8B1857}" type="parTrans" cxnId="{1D2F9851-1FB0-934C-9BEE-A6F7A29C6FFB}">
      <dgm:prSet/>
      <dgm:spPr/>
      <dgm:t>
        <a:bodyPr/>
        <a:lstStyle/>
        <a:p>
          <a:endParaRPr/>
        </a:p>
      </dgm:t>
    </dgm:pt>
    <dgm:pt modelId="{3F705E19-AB9A-1F47-A0B7-186EC1E9E325}" type="sibTrans" cxnId="{1D2F9851-1FB0-934C-9BEE-A6F7A29C6FFB}">
      <dgm:prSet/>
      <dgm:spPr/>
      <dgm:t>
        <a:bodyPr/>
        <a:lstStyle/>
        <a:p>
          <a:endParaRPr/>
        </a:p>
      </dgm:t>
    </dgm:pt>
    <dgm:pt modelId="{94F218BF-E302-C047-8EC5-D718015C9607}">
      <dgm:prSet phldrT="[Text]"/>
      <dgm:spPr>
        <a:solidFill>
          <a:srgbClr val="FF2911">
            <a:alpha val="85000"/>
          </a:srgbClr>
        </a:solidFill>
      </dgm:spPr>
      <dgm:t>
        <a:bodyPr/>
        <a:lstStyle/>
        <a:p>
          <a:endParaRPr/>
        </a:p>
      </dgm:t>
    </dgm:pt>
    <dgm:pt modelId="{545A1021-2706-8848-965B-926689F97FA7}" type="parTrans" cxnId="{CC768ED6-00F1-9A42-BF39-681D5519C90D}">
      <dgm:prSet/>
      <dgm:spPr/>
      <dgm:t>
        <a:bodyPr/>
        <a:lstStyle/>
        <a:p>
          <a:endParaRPr/>
        </a:p>
      </dgm:t>
    </dgm:pt>
    <dgm:pt modelId="{E81FC9B9-56A7-6F48-B8FF-6893490F0DE9}" type="sibTrans" cxnId="{CC768ED6-00F1-9A42-BF39-681D5519C90D}">
      <dgm:prSet/>
      <dgm:spPr/>
      <dgm:t>
        <a:bodyPr/>
        <a:lstStyle/>
        <a:p>
          <a:endParaRPr/>
        </a:p>
      </dgm:t>
    </dgm:pt>
    <dgm:pt modelId="{0A7EBDBC-62FF-CA4C-9022-84B5E90681D3}">
      <dgm:prSet/>
      <dgm:spPr>
        <a:solidFill>
          <a:srgbClr val="E32C27">
            <a:alpha val="85000"/>
          </a:srgbClr>
        </a:solidFill>
      </dgm:spPr>
      <dgm:t>
        <a:bodyPr/>
        <a:lstStyle/>
        <a:p>
          <a:r>
            <a:rPr lang="en-US" dirty="0" smtClean="0">
              <a:solidFill>
                <a:srgbClr val="FFFFFF"/>
              </a:solidFill>
            </a:rPr>
            <a:t>Handicaps</a:t>
          </a:r>
        </a:p>
      </dgm:t>
    </dgm:pt>
    <dgm:pt modelId="{EA1FBA1F-FBD8-5E49-9660-01D67AC94100}" type="parTrans" cxnId="{A8E38655-5C3E-1842-8BE9-4016EB30ABBC}">
      <dgm:prSet/>
      <dgm:spPr/>
      <dgm:t>
        <a:bodyPr/>
        <a:lstStyle/>
        <a:p>
          <a:endParaRPr/>
        </a:p>
      </dgm:t>
    </dgm:pt>
    <dgm:pt modelId="{F68423CF-58B5-3240-A212-72713A646544}" type="sibTrans" cxnId="{A8E38655-5C3E-1842-8BE9-4016EB30ABBC}">
      <dgm:prSet/>
      <dgm:spPr/>
      <dgm:t>
        <a:bodyPr/>
        <a:lstStyle/>
        <a:p>
          <a:endParaRPr/>
        </a:p>
      </dgm:t>
    </dgm:pt>
    <dgm:pt modelId="{72BE4B38-32E0-7C47-B560-0B404EF7A9AD}">
      <dgm:prSet phldrT="[Text]"/>
      <dgm:spPr>
        <a:solidFill>
          <a:srgbClr val="FF2911">
            <a:alpha val="85000"/>
          </a:srgbClr>
        </a:solidFill>
      </dgm:spPr>
      <dgm:t>
        <a:bodyPr/>
        <a:lstStyle/>
        <a:p>
          <a:endParaRPr/>
        </a:p>
      </dgm:t>
    </dgm:pt>
    <dgm:pt modelId="{09FA4E91-7117-F345-98F4-EA3A034F3DDC}" type="parTrans" cxnId="{9C51C8E1-AFC8-EC47-B136-3FB9486CB0F3}">
      <dgm:prSet/>
      <dgm:spPr/>
      <dgm:t>
        <a:bodyPr/>
        <a:lstStyle/>
        <a:p>
          <a:endParaRPr/>
        </a:p>
      </dgm:t>
    </dgm:pt>
    <dgm:pt modelId="{EC2E1C90-6681-BC45-8960-C0718CB84E33}" type="sibTrans" cxnId="{9C51C8E1-AFC8-EC47-B136-3FB9486CB0F3}">
      <dgm:prSet/>
      <dgm:spPr/>
      <dgm:t>
        <a:bodyPr/>
        <a:lstStyle/>
        <a:p>
          <a:endParaRPr/>
        </a:p>
      </dgm:t>
    </dgm:pt>
    <dgm:pt modelId="{63EBBC13-1EE2-DD46-8ADD-1188737C7636}">
      <dgm:prSet phldrT="[Text]"/>
      <dgm:spPr>
        <a:solidFill>
          <a:srgbClr val="D60000">
            <a:alpha val="85000"/>
          </a:srgbClr>
        </a:solidFill>
      </dgm:spPr>
      <dgm:t>
        <a:bodyPr/>
        <a:lstStyle/>
        <a:p>
          <a:r>
            <a:rPr lang="en-US" dirty="0" smtClean="0">
              <a:solidFill>
                <a:schemeClr val="bg1"/>
              </a:solidFill>
            </a:rPr>
            <a:t>Femmes</a:t>
          </a:r>
        </a:p>
      </dgm:t>
    </dgm:pt>
    <dgm:pt modelId="{7E06C555-77D7-B14F-B81C-C4ADA2A03AEA}" type="parTrans" cxnId="{A91105AB-FCE6-A846-8277-090BF3A59371}">
      <dgm:prSet/>
      <dgm:spPr/>
      <dgm:t>
        <a:bodyPr/>
        <a:lstStyle/>
        <a:p>
          <a:endParaRPr/>
        </a:p>
      </dgm:t>
    </dgm:pt>
    <dgm:pt modelId="{6C7AE077-4DA2-7446-904E-6FE8534BEC52}" type="sibTrans" cxnId="{A91105AB-FCE6-A846-8277-090BF3A59371}">
      <dgm:prSet/>
      <dgm:spPr/>
      <dgm:t>
        <a:bodyPr/>
        <a:lstStyle/>
        <a:p>
          <a:endParaRPr/>
        </a:p>
      </dgm:t>
    </dgm:pt>
    <dgm:pt modelId="{5C4CC0C0-502B-5547-86D4-8341AF2B00BA}">
      <dgm:prSet phldrT="[Text]"/>
      <dgm:spPr>
        <a:solidFill>
          <a:srgbClr val="FFFF00">
            <a:alpha val="85000"/>
          </a:srgbClr>
        </a:solidFill>
      </dgm:spPr>
      <dgm:t>
        <a:bodyPr/>
        <a:lstStyle/>
        <a:p>
          <a:r>
            <a:rPr lang="en-US" dirty="0" smtClean="0"/>
            <a:t>Personnes âgées</a:t>
          </a:r>
        </a:p>
      </dgm:t>
    </dgm:pt>
    <dgm:pt modelId="{4E54E2ED-2401-6344-AAA7-14D79AC1E03D}" type="parTrans" cxnId="{37F9E594-506E-374C-AB7E-7EC35AFEA4E7}">
      <dgm:prSet/>
      <dgm:spPr/>
      <dgm:t>
        <a:bodyPr/>
        <a:lstStyle/>
        <a:p>
          <a:endParaRPr/>
        </a:p>
      </dgm:t>
    </dgm:pt>
    <dgm:pt modelId="{8053FA47-972B-4942-AE11-8E75639B83A1}" type="sibTrans" cxnId="{37F9E594-506E-374C-AB7E-7EC35AFEA4E7}">
      <dgm:prSet/>
      <dgm:spPr/>
      <dgm:t>
        <a:bodyPr/>
        <a:lstStyle/>
        <a:p>
          <a:endParaRPr/>
        </a:p>
      </dgm:t>
    </dgm:pt>
    <dgm:pt modelId="{9584FEF2-D6F1-6641-B1FA-95BEEA5F8870}" type="pres">
      <dgm:prSet presAssocID="{98505A07-E5DF-4147-8EC3-12EDAE0AE08F}" presName="composite" presStyleCnt="0">
        <dgm:presLayoutVars>
          <dgm:chMax val="1"/>
          <dgm:dir/>
          <dgm:resizeHandles val="exact"/>
        </dgm:presLayoutVars>
      </dgm:prSet>
      <dgm:spPr/>
      <dgm:t>
        <a:bodyPr/>
        <a:lstStyle/>
        <a:p>
          <a:endParaRPr/>
        </a:p>
      </dgm:t>
    </dgm:pt>
    <dgm:pt modelId="{E46FA81A-8916-0C44-88C7-215E26CCDB3E}" type="pres">
      <dgm:prSet presAssocID="{98505A07-E5DF-4147-8EC3-12EDAE0AE08F}" presName="radial" presStyleCnt="0">
        <dgm:presLayoutVars>
          <dgm:animLvl val="ctr"/>
        </dgm:presLayoutVars>
      </dgm:prSet>
      <dgm:spPr/>
    </dgm:pt>
    <dgm:pt modelId="{E4F9B843-855E-6A48-9FAA-0C6A541DACE2}" type="pres">
      <dgm:prSet presAssocID="{4A2EF301-4900-8647-94F8-DFBE713662D1}" presName="centerShape" presStyleLbl="vennNode1" presStyleIdx="0" presStyleCnt="6" custLinFactNeighborX="7112" custLinFactNeighborY="-586"/>
      <dgm:spPr/>
      <dgm:t>
        <a:bodyPr/>
        <a:lstStyle/>
        <a:p>
          <a:endParaRPr/>
        </a:p>
      </dgm:t>
    </dgm:pt>
    <dgm:pt modelId="{F60CFB6C-D083-9248-AE58-F0B48C4CA0BB}" type="pres">
      <dgm:prSet presAssocID="{6E19EF4D-BD9D-8C4B-A7AD-811007209BBA}" presName="node" presStyleLbl="vennNode1" presStyleIdx="1" presStyleCnt="6" custRadScaleRad="89806" custRadScaleInc="-3690">
        <dgm:presLayoutVars>
          <dgm:bulletEnabled val="1"/>
        </dgm:presLayoutVars>
      </dgm:prSet>
      <dgm:spPr/>
      <dgm:t>
        <a:bodyPr/>
        <a:lstStyle/>
        <a:p>
          <a:endParaRPr/>
        </a:p>
      </dgm:t>
    </dgm:pt>
    <dgm:pt modelId="{0FD3ABD7-40CC-9E40-AD7E-D66D243D3C1F}" type="pres">
      <dgm:prSet presAssocID="{0A7EBDBC-62FF-CA4C-9022-84B5E90681D3}" presName="node" presStyleLbl="vennNode1" presStyleIdx="2" presStyleCnt="6">
        <dgm:presLayoutVars>
          <dgm:bulletEnabled val="1"/>
        </dgm:presLayoutVars>
      </dgm:prSet>
      <dgm:spPr/>
      <dgm:t>
        <a:bodyPr/>
        <a:lstStyle/>
        <a:p>
          <a:endParaRPr/>
        </a:p>
      </dgm:t>
    </dgm:pt>
    <dgm:pt modelId="{60B17864-48BB-CA49-9E7C-54E4CC15390C}" type="pres">
      <dgm:prSet presAssocID="{ABF478EE-9B08-0947-BC3D-1DE8A5BA0204}" presName="node" presStyleLbl="vennNode1" presStyleIdx="3" presStyleCnt="6">
        <dgm:presLayoutVars>
          <dgm:bulletEnabled val="1"/>
        </dgm:presLayoutVars>
      </dgm:prSet>
      <dgm:spPr/>
      <dgm:t>
        <a:bodyPr/>
        <a:lstStyle/>
        <a:p>
          <a:endParaRPr/>
        </a:p>
      </dgm:t>
    </dgm:pt>
    <dgm:pt modelId="{29E119B1-7384-F14F-A8FD-6C5FC9AD8534}" type="pres">
      <dgm:prSet presAssocID="{63EBBC13-1EE2-DD46-8ADD-1188737C7636}" presName="node" presStyleLbl="vennNode1" presStyleIdx="4" presStyleCnt="6" custRadScaleRad="82058" custRadScaleInc="1239">
        <dgm:presLayoutVars>
          <dgm:bulletEnabled val="1"/>
        </dgm:presLayoutVars>
      </dgm:prSet>
      <dgm:spPr/>
      <dgm:t>
        <a:bodyPr/>
        <a:lstStyle/>
        <a:p>
          <a:endParaRPr/>
        </a:p>
      </dgm:t>
    </dgm:pt>
    <dgm:pt modelId="{54F7B015-7F2E-CF47-8B73-045A592BAABA}" type="pres">
      <dgm:prSet presAssocID="{5C4CC0C0-502B-5547-86D4-8341AF2B00BA}" presName="node" presStyleLbl="vennNode1" presStyleIdx="5" presStyleCnt="6" custRadScaleRad="89373" custRadScaleInc="1844">
        <dgm:presLayoutVars>
          <dgm:bulletEnabled val="1"/>
        </dgm:presLayoutVars>
      </dgm:prSet>
      <dgm:spPr/>
      <dgm:t>
        <a:bodyPr/>
        <a:lstStyle/>
        <a:p>
          <a:endParaRPr/>
        </a:p>
      </dgm:t>
    </dgm:pt>
  </dgm:ptLst>
  <dgm:cxnLst>
    <dgm:cxn modelId="{D29E010C-478D-0E47-B21D-65F4CD7737A1}" type="presOf" srcId="{5C4CC0C0-502B-5547-86D4-8341AF2B00BA}" destId="{54F7B015-7F2E-CF47-8B73-045A592BAABA}" srcOrd="0" destOrd="0" presId="urn:microsoft.com/office/officeart/2005/8/layout/radial3"/>
    <dgm:cxn modelId="{51BCCAA1-76D3-6145-9C88-38FCF2E4D16A}" type="presOf" srcId="{6E19EF4D-BD9D-8C4B-A7AD-811007209BBA}" destId="{F60CFB6C-D083-9248-AE58-F0B48C4CA0BB}" srcOrd="0" destOrd="0" presId="urn:microsoft.com/office/officeart/2005/8/layout/radial3"/>
    <dgm:cxn modelId="{99F14841-584A-5B4E-B53C-C21A1299349E}" type="presOf" srcId="{ABF478EE-9B08-0947-BC3D-1DE8A5BA0204}" destId="{60B17864-48BB-CA49-9E7C-54E4CC15390C}" srcOrd="0" destOrd="0" presId="urn:microsoft.com/office/officeart/2005/8/layout/radial3"/>
    <dgm:cxn modelId="{A91105AB-FCE6-A846-8277-090BF3A59371}" srcId="{4A2EF301-4900-8647-94F8-DFBE713662D1}" destId="{63EBBC13-1EE2-DD46-8ADD-1188737C7636}" srcOrd="3" destOrd="0" parTransId="{7E06C555-77D7-B14F-B81C-C4ADA2A03AEA}" sibTransId="{6C7AE077-4DA2-7446-904E-6FE8534BEC52}"/>
    <dgm:cxn modelId="{A8E38655-5C3E-1842-8BE9-4016EB30ABBC}" srcId="{4A2EF301-4900-8647-94F8-DFBE713662D1}" destId="{0A7EBDBC-62FF-CA4C-9022-84B5E90681D3}" srcOrd="1" destOrd="0" parTransId="{EA1FBA1F-FBD8-5E49-9660-01D67AC94100}" sibTransId="{F68423CF-58B5-3240-A212-72713A646544}"/>
    <dgm:cxn modelId="{26CC743D-E051-B345-A06D-A78C53686400}" type="presOf" srcId="{98505A07-E5DF-4147-8EC3-12EDAE0AE08F}" destId="{9584FEF2-D6F1-6641-B1FA-95BEEA5F8870}" srcOrd="0" destOrd="0" presId="urn:microsoft.com/office/officeart/2005/8/layout/radial3"/>
    <dgm:cxn modelId="{9353738E-2B02-B743-B0FA-A02C31C80C30}" srcId="{4A2EF301-4900-8647-94F8-DFBE713662D1}" destId="{6E19EF4D-BD9D-8C4B-A7AD-811007209BBA}" srcOrd="0" destOrd="0" parTransId="{185170F1-EE5B-5F4E-9B45-77FE4F4AFC88}" sibTransId="{7BC747DB-BDA8-2B42-B527-E0882683128C}"/>
    <dgm:cxn modelId="{37F9E594-506E-374C-AB7E-7EC35AFEA4E7}" srcId="{4A2EF301-4900-8647-94F8-DFBE713662D1}" destId="{5C4CC0C0-502B-5547-86D4-8341AF2B00BA}" srcOrd="4" destOrd="0" parTransId="{4E54E2ED-2401-6344-AAA7-14D79AC1E03D}" sibTransId="{8053FA47-972B-4942-AE11-8E75639B83A1}"/>
    <dgm:cxn modelId="{B3410859-3125-8E4B-AA4D-6D7A65D53B08}" type="presOf" srcId="{0A7EBDBC-62FF-CA4C-9022-84B5E90681D3}" destId="{0FD3ABD7-40CC-9E40-AD7E-D66D243D3C1F}" srcOrd="0" destOrd="0" presId="urn:microsoft.com/office/officeart/2005/8/layout/radial3"/>
    <dgm:cxn modelId="{CC768ED6-00F1-9A42-BF39-681D5519C90D}" srcId="{D1DF5518-D844-B944-8BC7-8E18F5514768}" destId="{94F218BF-E302-C047-8EC5-D718015C9607}" srcOrd="0" destOrd="0" parTransId="{545A1021-2706-8848-965B-926689F97FA7}" sibTransId="{E81FC9B9-56A7-6F48-B8FF-6893490F0DE9}"/>
    <dgm:cxn modelId="{B07E84AB-71CE-9440-B89E-6375A6FA34F8}" type="presOf" srcId="{4A2EF301-4900-8647-94F8-DFBE713662D1}" destId="{E4F9B843-855E-6A48-9FAA-0C6A541DACE2}" srcOrd="0" destOrd="0" presId="urn:microsoft.com/office/officeart/2005/8/layout/radial3"/>
    <dgm:cxn modelId="{8791225A-E922-7C40-AF68-A8A918EACC5B}" srcId="{4A2EF301-4900-8647-94F8-DFBE713662D1}" destId="{ABF478EE-9B08-0947-BC3D-1DE8A5BA0204}" srcOrd="2" destOrd="0" parTransId="{895CBEFE-8D66-7A46-B45F-A603E26E29D9}" sibTransId="{3B65A8B3-DD74-FC42-AAC1-75CE379D2A77}"/>
    <dgm:cxn modelId="{9C51C8E1-AFC8-EC47-B136-3FB9486CB0F3}" srcId="{98505A07-E5DF-4147-8EC3-12EDAE0AE08F}" destId="{72BE4B38-32E0-7C47-B560-0B404EF7A9AD}" srcOrd="2" destOrd="0" parTransId="{09FA4E91-7117-F345-98F4-EA3A034F3DDC}" sibTransId="{EC2E1C90-6681-BC45-8960-C0718CB84E33}"/>
    <dgm:cxn modelId="{1D2F9851-1FB0-934C-9BEE-A6F7A29C6FFB}" srcId="{98505A07-E5DF-4147-8EC3-12EDAE0AE08F}" destId="{D1DF5518-D844-B944-8BC7-8E18F5514768}" srcOrd="1" destOrd="0" parTransId="{59C14B8D-66F0-E94A-90B6-D6A05C8B1857}" sibTransId="{3F705E19-AB9A-1F47-A0B7-186EC1E9E325}"/>
    <dgm:cxn modelId="{2DEFE9D2-DFBA-B34D-BDCB-B3748370298E}" type="presOf" srcId="{63EBBC13-1EE2-DD46-8ADD-1188737C7636}" destId="{29E119B1-7384-F14F-A8FD-6C5FC9AD8534}" srcOrd="0" destOrd="0" presId="urn:microsoft.com/office/officeart/2005/8/layout/radial3"/>
    <dgm:cxn modelId="{6DC0F417-C534-5546-B047-E0C00552B88B}" srcId="{98505A07-E5DF-4147-8EC3-12EDAE0AE08F}" destId="{4A2EF301-4900-8647-94F8-DFBE713662D1}" srcOrd="0" destOrd="0" parTransId="{A4759613-BD1D-094A-B460-47FDD1742013}" sibTransId="{66C8B723-23D1-D44D-B461-8B643986EB62}"/>
    <dgm:cxn modelId="{4A9A7DA2-7AB5-B746-BEBF-2CE7CA3D9D88}" type="presParOf" srcId="{9584FEF2-D6F1-6641-B1FA-95BEEA5F8870}" destId="{E46FA81A-8916-0C44-88C7-215E26CCDB3E}" srcOrd="0" destOrd="0" presId="urn:microsoft.com/office/officeart/2005/8/layout/radial3"/>
    <dgm:cxn modelId="{C103B1AF-F050-5F41-BF86-AB67691BB4B2}" type="presParOf" srcId="{E46FA81A-8916-0C44-88C7-215E26CCDB3E}" destId="{E4F9B843-855E-6A48-9FAA-0C6A541DACE2}" srcOrd="0" destOrd="0" presId="urn:microsoft.com/office/officeart/2005/8/layout/radial3"/>
    <dgm:cxn modelId="{6A1948A5-F07B-9743-97E1-849822B30BF9}" type="presParOf" srcId="{E46FA81A-8916-0C44-88C7-215E26CCDB3E}" destId="{F60CFB6C-D083-9248-AE58-F0B48C4CA0BB}" srcOrd="1" destOrd="0" presId="urn:microsoft.com/office/officeart/2005/8/layout/radial3"/>
    <dgm:cxn modelId="{96A3400E-B1F5-5C48-89FE-9343F474CE97}" type="presParOf" srcId="{E46FA81A-8916-0C44-88C7-215E26CCDB3E}" destId="{0FD3ABD7-40CC-9E40-AD7E-D66D243D3C1F}" srcOrd="2" destOrd="0" presId="urn:microsoft.com/office/officeart/2005/8/layout/radial3"/>
    <dgm:cxn modelId="{88119A5A-C243-DD47-A687-E9C71968DADE}" type="presParOf" srcId="{E46FA81A-8916-0C44-88C7-215E26CCDB3E}" destId="{60B17864-48BB-CA49-9E7C-54E4CC15390C}" srcOrd="3" destOrd="0" presId="urn:microsoft.com/office/officeart/2005/8/layout/radial3"/>
    <dgm:cxn modelId="{61BBA3EE-62BD-4645-AAF3-59973649D0F8}" type="presParOf" srcId="{E46FA81A-8916-0C44-88C7-215E26CCDB3E}" destId="{29E119B1-7384-F14F-A8FD-6C5FC9AD8534}" srcOrd="4" destOrd="0" presId="urn:microsoft.com/office/officeart/2005/8/layout/radial3"/>
    <dgm:cxn modelId="{CEAE5895-92FE-8847-A305-F9794D523D98}" type="presParOf" srcId="{E46FA81A-8916-0C44-88C7-215E26CCDB3E}" destId="{54F7B015-7F2E-CF47-8B73-045A592BAABA}" srcOrd="5" destOrd="0" presId="urn:microsoft.com/office/officeart/2005/8/layout/radial3"/>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35DD47-7D22-3140-9939-3BC893066E03}"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a:p>
      </dgm:t>
    </dgm:pt>
    <dgm:pt modelId="{915B0BAE-088E-4D42-9B48-4C57812660B6}">
      <dgm:prSet phldrT="[Text]"/>
      <dgm:spPr>
        <a:solidFill>
          <a:srgbClr val="FF0000"/>
        </a:solidFill>
      </dgm:spPr>
      <dgm:t>
        <a:bodyPr/>
        <a:lstStyle/>
        <a:p>
          <a:r>
            <a:rPr lang="en-US" dirty="0" smtClean="0"/>
            <a:t>Buts/visées</a:t>
          </a:r>
        </a:p>
      </dgm:t>
    </dgm:pt>
    <dgm:pt modelId="{FB6C9FA7-847B-874A-A149-C77B0C8B8D3B}" type="parTrans" cxnId="{C9FF870A-28A4-7147-9E36-4241D6192D6A}">
      <dgm:prSet/>
      <dgm:spPr/>
      <dgm:t>
        <a:bodyPr/>
        <a:lstStyle/>
        <a:p>
          <a:endParaRPr/>
        </a:p>
      </dgm:t>
    </dgm:pt>
    <dgm:pt modelId="{28FE623D-0F48-6F4F-9244-34B4D004ED2B}" type="sibTrans" cxnId="{C9FF870A-28A4-7147-9E36-4241D6192D6A}">
      <dgm:prSet/>
      <dgm:spPr>
        <a:solidFill>
          <a:srgbClr val="F26429"/>
        </a:solidFill>
      </dgm:spPr>
      <dgm:t>
        <a:bodyPr/>
        <a:lstStyle/>
        <a:p>
          <a:endParaRPr/>
        </a:p>
      </dgm:t>
    </dgm:pt>
    <dgm:pt modelId="{FD75B061-72FD-4F4A-82F5-8CBAF9B934B2}">
      <dgm:prSet phldrT="[Text]"/>
      <dgm:spPr>
        <a:solidFill>
          <a:srgbClr val="800000"/>
        </a:solidFill>
      </dgm:spPr>
      <dgm:t>
        <a:bodyPr/>
        <a:lstStyle/>
        <a:p>
          <a:r>
            <a:rPr lang="en-US" dirty="0" smtClean="0"/>
            <a:t>Objectifs immédiats</a:t>
          </a:r>
        </a:p>
      </dgm:t>
    </dgm:pt>
    <dgm:pt modelId="{BB86D047-0F32-7E4D-A6C7-FBB42A94911C}" type="parTrans" cxnId="{EDEBAE0D-2471-4044-AAFA-B723081225E5}">
      <dgm:prSet/>
      <dgm:spPr/>
      <dgm:t>
        <a:bodyPr/>
        <a:lstStyle/>
        <a:p>
          <a:endParaRPr/>
        </a:p>
      </dgm:t>
    </dgm:pt>
    <dgm:pt modelId="{81665715-DC7F-C246-976B-FD45EE86447C}" type="sibTrans" cxnId="{EDEBAE0D-2471-4044-AAFA-B723081225E5}">
      <dgm:prSet/>
      <dgm:spPr/>
      <dgm:t>
        <a:bodyPr/>
        <a:lstStyle/>
        <a:p>
          <a:endParaRPr/>
        </a:p>
      </dgm:t>
    </dgm:pt>
    <dgm:pt modelId="{13C06EFA-0153-4045-851E-6307D157DC00}">
      <dgm:prSet phldrT="[Text]"/>
      <dgm:spPr>
        <a:solidFill>
          <a:srgbClr val="F2E532"/>
        </a:solidFill>
      </dgm:spPr>
      <dgm:t>
        <a:bodyPr/>
        <a:lstStyle/>
        <a:p>
          <a:r>
            <a:rPr lang="en-US" dirty="0" smtClean="0">
              <a:solidFill>
                <a:schemeClr val="tx1"/>
              </a:solidFill>
            </a:rPr>
            <a:t>Contributions</a:t>
          </a:r>
        </a:p>
        <a:p>
          <a:r>
            <a:rPr lang="en-US" dirty="0" smtClean="0">
              <a:solidFill>
                <a:schemeClr val="tx1"/>
              </a:solidFill>
            </a:rPr>
            <a:t>à l'activité</a:t>
          </a:r>
        </a:p>
      </dgm:t>
    </dgm:pt>
    <dgm:pt modelId="{39BB61BD-F04A-8D49-BB22-D4D8A733754B}" type="parTrans" cxnId="{19F604C8-0132-1149-95A1-E5BD61C01152}">
      <dgm:prSet/>
      <dgm:spPr/>
      <dgm:t>
        <a:bodyPr/>
        <a:lstStyle/>
        <a:p>
          <a:endParaRPr/>
        </a:p>
      </dgm:t>
    </dgm:pt>
    <dgm:pt modelId="{BE32C078-F7D6-074F-AF15-7A47C957AA25}" type="sibTrans" cxnId="{19F604C8-0132-1149-95A1-E5BD61C01152}">
      <dgm:prSet/>
      <dgm:spPr/>
      <dgm:t>
        <a:bodyPr/>
        <a:lstStyle/>
        <a:p>
          <a:endParaRPr/>
        </a:p>
      </dgm:t>
    </dgm:pt>
    <dgm:pt modelId="{797CBBD2-83A2-5A44-B3EA-D22510AA77B0}">
      <dgm:prSet phldrT="[Text]"/>
      <dgm:spPr>
        <a:solidFill>
          <a:srgbClr val="F2E532"/>
        </a:solidFill>
      </dgm:spPr>
      <dgm:t>
        <a:bodyPr/>
        <a:lstStyle/>
        <a:p>
          <a:r>
            <a:rPr lang="en-US" dirty="0" smtClean="0">
              <a:solidFill>
                <a:srgbClr val="000000"/>
              </a:solidFill>
            </a:rPr>
            <a:t>Production de l'activité</a:t>
          </a:r>
        </a:p>
      </dgm:t>
    </dgm:pt>
    <dgm:pt modelId="{30C326C4-50A5-9F4A-8DA6-D08EEB815581}" type="parTrans" cxnId="{6D07C3BF-F844-CE48-9D3E-B3ACF818F922}">
      <dgm:prSet/>
      <dgm:spPr/>
      <dgm:t>
        <a:bodyPr/>
        <a:lstStyle/>
        <a:p>
          <a:endParaRPr/>
        </a:p>
      </dgm:t>
    </dgm:pt>
    <dgm:pt modelId="{58259B2D-1A75-D641-8E1C-E3AD134F3E77}" type="sibTrans" cxnId="{6D07C3BF-F844-CE48-9D3E-B3ACF818F922}">
      <dgm:prSet/>
      <dgm:spPr/>
      <dgm:t>
        <a:bodyPr/>
        <a:lstStyle/>
        <a:p>
          <a:endParaRPr/>
        </a:p>
      </dgm:t>
    </dgm:pt>
    <dgm:pt modelId="{871A9FCC-A441-864E-A368-73C22E4D4DE6}">
      <dgm:prSet phldrT="[Text]"/>
      <dgm:spPr>
        <a:solidFill>
          <a:srgbClr val="F2E532"/>
        </a:solidFill>
      </dgm:spPr>
      <dgm:t>
        <a:bodyPr/>
        <a:lstStyle/>
        <a:p>
          <a:r>
            <a:rPr lang="en-US" dirty="0" smtClean="0">
              <a:solidFill>
                <a:srgbClr val="000000"/>
              </a:solidFill>
            </a:rPr>
            <a:t>Résultats de l'activité</a:t>
          </a:r>
        </a:p>
      </dgm:t>
    </dgm:pt>
    <dgm:pt modelId="{23CF4ABD-2A20-F34C-8E9B-5B13794B7CF9}" type="parTrans" cxnId="{270B1516-2948-D443-AD2E-3CE5A32DFD32}">
      <dgm:prSet/>
      <dgm:spPr/>
      <dgm:t>
        <a:bodyPr/>
        <a:lstStyle/>
        <a:p>
          <a:endParaRPr/>
        </a:p>
      </dgm:t>
    </dgm:pt>
    <dgm:pt modelId="{C48C46A3-298F-CD45-B370-EA5024A2B830}" type="sibTrans" cxnId="{270B1516-2948-D443-AD2E-3CE5A32DFD32}">
      <dgm:prSet/>
      <dgm:spPr/>
      <dgm:t>
        <a:bodyPr/>
        <a:lstStyle/>
        <a:p>
          <a:endParaRPr/>
        </a:p>
      </dgm:t>
    </dgm:pt>
    <dgm:pt modelId="{CB53A07D-3DD6-764E-B421-2C193E5C586A}" type="pres">
      <dgm:prSet presAssocID="{5C35DD47-7D22-3140-9939-3BC893066E03}" presName="Name0" presStyleCnt="0">
        <dgm:presLayoutVars>
          <dgm:dir/>
          <dgm:resizeHandles val="exact"/>
        </dgm:presLayoutVars>
      </dgm:prSet>
      <dgm:spPr/>
      <dgm:t>
        <a:bodyPr/>
        <a:lstStyle/>
        <a:p>
          <a:endParaRPr/>
        </a:p>
      </dgm:t>
    </dgm:pt>
    <dgm:pt modelId="{B198FB41-DDD5-484F-A06C-935881D6DA44}" type="pres">
      <dgm:prSet presAssocID="{5C35DD47-7D22-3140-9939-3BC893066E03}" presName="cycle" presStyleCnt="0"/>
      <dgm:spPr/>
    </dgm:pt>
    <dgm:pt modelId="{9D7831D8-959B-8448-A3BD-07C6EC847C8C}" type="pres">
      <dgm:prSet presAssocID="{915B0BAE-088E-4D42-9B48-4C57812660B6}" presName="nodeFirstNode" presStyleLbl="node1" presStyleIdx="0" presStyleCnt="5">
        <dgm:presLayoutVars>
          <dgm:bulletEnabled val="1"/>
        </dgm:presLayoutVars>
      </dgm:prSet>
      <dgm:spPr/>
      <dgm:t>
        <a:bodyPr/>
        <a:lstStyle/>
        <a:p>
          <a:endParaRPr/>
        </a:p>
      </dgm:t>
    </dgm:pt>
    <dgm:pt modelId="{D9C90BF8-3DFC-414B-A486-F34765A20A55}" type="pres">
      <dgm:prSet presAssocID="{28FE623D-0F48-6F4F-9244-34B4D004ED2B}" presName="sibTransFirstNode" presStyleLbl="bgShp" presStyleIdx="0" presStyleCnt="1"/>
      <dgm:spPr/>
      <dgm:t>
        <a:bodyPr/>
        <a:lstStyle/>
        <a:p>
          <a:endParaRPr/>
        </a:p>
      </dgm:t>
    </dgm:pt>
    <dgm:pt modelId="{73FBF755-AEFF-364E-96C6-9D0079DDA213}" type="pres">
      <dgm:prSet presAssocID="{FD75B061-72FD-4F4A-82F5-8CBAF9B934B2}" presName="nodeFollowingNodes" presStyleLbl="node1" presStyleIdx="1" presStyleCnt="5">
        <dgm:presLayoutVars>
          <dgm:bulletEnabled val="1"/>
        </dgm:presLayoutVars>
      </dgm:prSet>
      <dgm:spPr/>
      <dgm:t>
        <a:bodyPr/>
        <a:lstStyle/>
        <a:p>
          <a:endParaRPr/>
        </a:p>
      </dgm:t>
    </dgm:pt>
    <dgm:pt modelId="{D8AEED27-E8CC-CB43-93BC-FB4170B2E2BC}" type="pres">
      <dgm:prSet presAssocID="{13C06EFA-0153-4045-851E-6307D157DC00}" presName="nodeFollowingNodes" presStyleLbl="node1" presStyleIdx="2" presStyleCnt="5" custRadScaleRad="95900" custRadScaleInc="-35520">
        <dgm:presLayoutVars>
          <dgm:bulletEnabled val="1"/>
        </dgm:presLayoutVars>
      </dgm:prSet>
      <dgm:spPr/>
      <dgm:t>
        <a:bodyPr/>
        <a:lstStyle/>
        <a:p>
          <a:endParaRPr/>
        </a:p>
      </dgm:t>
    </dgm:pt>
    <dgm:pt modelId="{7289EA2F-CA6A-FE40-BE04-9C7458FB79BE}" type="pres">
      <dgm:prSet presAssocID="{797CBBD2-83A2-5A44-B3EA-D22510AA77B0}" presName="nodeFollowingNodes" presStyleLbl="node1" presStyleIdx="3" presStyleCnt="5" custRadScaleRad="96158" custRadScaleInc="31252">
        <dgm:presLayoutVars>
          <dgm:bulletEnabled val="1"/>
        </dgm:presLayoutVars>
      </dgm:prSet>
      <dgm:spPr/>
      <dgm:t>
        <a:bodyPr/>
        <a:lstStyle/>
        <a:p>
          <a:endParaRPr/>
        </a:p>
      </dgm:t>
    </dgm:pt>
    <dgm:pt modelId="{1FF99BEA-586E-4C4A-A2BF-BFDCA7995D79}" type="pres">
      <dgm:prSet presAssocID="{871A9FCC-A441-864E-A368-73C22E4D4DE6}" presName="nodeFollowingNodes" presStyleLbl="node1" presStyleIdx="4" presStyleCnt="5">
        <dgm:presLayoutVars>
          <dgm:bulletEnabled val="1"/>
        </dgm:presLayoutVars>
      </dgm:prSet>
      <dgm:spPr/>
      <dgm:t>
        <a:bodyPr/>
        <a:lstStyle/>
        <a:p>
          <a:endParaRPr/>
        </a:p>
      </dgm:t>
    </dgm:pt>
  </dgm:ptLst>
  <dgm:cxnLst>
    <dgm:cxn modelId="{56DD96E7-1292-4C41-92C7-6BF5BB3C97E6}" type="presOf" srcId="{797CBBD2-83A2-5A44-B3EA-D22510AA77B0}" destId="{7289EA2F-CA6A-FE40-BE04-9C7458FB79BE}" srcOrd="0" destOrd="0" presId="urn:microsoft.com/office/officeart/2005/8/layout/cycle3"/>
    <dgm:cxn modelId="{EC9544A1-0B48-DC41-8D45-89F5FA10CE7A}" type="presOf" srcId="{13C06EFA-0153-4045-851E-6307D157DC00}" destId="{D8AEED27-E8CC-CB43-93BC-FB4170B2E2BC}" srcOrd="0" destOrd="0" presId="urn:microsoft.com/office/officeart/2005/8/layout/cycle3"/>
    <dgm:cxn modelId="{FC57E85E-A7C3-4F4E-BCA4-C5650505D69F}" type="presOf" srcId="{871A9FCC-A441-864E-A368-73C22E4D4DE6}" destId="{1FF99BEA-586E-4C4A-A2BF-BFDCA7995D79}" srcOrd="0" destOrd="0" presId="urn:microsoft.com/office/officeart/2005/8/layout/cycle3"/>
    <dgm:cxn modelId="{EDEBAE0D-2471-4044-AAFA-B723081225E5}" srcId="{5C35DD47-7D22-3140-9939-3BC893066E03}" destId="{FD75B061-72FD-4F4A-82F5-8CBAF9B934B2}" srcOrd="1" destOrd="0" parTransId="{BB86D047-0F32-7E4D-A6C7-FBB42A94911C}" sibTransId="{81665715-DC7F-C246-976B-FD45EE86447C}"/>
    <dgm:cxn modelId="{E1DBFD0E-E97C-BF4F-94F8-086CE5B0DC7D}" type="presOf" srcId="{FD75B061-72FD-4F4A-82F5-8CBAF9B934B2}" destId="{73FBF755-AEFF-364E-96C6-9D0079DDA213}" srcOrd="0" destOrd="0" presId="urn:microsoft.com/office/officeart/2005/8/layout/cycle3"/>
    <dgm:cxn modelId="{6D07C3BF-F844-CE48-9D3E-B3ACF818F922}" srcId="{5C35DD47-7D22-3140-9939-3BC893066E03}" destId="{797CBBD2-83A2-5A44-B3EA-D22510AA77B0}" srcOrd="3" destOrd="0" parTransId="{30C326C4-50A5-9F4A-8DA6-D08EEB815581}" sibTransId="{58259B2D-1A75-D641-8E1C-E3AD134F3E77}"/>
    <dgm:cxn modelId="{F846BAE4-D6B2-D640-9362-43D0F8CC8966}" type="presOf" srcId="{28FE623D-0F48-6F4F-9244-34B4D004ED2B}" destId="{D9C90BF8-3DFC-414B-A486-F34765A20A55}" srcOrd="0" destOrd="0" presId="urn:microsoft.com/office/officeart/2005/8/layout/cycle3"/>
    <dgm:cxn modelId="{C9FF870A-28A4-7147-9E36-4241D6192D6A}" srcId="{5C35DD47-7D22-3140-9939-3BC893066E03}" destId="{915B0BAE-088E-4D42-9B48-4C57812660B6}" srcOrd="0" destOrd="0" parTransId="{FB6C9FA7-847B-874A-A149-C77B0C8B8D3B}" sibTransId="{28FE623D-0F48-6F4F-9244-34B4D004ED2B}"/>
    <dgm:cxn modelId="{8776E088-DA7D-454A-8CA0-DC8615C23AD6}" type="presOf" srcId="{5C35DD47-7D22-3140-9939-3BC893066E03}" destId="{CB53A07D-3DD6-764E-B421-2C193E5C586A}" srcOrd="0" destOrd="0" presId="urn:microsoft.com/office/officeart/2005/8/layout/cycle3"/>
    <dgm:cxn modelId="{270B1516-2948-D443-AD2E-3CE5A32DFD32}" srcId="{5C35DD47-7D22-3140-9939-3BC893066E03}" destId="{871A9FCC-A441-864E-A368-73C22E4D4DE6}" srcOrd="4" destOrd="0" parTransId="{23CF4ABD-2A20-F34C-8E9B-5B13794B7CF9}" sibTransId="{C48C46A3-298F-CD45-B370-EA5024A2B830}"/>
    <dgm:cxn modelId="{19F604C8-0132-1149-95A1-E5BD61C01152}" srcId="{5C35DD47-7D22-3140-9939-3BC893066E03}" destId="{13C06EFA-0153-4045-851E-6307D157DC00}" srcOrd="2" destOrd="0" parTransId="{39BB61BD-F04A-8D49-BB22-D4D8A733754B}" sibTransId="{BE32C078-F7D6-074F-AF15-7A47C957AA25}"/>
    <dgm:cxn modelId="{7123557D-489F-3A4B-87A4-50D4292BF825}" type="presOf" srcId="{915B0BAE-088E-4D42-9B48-4C57812660B6}" destId="{9D7831D8-959B-8448-A3BD-07C6EC847C8C}" srcOrd="0" destOrd="0" presId="urn:microsoft.com/office/officeart/2005/8/layout/cycle3"/>
    <dgm:cxn modelId="{F5536EB7-0A31-2844-9F74-54EE42C7AA22}" type="presParOf" srcId="{CB53A07D-3DD6-764E-B421-2C193E5C586A}" destId="{B198FB41-DDD5-484F-A06C-935881D6DA44}" srcOrd="0" destOrd="0" presId="urn:microsoft.com/office/officeart/2005/8/layout/cycle3"/>
    <dgm:cxn modelId="{66FBDC97-322B-2145-82FC-76EB3C60518D}" type="presParOf" srcId="{B198FB41-DDD5-484F-A06C-935881D6DA44}" destId="{9D7831D8-959B-8448-A3BD-07C6EC847C8C}" srcOrd="0" destOrd="0" presId="urn:microsoft.com/office/officeart/2005/8/layout/cycle3"/>
    <dgm:cxn modelId="{A6621128-8271-874A-831E-D5A277EAB8FC}" type="presParOf" srcId="{B198FB41-DDD5-484F-A06C-935881D6DA44}" destId="{D9C90BF8-3DFC-414B-A486-F34765A20A55}" srcOrd="1" destOrd="0" presId="urn:microsoft.com/office/officeart/2005/8/layout/cycle3"/>
    <dgm:cxn modelId="{1B1D7016-7864-164B-9A00-489FC373C399}" type="presParOf" srcId="{B198FB41-DDD5-484F-A06C-935881D6DA44}" destId="{73FBF755-AEFF-364E-96C6-9D0079DDA213}" srcOrd="2" destOrd="0" presId="urn:microsoft.com/office/officeart/2005/8/layout/cycle3"/>
    <dgm:cxn modelId="{4A06C7D0-937B-CA4D-AA41-D440F810D59F}" type="presParOf" srcId="{B198FB41-DDD5-484F-A06C-935881D6DA44}" destId="{D8AEED27-E8CC-CB43-93BC-FB4170B2E2BC}" srcOrd="3" destOrd="0" presId="urn:microsoft.com/office/officeart/2005/8/layout/cycle3"/>
    <dgm:cxn modelId="{3CB3DF7D-124B-3249-A203-33E9AB5529E3}" type="presParOf" srcId="{B198FB41-DDD5-484F-A06C-935881D6DA44}" destId="{7289EA2F-CA6A-FE40-BE04-9C7458FB79BE}" srcOrd="4" destOrd="0" presId="urn:microsoft.com/office/officeart/2005/8/layout/cycle3"/>
    <dgm:cxn modelId="{296042E4-6088-BD4F-B43B-04B80825D8B5}" type="presParOf" srcId="{B198FB41-DDD5-484F-A06C-935881D6DA44}" destId="{1FF99BEA-586E-4C4A-A2BF-BFDCA7995D79}" srcOrd="5" destOrd="0" presId="urn:microsoft.com/office/officeart/2005/8/layout/cycle3"/>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59BE29B-DAB9-8540-AB32-1937DC99C07B}" type="doc">
      <dgm:prSet loTypeId="urn:microsoft.com/office/officeart/2005/8/layout/radial5" loCatId="relationship" qsTypeId="urn:microsoft.com/office/officeart/2005/8/quickstyle/simple4" qsCatId="simple" csTypeId="urn:microsoft.com/office/officeart/2005/8/colors/accent1_2" csCatId="accent1" phldr="1"/>
      <dgm:spPr/>
      <dgm:t>
        <a:bodyPr/>
        <a:lstStyle/>
        <a:p>
          <a:endParaRPr/>
        </a:p>
      </dgm:t>
    </dgm:pt>
    <dgm:pt modelId="{164DA154-DAB5-FD42-B80F-56D7849F1DA6}">
      <dgm:prSet phldrT="[Text]" custT="1"/>
      <dgm:spPr>
        <a:solidFill>
          <a:srgbClr val="FF0000"/>
        </a:solidFill>
      </dgm:spPr>
      <dgm:t>
        <a:bodyPr/>
        <a:lstStyle/>
        <a:p>
          <a:r>
            <a:rPr lang="en-US" sz="1800" dirty="0" smtClean="0"/>
            <a:t>Bien-être psychosocial</a:t>
          </a:r>
        </a:p>
      </dgm:t>
    </dgm:pt>
    <dgm:pt modelId="{BC1AFD40-ACE1-BC4C-B0F6-E07A4D7C80B1}" type="parTrans" cxnId="{59F20375-FB10-EF4F-9E4F-D7F259513DA4}">
      <dgm:prSet/>
      <dgm:spPr/>
      <dgm:t>
        <a:bodyPr/>
        <a:lstStyle/>
        <a:p>
          <a:endParaRPr/>
        </a:p>
      </dgm:t>
    </dgm:pt>
    <dgm:pt modelId="{C108C1F9-5C1B-AB40-A201-AEBF01ADC0CA}" type="sibTrans" cxnId="{59F20375-FB10-EF4F-9E4F-D7F259513DA4}">
      <dgm:prSet/>
      <dgm:spPr/>
      <dgm:t>
        <a:bodyPr/>
        <a:lstStyle/>
        <a:p>
          <a:endParaRPr/>
        </a:p>
      </dgm:t>
    </dgm:pt>
    <dgm:pt modelId="{E2DB9B94-CCA0-9045-A4E6-9AAD6B29B184}">
      <dgm:prSet phldrT="[Text]" custT="1"/>
      <dgm:spPr>
        <a:solidFill>
          <a:srgbClr val="F2CB1C"/>
        </a:solidFill>
      </dgm:spPr>
      <dgm:t>
        <a:bodyPr/>
        <a:lstStyle/>
        <a:p>
          <a:r>
            <a:rPr lang="en-US" sz="1800" dirty="0" smtClean="0">
              <a:solidFill>
                <a:srgbClr val="000000"/>
              </a:solidFill>
            </a:rPr>
            <a:t>Sécurité politique et sociale</a:t>
          </a:r>
        </a:p>
      </dgm:t>
    </dgm:pt>
    <dgm:pt modelId="{5C147F85-5BD0-AC49-9F84-0BA8AE35AFC9}" type="parTrans" cxnId="{D5CF14F3-54A6-324A-A958-41E3CAD6967F}">
      <dgm:prSet/>
      <dgm:spPr>
        <a:solidFill>
          <a:srgbClr val="FF6600"/>
        </a:solidFill>
        <a:ln>
          <a:noFill/>
        </a:ln>
      </dgm:spPr>
      <dgm:t>
        <a:bodyPr/>
        <a:lstStyle/>
        <a:p>
          <a:endParaRPr/>
        </a:p>
      </dgm:t>
    </dgm:pt>
    <dgm:pt modelId="{D1504732-0629-584D-A9A2-B54D8AEC5CC3}" type="sibTrans" cxnId="{D5CF14F3-54A6-324A-A958-41E3CAD6967F}">
      <dgm:prSet/>
      <dgm:spPr/>
      <dgm:t>
        <a:bodyPr/>
        <a:lstStyle/>
        <a:p>
          <a:endParaRPr/>
        </a:p>
      </dgm:t>
    </dgm:pt>
    <dgm:pt modelId="{242DFDCE-DB43-0E45-AC2C-7F74B6B4BA54}">
      <dgm:prSet phldrT="[Text]" custT="1"/>
      <dgm:spPr>
        <a:solidFill>
          <a:srgbClr val="F2CB1C"/>
        </a:solidFill>
      </dgm:spPr>
      <dgm:t>
        <a:bodyPr/>
        <a:lstStyle/>
        <a:p>
          <a:r>
            <a:rPr lang="en-US" sz="1800" dirty="0" smtClean="0">
              <a:solidFill>
                <a:srgbClr val="000000"/>
              </a:solidFill>
            </a:rPr>
            <a:t>Besoins fondamentaux</a:t>
          </a:r>
        </a:p>
      </dgm:t>
    </dgm:pt>
    <dgm:pt modelId="{1C4C2B7B-EE5F-404A-869C-FD9405CDCBBE}" type="parTrans" cxnId="{E0B8E5B9-5C31-3743-BBAB-85DEE7103EF2}">
      <dgm:prSet/>
      <dgm:spPr>
        <a:solidFill>
          <a:srgbClr val="FF6600"/>
        </a:solidFill>
      </dgm:spPr>
      <dgm:t>
        <a:bodyPr/>
        <a:lstStyle/>
        <a:p>
          <a:endParaRPr/>
        </a:p>
      </dgm:t>
    </dgm:pt>
    <dgm:pt modelId="{D6924FF7-3870-084A-8E21-FF26ECD05B0B}" type="sibTrans" cxnId="{E0B8E5B9-5C31-3743-BBAB-85DEE7103EF2}">
      <dgm:prSet/>
      <dgm:spPr/>
      <dgm:t>
        <a:bodyPr/>
        <a:lstStyle/>
        <a:p>
          <a:endParaRPr/>
        </a:p>
      </dgm:t>
    </dgm:pt>
    <dgm:pt modelId="{43A74B85-30BF-4847-A77E-20282D0378F6}">
      <dgm:prSet phldrT="[Text]" custT="1"/>
      <dgm:spPr>
        <a:solidFill>
          <a:srgbClr val="F2CB1C"/>
        </a:solidFill>
      </dgm:spPr>
      <dgm:t>
        <a:bodyPr/>
        <a:lstStyle/>
        <a:p>
          <a:r>
            <a:rPr lang="en-US" sz="1800" dirty="0" smtClean="0">
              <a:solidFill>
                <a:srgbClr val="000000"/>
              </a:solidFill>
            </a:rPr>
            <a:t>Santé physique</a:t>
          </a:r>
        </a:p>
      </dgm:t>
    </dgm:pt>
    <dgm:pt modelId="{75274B53-B559-614F-889F-564BF8E2C4D7}" type="parTrans" cxnId="{85E4A459-1BA8-364A-AA51-AB351EF0C5E9}">
      <dgm:prSet/>
      <dgm:spPr>
        <a:solidFill>
          <a:srgbClr val="FF6600"/>
        </a:solidFill>
      </dgm:spPr>
      <dgm:t>
        <a:bodyPr/>
        <a:lstStyle/>
        <a:p>
          <a:endParaRPr/>
        </a:p>
      </dgm:t>
    </dgm:pt>
    <dgm:pt modelId="{2542FB13-4F94-3744-B326-82750D8BAB00}" type="sibTrans" cxnId="{85E4A459-1BA8-364A-AA51-AB351EF0C5E9}">
      <dgm:prSet/>
      <dgm:spPr/>
      <dgm:t>
        <a:bodyPr/>
        <a:lstStyle/>
        <a:p>
          <a:endParaRPr/>
        </a:p>
      </dgm:t>
    </dgm:pt>
    <dgm:pt modelId="{DE064449-9AAF-C745-BD1F-565B289B6D7C}">
      <dgm:prSet phldrT="[Text]" custT="1"/>
      <dgm:spPr>
        <a:solidFill>
          <a:srgbClr val="F2CB1C"/>
        </a:solidFill>
      </dgm:spPr>
      <dgm:t>
        <a:bodyPr/>
        <a:lstStyle/>
        <a:p>
          <a:r>
            <a:rPr lang="en-US" sz="1800" dirty="0" smtClean="0">
              <a:solidFill>
                <a:srgbClr val="000000"/>
              </a:solidFill>
            </a:rPr>
            <a:t>Éducation</a:t>
          </a:r>
        </a:p>
      </dgm:t>
    </dgm:pt>
    <dgm:pt modelId="{6ED4B9A8-36E3-104A-AE36-4F3654040A4F}" type="parTrans" cxnId="{F2CEB185-FAC2-B342-A881-8CB25237C6B0}">
      <dgm:prSet/>
      <dgm:spPr>
        <a:solidFill>
          <a:srgbClr val="FF6600"/>
        </a:solidFill>
      </dgm:spPr>
      <dgm:t>
        <a:bodyPr/>
        <a:lstStyle/>
        <a:p>
          <a:endParaRPr/>
        </a:p>
      </dgm:t>
    </dgm:pt>
    <dgm:pt modelId="{6C12FD77-1B24-FE42-AE87-ECDBF588C112}" type="sibTrans" cxnId="{F2CEB185-FAC2-B342-A881-8CB25237C6B0}">
      <dgm:prSet/>
      <dgm:spPr/>
      <dgm:t>
        <a:bodyPr/>
        <a:lstStyle/>
        <a:p>
          <a:endParaRPr/>
        </a:p>
      </dgm:t>
    </dgm:pt>
    <dgm:pt modelId="{3380F74D-4C1E-FF48-A10B-AA0410DF1246}" type="pres">
      <dgm:prSet presAssocID="{959BE29B-DAB9-8540-AB32-1937DC99C07B}" presName="Name0" presStyleCnt="0">
        <dgm:presLayoutVars>
          <dgm:chMax val="1"/>
          <dgm:dir/>
          <dgm:animLvl val="ctr"/>
          <dgm:resizeHandles val="exact"/>
        </dgm:presLayoutVars>
      </dgm:prSet>
      <dgm:spPr/>
      <dgm:t>
        <a:bodyPr/>
        <a:lstStyle/>
        <a:p>
          <a:endParaRPr/>
        </a:p>
      </dgm:t>
    </dgm:pt>
    <dgm:pt modelId="{F7F6F8F4-D7AB-0E4A-A10F-4F2A91A06716}" type="pres">
      <dgm:prSet presAssocID="{164DA154-DAB5-FD42-B80F-56D7849F1DA6}" presName="centerShape" presStyleLbl="node0" presStyleIdx="0" presStyleCnt="1" custScaleX="181939" custScaleY="110074"/>
      <dgm:spPr/>
      <dgm:t>
        <a:bodyPr/>
        <a:lstStyle/>
        <a:p>
          <a:endParaRPr/>
        </a:p>
      </dgm:t>
    </dgm:pt>
    <dgm:pt modelId="{B9D8B514-DBFE-7749-912E-C212EF3209DA}" type="pres">
      <dgm:prSet presAssocID="{5C147F85-5BD0-AC49-9F84-0BA8AE35AFC9}" presName="parTrans" presStyleLbl="sibTrans2D1" presStyleIdx="0" presStyleCnt="4" custAng="10800000" custFlipHor="1" custScaleX="220355"/>
      <dgm:spPr/>
      <dgm:t>
        <a:bodyPr/>
        <a:lstStyle/>
        <a:p>
          <a:endParaRPr/>
        </a:p>
      </dgm:t>
    </dgm:pt>
    <dgm:pt modelId="{384ACDA3-43E8-4449-91A9-F22977E8B399}" type="pres">
      <dgm:prSet presAssocID="{5C147F85-5BD0-AC49-9F84-0BA8AE35AFC9}" presName="connectorText" presStyleLbl="sibTrans2D1" presStyleIdx="0" presStyleCnt="4"/>
      <dgm:spPr/>
      <dgm:t>
        <a:bodyPr/>
        <a:lstStyle/>
        <a:p>
          <a:endParaRPr/>
        </a:p>
      </dgm:t>
    </dgm:pt>
    <dgm:pt modelId="{2634A578-A645-8744-9D90-CE745862C2C1}" type="pres">
      <dgm:prSet presAssocID="{E2DB9B94-CCA0-9045-A4E6-9AAD6B29B184}" presName="node" presStyleLbl="node1" presStyleIdx="0" presStyleCnt="4" custScaleX="180320" custScaleY="133390" custRadScaleRad="108909" custRadScaleInc="-1839">
        <dgm:presLayoutVars>
          <dgm:bulletEnabled val="1"/>
        </dgm:presLayoutVars>
      </dgm:prSet>
      <dgm:spPr/>
      <dgm:t>
        <a:bodyPr/>
        <a:lstStyle/>
        <a:p>
          <a:endParaRPr/>
        </a:p>
      </dgm:t>
    </dgm:pt>
    <dgm:pt modelId="{C13A5BD7-70F2-1947-B110-D4903FF2C7E0}" type="pres">
      <dgm:prSet presAssocID="{1C4C2B7B-EE5F-404A-869C-FD9405CDCBBE}" presName="parTrans" presStyleLbl="sibTrans2D1" presStyleIdx="1" presStyleCnt="4" custAng="10787472" custScaleX="163164" custLinFactNeighborX="-19378" custLinFactNeighborY="-11377"/>
      <dgm:spPr/>
      <dgm:t>
        <a:bodyPr/>
        <a:lstStyle/>
        <a:p>
          <a:endParaRPr/>
        </a:p>
      </dgm:t>
    </dgm:pt>
    <dgm:pt modelId="{9C8BDA80-5DBF-AB4E-869A-C82CD88D322A}" type="pres">
      <dgm:prSet presAssocID="{1C4C2B7B-EE5F-404A-869C-FD9405CDCBBE}" presName="connectorText" presStyleLbl="sibTrans2D1" presStyleIdx="1" presStyleCnt="4"/>
      <dgm:spPr/>
      <dgm:t>
        <a:bodyPr/>
        <a:lstStyle/>
        <a:p>
          <a:endParaRPr/>
        </a:p>
      </dgm:t>
    </dgm:pt>
    <dgm:pt modelId="{BA379A91-6762-AD47-B2F5-EC28904AFE8D}" type="pres">
      <dgm:prSet presAssocID="{242DFDCE-DB43-0E45-AC2C-7F74B6B4BA54}" presName="node" presStyleLbl="node1" presStyleIdx="1" presStyleCnt="4" custScaleX="190395" custScaleY="136850" custRadScaleRad="152538" custRadScaleInc="-714">
        <dgm:presLayoutVars>
          <dgm:bulletEnabled val="1"/>
        </dgm:presLayoutVars>
      </dgm:prSet>
      <dgm:spPr/>
      <dgm:t>
        <a:bodyPr/>
        <a:lstStyle/>
        <a:p>
          <a:endParaRPr/>
        </a:p>
      </dgm:t>
    </dgm:pt>
    <dgm:pt modelId="{1193C153-2292-854F-A651-46F08C1356B8}" type="pres">
      <dgm:prSet presAssocID="{75274B53-B559-614F-889F-564BF8E2C4D7}" presName="parTrans" presStyleLbl="sibTrans2D1" presStyleIdx="2" presStyleCnt="4" custAng="10800000" custScaleX="278147"/>
      <dgm:spPr/>
      <dgm:t>
        <a:bodyPr/>
        <a:lstStyle/>
        <a:p>
          <a:endParaRPr/>
        </a:p>
      </dgm:t>
    </dgm:pt>
    <dgm:pt modelId="{912B66A4-60C0-D64D-A5E2-6161579A4C7B}" type="pres">
      <dgm:prSet presAssocID="{75274B53-B559-614F-889F-564BF8E2C4D7}" presName="connectorText" presStyleLbl="sibTrans2D1" presStyleIdx="2" presStyleCnt="4"/>
      <dgm:spPr/>
      <dgm:t>
        <a:bodyPr/>
        <a:lstStyle/>
        <a:p>
          <a:endParaRPr/>
        </a:p>
      </dgm:t>
    </dgm:pt>
    <dgm:pt modelId="{6F514D16-F353-644C-A63D-42F391A44D01}" type="pres">
      <dgm:prSet presAssocID="{43A74B85-30BF-4847-A77E-20282D0378F6}" presName="node" presStyleLbl="node1" presStyleIdx="2" presStyleCnt="4" custScaleX="151341" custScaleY="125134">
        <dgm:presLayoutVars>
          <dgm:bulletEnabled val="1"/>
        </dgm:presLayoutVars>
      </dgm:prSet>
      <dgm:spPr/>
      <dgm:t>
        <a:bodyPr/>
        <a:lstStyle/>
        <a:p>
          <a:endParaRPr/>
        </a:p>
      </dgm:t>
    </dgm:pt>
    <dgm:pt modelId="{CEE1AA35-6B06-8248-8901-B5C7AE804DA8}" type="pres">
      <dgm:prSet presAssocID="{6ED4B9A8-36E3-104A-AE36-4F3654040A4F}" presName="parTrans" presStyleLbl="sibTrans2D1" presStyleIdx="3" presStyleCnt="4" custAng="10720215" custScaleX="163690" custLinFactNeighborX="25744" custLinFactNeighborY="-3578"/>
      <dgm:spPr/>
      <dgm:t>
        <a:bodyPr/>
        <a:lstStyle/>
        <a:p>
          <a:endParaRPr/>
        </a:p>
      </dgm:t>
    </dgm:pt>
    <dgm:pt modelId="{4E2FB189-F4A9-B746-8CB4-B211ED4CEC18}" type="pres">
      <dgm:prSet presAssocID="{6ED4B9A8-36E3-104A-AE36-4F3654040A4F}" presName="connectorText" presStyleLbl="sibTrans2D1" presStyleIdx="3" presStyleCnt="4"/>
      <dgm:spPr/>
      <dgm:t>
        <a:bodyPr/>
        <a:lstStyle/>
        <a:p>
          <a:endParaRPr/>
        </a:p>
      </dgm:t>
    </dgm:pt>
    <dgm:pt modelId="{A15255D7-904E-274B-B3CE-905A8F3B2846}" type="pres">
      <dgm:prSet presAssocID="{DE064449-9AAF-C745-BD1F-565B289B6D7C}" presName="node" presStyleLbl="node1" presStyleIdx="3" presStyleCnt="4" custScaleX="157958" custScaleY="136853" custRadScaleRad="152537" custRadScaleInc="713">
        <dgm:presLayoutVars>
          <dgm:bulletEnabled val="1"/>
        </dgm:presLayoutVars>
      </dgm:prSet>
      <dgm:spPr/>
      <dgm:t>
        <a:bodyPr/>
        <a:lstStyle/>
        <a:p>
          <a:endParaRPr/>
        </a:p>
      </dgm:t>
    </dgm:pt>
  </dgm:ptLst>
  <dgm:cxnLst>
    <dgm:cxn modelId="{E45C2E17-6C4C-314E-8443-C48AFDBBCB95}" type="presOf" srcId="{1C4C2B7B-EE5F-404A-869C-FD9405CDCBBE}" destId="{9C8BDA80-5DBF-AB4E-869A-C82CD88D322A}" srcOrd="1" destOrd="0" presId="urn:microsoft.com/office/officeart/2005/8/layout/radial5"/>
    <dgm:cxn modelId="{CF9556CD-D329-764E-962C-F7F7383AC042}" type="presOf" srcId="{959BE29B-DAB9-8540-AB32-1937DC99C07B}" destId="{3380F74D-4C1E-FF48-A10B-AA0410DF1246}" srcOrd="0" destOrd="0" presId="urn:microsoft.com/office/officeart/2005/8/layout/radial5"/>
    <dgm:cxn modelId="{85E4A459-1BA8-364A-AA51-AB351EF0C5E9}" srcId="{164DA154-DAB5-FD42-B80F-56D7849F1DA6}" destId="{43A74B85-30BF-4847-A77E-20282D0378F6}" srcOrd="2" destOrd="0" parTransId="{75274B53-B559-614F-889F-564BF8E2C4D7}" sibTransId="{2542FB13-4F94-3744-B326-82750D8BAB00}"/>
    <dgm:cxn modelId="{F2CEB185-FAC2-B342-A881-8CB25237C6B0}" srcId="{164DA154-DAB5-FD42-B80F-56D7849F1DA6}" destId="{DE064449-9AAF-C745-BD1F-565B289B6D7C}" srcOrd="3" destOrd="0" parTransId="{6ED4B9A8-36E3-104A-AE36-4F3654040A4F}" sibTransId="{6C12FD77-1B24-FE42-AE87-ECDBF588C112}"/>
    <dgm:cxn modelId="{7A91329E-F54C-FB4D-AC69-0BF001FA03B4}" type="presOf" srcId="{E2DB9B94-CCA0-9045-A4E6-9AAD6B29B184}" destId="{2634A578-A645-8744-9D90-CE745862C2C1}" srcOrd="0" destOrd="0" presId="urn:microsoft.com/office/officeart/2005/8/layout/radial5"/>
    <dgm:cxn modelId="{76DC2828-189B-B14A-A191-7E895E714481}" type="presOf" srcId="{242DFDCE-DB43-0E45-AC2C-7F74B6B4BA54}" destId="{BA379A91-6762-AD47-B2F5-EC28904AFE8D}" srcOrd="0" destOrd="0" presId="urn:microsoft.com/office/officeart/2005/8/layout/radial5"/>
    <dgm:cxn modelId="{AEECF1A8-D002-1046-89B6-407CD0F39E95}" type="presOf" srcId="{DE064449-9AAF-C745-BD1F-565B289B6D7C}" destId="{A15255D7-904E-274B-B3CE-905A8F3B2846}" srcOrd="0" destOrd="0" presId="urn:microsoft.com/office/officeart/2005/8/layout/radial5"/>
    <dgm:cxn modelId="{A86EA0E2-860B-3D41-BDA0-DDCEECCB97EB}" type="presOf" srcId="{1C4C2B7B-EE5F-404A-869C-FD9405CDCBBE}" destId="{C13A5BD7-70F2-1947-B110-D4903FF2C7E0}" srcOrd="0" destOrd="0" presId="urn:microsoft.com/office/officeart/2005/8/layout/radial5"/>
    <dgm:cxn modelId="{F7A06581-3584-0045-9F83-DDC4C9FF5DA3}" type="presOf" srcId="{75274B53-B559-614F-889F-564BF8E2C4D7}" destId="{912B66A4-60C0-D64D-A5E2-6161579A4C7B}" srcOrd="1" destOrd="0" presId="urn:microsoft.com/office/officeart/2005/8/layout/radial5"/>
    <dgm:cxn modelId="{6A6B4F24-B01C-1E4C-B81F-AC96E2167167}" type="presOf" srcId="{75274B53-B559-614F-889F-564BF8E2C4D7}" destId="{1193C153-2292-854F-A651-46F08C1356B8}" srcOrd="0" destOrd="0" presId="urn:microsoft.com/office/officeart/2005/8/layout/radial5"/>
    <dgm:cxn modelId="{37A9B197-A2DD-6B4A-95AC-905BA7E8D86E}" type="presOf" srcId="{43A74B85-30BF-4847-A77E-20282D0378F6}" destId="{6F514D16-F353-644C-A63D-42F391A44D01}" srcOrd="0" destOrd="0" presId="urn:microsoft.com/office/officeart/2005/8/layout/radial5"/>
    <dgm:cxn modelId="{59F20375-FB10-EF4F-9E4F-D7F259513DA4}" srcId="{959BE29B-DAB9-8540-AB32-1937DC99C07B}" destId="{164DA154-DAB5-FD42-B80F-56D7849F1DA6}" srcOrd="0" destOrd="0" parTransId="{BC1AFD40-ACE1-BC4C-B0F6-E07A4D7C80B1}" sibTransId="{C108C1F9-5C1B-AB40-A201-AEBF01ADC0CA}"/>
    <dgm:cxn modelId="{E0B8E5B9-5C31-3743-BBAB-85DEE7103EF2}" srcId="{164DA154-DAB5-FD42-B80F-56D7849F1DA6}" destId="{242DFDCE-DB43-0E45-AC2C-7F74B6B4BA54}" srcOrd="1" destOrd="0" parTransId="{1C4C2B7B-EE5F-404A-869C-FD9405CDCBBE}" sibTransId="{D6924FF7-3870-084A-8E21-FF26ECD05B0B}"/>
    <dgm:cxn modelId="{8AF0D379-2B6A-6645-80C0-FB5F3F392A91}" type="presOf" srcId="{5C147F85-5BD0-AC49-9F84-0BA8AE35AFC9}" destId="{384ACDA3-43E8-4449-91A9-F22977E8B399}" srcOrd="1" destOrd="0" presId="urn:microsoft.com/office/officeart/2005/8/layout/radial5"/>
    <dgm:cxn modelId="{4B031C0C-7089-974C-8BE0-AA46EC9DDCB2}" type="presOf" srcId="{5C147F85-5BD0-AC49-9F84-0BA8AE35AFC9}" destId="{B9D8B514-DBFE-7749-912E-C212EF3209DA}" srcOrd="0" destOrd="0" presId="urn:microsoft.com/office/officeart/2005/8/layout/radial5"/>
    <dgm:cxn modelId="{D5CF14F3-54A6-324A-A958-41E3CAD6967F}" srcId="{164DA154-DAB5-FD42-B80F-56D7849F1DA6}" destId="{E2DB9B94-CCA0-9045-A4E6-9AAD6B29B184}" srcOrd="0" destOrd="0" parTransId="{5C147F85-5BD0-AC49-9F84-0BA8AE35AFC9}" sibTransId="{D1504732-0629-584D-A9A2-B54D8AEC5CC3}"/>
    <dgm:cxn modelId="{B01BB810-02EB-9B41-80C7-E62242FDCFDD}" type="presOf" srcId="{164DA154-DAB5-FD42-B80F-56D7849F1DA6}" destId="{F7F6F8F4-D7AB-0E4A-A10F-4F2A91A06716}" srcOrd="0" destOrd="0" presId="urn:microsoft.com/office/officeart/2005/8/layout/radial5"/>
    <dgm:cxn modelId="{A28C9FDD-B82B-2C44-A8E8-40B873EB20A0}" type="presOf" srcId="{6ED4B9A8-36E3-104A-AE36-4F3654040A4F}" destId="{4E2FB189-F4A9-B746-8CB4-B211ED4CEC18}" srcOrd="1" destOrd="0" presId="urn:microsoft.com/office/officeart/2005/8/layout/radial5"/>
    <dgm:cxn modelId="{36F1970A-059A-3341-8D40-CBE842FDAEC7}" type="presOf" srcId="{6ED4B9A8-36E3-104A-AE36-4F3654040A4F}" destId="{CEE1AA35-6B06-8248-8901-B5C7AE804DA8}" srcOrd="0" destOrd="0" presId="urn:microsoft.com/office/officeart/2005/8/layout/radial5"/>
    <dgm:cxn modelId="{58D9D1DD-5654-844E-B6EA-B860BE62FA62}" type="presParOf" srcId="{3380F74D-4C1E-FF48-A10B-AA0410DF1246}" destId="{F7F6F8F4-D7AB-0E4A-A10F-4F2A91A06716}" srcOrd="0" destOrd="0" presId="urn:microsoft.com/office/officeart/2005/8/layout/radial5"/>
    <dgm:cxn modelId="{D916D667-9033-0C4F-96C8-2BE4C6CDBD87}" type="presParOf" srcId="{3380F74D-4C1E-FF48-A10B-AA0410DF1246}" destId="{B9D8B514-DBFE-7749-912E-C212EF3209DA}" srcOrd="1" destOrd="0" presId="urn:microsoft.com/office/officeart/2005/8/layout/radial5"/>
    <dgm:cxn modelId="{760CF368-6F09-1E43-A595-1EB13B2F4703}" type="presParOf" srcId="{B9D8B514-DBFE-7749-912E-C212EF3209DA}" destId="{384ACDA3-43E8-4449-91A9-F22977E8B399}" srcOrd="0" destOrd="0" presId="urn:microsoft.com/office/officeart/2005/8/layout/radial5"/>
    <dgm:cxn modelId="{9ABF9EDE-48AF-C246-95F5-023DDF50FCF5}" type="presParOf" srcId="{3380F74D-4C1E-FF48-A10B-AA0410DF1246}" destId="{2634A578-A645-8744-9D90-CE745862C2C1}" srcOrd="2" destOrd="0" presId="urn:microsoft.com/office/officeart/2005/8/layout/radial5"/>
    <dgm:cxn modelId="{C7F0250B-90A5-D645-9B6B-23608D2F4235}" type="presParOf" srcId="{3380F74D-4C1E-FF48-A10B-AA0410DF1246}" destId="{C13A5BD7-70F2-1947-B110-D4903FF2C7E0}" srcOrd="3" destOrd="0" presId="urn:microsoft.com/office/officeart/2005/8/layout/radial5"/>
    <dgm:cxn modelId="{63976003-F20C-0544-BC50-EAB45C8DD245}" type="presParOf" srcId="{C13A5BD7-70F2-1947-B110-D4903FF2C7E0}" destId="{9C8BDA80-5DBF-AB4E-869A-C82CD88D322A}" srcOrd="0" destOrd="0" presId="urn:microsoft.com/office/officeart/2005/8/layout/radial5"/>
    <dgm:cxn modelId="{CACE59B3-8028-324A-A713-21CDAB82DA1F}" type="presParOf" srcId="{3380F74D-4C1E-FF48-A10B-AA0410DF1246}" destId="{BA379A91-6762-AD47-B2F5-EC28904AFE8D}" srcOrd="4" destOrd="0" presId="urn:microsoft.com/office/officeart/2005/8/layout/radial5"/>
    <dgm:cxn modelId="{5CF8792E-B9CA-4540-A187-E36AABB967A9}" type="presParOf" srcId="{3380F74D-4C1E-FF48-A10B-AA0410DF1246}" destId="{1193C153-2292-854F-A651-46F08C1356B8}" srcOrd="5" destOrd="0" presId="urn:microsoft.com/office/officeart/2005/8/layout/radial5"/>
    <dgm:cxn modelId="{3BFFB5AC-3AF9-D94A-8012-C84F8C891471}" type="presParOf" srcId="{1193C153-2292-854F-A651-46F08C1356B8}" destId="{912B66A4-60C0-D64D-A5E2-6161579A4C7B}" srcOrd="0" destOrd="0" presId="urn:microsoft.com/office/officeart/2005/8/layout/radial5"/>
    <dgm:cxn modelId="{37A5889F-9361-D347-8DEB-ACBB07E51174}" type="presParOf" srcId="{3380F74D-4C1E-FF48-A10B-AA0410DF1246}" destId="{6F514D16-F353-644C-A63D-42F391A44D01}" srcOrd="6" destOrd="0" presId="urn:microsoft.com/office/officeart/2005/8/layout/radial5"/>
    <dgm:cxn modelId="{7EE35F3F-DFAF-BA42-A9DB-AF23A8CDDC6E}" type="presParOf" srcId="{3380F74D-4C1E-FF48-A10B-AA0410DF1246}" destId="{CEE1AA35-6B06-8248-8901-B5C7AE804DA8}" srcOrd="7" destOrd="0" presId="urn:microsoft.com/office/officeart/2005/8/layout/radial5"/>
    <dgm:cxn modelId="{4C49D588-6ACF-9345-8C91-1E748AA8287D}" type="presParOf" srcId="{CEE1AA35-6B06-8248-8901-B5C7AE804DA8}" destId="{4E2FB189-F4A9-B746-8CB4-B211ED4CEC18}" srcOrd="0" destOrd="0" presId="urn:microsoft.com/office/officeart/2005/8/layout/radial5"/>
    <dgm:cxn modelId="{A073074D-F185-2E4A-B311-283A09543675}" type="presParOf" srcId="{3380F74D-4C1E-FF48-A10B-AA0410DF1246}" destId="{A15255D7-904E-274B-B3CE-905A8F3B2846}" srcOrd="8" destOrd="0" presId="urn:microsoft.com/office/officeart/2005/8/layout/radial5"/>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BA8D1D-9050-614E-BC92-BE6237EBB34E}">
      <dsp:nvSpPr>
        <dsp:cNvPr id="0" name=""/>
        <dsp:cNvSpPr/>
      </dsp:nvSpPr>
      <dsp:spPr>
        <a:xfrm>
          <a:off x="3779519" y="992"/>
          <a:ext cx="5669280" cy="1141015"/>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Socialement et culturellement appropriée</a:t>
          </a:r>
        </a:p>
      </dsp:txBody>
      <dsp:txXfrm>
        <a:off x="3779519" y="992"/>
        <a:ext cx="5669280" cy="1141015"/>
      </dsp:txXfrm>
    </dsp:sp>
    <dsp:sp modelId="{FAD2AF27-D81D-1043-8AE6-86DDB2C5C95D}">
      <dsp:nvSpPr>
        <dsp:cNvPr id="0" name=""/>
        <dsp:cNvSpPr/>
      </dsp:nvSpPr>
      <dsp:spPr>
        <a:xfrm>
          <a:off x="0" y="992"/>
          <a:ext cx="3779520" cy="1141015"/>
        </a:xfrm>
        <a:prstGeom prst="roundRect">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t>Réponse </a:t>
          </a:r>
        </a:p>
        <a:p>
          <a:pPr lvl="0" algn="ctr" defTabSz="844550">
            <a:lnSpc>
              <a:spcPct val="90000"/>
            </a:lnSpc>
            <a:spcBef>
              <a:spcPct val="0"/>
            </a:spcBef>
            <a:spcAft>
              <a:spcPct val="35000"/>
            </a:spcAft>
          </a:pPr>
          <a:r>
            <a:rPr lang="en-US" sz="1900" kern="1200" dirty="0" smtClean="0"/>
            <a:t>= pertinente</a:t>
          </a:r>
        </a:p>
        <a:p>
          <a:pPr lvl="0" algn="ctr" defTabSz="844550">
            <a:lnSpc>
              <a:spcPct val="90000"/>
            </a:lnSpc>
            <a:spcBef>
              <a:spcPct val="0"/>
            </a:spcBef>
            <a:spcAft>
              <a:spcPct val="35000"/>
            </a:spcAft>
          </a:pPr>
          <a:r>
            <a:rPr lang="en-US" sz="1900" kern="1200" dirty="0" smtClean="0"/>
            <a:t>= réaliste</a:t>
          </a:r>
        </a:p>
      </dsp:txBody>
      <dsp:txXfrm>
        <a:off x="0" y="992"/>
        <a:ext cx="3779520" cy="1141015"/>
      </dsp:txXfrm>
    </dsp:sp>
    <dsp:sp modelId="{2C514456-CECC-424A-960C-E91D11DDEB2C}">
      <dsp:nvSpPr>
        <dsp:cNvPr id="0" name=""/>
        <dsp:cNvSpPr/>
      </dsp:nvSpPr>
      <dsp:spPr>
        <a:xfrm>
          <a:off x="3781364" y="1256109"/>
          <a:ext cx="5658212" cy="1551781"/>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Accroît la « cohésion » communautaire et le soutien par les pairs</a:t>
          </a:r>
        </a:p>
        <a:p>
          <a:pPr marL="171450" lvl="1" indent="-171450" algn="l" defTabSz="800100">
            <a:lnSpc>
              <a:spcPct val="90000"/>
            </a:lnSpc>
            <a:spcBef>
              <a:spcPct val="0"/>
            </a:spcBef>
            <a:spcAft>
              <a:spcPct val="15000"/>
            </a:spcAft>
            <a:buChar char="••"/>
          </a:pPr>
          <a:r>
            <a:rPr lang="en-US" sz="1800" kern="1200" dirty="0" smtClean="0"/>
            <a:t>Accroît le sentiment d'autonomie et de réalisation</a:t>
          </a:r>
        </a:p>
      </dsp:txBody>
      <dsp:txXfrm>
        <a:off x="3781364" y="1256109"/>
        <a:ext cx="5658212" cy="1551781"/>
      </dsp:txXfrm>
    </dsp:sp>
    <dsp:sp modelId="{F782942D-9E5E-3E4E-9A35-D6ABA6F2B57C}">
      <dsp:nvSpPr>
        <dsp:cNvPr id="0" name=""/>
        <dsp:cNvSpPr/>
      </dsp:nvSpPr>
      <dsp:spPr>
        <a:xfrm>
          <a:off x="9222" y="1461492"/>
          <a:ext cx="3772141" cy="1141015"/>
        </a:xfrm>
        <a:prstGeom prst="roundRect">
          <a:avLst/>
        </a:prstGeom>
        <a:solidFill>
          <a:srgbClr val="F264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La population touchée se charge de son propre relèvement</a:t>
          </a:r>
        </a:p>
      </dsp:txBody>
      <dsp:txXfrm>
        <a:off x="9222" y="1461492"/>
        <a:ext cx="3772141" cy="1141015"/>
      </dsp:txXfrm>
    </dsp:sp>
    <dsp:sp modelId="{98FC27B8-7232-B841-B676-741EA67BA26E}">
      <dsp:nvSpPr>
        <dsp:cNvPr id="0" name=""/>
        <dsp:cNvSpPr/>
      </dsp:nvSpPr>
      <dsp:spPr>
        <a:xfrm>
          <a:off x="3779519" y="2921992"/>
          <a:ext cx="5669280" cy="1141015"/>
        </a:xfrm>
        <a:prstGeom prst="rightArrow">
          <a:avLst>
            <a:gd name="adj1" fmla="val 75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Participation à la collecte et à l'analyse des données</a:t>
          </a:r>
        </a:p>
        <a:p>
          <a:pPr marL="171450" lvl="1" indent="-171450" algn="l" defTabSz="711200">
            <a:lnSpc>
              <a:spcPct val="90000"/>
            </a:lnSpc>
            <a:spcBef>
              <a:spcPct val="0"/>
            </a:spcBef>
            <a:spcAft>
              <a:spcPct val="15000"/>
            </a:spcAft>
            <a:buChar char="••"/>
          </a:pPr>
          <a:r>
            <a:rPr lang="en-US" sz="1600" kern="1200" dirty="0" smtClean="0"/>
            <a:t>Formation en soutien psychosocial</a:t>
          </a:r>
        </a:p>
        <a:p>
          <a:pPr marL="171450" lvl="1" indent="-171450" algn="l" defTabSz="711200">
            <a:lnSpc>
              <a:spcPct val="90000"/>
            </a:lnSpc>
            <a:spcBef>
              <a:spcPct val="0"/>
            </a:spcBef>
            <a:spcAft>
              <a:spcPct val="15000"/>
            </a:spcAft>
            <a:buChar char="••"/>
          </a:pPr>
          <a:r>
            <a:rPr lang="en-US" sz="1600" kern="1200" dirty="0" smtClean="0"/>
            <a:t>Délivrance de soutien psychosocial</a:t>
          </a:r>
        </a:p>
        <a:p>
          <a:pPr marL="171450" lvl="1" indent="-171450" algn="l" defTabSz="711200">
            <a:lnSpc>
              <a:spcPct val="90000"/>
            </a:lnSpc>
            <a:spcBef>
              <a:spcPct val="0"/>
            </a:spcBef>
            <a:spcAft>
              <a:spcPct val="15000"/>
            </a:spcAft>
            <a:buChar char="••"/>
          </a:pPr>
          <a:r>
            <a:rPr lang="en-US" sz="1600" kern="1200" dirty="0" smtClean="0"/>
            <a:t>Mécanisme </a:t>
          </a:r>
          <a:r>
            <a:rPr lang="en-US" sz="1600" kern="1200" dirty="0" err="1" smtClean="0"/>
            <a:t>d'aiguillage</a:t>
          </a:r>
          <a:r>
            <a:rPr lang="en-US" sz="1600" kern="1200" dirty="0" smtClean="0"/>
            <a:t> </a:t>
          </a:r>
          <a:r>
            <a:rPr lang="en-US" sz="1600" kern="1200" dirty="0" err="1" smtClean="0"/>
            <a:t>vers</a:t>
          </a:r>
          <a:r>
            <a:rPr lang="en-US" sz="1600" kern="1200" dirty="0" smtClean="0"/>
            <a:t> </a:t>
          </a:r>
          <a:r>
            <a:rPr lang="en-US" sz="1600" kern="1200" dirty="0" err="1" smtClean="0"/>
            <a:t>une</a:t>
          </a:r>
          <a:r>
            <a:rPr lang="en-US" sz="1600" kern="1200" dirty="0" smtClean="0"/>
            <a:t> aide </a:t>
          </a:r>
          <a:r>
            <a:rPr lang="en-US" sz="1600" kern="1200" dirty="0" err="1" smtClean="0"/>
            <a:t>professionnelle</a:t>
          </a:r>
          <a:endParaRPr lang="en-US" sz="1600" kern="1200" dirty="0" smtClean="0"/>
        </a:p>
      </dsp:txBody>
      <dsp:txXfrm>
        <a:off x="3779519" y="2921992"/>
        <a:ext cx="5669280" cy="1141015"/>
      </dsp:txXfrm>
    </dsp:sp>
    <dsp:sp modelId="{09AC3D56-3854-9249-853D-AC56EC56F584}">
      <dsp:nvSpPr>
        <dsp:cNvPr id="0" name=""/>
        <dsp:cNvSpPr/>
      </dsp:nvSpPr>
      <dsp:spPr>
        <a:xfrm>
          <a:off x="0" y="2921992"/>
          <a:ext cx="3779520" cy="1141015"/>
        </a:xfrm>
        <a:prstGeom prst="roundRect">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rgbClr val="000000"/>
              </a:solidFill>
            </a:rPr>
            <a:t>Opportunités de développement des capacités</a:t>
          </a:r>
        </a:p>
      </dsp:txBody>
      <dsp:txXfrm>
        <a:off x="0" y="2921992"/>
        <a:ext cx="3779520" cy="114101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695FD9-0BCF-7A47-95A7-BCD61EEB97F0}">
      <dsp:nvSpPr>
        <dsp:cNvPr id="0" name=""/>
        <dsp:cNvSpPr/>
      </dsp:nvSpPr>
      <dsp:spPr>
        <a:xfrm>
          <a:off x="3689359" y="2712164"/>
          <a:ext cx="2011349" cy="2011349"/>
        </a:xfrm>
        <a:prstGeom prst="ellipse">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smtClean="0"/>
            <a:t>Planifier et mettre en œuvre </a:t>
          </a:r>
        </a:p>
        <a:p>
          <a:pPr lvl="0" algn="ctr" defTabSz="755650">
            <a:lnSpc>
              <a:spcPct val="90000"/>
            </a:lnSpc>
            <a:spcBef>
              <a:spcPct val="0"/>
            </a:spcBef>
            <a:spcAft>
              <a:spcPct val="35000"/>
            </a:spcAft>
          </a:pPr>
          <a:r>
            <a:rPr lang="en-US" sz="1700" kern="1200" dirty="0" smtClean="0"/>
            <a:t>Intervention psychosociale</a:t>
          </a:r>
        </a:p>
      </dsp:txBody>
      <dsp:txXfrm>
        <a:off x="3689359" y="2712164"/>
        <a:ext cx="2011349" cy="2011349"/>
      </dsp:txXfrm>
    </dsp:sp>
    <dsp:sp modelId="{AB65A0EA-23E0-8A4F-8AEF-7C3BF8DE989A}">
      <dsp:nvSpPr>
        <dsp:cNvPr id="0" name=""/>
        <dsp:cNvSpPr/>
      </dsp:nvSpPr>
      <dsp:spPr>
        <a:xfrm rot="10744148">
          <a:off x="3281221" y="3661282"/>
          <a:ext cx="457611"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91236D-5FB3-5644-809B-099F209E2997}">
      <dsp:nvSpPr>
        <dsp:cNvPr id="0" name=""/>
        <dsp:cNvSpPr/>
      </dsp:nvSpPr>
      <dsp:spPr>
        <a:xfrm>
          <a:off x="304812" y="2804996"/>
          <a:ext cx="3012519" cy="1919403"/>
        </a:xfrm>
        <a:prstGeom prst="roundRect">
          <a:avLst>
            <a:gd name="adj" fmla="val 10000"/>
          </a:avLst>
        </a:prstGeom>
        <a:solidFill>
          <a:srgbClr val="F2CB1C">
            <a:alpha val="75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Population touchée</a:t>
          </a:r>
        </a:p>
      </dsp:txBody>
      <dsp:txXfrm>
        <a:off x="304812" y="2804996"/>
        <a:ext cx="3012519" cy="1919403"/>
      </dsp:txXfrm>
    </dsp:sp>
    <dsp:sp modelId="{C240821B-BF2F-7043-A4DB-96345B81D8DD}">
      <dsp:nvSpPr>
        <dsp:cNvPr id="0" name=""/>
        <dsp:cNvSpPr/>
      </dsp:nvSpPr>
      <dsp:spPr>
        <a:xfrm rot="12525430">
          <a:off x="3123698" y="2417024"/>
          <a:ext cx="1008424"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27F9F36-D3F8-AC48-98AB-8A3E5D7E5825}">
      <dsp:nvSpPr>
        <dsp:cNvPr id="0" name=""/>
        <dsp:cNvSpPr/>
      </dsp:nvSpPr>
      <dsp:spPr>
        <a:xfrm>
          <a:off x="762007" y="1066801"/>
          <a:ext cx="2540098" cy="2379290"/>
        </a:xfrm>
        <a:prstGeom prst="roundRect">
          <a:avLst>
            <a:gd name="adj" fmla="val 10000"/>
          </a:avLst>
        </a:prstGeom>
        <a:solidFill>
          <a:srgbClr val="F26429">
            <a:alpha val="75000"/>
          </a:srgb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Bénévoles </a:t>
          </a:r>
        </a:p>
      </dsp:txBody>
      <dsp:txXfrm>
        <a:off x="762007" y="1066801"/>
        <a:ext cx="2540098" cy="2379290"/>
      </dsp:txXfrm>
    </dsp:sp>
    <dsp:sp modelId="{9F9EE757-FA48-9C4F-B7E3-E6CF39083249}">
      <dsp:nvSpPr>
        <dsp:cNvPr id="0" name=""/>
        <dsp:cNvSpPr/>
      </dsp:nvSpPr>
      <dsp:spPr>
        <a:xfrm rot="15905972">
          <a:off x="3738790" y="1671411"/>
          <a:ext cx="1630056"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BB42F9-35F2-6648-A10F-0E75D156333F}">
      <dsp:nvSpPr>
        <dsp:cNvPr id="0" name=""/>
        <dsp:cNvSpPr/>
      </dsp:nvSpPr>
      <dsp:spPr>
        <a:xfrm>
          <a:off x="3429000" y="228592"/>
          <a:ext cx="2180355" cy="1528625"/>
        </a:xfrm>
        <a:prstGeom prst="roundRect">
          <a:avLst>
            <a:gd name="adj" fmla="val 10000"/>
          </a:avLst>
        </a:prstGeom>
        <a:solidFill>
          <a:srgbClr val="E32C2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t>Personnel du programme</a:t>
          </a:r>
        </a:p>
      </dsp:txBody>
      <dsp:txXfrm>
        <a:off x="3429000" y="228592"/>
        <a:ext cx="2180355" cy="1528625"/>
      </dsp:txXfrm>
    </dsp:sp>
    <dsp:sp modelId="{DD489FC5-19DE-BC4C-9A0D-A1F35BE28CAB}">
      <dsp:nvSpPr>
        <dsp:cNvPr id="0" name=""/>
        <dsp:cNvSpPr/>
      </dsp:nvSpPr>
      <dsp:spPr>
        <a:xfrm rot="18900000">
          <a:off x="5116736" y="2049318"/>
          <a:ext cx="1839882"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839697A-3ADF-BE4A-A040-688E77030D74}">
      <dsp:nvSpPr>
        <dsp:cNvPr id="0" name=""/>
        <dsp:cNvSpPr/>
      </dsp:nvSpPr>
      <dsp:spPr>
        <a:xfrm>
          <a:off x="5765442" y="800269"/>
          <a:ext cx="2034849" cy="1659476"/>
        </a:xfrm>
        <a:prstGeom prst="roundRect">
          <a:avLst>
            <a:gd name="adj" fmla="val 10000"/>
          </a:avLst>
        </a:prstGeom>
        <a:solidFill>
          <a:srgbClr val="F28A3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Autres </a:t>
          </a:r>
          <a:r>
            <a:rPr lang="en-US" sz="2100" kern="1200" dirty="0" err="1" smtClean="0">
              <a:solidFill>
                <a:srgbClr val="000000"/>
              </a:solidFill>
            </a:rPr>
            <a:t>secteurs</a:t>
          </a:r>
          <a:r>
            <a:rPr lang="en-US" sz="2100" kern="1200" dirty="0" smtClean="0">
              <a:solidFill>
                <a:srgbClr val="000000"/>
              </a:solidFill>
            </a:rPr>
            <a:t> </a:t>
          </a:r>
          <a:r>
            <a:rPr lang="en-US" sz="2100" kern="1200" dirty="0" err="1" smtClean="0">
              <a:solidFill>
                <a:srgbClr val="000000"/>
              </a:solidFill>
            </a:rPr>
            <a:t>même</a:t>
          </a:r>
          <a:r>
            <a:rPr lang="en-US" sz="2100" kern="1200" dirty="0" smtClean="0">
              <a:solidFill>
                <a:srgbClr val="000000"/>
              </a:solidFill>
            </a:rPr>
            <a:t> </a:t>
          </a:r>
          <a:r>
            <a:rPr lang="en-US" sz="2100" kern="1200" dirty="0" smtClean="0">
              <a:solidFill>
                <a:srgbClr val="000000"/>
              </a:solidFill>
            </a:rPr>
            <a:t>organisation</a:t>
          </a:r>
        </a:p>
      </dsp:txBody>
      <dsp:txXfrm>
        <a:off x="5765442" y="800269"/>
        <a:ext cx="2034849" cy="1659476"/>
      </dsp:txXfrm>
    </dsp:sp>
    <dsp:sp modelId="{E7828883-EA46-154E-BF25-9C0D92840ED2}">
      <dsp:nvSpPr>
        <dsp:cNvPr id="0" name=""/>
        <dsp:cNvSpPr/>
      </dsp:nvSpPr>
      <dsp:spPr>
        <a:xfrm>
          <a:off x="5672009" y="3437235"/>
          <a:ext cx="1839882" cy="573234"/>
        </a:xfrm>
        <a:prstGeom prst="leftArrow">
          <a:avLst>
            <a:gd name="adj1" fmla="val 60000"/>
            <a:gd name="adj2" fmla="val 50000"/>
          </a:avLst>
        </a:prstGeom>
        <a:solidFill>
          <a:srgbClr val="292929"/>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2776BF9-BA06-714B-9047-72CDECDDB10A}">
      <dsp:nvSpPr>
        <dsp:cNvPr id="0" name=""/>
        <dsp:cNvSpPr/>
      </dsp:nvSpPr>
      <dsp:spPr>
        <a:xfrm>
          <a:off x="6692284" y="2953526"/>
          <a:ext cx="1910782" cy="1528625"/>
        </a:xfrm>
        <a:prstGeom prst="roundRect">
          <a:avLst>
            <a:gd name="adj" fmla="val 10000"/>
          </a:avLst>
        </a:prstGeom>
        <a:solidFill>
          <a:srgbClr val="FFFF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005" tIns="40005" rIns="40005" bIns="40005" numCol="1" spcCol="1270" anchor="ctr" anchorCtr="0">
          <a:noAutofit/>
        </a:bodyPr>
        <a:lstStyle/>
        <a:p>
          <a:pPr lvl="0" algn="ctr" defTabSz="933450">
            <a:lnSpc>
              <a:spcPct val="90000"/>
            </a:lnSpc>
            <a:spcBef>
              <a:spcPct val="0"/>
            </a:spcBef>
            <a:spcAft>
              <a:spcPct val="35000"/>
            </a:spcAft>
          </a:pPr>
          <a:r>
            <a:rPr lang="en-US" sz="2100" kern="1200" dirty="0" smtClean="0">
              <a:solidFill>
                <a:srgbClr val="000000"/>
              </a:solidFill>
            </a:rPr>
            <a:t>Autres organisations/</a:t>
          </a:r>
        </a:p>
        <a:p>
          <a:pPr lvl="0" algn="ctr" defTabSz="933450">
            <a:lnSpc>
              <a:spcPct val="90000"/>
            </a:lnSpc>
            <a:spcBef>
              <a:spcPct val="0"/>
            </a:spcBef>
            <a:spcAft>
              <a:spcPct val="35000"/>
            </a:spcAft>
          </a:pPr>
          <a:r>
            <a:rPr lang="en-US" sz="2100" kern="1200" dirty="0" smtClean="0">
              <a:solidFill>
                <a:srgbClr val="000000"/>
              </a:solidFill>
            </a:rPr>
            <a:t>entités</a:t>
          </a:r>
        </a:p>
      </dsp:txBody>
      <dsp:txXfrm>
        <a:off x="6692284" y="2953526"/>
        <a:ext cx="1910782" cy="152862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F83E73-1DDD-6241-95B3-ED1303A744D0}">
      <dsp:nvSpPr>
        <dsp:cNvPr id="0" name=""/>
        <dsp:cNvSpPr/>
      </dsp:nvSpPr>
      <dsp:spPr>
        <a:xfrm>
          <a:off x="0" y="3575425"/>
          <a:ext cx="9144000" cy="1173534"/>
        </a:xfrm>
        <a:prstGeom prst="rect">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solidFill>
                <a:srgbClr val="000000"/>
              </a:solidFill>
            </a:rPr>
            <a:t>Activités réalistes et </a:t>
          </a:r>
          <a:r>
            <a:rPr lang="en-US" sz="2300" kern="1200" dirty="0" err="1" smtClean="0">
              <a:solidFill>
                <a:srgbClr val="000000"/>
              </a:solidFill>
            </a:rPr>
            <a:t>concrètes</a:t>
          </a:r>
          <a:endParaRPr lang="en-US" sz="2300" kern="1200" dirty="0" smtClean="0">
            <a:solidFill>
              <a:srgbClr val="000000"/>
            </a:solidFill>
          </a:endParaRPr>
        </a:p>
      </dsp:txBody>
      <dsp:txXfrm>
        <a:off x="0" y="3575425"/>
        <a:ext cx="9144000" cy="633708"/>
      </dsp:txXfrm>
    </dsp:sp>
    <dsp:sp modelId="{CF76291D-2358-B449-AE95-D81AD781895C}">
      <dsp:nvSpPr>
        <dsp:cNvPr id="0" name=""/>
        <dsp:cNvSpPr/>
      </dsp:nvSpPr>
      <dsp:spPr>
        <a:xfrm>
          <a:off x="0" y="4185663"/>
          <a:ext cx="9144000" cy="53982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Équilibre entre besoins et ressources ; impact à court ou à long terme ; groupes cibles</a:t>
          </a:r>
        </a:p>
      </dsp:txBody>
      <dsp:txXfrm>
        <a:off x="0" y="4185663"/>
        <a:ext cx="9144000" cy="539825"/>
      </dsp:txXfrm>
    </dsp:sp>
    <dsp:sp modelId="{2B99D5BE-88D5-EB41-83EF-2406EA46B3BC}">
      <dsp:nvSpPr>
        <dsp:cNvPr id="0" name=""/>
        <dsp:cNvSpPr/>
      </dsp:nvSpPr>
      <dsp:spPr>
        <a:xfrm rot="10800000">
          <a:off x="0" y="1788132"/>
          <a:ext cx="9144000" cy="1804896"/>
        </a:xfrm>
        <a:prstGeom prst="upArrowCallout">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Mobilisation communautaire</a:t>
          </a:r>
        </a:p>
      </dsp:txBody>
      <dsp:txXfrm>
        <a:off x="0" y="1788132"/>
        <a:ext cx="9144000" cy="633518"/>
      </dsp:txXfrm>
    </dsp:sp>
    <dsp:sp modelId="{BD484B4B-7A7B-144C-8A8D-0FF892506DF5}">
      <dsp:nvSpPr>
        <dsp:cNvPr id="0" name=""/>
        <dsp:cNvSpPr/>
      </dsp:nvSpPr>
      <dsp:spPr>
        <a:xfrm>
          <a:off x="0" y="2421651"/>
          <a:ext cx="9144000" cy="53966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Engager les </a:t>
          </a:r>
          <a:r>
            <a:rPr lang="en-US" sz="1800" kern="1200" dirty="0" err="1" smtClean="0">
              <a:solidFill>
                <a:srgbClr val="000000"/>
              </a:solidFill>
            </a:rPr>
            <a:t>évaluations</a:t>
          </a:r>
          <a:r>
            <a:rPr lang="en-US" sz="1800" kern="1200" dirty="0" smtClean="0">
              <a:solidFill>
                <a:srgbClr val="000000"/>
              </a:solidFill>
            </a:rPr>
            <a:t> ; Identifier les groupes vulnérables ; Mobiliser les autres</a:t>
          </a:r>
        </a:p>
      </dsp:txBody>
      <dsp:txXfrm>
        <a:off x="0" y="2421651"/>
        <a:ext cx="9144000" cy="539663"/>
      </dsp:txXfrm>
    </dsp:sp>
    <dsp:sp modelId="{8DA4303D-9089-F44B-BFD9-B14018A85389}">
      <dsp:nvSpPr>
        <dsp:cNvPr id="0" name=""/>
        <dsp:cNvSpPr/>
      </dsp:nvSpPr>
      <dsp:spPr>
        <a:xfrm rot="10800000">
          <a:off x="0" y="839"/>
          <a:ext cx="9144000" cy="1804896"/>
        </a:xfrm>
        <a:prstGeom prst="upArrowCallout">
          <a:avLst/>
        </a:prstGeom>
        <a:solidFill>
          <a:srgbClr val="D6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Activités initiales</a:t>
          </a:r>
        </a:p>
      </dsp:txBody>
      <dsp:txXfrm>
        <a:off x="0" y="839"/>
        <a:ext cx="9144000" cy="633518"/>
      </dsp:txXfrm>
    </dsp:sp>
    <dsp:sp modelId="{53745F16-E930-4845-9C4E-B66121DDB08A}">
      <dsp:nvSpPr>
        <dsp:cNvPr id="0" name=""/>
        <dsp:cNvSpPr/>
      </dsp:nvSpPr>
      <dsp:spPr>
        <a:xfrm>
          <a:off x="0" y="634358"/>
          <a:ext cx="9144000" cy="539663"/>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a:lnSpc>
              <a:spcPct val="90000"/>
            </a:lnSpc>
            <a:spcBef>
              <a:spcPct val="0"/>
            </a:spcBef>
            <a:spcAft>
              <a:spcPct val="35000"/>
            </a:spcAft>
          </a:pPr>
          <a:r>
            <a:rPr lang="en-US" sz="1800" kern="1200" dirty="0" err="1" smtClean="0"/>
            <a:t>Évaluations</a:t>
          </a:r>
          <a:r>
            <a:rPr lang="en-US" sz="1800" kern="1200" dirty="0" smtClean="0"/>
            <a:t> </a:t>
          </a:r>
          <a:r>
            <a:rPr lang="en-US" sz="1800" kern="1200" dirty="0" smtClean="0"/>
            <a:t>+ Premiers secours psychologiques</a:t>
          </a:r>
        </a:p>
      </dsp:txBody>
      <dsp:txXfrm>
        <a:off x="0" y="634358"/>
        <a:ext cx="9144000" cy="53966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279B89-0287-DB44-923B-BC80A17D337A}">
      <dsp:nvSpPr>
        <dsp:cNvPr id="0" name=""/>
        <dsp:cNvSpPr/>
      </dsp:nvSpPr>
      <dsp:spPr>
        <a:xfrm>
          <a:off x="3437" y="1025385"/>
          <a:ext cx="2067222" cy="674713"/>
        </a:xfrm>
        <a:prstGeom prst="rect">
          <a:avLst/>
        </a:prstGeom>
        <a:solidFill>
          <a:srgbClr val="F908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t>Préparatifs</a:t>
          </a:r>
        </a:p>
      </dsp:txBody>
      <dsp:txXfrm>
        <a:off x="3437" y="1025385"/>
        <a:ext cx="2067222" cy="674713"/>
      </dsp:txXfrm>
    </dsp:sp>
    <dsp:sp modelId="{AEAF631B-ACD8-DE45-9EFE-4973105334C0}">
      <dsp:nvSpPr>
        <dsp:cNvPr id="0" name=""/>
        <dsp:cNvSpPr/>
      </dsp:nvSpPr>
      <dsp:spPr>
        <a:xfrm>
          <a:off x="3437" y="1700099"/>
          <a:ext cx="2067222" cy="237991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err="1" smtClean="0"/>
            <a:t>Préparation</a:t>
          </a:r>
          <a:r>
            <a:rPr lang="en-US" sz="1700" kern="1200" dirty="0" smtClean="0"/>
            <a:t> en </a:t>
          </a:r>
          <a:r>
            <a:rPr lang="en-US" sz="1700" kern="1200" dirty="0" err="1" smtClean="0"/>
            <a:t>cas</a:t>
          </a:r>
          <a:r>
            <a:rPr lang="en-US" sz="1700" kern="1200" dirty="0" smtClean="0"/>
            <a:t> de </a:t>
          </a:r>
          <a:r>
            <a:rPr lang="en-US" sz="1700" kern="1200" dirty="0" smtClean="0"/>
            <a:t>catastrophe</a:t>
          </a:r>
        </a:p>
        <a:p>
          <a:pPr marL="171450" lvl="1" indent="-171450" algn="l" defTabSz="755650">
            <a:lnSpc>
              <a:spcPct val="90000"/>
            </a:lnSpc>
            <a:spcBef>
              <a:spcPct val="0"/>
            </a:spcBef>
            <a:spcAft>
              <a:spcPct val="15000"/>
            </a:spcAft>
            <a:buChar char="••"/>
          </a:pPr>
          <a:r>
            <a:rPr lang="en-US" sz="1700" kern="1200" dirty="0" err="1" smtClean="0"/>
            <a:t>Évaluations</a:t>
          </a:r>
          <a:endParaRPr lang="en-US" sz="1700" kern="1200" dirty="0" smtClean="0"/>
        </a:p>
        <a:p>
          <a:pPr marL="171450" lvl="1" indent="-171450" algn="l" defTabSz="755650">
            <a:lnSpc>
              <a:spcPct val="90000"/>
            </a:lnSpc>
            <a:spcBef>
              <a:spcPct val="0"/>
            </a:spcBef>
            <a:spcAft>
              <a:spcPct val="15000"/>
            </a:spcAft>
            <a:buChar char="••"/>
          </a:pPr>
          <a:r>
            <a:rPr lang="en-US" sz="1700" kern="1200" dirty="0" smtClean="0"/>
            <a:t>Coordination (par ex. besoins fondamentaux)</a:t>
          </a:r>
        </a:p>
        <a:p>
          <a:pPr marL="171450" lvl="1" indent="-171450" algn="l" defTabSz="755650">
            <a:lnSpc>
              <a:spcPct val="90000"/>
            </a:lnSpc>
            <a:spcBef>
              <a:spcPct val="0"/>
            </a:spcBef>
            <a:spcAft>
              <a:spcPct val="15000"/>
            </a:spcAft>
            <a:buChar char="••"/>
          </a:pPr>
          <a:r>
            <a:rPr lang="en-US" sz="1700" kern="1200" dirty="0" smtClean="0"/>
            <a:t>Développement des capacités</a:t>
          </a:r>
        </a:p>
      </dsp:txBody>
      <dsp:txXfrm>
        <a:off x="3437" y="1700099"/>
        <a:ext cx="2067222" cy="2379915"/>
      </dsp:txXfrm>
    </dsp:sp>
    <dsp:sp modelId="{F38E75B4-4884-F545-A7AD-F0873DDAA761}">
      <dsp:nvSpPr>
        <dsp:cNvPr id="0" name=""/>
        <dsp:cNvSpPr/>
      </dsp:nvSpPr>
      <dsp:spPr>
        <a:xfrm>
          <a:off x="2360071" y="1025385"/>
          <a:ext cx="2067222" cy="674713"/>
        </a:xfrm>
        <a:prstGeom prst="rect">
          <a:avLst/>
        </a:prstGeom>
        <a:solidFill>
          <a:srgbClr val="F26429"/>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Développement des capacités</a:t>
          </a:r>
        </a:p>
      </dsp:txBody>
      <dsp:txXfrm>
        <a:off x="2360071" y="1025385"/>
        <a:ext cx="2067222" cy="674713"/>
      </dsp:txXfrm>
    </dsp:sp>
    <dsp:sp modelId="{9710AB10-6551-B24A-BA69-8621A88CB11D}">
      <dsp:nvSpPr>
        <dsp:cNvPr id="0" name=""/>
        <dsp:cNvSpPr/>
      </dsp:nvSpPr>
      <dsp:spPr>
        <a:xfrm>
          <a:off x="2360071" y="1700099"/>
          <a:ext cx="2067222" cy="237991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Formation initiale en </a:t>
          </a:r>
          <a:r>
            <a:rPr lang="en-US" sz="1700" kern="1200" dirty="0" smtClean="0"/>
            <a:t>PSP/</a:t>
          </a:r>
          <a:r>
            <a:rPr lang="en-US" sz="1700" kern="1200" dirty="0" err="1" smtClean="0"/>
            <a:t>Évaluations</a:t>
          </a:r>
          <a:endParaRPr lang="en-US" sz="1700" kern="1200" dirty="0" smtClean="0"/>
        </a:p>
        <a:p>
          <a:pPr marL="171450" lvl="1" indent="-171450" algn="l" defTabSz="755650">
            <a:lnSpc>
              <a:spcPct val="90000"/>
            </a:lnSpc>
            <a:spcBef>
              <a:spcPct val="0"/>
            </a:spcBef>
            <a:spcAft>
              <a:spcPct val="15000"/>
            </a:spcAft>
            <a:buChar char="••"/>
          </a:pPr>
          <a:r>
            <a:rPr lang="en-US" sz="1700" kern="1200" dirty="0" smtClean="0"/>
            <a:t>Formation PS spécifique </a:t>
          </a:r>
        </a:p>
        <a:p>
          <a:pPr marL="171450" lvl="1" indent="-171450" algn="l" defTabSz="755650">
            <a:lnSpc>
              <a:spcPct val="90000"/>
            </a:lnSpc>
            <a:spcBef>
              <a:spcPct val="0"/>
            </a:spcBef>
            <a:spcAft>
              <a:spcPct val="15000"/>
            </a:spcAft>
            <a:buChar char="••"/>
          </a:pPr>
          <a:r>
            <a:rPr lang="en-US" sz="1700" kern="1200" dirty="0" smtClean="0"/>
            <a:t>Tâches de gestion de programme</a:t>
          </a:r>
        </a:p>
      </dsp:txBody>
      <dsp:txXfrm>
        <a:off x="2360071" y="1700099"/>
        <a:ext cx="2067222" cy="2379915"/>
      </dsp:txXfrm>
    </dsp:sp>
    <dsp:sp modelId="{D276EA16-A38C-D24B-A4DA-9A5F7D436560}">
      <dsp:nvSpPr>
        <dsp:cNvPr id="0" name=""/>
        <dsp:cNvSpPr/>
      </dsp:nvSpPr>
      <dsp:spPr>
        <a:xfrm>
          <a:off x="4716705" y="1025385"/>
          <a:ext cx="2067222" cy="674713"/>
        </a:xfrm>
        <a:prstGeom prst="rect">
          <a:avLst/>
        </a:prstGeom>
        <a:solidFill>
          <a:srgbClr val="F28A31"/>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Psychoéducation </a:t>
          </a:r>
        </a:p>
        <a:p>
          <a:pPr lvl="0" algn="ctr" defTabSz="755650">
            <a:lnSpc>
              <a:spcPct val="90000"/>
            </a:lnSpc>
            <a:spcBef>
              <a:spcPct val="0"/>
            </a:spcBef>
            <a:spcAft>
              <a:spcPct val="35000"/>
            </a:spcAft>
          </a:pPr>
          <a:r>
            <a:rPr lang="en-US" sz="1700" kern="1200" dirty="0" smtClean="0">
              <a:solidFill>
                <a:srgbClr val="000000"/>
              </a:solidFill>
            </a:rPr>
            <a:t>Plaidoyer </a:t>
          </a:r>
        </a:p>
      </dsp:txBody>
      <dsp:txXfrm>
        <a:off x="4716705" y="1025385"/>
        <a:ext cx="2067222" cy="674713"/>
      </dsp:txXfrm>
    </dsp:sp>
    <dsp:sp modelId="{4EB2BB2E-17B3-A24A-A05F-CBA910E258B5}">
      <dsp:nvSpPr>
        <dsp:cNvPr id="0" name=""/>
        <dsp:cNvSpPr/>
      </dsp:nvSpPr>
      <dsp:spPr>
        <a:xfrm>
          <a:off x="4716705" y="1700099"/>
          <a:ext cx="2067222" cy="237991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Développement / distribution de matériels IEC</a:t>
          </a:r>
        </a:p>
        <a:p>
          <a:pPr marL="171450" lvl="1" indent="-171450" algn="l" defTabSz="755650">
            <a:lnSpc>
              <a:spcPct val="90000"/>
            </a:lnSpc>
            <a:spcBef>
              <a:spcPct val="0"/>
            </a:spcBef>
            <a:spcAft>
              <a:spcPct val="15000"/>
            </a:spcAft>
            <a:buChar char="••"/>
          </a:pPr>
          <a:r>
            <a:rPr lang="en-US" sz="1700" kern="1200" dirty="0" smtClean="0"/>
            <a:t>Représentations publiques (par ex. pièces de théâtre)</a:t>
          </a:r>
        </a:p>
        <a:p>
          <a:pPr marL="171450" lvl="1" indent="-171450" algn="l" defTabSz="755650">
            <a:lnSpc>
              <a:spcPct val="90000"/>
            </a:lnSpc>
            <a:spcBef>
              <a:spcPct val="0"/>
            </a:spcBef>
            <a:spcAft>
              <a:spcPct val="15000"/>
            </a:spcAft>
            <a:buChar char="••"/>
          </a:pPr>
          <a:r>
            <a:rPr lang="en-US" sz="1700" kern="1200" dirty="0" smtClean="0"/>
            <a:t>Plaidoyer local / national</a:t>
          </a:r>
        </a:p>
      </dsp:txBody>
      <dsp:txXfrm>
        <a:off x="4716705" y="1700099"/>
        <a:ext cx="2067222" cy="2379915"/>
      </dsp:txXfrm>
    </dsp:sp>
    <dsp:sp modelId="{E7FCC72A-6EF5-3147-B132-4515BAC07B18}">
      <dsp:nvSpPr>
        <dsp:cNvPr id="0" name=""/>
        <dsp:cNvSpPr/>
      </dsp:nvSpPr>
      <dsp:spPr>
        <a:xfrm>
          <a:off x="7073339" y="1025385"/>
          <a:ext cx="2067222" cy="674713"/>
        </a:xfrm>
        <a:prstGeom prst="rect">
          <a:avLst/>
        </a:prstGeom>
        <a:solidFill>
          <a:srgbClr val="F2CB1C"/>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Gestion de programme</a:t>
          </a:r>
        </a:p>
      </dsp:txBody>
      <dsp:txXfrm>
        <a:off x="7073339" y="1025385"/>
        <a:ext cx="2067222" cy="674713"/>
      </dsp:txXfrm>
    </dsp:sp>
    <dsp:sp modelId="{CA7E847F-7A66-2540-8EE0-02F8F2165865}">
      <dsp:nvSpPr>
        <dsp:cNvPr id="0" name=""/>
        <dsp:cNvSpPr/>
      </dsp:nvSpPr>
      <dsp:spPr>
        <a:xfrm>
          <a:off x="7073339" y="1700099"/>
          <a:ext cx="2067222" cy="237991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err="1" smtClean="0"/>
            <a:t>Évaluations</a:t>
          </a:r>
          <a:endParaRPr lang="en-US" sz="1700" kern="1200" dirty="0" smtClean="0"/>
        </a:p>
        <a:p>
          <a:pPr marL="171450" lvl="1" indent="-171450" algn="l" defTabSz="755650">
            <a:lnSpc>
              <a:spcPct val="90000"/>
            </a:lnSpc>
            <a:spcBef>
              <a:spcPct val="0"/>
            </a:spcBef>
            <a:spcAft>
              <a:spcPct val="15000"/>
            </a:spcAft>
            <a:buChar char="••"/>
          </a:pPr>
          <a:r>
            <a:rPr lang="en-US" sz="1700" kern="1200" smtClean="0"/>
            <a:t>Mobilisation / contact communautaire</a:t>
          </a:r>
        </a:p>
        <a:p>
          <a:pPr marL="171450" lvl="1" indent="-171450" algn="l" defTabSz="755650">
            <a:lnSpc>
              <a:spcPct val="90000"/>
            </a:lnSpc>
            <a:spcBef>
              <a:spcPct val="0"/>
            </a:spcBef>
            <a:spcAft>
              <a:spcPct val="15000"/>
            </a:spcAft>
            <a:buChar char="••"/>
          </a:pPr>
          <a:r>
            <a:rPr lang="en-US" sz="1700" kern="1200" dirty="0" smtClean="0"/>
            <a:t>Coordination (interne et externe)</a:t>
          </a:r>
        </a:p>
      </dsp:txBody>
      <dsp:txXfrm>
        <a:off x="7073339" y="1700099"/>
        <a:ext cx="2067222" cy="237991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F9B843-855E-6A48-9FAA-0C6A541DACE2}">
      <dsp:nvSpPr>
        <dsp:cNvPr id="0" name=""/>
        <dsp:cNvSpPr/>
      </dsp:nvSpPr>
      <dsp:spPr>
        <a:xfrm>
          <a:off x="3276606" y="990594"/>
          <a:ext cx="2337593" cy="2337593"/>
        </a:xfrm>
        <a:prstGeom prst="ellipse">
          <a:avLst/>
        </a:prstGeom>
        <a:solidFill>
          <a:srgbClr val="F9081C"/>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solidFill>
                <a:schemeClr val="bg1"/>
              </a:solidFill>
            </a:rPr>
            <a:t>Activités communautaires</a:t>
          </a:r>
        </a:p>
      </dsp:txBody>
      <dsp:txXfrm>
        <a:off x="3276606" y="990594"/>
        <a:ext cx="2337593" cy="2337593"/>
      </dsp:txXfrm>
    </dsp:sp>
    <dsp:sp modelId="{F60CFB6C-D083-9248-AE58-F0B48C4CA0BB}">
      <dsp:nvSpPr>
        <dsp:cNvPr id="0" name=""/>
        <dsp:cNvSpPr/>
      </dsp:nvSpPr>
      <dsp:spPr>
        <a:xfrm>
          <a:off x="3581398" y="228607"/>
          <a:ext cx="1168796" cy="1168796"/>
        </a:xfrm>
        <a:prstGeom prst="ellipse">
          <a:avLst/>
        </a:prstGeom>
        <a:solidFill>
          <a:srgbClr val="F26429">
            <a:alpha val="86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Hommes</a:t>
          </a:r>
        </a:p>
      </dsp:txBody>
      <dsp:txXfrm>
        <a:off x="3581398" y="228607"/>
        <a:ext cx="1168796" cy="1168796"/>
      </dsp:txXfrm>
    </dsp:sp>
    <dsp:sp modelId="{0FD3ABD7-40CC-9E40-AD7E-D66D243D3C1F}">
      <dsp:nvSpPr>
        <dsp:cNvPr id="0" name=""/>
        <dsp:cNvSpPr/>
      </dsp:nvSpPr>
      <dsp:spPr>
        <a:xfrm>
          <a:off x="5090968" y="1122894"/>
          <a:ext cx="1168796" cy="1168796"/>
        </a:xfrm>
        <a:prstGeom prst="ellipse">
          <a:avLst/>
        </a:prstGeom>
        <a:solidFill>
          <a:srgbClr val="E32C27">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rgbClr val="FFFFFF"/>
              </a:solidFill>
            </a:rPr>
            <a:t>Handicaps</a:t>
          </a:r>
        </a:p>
      </dsp:txBody>
      <dsp:txXfrm>
        <a:off x="5090968" y="1122894"/>
        <a:ext cx="1168796" cy="1168796"/>
      </dsp:txXfrm>
    </dsp:sp>
    <dsp:sp modelId="{60B17864-48BB-CA49-9E7C-54E4CC15390C}">
      <dsp:nvSpPr>
        <dsp:cNvPr id="0" name=""/>
        <dsp:cNvSpPr/>
      </dsp:nvSpPr>
      <dsp:spPr>
        <a:xfrm>
          <a:off x="4538543" y="2823082"/>
          <a:ext cx="1168796" cy="1168796"/>
        </a:xfrm>
        <a:prstGeom prst="ellipse">
          <a:avLst/>
        </a:prstGeom>
        <a:solidFill>
          <a:srgbClr val="F2E532">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Enfants Garçons Filles</a:t>
          </a:r>
        </a:p>
      </dsp:txBody>
      <dsp:txXfrm>
        <a:off x="4538543" y="2823082"/>
        <a:ext cx="1168796" cy="1168796"/>
      </dsp:txXfrm>
    </dsp:sp>
    <dsp:sp modelId="{29E119B1-7384-F14F-A8FD-6C5FC9AD8534}">
      <dsp:nvSpPr>
        <dsp:cNvPr id="0" name=""/>
        <dsp:cNvSpPr/>
      </dsp:nvSpPr>
      <dsp:spPr>
        <a:xfrm>
          <a:off x="2895604" y="2590806"/>
          <a:ext cx="1168796" cy="1168796"/>
        </a:xfrm>
        <a:prstGeom prst="ellipse">
          <a:avLst/>
        </a:prstGeom>
        <a:solidFill>
          <a:srgbClr val="D60000">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bg1"/>
              </a:solidFill>
            </a:rPr>
            <a:t>Femmes</a:t>
          </a:r>
        </a:p>
      </dsp:txBody>
      <dsp:txXfrm>
        <a:off x="2895604" y="2590806"/>
        <a:ext cx="1168796" cy="1168796"/>
      </dsp:txXfrm>
    </dsp:sp>
    <dsp:sp modelId="{54F7B015-7F2E-CF47-8B73-045A592BAABA}">
      <dsp:nvSpPr>
        <dsp:cNvPr id="0" name=""/>
        <dsp:cNvSpPr/>
      </dsp:nvSpPr>
      <dsp:spPr>
        <a:xfrm>
          <a:off x="2362207" y="1142996"/>
          <a:ext cx="1168796" cy="1168796"/>
        </a:xfrm>
        <a:prstGeom prst="ellipse">
          <a:avLst/>
        </a:prstGeom>
        <a:solidFill>
          <a:srgbClr val="FFFF00">
            <a:alpha val="85000"/>
          </a:srgbClr>
        </a:soli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Personnes âgées</a:t>
          </a:r>
        </a:p>
      </dsp:txBody>
      <dsp:txXfrm>
        <a:off x="2362207" y="1142996"/>
        <a:ext cx="1168796" cy="1168796"/>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C90BF8-3DFC-414B-A486-F34765A20A55}">
      <dsp:nvSpPr>
        <dsp:cNvPr id="0" name=""/>
        <dsp:cNvSpPr/>
      </dsp:nvSpPr>
      <dsp:spPr>
        <a:xfrm>
          <a:off x="1397408" y="-29141"/>
          <a:ext cx="4825182" cy="4825182"/>
        </a:xfrm>
        <a:prstGeom prst="circularArrow">
          <a:avLst>
            <a:gd name="adj1" fmla="val 5544"/>
            <a:gd name="adj2" fmla="val 330680"/>
            <a:gd name="adj3" fmla="val 13780756"/>
            <a:gd name="adj4" fmla="val 17383025"/>
            <a:gd name="adj5" fmla="val 5757"/>
          </a:avLst>
        </a:prstGeom>
        <a:solidFill>
          <a:srgbClr val="F26429"/>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D7831D8-959B-8448-A3BD-07C6EC847C8C}">
      <dsp:nvSpPr>
        <dsp:cNvPr id="0" name=""/>
        <dsp:cNvSpPr/>
      </dsp:nvSpPr>
      <dsp:spPr>
        <a:xfrm>
          <a:off x="2682626" y="854"/>
          <a:ext cx="2254746" cy="1127373"/>
        </a:xfrm>
        <a:prstGeom prst="roundRect">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Buts/visées</a:t>
          </a:r>
        </a:p>
      </dsp:txBody>
      <dsp:txXfrm>
        <a:off x="2682626" y="854"/>
        <a:ext cx="2254746" cy="1127373"/>
      </dsp:txXfrm>
    </dsp:sp>
    <dsp:sp modelId="{73FBF755-AEFF-364E-96C6-9D0079DDA213}">
      <dsp:nvSpPr>
        <dsp:cNvPr id="0" name=""/>
        <dsp:cNvSpPr/>
      </dsp:nvSpPr>
      <dsp:spPr>
        <a:xfrm>
          <a:off x="4639565" y="1422653"/>
          <a:ext cx="2254746" cy="1127373"/>
        </a:xfrm>
        <a:prstGeom prst="roundRect">
          <a:avLst/>
        </a:prstGeom>
        <a:solidFill>
          <a:srgbClr val="80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Objectifs immédiats</a:t>
          </a:r>
        </a:p>
      </dsp:txBody>
      <dsp:txXfrm>
        <a:off x="4639565" y="1422653"/>
        <a:ext cx="2254746" cy="1127373"/>
      </dsp:txXfrm>
    </dsp:sp>
    <dsp:sp modelId="{D8AEED27-E8CC-CB43-93BC-FB4170B2E2BC}">
      <dsp:nvSpPr>
        <dsp:cNvPr id="0" name=""/>
        <dsp:cNvSpPr/>
      </dsp:nvSpPr>
      <dsp:spPr>
        <a:xfrm>
          <a:off x="4343389" y="3124200"/>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chemeClr val="tx1"/>
              </a:solidFill>
            </a:rPr>
            <a:t>Contributions</a:t>
          </a:r>
        </a:p>
        <a:p>
          <a:pPr lvl="0" algn="ctr" defTabSz="1155700">
            <a:lnSpc>
              <a:spcPct val="90000"/>
            </a:lnSpc>
            <a:spcBef>
              <a:spcPct val="0"/>
            </a:spcBef>
            <a:spcAft>
              <a:spcPct val="35000"/>
            </a:spcAft>
          </a:pPr>
          <a:r>
            <a:rPr lang="en-US" sz="2600" kern="1200" dirty="0" smtClean="0">
              <a:solidFill>
                <a:schemeClr val="tx1"/>
              </a:solidFill>
            </a:rPr>
            <a:t>à l'activité</a:t>
          </a:r>
        </a:p>
      </dsp:txBody>
      <dsp:txXfrm>
        <a:off x="4343389" y="3124200"/>
        <a:ext cx="2254746" cy="1127373"/>
      </dsp:txXfrm>
    </dsp:sp>
    <dsp:sp modelId="{7289EA2F-CA6A-FE40-BE04-9C7458FB79BE}">
      <dsp:nvSpPr>
        <dsp:cNvPr id="0" name=""/>
        <dsp:cNvSpPr/>
      </dsp:nvSpPr>
      <dsp:spPr>
        <a:xfrm>
          <a:off x="1066802" y="3200402"/>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000000"/>
              </a:solidFill>
            </a:rPr>
            <a:t>Production de l'activité</a:t>
          </a:r>
        </a:p>
      </dsp:txBody>
      <dsp:txXfrm>
        <a:off x="1066802" y="3200402"/>
        <a:ext cx="2254746" cy="1127373"/>
      </dsp:txXfrm>
    </dsp:sp>
    <dsp:sp modelId="{1FF99BEA-586E-4C4A-A2BF-BFDCA7995D79}">
      <dsp:nvSpPr>
        <dsp:cNvPr id="0" name=""/>
        <dsp:cNvSpPr/>
      </dsp:nvSpPr>
      <dsp:spPr>
        <a:xfrm>
          <a:off x="725688" y="1422653"/>
          <a:ext cx="2254746" cy="1127373"/>
        </a:xfrm>
        <a:prstGeom prst="roundRect">
          <a:avLst/>
        </a:prstGeom>
        <a:solidFill>
          <a:srgbClr val="F2E53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solidFill>
                <a:srgbClr val="000000"/>
              </a:solidFill>
            </a:rPr>
            <a:t>Résultats de l'activité</a:t>
          </a:r>
        </a:p>
      </dsp:txBody>
      <dsp:txXfrm>
        <a:off x="725688" y="1422653"/>
        <a:ext cx="2254746" cy="1127373"/>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F6F8F4-D7AB-0E4A-A10F-4F2A91A06716}">
      <dsp:nvSpPr>
        <dsp:cNvPr id="0" name=""/>
        <dsp:cNvSpPr/>
      </dsp:nvSpPr>
      <dsp:spPr>
        <a:xfrm>
          <a:off x="3251379" y="1718846"/>
          <a:ext cx="2211422" cy="1337921"/>
        </a:xfrm>
        <a:prstGeom prst="ellipse">
          <a:avLst/>
        </a:prstGeom>
        <a:solidFill>
          <a:srgbClr val="FF0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Bien-être psychosocial</a:t>
          </a:r>
        </a:p>
      </dsp:txBody>
      <dsp:txXfrm>
        <a:off x="3251379" y="1718846"/>
        <a:ext cx="2211422" cy="1337921"/>
      </dsp:txXfrm>
    </dsp:sp>
    <dsp:sp modelId="{B9D8B514-DBFE-7749-912E-C212EF3209DA}">
      <dsp:nvSpPr>
        <dsp:cNvPr id="0" name=""/>
        <dsp:cNvSpPr/>
      </dsp:nvSpPr>
      <dsp:spPr>
        <a:xfrm rot="16254070" flipH="1">
          <a:off x="4202713" y="1390036"/>
          <a:ext cx="284002"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sz="1900" kern="1200"/>
        </a:p>
      </dsp:txBody>
      <dsp:txXfrm rot="16254070" flipH="1">
        <a:off x="4202713" y="1390036"/>
        <a:ext cx="284002" cy="421827"/>
      </dsp:txXfrm>
    </dsp:sp>
    <dsp:sp modelId="{2634A578-A645-8744-9D90-CE745862C2C1}">
      <dsp:nvSpPr>
        <dsp:cNvPr id="0" name=""/>
        <dsp:cNvSpPr/>
      </dsp:nvSpPr>
      <dsp:spPr>
        <a:xfrm>
          <a:off x="3211142" y="-179141"/>
          <a:ext cx="2237173" cy="1654927"/>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Sécurité politique et sociale</a:t>
          </a:r>
        </a:p>
      </dsp:txBody>
      <dsp:txXfrm>
        <a:off x="3211142" y="-179141"/>
        <a:ext cx="2237173" cy="1654927"/>
      </dsp:txXfrm>
    </dsp:sp>
    <dsp:sp modelId="{C13A5BD7-70F2-1947-B110-D4903FF2C7E0}">
      <dsp:nvSpPr>
        <dsp:cNvPr id="0" name=""/>
        <dsp:cNvSpPr/>
      </dsp:nvSpPr>
      <dsp:spPr>
        <a:xfrm rot="10768194">
          <a:off x="5444388" y="2121704"/>
          <a:ext cx="317047"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sz="1900" kern="1200"/>
        </a:p>
      </dsp:txBody>
      <dsp:txXfrm rot="10768194">
        <a:off x="5444388" y="2121704"/>
        <a:ext cx="317047" cy="421827"/>
      </dsp:txXfrm>
    </dsp:sp>
    <dsp:sp modelId="{BA379A91-6762-AD47-B2F5-EC28904AFE8D}">
      <dsp:nvSpPr>
        <dsp:cNvPr id="0" name=""/>
        <dsp:cNvSpPr/>
      </dsp:nvSpPr>
      <dsp:spPr>
        <a:xfrm>
          <a:off x="5829340" y="1524000"/>
          <a:ext cx="2362170" cy="1697854"/>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Besoins fondamentaux</a:t>
          </a:r>
        </a:p>
      </dsp:txBody>
      <dsp:txXfrm>
        <a:off x="5829340" y="1524000"/>
        <a:ext cx="2362170" cy="1697854"/>
      </dsp:txXfrm>
    </dsp:sp>
    <dsp:sp modelId="{1193C153-2292-854F-A651-46F08C1356B8}">
      <dsp:nvSpPr>
        <dsp:cNvPr id="0" name=""/>
        <dsp:cNvSpPr/>
      </dsp:nvSpPr>
      <dsp:spPr>
        <a:xfrm rot="16200000">
          <a:off x="4140183" y="2988578"/>
          <a:ext cx="433814"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sz="1900" kern="1200"/>
        </a:p>
      </dsp:txBody>
      <dsp:txXfrm rot="16200000">
        <a:off x="4140183" y="2988578"/>
        <a:ext cx="433814" cy="421827"/>
      </dsp:txXfrm>
    </dsp:sp>
    <dsp:sp modelId="{6F514D16-F353-644C-A63D-42F391A44D01}">
      <dsp:nvSpPr>
        <dsp:cNvPr id="0" name=""/>
        <dsp:cNvSpPr/>
      </dsp:nvSpPr>
      <dsp:spPr>
        <a:xfrm>
          <a:off x="3418271" y="3351043"/>
          <a:ext cx="1877640" cy="1552498"/>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Santé physique</a:t>
          </a:r>
        </a:p>
      </dsp:txBody>
      <dsp:txXfrm>
        <a:off x="3418271" y="3351043"/>
        <a:ext cx="1877640" cy="1552498"/>
      </dsp:txXfrm>
    </dsp:sp>
    <dsp:sp modelId="{CEE1AA35-6B06-8248-8901-B5C7AE804DA8}">
      <dsp:nvSpPr>
        <dsp:cNvPr id="0" name=""/>
        <dsp:cNvSpPr/>
      </dsp:nvSpPr>
      <dsp:spPr>
        <a:xfrm rot="21539466">
          <a:off x="2807209" y="2154066"/>
          <a:ext cx="492611" cy="421827"/>
        </a:xfrm>
        <a:prstGeom prst="rightArrow">
          <a:avLst>
            <a:gd name="adj1" fmla="val 60000"/>
            <a:gd name="adj2" fmla="val 50000"/>
          </a:avLst>
        </a:prstGeom>
        <a:solidFill>
          <a:srgbClr val="FF66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sz="1900" kern="1200"/>
        </a:p>
      </dsp:txBody>
      <dsp:txXfrm rot="21539466">
        <a:off x="2807209" y="2154066"/>
        <a:ext cx="492611" cy="421827"/>
      </dsp:txXfrm>
    </dsp:sp>
    <dsp:sp modelId="{A15255D7-904E-274B-B3CE-905A8F3B2846}">
      <dsp:nvSpPr>
        <dsp:cNvPr id="0" name=""/>
        <dsp:cNvSpPr/>
      </dsp:nvSpPr>
      <dsp:spPr>
        <a:xfrm>
          <a:off x="723906" y="1524002"/>
          <a:ext cx="1959735" cy="1697892"/>
        </a:xfrm>
        <a:prstGeom prst="ellipse">
          <a:avLst/>
        </a:prstGeom>
        <a:solidFill>
          <a:srgbClr val="F2CB1C"/>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Éducation</a:t>
          </a:r>
        </a:p>
      </dsp:txBody>
      <dsp:txXfrm>
        <a:off x="723906" y="1524002"/>
        <a:ext cx="1959735" cy="1697892"/>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52227" name="Rectangle 3"/>
          <p:cNvSpPr>
            <a:spLocks noGrp="1" noChangeArrowheads="1"/>
          </p:cNvSpPr>
          <p:nvPr>
            <p:ph type="dt" sz="quarter" idx="1"/>
          </p:nvPr>
        </p:nvSpPr>
        <p:spPr bwMode="auto">
          <a:xfrm>
            <a:off x="384810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52228" name="Rectangle 4"/>
          <p:cNvSpPr>
            <a:spLocks noGrp="1" noChangeArrowheads="1"/>
          </p:cNvSpPr>
          <p:nvPr>
            <p:ph type="ftr" sz="quarter" idx="2"/>
          </p:nvPr>
        </p:nvSpPr>
        <p:spPr bwMode="auto">
          <a:xfrm>
            <a:off x="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52229" name="Rectangle 5"/>
          <p:cNvSpPr>
            <a:spLocks noGrp="1" noChangeArrowheads="1"/>
          </p:cNvSpPr>
          <p:nvPr>
            <p:ph type="sldNum" sz="quarter" idx="3"/>
          </p:nvPr>
        </p:nvSpPr>
        <p:spPr bwMode="auto">
          <a:xfrm>
            <a:off x="3848100" y="9432925"/>
            <a:ext cx="2944813"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D4EE422-62EA-534D-A32B-A375B976D4B6}" type="slidenum">
              <a:rPr lang="da-DK"/>
              <a:pPr>
                <a:defRPr/>
              </a:pPr>
              <a:t>‹#›</a:t>
            </a:fld>
            <a:endParaRPr lang="da-DK"/>
          </a:p>
        </p:txBody>
      </p:sp>
    </p:spTree>
    <p:extLst>
      <p:ext uri="{BB962C8B-B14F-4D97-AF65-F5344CB8AC3E}">
        <p14:creationId xmlns:p14="http://schemas.microsoft.com/office/powerpoint/2010/main" xmlns="" val="29374296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da-DK"/>
          </a:p>
        </p:txBody>
      </p:sp>
      <p:sp>
        <p:nvSpPr>
          <p:cNvPr id="4099"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da-DK"/>
          </a:p>
        </p:txBody>
      </p:sp>
      <p:sp>
        <p:nvSpPr>
          <p:cNvPr id="14340"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a:t>Click to edit Master text styles</a:t>
            </a:r>
          </a:p>
          <a:p>
            <a:pPr lvl="1"/>
            <a:r>
              <a:rPr lang="da-DK" noProof="0"/>
              <a:t>Second level</a:t>
            </a:r>
          </a:p>
          <a:p>
            <a:pPr lvl="2"/>
            <a:r>
              <a:rPr lang="da-DK" noProof="0"/>
              <a:t>Third level</a:t>
            </a:r>
          </a:p>
          <a:p>
            <a:pPr lvl="3"/>
            <a:r>
              <a:rPr lang="da-DK" noProof="0"/>
              <a:t>Fourth level</a:t>
            </a:r>
          </a:p>
          <a:p>
            <a:pPr lvl="4"/>
            <a:r>
              <a:rPr lang="da-DK" noProof="0"/>
              <a:t>Fifth level</a:t>
            </a:r>
          </a:p>
        </p:txBody>
      </p:sp>
      <p:sp>
        <p:nvSpPr>
          <p:cNvPr id="4102"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da-DK"/>
          </a:p>
        </p:txBody>
      </p:sp>
      <p:sp>
        <p:nvSpPr>
          <p:cNvPr id="4103"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CF55251E-4621-6C46-B8D4-ADFA8301FC5E}" type="slidenum">
              <a:rPr lang="da-DK"/>
              <a:pPr>
                <a:defRPr/>
              </a:pPr>
              <a:t>‹#›</a:t>
            </a:fld>
            <a:endParaRPr lang="da-DK"/>
          </a:p>
        </p:txBody>
      </p:sp>
    </p:spTree>
    <p:extLst>
      <p:ext uri="{BB962C8B-B14F-4D97-AF65-F5344CB8AC3E}">
        <p14:creationId xmlns:p14="http://schemas.microsoft.com/office/powerpoint/2010/main" xmlns="" val="8321576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CD8C206E-68AF-2841-A8CE-178C1A24DE98}" type="slidenum">
              <a:rPr lang="da-DK"/>
              <a:pPr/>
              <a:t>1</a:t>
            </a:fld>
            <a:endParaRPr lang="da-DK"/>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A378CBD-9A64-B843-BBF5-DADD6C05829F}" type="slidenum">
              <a:rPr lang="da-DK"/>
              <a:pPr/>
              <a:t>10</a:t>
            </a:fld>
            <a:endParaRPr lang="da-DK"/>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Engaging the community as much as possible in all aspects of planning and implementing a psychosocial response has a number of important benefits, to the program and mostly to the community members themselves. </a:t>
            </a:r>
          </a:p>
          <a:p>
            <a:pPr marL="228600" indent="-228600" eaLnBrk="1" hangingPunct="1">
              <a:buFontTx/>
              <a:buAutoNum type="arabicPeriod"/>
            </a:pPr>
            <a:r>
              <a:rPr lang="en-GB" dirty="0" smtClean="0"/>
              <a:t>First and foremost, involving the community in identifying their own needs and appropriate responses will ensure the response is both relevant and realistic. </a:t>
            </a:r>
          </a:p>
          <a:p>
            <a:pPr marL="228600" indent="-228600" eaLnBrk="1" hangingPunct="1">
              <a:buFontTx/>
              <a:buAutoNum type="arabicPeriod"/>
            </a:pPr>
            <a:r>
              <a:rPr lang="en-GB" dirty="0" smtClean="0"/>
              <a:t>Secondly, it is an empowering strategy to let the affected population take responsibility for their own recovery. It is likely to increase community collaboration and cohesiveness, and encourage peer support. </a:t>
            </a:r>
          </a:p>
          <a:p>
            <a:pPr marL="228600" indent="-228600" eaLnBrk="1" hangingPunct="1">
              <a:buFontTx/>
              <a:buAutoNum type="arabicPeriod"/>
            </a:pPr>
            <a:r>
              <a:rPr lang="en-GB" dirty="0" smtClean="0"/>
              <a:t>Thirdly, involving community members in all aspects of a psychosocial intervention provides community members with opportunities for capacity building. For example, they can learn how to do gather data and analyse it in assessments; how to recognise people’s psychosocial needs; how to respond to psychosocial needs; how to recognise people who may need professional psychological assistance; how to plan and implement a program according to a program cycle; etc. </a:t>
            </a:r>
          </a:p>
          <a:p>
            <a:pPr marL="228600" indent="-228600" eaLnBrk="1" hangingPunct="1">
              <a:buFontTx/>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2C24C3C4-5A87-A84C-A81E-8C10151D89B7}" type="slidenum">
              <a:rPr lang="da-DK"/>
              <a:pPr/>
              <a:t>11</a:t>
            </a:fld>
            <a:endParaRPr lang="da-DK"/>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Red Cross Red Crescent movement is a volunteer-based organisation, and it is able to improve the lives of vulnerable people throughout the world through the help of volunteers. </a:t>
            </a:r>
          </a:p>
          <a:p>
            <a:pPr marL="228600" indent="-228600" eaLnBrk="1" hangingPunct="1">
              <a:buFontTx/>
              <a:buAutoNum type="arabicPeriod"/>
            </a:pPr>
            <a:r>
              <a:rPr lang="en-GB" dirty="0" smtClean="0"/>
              <a:t>In many countries volunteers join the Red Cross or Red Crescent National Society in response to a particular event, but stay on as volunteers after that disaster response has finished. They often receive more and more training, and develop skills and knowledge that is invaluable to future disaster responses. </a:t>
            </a:r>
          </a:p>
          <a:p>
            <a:pPr marL="228600" indent="-228600" eaLnBrk="1" hangingPunct="1">
              <a:buFontTx/>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1EC7067-D4D5-2F4A-A7DE-A60854AD8F92}" type="slidenum">
              <a:rPr lang="da-DK"/>
              <a:pPr/>
              <a:t>12</a:t>
            </a:fld>
            <a:endParaRPr lang="da-DK"/>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Volunteers are often from the affected population or from other communities in the same country that were not affected directly by the disaster or crisis event. It is important to note that volunteers are often ALSO affected by a disaster event, and they are also likely to be affected by working with psychosocial support, as this can be an emotionally difficult task. It is very important that a psychosocial response also pays attention to the needs and wellbeing of the volunteers, as well as organizational staff. </a:t>
            </a:r>
          </a:p>
          <a:p>
            <a:pPr marL="228600" indent="-228600" eaLnBrk="1" hangingPunct="1">
              <a:buFontTx/>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8563A06B-37E3-994C-8F64-81206196EC16}" type="slidenum">
              <a:rPr lang="da-DK"/>
              <a:pPr/>
              <a:t>13</a:t>
            </a:fld>
            <a:endParaRPr lang="da-DK"/>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This gives an overview of the different groups of people that are involved in planning and implementing a psychosocial response. </a:t>
            </a:r>
          </a:p>
          <a:p>
            <a:pPr marL="228600" indent="-228600" eaLnBrk="1" hangingPunct="1">
              <a:buFontTx/>
              <a:buAutoNum type="arabicPeriod"/>
            </a:pPr>
            <a:r>
              <a:rPr lang="en-GB" dirty="0" smtClean="0"/>
              <a:t>The diagram shows that some of the volunteers are likely to be part of the affected population, and ideally these are the two groups that should have most influence and ownership over the psychosocial response. </a:t>
            </a:r>
          </a:p>
          <a:p>
            <a:pPr marL="228600" indent="-228600" eaLnBrk="1" hangingPunct="1">
              <a:buFontTx/>
              <a:buAutoNum type="arabicPeriod"/>
            </a:pPr>
            <a:r>
              <a:rPr lang="en-GB" dirty="0" smtClean="0"/>
              <a:t>The program staff have the overall responsibility for planning the response, including activities that make sure the affected population and volunteers are part of the planning and implementation. </a:t>
            </a:r>
          </a:p>
          <a:p>
            <a:pPr marL="228600" indent="-228600" eaLnBrk="1" hangingPunct="1">
              <a:buFontTx/>
              <a:buAutoNum type="arabicPeriod"/>
            </a:pPr>
            <a:r>
              <a:rPr lang="en-GB" dirty="0" smtClean="0"/>
              <a:t>Involving other sectors or organizations is often necessary because psychosocial wellbeing is often interrelated with other needs, such as the need for food or housing. Working together with other sectors and organizations can help to ensure that a psychosocial intervention is implemented in conjunction with other responses, such as food and shelter, or medical attention.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6B8DE8F-3C17-FF41-B101-C3C9C1FF2AE8}" type="slidenum">
              <a:rPr lang="da-DK"/>
              <a:pPr/>
              <a:t>14</a:t>
            </a:fld>
            <a:endParaRPr lang="da-DK"/>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Ask the participants to discuss the question of how to choose the target group and then ask them to present their findings to the bigger group. </a:t>
            </a:r>
          </a:p>
          <a:p>
            <a:pPr marL="228600" indent="-228600" eaLnBrk="1" hangingPunct="1">
              <a:buFontTx/>
              <a:buAutoNum type="arabicPeriod"/>
            </a:pPr>
            <a:r>
              <a:rPr lang="en-GB" dirty="0" smtClean="0"/>
              <a:t>List their answers on a flip chart. </a:t>
            </a:r>
          </a:p>
          <a:p>
            <a:pPr marL="228600" indent="-228600" eaLnBrk="1" hangingPunct="1">
              <a:buFontTx/>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0990D9F-EB4B-454B-8D3D-4CEA1AF86F70}" type="slidenum">
              <a:rPr lang="da-DK"/>
              <a:pPr/>
              <a:t>15</a:t>
            </a:fld>
            <a:endParaRPr lang="da-DK"/>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If any of the points on this list were NOT mentioned on the flip chart from the previous slide, ask the group to discuss the points openly in the plenary. </a:t>
            </a:r>
          </a:p>
          <a:p>
            <a:pPr marL="685800" lvl="1" indent="-228600" eaLnBrk="1" hangingPunct="1">
              <a:buFontTx/>
              <a:buAutoNum type="arabicPeriod"/>
            </a:pPr>
            <a:r>
              <a:rPr lang="en-US" b="1" dirty="0" smtClean="0"/>
              <a:t>Coordinate</a:t>
            </a:r>
            <a:r>
              <a:rPr lang="en-US" dirty="0" smtClean="0"/>
              <a:t> with others who are also planning psychosocial responses</a:t>
            </a:r>
          </a:p>
          <a:p>
            <a:pPr marL="685800" lvl="1" indent="-228600" eaLnBrk="1" hangingPunct="1">
              <a:buFontTx/>
              <a:buAutoNum type="arabicPeriod"/>
            </a:pPr>
            <a:r>
              <a:rPr lang="en-US" b="1" dirty="0" smtClean="0"/>
              <a:t>Assess</a:t>
            </a:r>
            <a:r>
              <a:rPr lang="en-US" dirty="0" smtClean="0"/>
              <a:t> if there are some groups that are more vulnerable than others. Examples are groups of people who have lost more than others; who were a more vulnerable group before the disaster (such as children, elderly, people living with disabilities, ill people, women, etc…). Always try to focus on the most vulnerable, but do this in a sensitive manner so they do not feel stigmatized or are discriminated against by others. </a:t>
            </a:r>
          </a:p>
          <a:p>
            <a:pPr marL="685800" lvl="1" indent="-228600" eaLnBrk="1" hangingPunct="1">
              <a:buFontTx/>
              <a:buAutoNum type="arabicPeriod"/>
            </a:pPr>
            <a:r>
              <a:rPr lang="en-US" b="1" dirty="0" smtClean="0"/>
              <a:t>Find the hard</a:t>
            </a:r>
            <a:r>
              <a:rPr lang="en-US" b="1" baseline="0" dirty="0" smtClean="0"/>
              <a:t> to reach’</a:t>
            </a:r>
            <a:r>
              <a:rPr lang="en-US" b="1" dirty="0" smtClean="0"/>
              <a:t> </a:t>
            </a:r>
            <a:r>
              <a:rPr lang="en-US" dirty="0" smtClean="0"/>
              <a:t>as in many cases, the most vulnerable may not be in a state to reach out for help. Use community volunteers to find who are the most vulnerable and make every effort to include these in your target groups. </a:t>
            </a:r>
          </a:p>
          <a:p>
            <a:pPr marL="685800" lvl="1" indent="-228600" eaLnBrk="1" hangingPunct="1">
              <a:buFontTx/>
              <a:buAutoNum type="arabicPeriod"/>
            </a:pPr>
            <a:r>
              <a:rPr lang="en-US" b="1" dirty="0" smtClean="0"/>
              <a:t>Be realistic </a:t>
            </a:r>
            <a:r>
              <a:rPr lang="en-US" dirty="0" smtClean="0"/>
              <a:t>in choosing a target group according to the resources available. It may be more effective to reach a smaller population with a well-planned intervention, than trying to reach a large population with a haphazard intervention that stretches resources and is likely to be unsuccessful</a:t>
            </a:r>
          </a:p>
          <a:p>
            <a:pPr marL="685800" lvl="1" indent="-228600" eaLnBrk="1" hangingPunct="1">
              <a:buFontTx/>
              <a:buAutoNum type="arabicPeriod"/>
            </a:pPr>
            <a:r>
              <a:rPr lang="en-US" dirty="0" smtClean="0"/>
              <a:t>Remember the focus of psychosocial support interventions is NOT psychological therapeutic work, so make sure that when you are choosing your target group, you also pay attention to people who are in need of </a:t>
            </a:r>
            <a:r>
              <a:rPr lang="en-US" b="1" dirty="0" smtClean="0"/>
              <a:t>referral</a:t>
            </a:r>
            <a:r>
              <a:rPr lang="en-US" dirty="0" smtClean="0"/>
              <a:t> to professional psychological or psychiatric help. </a:t>
            </a:r>
          </a:p>
          <a:p>
            <a:pPr marL="685800" lvl="1" indent="-228600" eaLnBrk="1" hangingPunct="1">
              <a:buFontTx/>
              <a:buAutoNum type="arabicPeriod"/>
            </a:pPr>
            <a:r>
              <a:rPr lang="en-US" b="1" dirty="0" smtClean="0"/>
              <a:t>Advocate</a:t>
            </a:r>
            <a:r>
              <a:rPr lang="en-US" dirty="0" smtClean="0"/>
              <a:t> for help to populations that are you NOT able to reach, with other organizations that also work with psychosocial support</a:t>
            </a:r>
          </a:p>
          <a:p>
            <a:pPr marL="685800" lvl="1" indent="-228600" eaLnBrk="1" hangingPunct="1">
              <a:buFontTx/>
              <a:buAutoNum type="arabicPeriod"/>
            </a:pPr>
            <a:endParaRPr lang="en-US" dirty="0" smtClean="0"/>
          </a:p>
          <a:p>
            <a:pPr marL="685800" lvl="1" indent="-228600" eaLnBrk="1" hangingPunct="1">
              <a:buFontTx/>
              <a:buAutoNum type="arabicPeriod"/>
            </a:pPr>
            <a:endParaRPr lang="en-US" dirty="0" smtClean="0"/>
          </a:p>
          <a:p>
            <a:pPr marL="685800" lvl="1" indent="-228600" eaLnBrk="1" hangingPunct="1">
              <a:buFontTx/>
              <a:buAutoNum type="arabicPeriod"/>
            </a:pPr>
            <a:endParaRPr lang="en-US" dirty="0" smtClean="0"/>
          </a:p>
          <a:p>
            <a:pPr marL="685800" lvl="1" indent="-228600" eaLnBrk="1" hangingPunct="1">
              <a:buFontTx/>
              <a:buAutoNum type="arabicPeriod"/>
            </a:pPr>
            <a:endParaRPr lang="en-GB" dirty="0" smtClean="0"/>
          </a:p>
          <a:p>
            <a:pPr marL="685800" lvl="1" indent="-228600" eaLnBrk="1" hangingPunct="1">
              <a:buFontTx/>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EF58783E-A26A-824A-B12C-8660B0C82AE4}" type="slidenum">
              <a:rPr lang="da-DK"/>
              <a:pPr/>
              <a:t>16</a:t>
            </a:fld>
            <a:endParaRPr lang="da-DK"/>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A very important aspect of working with psychosocial support is identifying and trying to strengthen people’s social support network. Thus, when you choose a target population, or sub-population to focus on, you also have to pay attention to the people in their lives that influence their wellbeing and the support they have in others. For example, if you choose to target children, they may be your primary target group, and their peers, parents, school teachers, etc become secondary and tertiary target groups. In this way you will create long-lasting support networks. </a:t>
            </a:r>
          </a:p>
          <a:p>
            <a:pPr marL="228600" indent="-228600" eaLnBrk="1" hangingPunct="1">
              <a:buFontTx/>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646CEF8-DF83-2D46-A0FB-E51350053AF6}" type="slidenum">
              <a:rPr lang="da-DK"/>
              <a:pPr/>
              <a:t>17</a:t>
            </a:fld>
            <a:endParaRPr lang="da-DK"/>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b="1" dirty="0" smtClean="0"/>
              <a:t>1. Ask the participants “What are the very first psychosocial support activities that take place in a psychosocial response? </a:t>
            </a:r>
            <a:r>
              <a:rPr lang="en-GB" dirty="0" smtClean="0"/>
              <a:t>If they did not answer it themselves, explain: ‘The initial contact with the affected population is already provision of psychosocial support- through psychological first aid (comforting, listening, caring) and conducting assessments. By asking questions about their wellbeing and how they have been impacted by the disaster event, you are showing that you care and in this way already providing important psychosocial support. </a:t>
            </a:r>
          </a:p>
          <a:p>
            <a:pPr marL="228600" indent="-228600" eaLnBrk="1" hangingPunct="1">
              <a:buFontTx/>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F94BBD9-C195-3F45-A8D3-24E51EA75D14}" type="slidenum">
              <a:rPr lang="da-DK"/>
              <a:pPr/>
              <a:t>18</a:t>
            </a:fld>
            <a:endParaRPr lang="da-DK"/>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activities that are needed in a psychosocial response will change over time, according to how the affected population are recovering and coping with the impact of the experiences they have had. </a:t>
            </a:r>
          </a:p>
          <a:p>
            <a:pPr marL="228600" indent="-228600" eaLnBrk="1" hangingPunct="1">
              <a:buFontTx/>
              <a:buAutoNum type="arabicPeriod"/>
            </a:pPr>
            <a:r>
              <a:rPr lang="en-GB" b="1" dirty="0" smtClean="0"/>
              <a:t>CLICK: </a:t>
            </a:r>
            <a:r>
              <a:rPr lang="en-GB" dirty="0" smtClean="0"/>
              <a:t>For example, in the immediate aftermath of a critical event, most people will experience a state of ‘root shock’. This results from the world as they knew it having changed so much. Maybe they have lost their homes, lost loved ones, been injured or harmed. All of these experiences can lead to strong feelings of shock and disorientation. In this first phase, Psychological First Aid is critical, and can be provided at the same time that assessments are conducted, to identify the populations needs and resources. </a:t>
            </a:r>
            <a:r>
              <a:rPr lang="en-GB" b="1" dirty="0" smtClean="0"/>
              <a:t>CLICK</a:t>
            </a:r>
          </a:p>
          <a:p>
            <a:pPr marL="228600" indent="-228600" eaLnBrk="1" hangingPunct="1">
              <a:buFontTx/>
              <a:buAutoNum type="arabicPeriod"/>
            </a:pPr>
            <a:r>
              <a:rPr lang="en-GB" b="1" dirty="0" smtClean="0"/>
              <a:t>CLICK: </a:t>
            </a:r>
            <a:r>
              <a:rPr lang="en-GB" dirty="0" smtClean="0"/>
              <a:t>The second phase of the aftermath is called ‘Realization’. At this time the affected population are slowly beginning to realize what they have experienced, and the extent of the loss and change they are faced with. During this time they may still need Psychological First Aid, but the feeling of shock will start to wear off slowly. Some people are likely to react more strongly than others, depending on the extent of the impact on their individual life and their families, the coping abilities and skills they had before, and the support they receive. This phase, and the next phase are very important times to start planning community support activities. </a:t>
            </a:r>
            <a:r>
              <a:rPr lang="en-GB" b="1" dirty="0" smtClean="0"/>
              <a:t>CLICK</a:t>
            </a:r>
          </a:p>
          <a:p>
            <a:pPr marL="228600" indent="-228600" eaLnBrk="1" hangingPunct="1">
              <a:buFontTx/>
              <a:buAutoNum type="arabicPeriod"/>
            </a:pPr>
            <a:r>
              <a:rPr lang="en-GB" b="1" dirty="0" smtClean="0"/>
              <a:t>CLICK: </a:t>
            </a:r>
            <a:r>
              <a:rPr lang="en-GB" dirty="0" smtClean="0"/>
              <a:t>In the next phase, the affected population begin to really accept the reality of their new situation. They acknowledge the event has taken place, and has changed their lives, and they have to deal with this. During this time, community based psychosocial interventions focus on activities that encourage peer support, community cohesiveness and activities that will help the community to become stronger. Focus is also on activities that help people cope with their losses and start to adapt to their new realities. </a:t>
            </a:r>
            <a:r>
              <a:rPr lang="en-GB" b="1" dirty="0" smtClean="0"/>
              <a:t>CLICK</a:t>
            </a:r>
          </a:p>
          <a:p>
            <a:pPr marL="228600" indent="-228600" eaLnBrk="1" hangingPunct="1">
              <a:buFontTx/>
              <a:buAutoNum type="arabicPeriod"/>
            </a:pPr>
            <a:r>
              <a:rPr lang="en-GB" b="1" dirty="0" smtClean="0"/>
              <a:t>CLICK: </a:t>
            </a:r>
            <a:r>
              <a:rPr lang="en-GB" dirty="0" smtClean="0"/>
              <a:t>This leads into the last phase, which is that of adaption. Now the affected population have completely accepted and acknowledged the impact of the event, and have started to adapt to their new lives. Activities from the previous phase, such as support groups or play groups for children, may continue, but it is likely that the focus of the activities will change as the primary focus is no longer on the disaster event, but on life today and tomorrow. </a:t>
            </a:r>
            <a:r>
              <a:rPr lang="en-GB" b="1" dirty="0" smtClean="0"/>
              <a:t>CLICK</a:t>
            </a:r>
          </a:p>
          <a:p>
            <a:pPr marL="228600" indent="-228600" eaLnBrk="1" hangingPunct="1"/>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31DA044-4CF4-1942-87D2-DE806B8AD4E1}" type="slidenum">
              <a:rPr lang="da-DK"/>
              <a:pPr/>
              <a:t>19</a:t>
            </a:fld>
            <a:endParaRPr lang="da-DK"/>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Here</a:t>
            </a:r>
            <a:r>
              <a:rPr lang="en-GB" baseline="0" dirty="0" smtClean="0"/>
              <a:t> are some examples of activities that should be included in a PS response. They may not seem like obvious psychosocial support activities, but they are all relevant and important to the success of a PS response. </a:t>
            </a:r>
          </a:p>
          <a:p>
            <a:pPr marL="228600" indent="-228600" eaLnBrk="1" hangingPunct="1">
              <a:buFontTx/>
              <a:buAutoNum type="arabicPeriod"/>
            </a:pPr>
            <a:r>
              <a:rPr lang="en-GB" b="1" baseline="0" dirty="0" smtClean="0"/>
              <a:t>Go through the lists, and let the participants ask questions about any of them. </a:t>
            </a:r>
            <a:endParaRPr lang="en-GB" b="1" dirty="0" smtClean="0"/>
          </a:p>
          <a:p>
            <a:pPr marL="228600" indent="-228600" eaLnBrk="1" hangingPunct="1">
              <a:buFontTx/>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9BFDA6E-C35F-9C43-8184-635E45A52AA6}" type="slidenum">
              <a:rPr lang="da-DK"/>
              <a:pPr/>
              <a:t>2</a:t>
            </a:fld>
            <a:endParaRPr lang="da-DK"/>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655798BC-CF90-8A42-AB23-8D44AF1D8702}" type="slidenum">
              <a:rPr lang="da-DK"/>
              <a:pPr/>
              <a:t>20</a:t>
            </a:fld>
            <a:endParaRPr lang="da-DK"/>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Here</a:t>
            </a:r>
            <a:r>
              <a:rPr lang="en-GB" baseline="0" dirty="0" smtClean="0"/>
              <a:t> are more examples of activities – these are more obvious psychosocial activities. These are typical activities that are chosen for the immediate aftermath of a disaster. </a:t>
            </a:r>
            <a:endParaRPr lang="en-GB" dirty="0" smtClean="0"/>
          </a:p>
          <a:p>
            <a:pPr marL="228600" indent="-228600" eaLnBrk="1" hangingPunct="1">
              <a:buFontTx/>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1195D65-B545-6A41-95BC-4B619138D54D}" type="slidenum">
              <a:rPr lang="da-DK"/>
              <a:pPr/>
              <a:t>21</a:t>
            </a:fld>
            <a:endParaRPr lang="da-DK"/>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These</a:t>
            </a:r>
            <a:r>
              <a:rPr lang="en-GB" baseline="0" dirty="0" smtClean="0"/>
              <a:t> are examples of activities that can be implemented in a long-term response, and can be relevant at any point of the program, after the initial shock and response to the immediate aftermath. </a:t>
            </a:r>
            <a:endParaRPr lang="en-GB" dirty="0" smtClean="0"/>
          </a:p>
          <a:p>
            <a:pPr marL="228600" indent="-228600" eaLnBrk="1" hangingPunct="1">
              <a:buFontTx/>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413201C-9817-224A-BA7E-3DDFD88AF84A}" type="slidenum">
              <a:rPr lang="da-DK"/>
              <a:pPr/>
              <a:t>22</a:t>
            </a:fld>
            <a:endParaRPr lang="da-DK"/>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Theses are examples of activities that have shown</a:t>
            </a:r>
            <a:r>
              <a:rPr lang="en-GB" baseline="0" dirty="0" smtClean="0"/>
              <a:t> the be helpful particularly with populations that have lived in conflict situations</a:t>
            </a:r>
            <a:endParaRPr lang="en-GB" dirty="0" smtClean="0"/>
          </a:p>
          <a:p>
            <a:pPr marL="228600" indent="-228600" eaLnBrk="1" hangingPunct="1">
              <a:buFontTx/>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6740B35-7FBC-AE4A-AE52-FA2EC414B2B9}" type="slidenum">
              <a:rPr lang="da-DK"/>
              <a:pPr/>
              <a:t>23</a:t>
            </a:fld>
            <a:endParaRPr lang="da-DK"/>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These</a:t>
            </a:r>
            <a:r>
              <a:rPr lang="en-GB" baseline="0" dirty="0" smtClean="0"/>
              <a:t> are examples of activities that have been successfully used in health emergencies, for example in countries that have very high rates of HIV and deaths due to AIDS and high number of OVC (Orphans and vulnerable children)</a:t>
            </a:r>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99937E58-3556-5241-89BA-26DB88A817ED}" type="slidenum">
              <a:rPr lang="da-DK"/>
              <a:pPr/>
              <a:t>24</a:t>
            </a:fld>
            <a:endParaRPr lang="da-DK"/>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Divide the participants into groups and ask them to list activities that will help the given groups recover and build resilience in the face of new disasters. </a:t>
            </a:r>
          </a:p>
          <a:p>
            <a:pPr marL="228600" indent="-228600" eaLnBrk="1" hangingPunct="1">
              <a:buFontTx/>
              <a:buAutoNum type="arabicPeriod"/>
            </a:pPr>
            <a:r>
              <a:rPr lang="en-GB" b="1" dirty="0" smtClean="0"/>
              <a:t>Ask different groups to focus on different target groups. </a:t>
            </a:r>
          </a:p>
          <a:p>
            <a:pPr marL="228600" indent="-228600" eaLnBrk="1" hangingPunct="1">
              <a:buFontTx/>
              <a:buAutoNum type="arabicPeriod"/>
            </a:pPr>
            <a:r>
              <a:rPr lang="en-GB" b="1" dirty="0" smtClean="0"/>
              <a:t>Ask them to list the kinds of activities on flip charts.</a:t>
            </a:r>
          </a:p>
          <a:p>
            <a:pPr marL="228600" indent="-228600" eaLnBrk="1" hangingPunct="1">
              <a:buFontTx/>
              <a:buAutoNum type="arabicPeriod"/>
            </a:pPr>
            <a:r>
              <a:rPr lang="en-GB" b="1" dirty="0" smtClean="0"/>
              <a:t>When they have all completed the task, ask them to display the lists on a wall in the workshop venue where everyone can see them.</a:t>
            </a:r>
          </a:p>
          <a:p>
            <a:pPr marL="228600" indent="-228600" eaLnBrk="1" hangingPunct="1">
              <a:buFontTx/>
              <a:buAutoNum type="arabicPeriod"/>
            </a:pPr>
            <a:r>
              <a:rPr lang="en-GB" b="1" dirty="0" smtClean="0"/>
              <a:t>Give them some time to have a look at each other’s lists. </a:t>
            </a:r>
          </a:p>
          <a:p>
            <a:pPr marL="228600" indent="-228600" eaLnBrk="1" hangingPunct="1">
              <a:buFontTx/>
              <a:buAutoNum type="arabicPeriod"/>
            </a:pPr>
            <a:r>
              <a:rPr lang="en-GB" b="1" dirty="0" smtClean="0"/>
              <a:t>Now ask a person from each group to circle all the activities on their list that are ALSO on another groups list. </a:t>
            </a:r>
          </a:p>
          <a:p>
            <a:pPr marL="228600" indent="-228600" eaLnBrk="1" hangingPunct="1">
              <a:buFontTx/>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361EDFC-5811-2B45-A09D-CF998DCD0F1E}" type="slidenum">
              <a:rPr lang="da-DK"/>
              <a:pPr/>
              <a:t>25</a:t>
            </a:fld>
            <a:endParaRPr lang="da-DK"/>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The previous exercise was to illustrate that there will always be a number of activities that can be done with the whole community, but if possible, there should also be tailored activities that are targeted at different sub-groups, as these groups have different needs. </a:t>
            </a:r>
          </a:p>
          <a:p>
            <a:pPr marL="228600" indent="-228600" eaLnBrk="1" hangingPunct="1">
              <a:buFontTx/>
              <a:buAutoNum type="arabicPeriod"/>
            </a:pPr>
            <a:r>
              <a:rPr lang="en-GB" b="1" dirty="0" smtClean="0"/>
              <a:t>CLICK: </a:t>
            </a:r>
            <a:r>
              <a:rPr lang="en-GB" dirty="0" smtClean="0"/>
              <a:t>Additional important considerations, besides gender, age, physical or mental abilities are religious affiliations of the targeted population, and also child protection. </a:t>
            </a:r>
          </a:p>
          <a:p>
            <a:pPr marL="228600" indent="-228600" eaLnBrk="1" hangingPunct="1">
              <a:buFontTx/>
              <a:buAutoNum type="arabicPeriod"/>
            </a:pPr>
            <a:r>
              <a:rPr lang="en-GB" dirty="0" smtClean="0"/>
              <a:t>Regarding child protection, it is critical that all work with children follows ethical guidelines, both when interviewing children in assessments, and also when planning activities with children. Refer to the handbook for more on child protection and these ethical guidelines. </a:t>
            </a:r>
          </a:p>
          <a:p>
            <a:pPr marL="228600" indent="-228600" eaLnBrk="1" hangingPunct="1">
              <a:buFontTx/>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361EDFC-5811-2B45-A09D-CF998DCD0F1E}" type="slidenum">
              <a:rPr lang="da-DK"/>
              <a:pPr/>
              <a:t>26</a:t>
            </a:fld>
            <a:endParaRPr lang="da-DK"/>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Crises and disasters often lead to increased risks of abuse</a:t>
            </a:r>
            <a:r>
              <a:rPr lang="en-GB" baseline="0" dirty="0" smtClean="0"/>
              <a:t> of and violence against children and other vulnerable groups. This means special attention must always be paid to protective needs of such groups. </a:t>
            </a:r>
          </a:p>
          <a:p>
            <a:pPr marL="228600" indent="-228600" eaLnBrk="1" hangingPunct="1">
              <a:buFontTx/>
              <a:buAutoNum type="arabicPeriod"/>
            </a:pPr>
            <a:r>
              <a:rPr lang="en-GB" baseline="0" dirty="0" smtClean="0"/>
              <a:t>An important part of psychosocial support is empowering people to take care of themselves. This is also relevant for children who are at risk of abuse. A useful component in any psychosocial intervention is including activities that teach children about abuse and how to stop it, and where to report it. It is strongly recommended that psychosocial support responders work in close collaboration with the ICRC and local child protection mechanisms. </a:t>
            </a:r>
          </a:p>
          <a:p>
            <a:pPr marL="228600" indent="-228600" eaLnBrk="1" hangingPunct="1">
              <a:buFontTx/>
              <a:buAutoNum type="arabicPeriod"/>
            </a:pPr>
            <a:r>
              <a:rPr lang="en-GB" baseline="0" dirty="0" smtClean="0"/>
              <a:t>Special attention should always be paid to the needs of the youngest children, who are voiceless and often missed as a target group because they are not in school. </a:t>
            </a:r>
          </a:p>
          <a:p>
            <a:pPr marL="228600" indent="-228600" eaLnBrk="1" hangingPunct="1">
              <a:buFontTx/>
              <a:buAutoNum type="arabicPeriod"/>
            </a:pPr>
            <a:r>
              <a:rPr lang="en-GB" baseline="0" dirty="0" smtClean="0"/>
              <a:t>Finally, there are certain ethical guidelines that should be followed when working with children. These are usually country specific, and it is the responsibility of the program managers to make sure that all staff and volunteers involved in a psychosocial response are aware of, trained in and have committed to uphold these guidelines. </a:t>
            </a:r>
          </a:p>
          <a:p>
            <a:pPr marL="228600" indent="-228600" eaLnBrk="1" hangingPunct="1">
              <a:buFontTx/>
              <a:buAutoNum type="arabicPeriod"/>
            </a:pPr>
            <a:endParaRPr lang="en-GB" dirty="0" smtClean="0"/>
          </a:p>
          <a:p>
            <a:pPr marL="228600" indent="-228600" eaLnBrk="1" hangingPunct="1">
              <a:buFontTx/>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EBDB9609-B14A-7A4B-9F06-C7193EE17374}" type="slidenum">
              <a:rPr lang="da-DK"/>
              <a:pPr/>
              <a:t>27</a:t>
            </a:fld>
            <a:endParaRPr lang="da-DK"/>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marL="685800" lvl="1" indent="-228600" eaLnBrk="1" hangingPunct="1">
              <a:buFontTx/>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0C3C2EC-0807-574B-8587-F927627C6CFA}" type="slidenum">
              <a:rPr lang="da-DK"/>
              <a:pPr/>
              <a:t>28</a:t>
            </a:fld>
            <a:endParaRPr lang="da-DK"/>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marL="228600" indent="-228600" eaLnBrk="1" hangingPunct="1">
              <a:buFontTx/>
              <a:buAutoNum type="arabicPeriod"/>
            </a:pPr>
            <a:r>
              <a:rPr lang="en-US" b="0" dirty="0" smtClean="0"/>
              <a:t>Just like</a:t>
            </a:r>
            <a:r>
              <a:rPr lang="en-US" b="0" baseline="0" dirty="0" smtClean="0"/>
              <a:t> any other program, psychosocial programs also need to have specific goals and aims, detailed immediate objectives and planned activities. </a:t>
            </a:r>
          </a:p>
          <a:p>
            <a:pPr marL="228600" indent="-228600" eaLnBrk="1" hangingPunct="1">
              <a:buFontTx/>
              <a:buAutoNum type="arabicPeriod"/>
            </a:pPr>
            <a:r>
              <a:rPr lang="en-US" b="0" baseline="0" dirty="0" smtClean="0"/>
              <a:t>The inputs, outputs and outcomes are measured and the results are analyzed to see if they are enabling the fulfillment of the overall goal and aims. </a:t>
            </a:r>
            <a:endParaRPr lang="en-GB" b="0" dirty="0" smtClean="0"/>
          </a:p>
          <a:p>
            <a:pPr marL="228600" indent="-228600" eaLnBrk="1" hangingPunct="1">
              <a:buFontTx/>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FC41A4C-1F4A-1B43-B510-6489AF5CD889}" type="slidenum">
              <a:rPr lang="da-DK"/>
              <a:pPr/>
              <a:t>29</a:t>
            </a:fld>
            <a:endParaRPr lang="da-DK"/>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1.	The Logical Framework</a:t>
            </a:r>
            <a:r>
              <a:rPr lang="en-GB" baseline="0" dirty="0" smtClean="0"/>
              <a:t> Approach – also known as the LFA – is a common tool that is used to have a clear overview of the different program components, and is a useful tool for monitoring and evaluation purposes. This will be explained more in the presentation on monitoring and evaluation. </a:t>
            </a:r>
            <a:endParaRPr lang="en-GB" b="0" dirty="0" smtClean="0"/>
          </a:p>
          <a:p>
            <a:pPr marL="228600" indent="-228600" eaLnBrk="1" hangingPunct="1">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FC41A4C-1F4A-1B43-B510-6489AF5CD889}" type="slidenum">
              <a:rPr lang="da-DK"/>
              <a:pPr/>
              <a:t>3</a:t>
            </a:fld>
            <a:endParaRPr lang="da-DK"/>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0C3C2EC-0807-574B-8587-F927627C6CFA}" type="slidenum">
              <a:rPr lang="da-DK"/>
              <a:pPr/>
              <a:t>30</a:t>
            </a:fld>
            <a:endParaRPr lang="da-DK"/>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question stated: </a:t>
            </a:r>
            <a:r>
              <a:rPr lang="en-US" b="1" dirty="0" smtClean="0"/>
              <a:t>How do you think managing a psychosocial program is different from managing any other kind of program? </a:t>
            </a:r>
          </a:p>
          <a:p>
            <a:pPr marL="228600" indent="-228600" eaLnBrk="1" hangingPunct="1">
              <a:buFontTx/>
              <a:buAutoNum type="arabicPeriod"/>
            </a:pPr>
            <a:r>
              <a:rPr lang="en-US" b="1" dirty="0" smtClean="0"/>
              <a:t>If they struggle to answer, ask them to consider:</a:t>
            </a:r>
          </a:p>
          <a:p>
            <a:pPr marL="685800" lvl="1" indent="-228600" eaLnBrk="1" hangingPunct="1">
              <a:buFontTx/>
              <a:buAutoNum type="arabicPeriod"/>
            </a:pPr>
            <a:r>
              <a:rPr lang="en-US" b="1" dirty="0" smtClean="0"/>
              <a:t>Changing needs of the population during the implementation period. Explain: It is not possible to know, at the beginning of a psychosocial response, how well or how quickly, the population will recover from their initial shock reactions, and what their psychosocial needs will be in 6 months, or in 2 years. </a:t>
            </a:r>
          </a:p>
          <a:p>
            <a:pPr marL="685800" lvl="1" indent="-228600" eaLnBrk="1" hangingPunct="1">
              <a:buFontTx/>
              <a:buAutoNum type="arabicPeriod"/>
            </a:pPr>
            <a:endParaRPr lang="en-GB" dirty="0" smtClean="0"/>
          </a:p>
          <a:p>
            <a:pPr marL="685800" lvl="1" indent="-228600" eaLnBrk="1" hangingPunct="1">
              <a:buFontTx/>
              <a:buNone/>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E6616125-40C0-4148-B004-F3C75B3D0EFC}" type="slidenum">
              <a:rPr lang="da-DK"/>
              <a:pPr/>
              <a:t>31</a:t>
            </a:fld>
            <a:endParaRPr lang="da-DK"/>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As you can see on this graph, as the activities in a psychosocial response change, so will the budget needed to implement these activities. It means that when we try to plan budget expenditure for a psychosocial response over a period of three years, it is not always possible, at the beginning of a project period, to know how much money will be needed for the first year, or the second year, or for the entire project period. </a:t>
            </a:r>
          </a:p>
          <a:p>
            <a:pPr marL="228600" indent="-228600" eaLnBrk="1" hangingPunct="1">
              <a:buFontTx/>
              <a:buAutoNum type="arabicPeriod"/>
            </a:pPr>
            <a:r>
              <a:rPr lang="en-GB" dirty="0" smtClean="0"/>
              <a:t>This does not mean that one should not TRY to make a budget, but it does call for a very important aspect of psychosocial programming – FLEXIBILITY. </a:t>
            </a:r>
          </a:p>
          <a:p>
            <a:pPr marL="228600" indent="-228600" eaLnBrk="1" hangingPunct="1">
              <a:buFontTx/>
              <a:buAutoNum type="arabicPeriod"/>
            </a:pPr>
            <a:endParaRPr lang="en-GB" dirty="0" smtClean="0"/>
          </a:p>
          <a:p>
            <a:pPr marL="228600" indent="-228600" eaLnBrk="1" hangingPunct="1">
              <a:buFontTx/>
              <a:buNone/>
            </a:pPr>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503A32F3-B035-ED48-BD77-90BDC5A5F5BB}" type="slidenum">
              <a:rPr lang="da-DK"/>
              <a:pPr/>
              <a:t>32</a:t>
            </a:fld>
            <a:endParaRPr lang="da-DK"/>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t>The flexibility called for in psychosocial response programming is both related to the changing needs of the population, and to the importance of involving the community in assessing and responding to those needs. </a:t>
            </a:r>
          </a:p>
          <a:p>
            <a:pPr marL="228600" indent="-228600" eaLnBrk="1" hangingPunct="1">
              <a:buFontTx/>
              <a:buAutoNum type="arabicPeriod"/>
            </a:pPr>
            <a:r>
              <a:rPr lang="en-US" dirty="0" smtClean="0"/>
              <a:t>Working with communities often takes a long time, and can at times be difficult due to different logistic challenges, or due to bureaucracies in the organization or in the community structures.</a:t>
            </a:r>
          </a:p>
          <a:p>
            <a:pPr marL="228600" indent="-228600" eaLnBrk="1" hangingPunct="1">
              <a:buFontTx/>
              <a:buAutoNum type="arabicPeriod"/>
            </a:pPr>
            <a:r>
              <a:rPr lang="en-US" dirty="0" smtClean="0"/>
              <a:t>This means that it is not always possible to follow the time lines that were originally planned, which affects future planning and budgeting. </a:t>
            </a:r>
          </a:p>
          <a:p>
            <a:pPr marL="228600" indent="-228600" eaLnBrk="1" hangingPunct="1">
              <a:buFontTx/>
              <a:buAutoNum type="arabicPeriod"/>
            </a:pPr>
            <a:r>
              <a:rPr lang="en-US" dirty="0" smtClean="0"/>
              <a:t>Also, when you encourage communities themselves to decide what activities will be meaningful and helpful – it makes it more difficult to make precise budgets. </a:t>
            </a:r>
          </a:p>
          <a:p>
            <a:pPr marL="228600" indent="-228600" eaLnBrk="1" hangingPunct="1">
              <a:buFontTx/>
              <a:buAutoNum type="arabicPeriod"/>
            </a:pPr>
            <a:r>
              <a:rPr lang="en-US" dirty="0" smtClean="0"/>
              <a:t>One way of approaching this has been that communities have been given budget limits when planning activities. For example, a community may be told they can plan 4 different activities, and they can receive a certain amount of money for this activity – and if it costs more, they have to raise the money themselves for it. This is also a way of empowering the community to take responsibility for their own recovery process.  </a:t>
            </a:r>
          </a:p>
          <a:p>
            <a:pPr marL="228600" indent="-228600" eaLnBrk="1" hangingPunct="1">
              <a:buFontTx/>
              <a:buAutoNum type="arabicPeriod"/>
            </a:pPr>
            <a:r>
              <a:rPr lang="en-US" dirty="0" smtClean="0"/>
              <a:t>It is best to anticipate and plan for fluctuations and adaptations to a psychosocial response budget – and make this clear in your program proposal to funders. In this way you can avoid program locking. </a:t>
            </a:r>
          </a:p>
          <a:p>
            <a:pPr marL="228600" indent="-228600" eaLnBrk="1" hangingPunct="1">
              <a:buFontTx/>
              <a:buAutoNum type="arabicPeriod"/>
            </a:pPr>
            <a:r>
              <a:rPr lang="en-US" dirty="0" smtClean="0"/>
              <a:t>Program locking is when you have been granted money to do a certain activity, and there is no flexibility from your donors. You may end up doing the activity to spend the money in the way it was planned – even though the activity may be completely irrelevant or meaningless, because you are committed to show you used the money on what you intended to. </a:t>
            </a:r>
          </a:p>
          <a:p>
            <a:pPr marL="228600" indent="-228600" eaLnBrk="1" hangingPunct="1">
              <a:buFontTx/>
              <a:buAutoNum type="arabicPeriod"/>
            </a:pPr>
            <a:r>
              <a:rPr lang="en-US" dirty="0" smtClean="0"/>
              <a:t>This kind of budgeting may work for other sector responses, but it is not always feasible in a psychosocial response. </a:t>
            </a:r>
          </a:p>
          <a:p>
            <a:pPr marL="228600" indent="-228600" eaLnBrk="1" hangingPunct="1">
              <a:buFontTx/>
              <a:buAutoNum type="arabicPeriod"/>
            </a:pPr>
            <a:endParaRPr lang="en-GB" dirty="0" smtClean="0"/>
          </a:p>
          <a:p>
            <a:pPr marL="228600" indent="-228600" eaLnBrk="1" hangingPunct="1">
              <a:buFontTx/>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824964AF-9EA3-2648-A088-70F80BB4FFC5}" type="slidenum">
              <a:rPr lang="da-DK"/>
              <a:pPr/>
              <a:t>33</a:t>
            </a:fld>
            <a:endParaRPr lang="da-DK"/>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t>The three main things to consider in terms of human resources in a psychosocial response are training needs, supervision and retention. </a:t>
            </a:r>
          </a:p>
          <a:p>
            <a:pPr marL="228600" indent="-228600" eaLnBrk="1" hangingPunct="1">
              <a:buFontTx/>
              <a:buAutoNum type="arabicPeriod"/>
            </a:pPr>
            <a:r>
              <a:rPr lang="en-US" dirty="0" smtClean="0"/>
              <a:t>Working with psychosocial support can be a very difficult emotional experience, because you often have direct contact with, and have to support, people who have suffered immense losses and experience great distress. It is therefore very important that all staff and volunteers that work with psychosocial interventions have training, not only in how to support others, but also in how to take care of themselves and of their peers. </a:t>
            </a:r>
          </a:p>
          <a:p>
            <a:pPr marL="228600" indent="-228600" eaLnBrk="1" hangingPunct="1">
              <a:buFontTx/>
              <a:buAutoNum type="arabicPeriod"/>
            </a:pPr>
            <a:r>
              <a:rPr lang="en-US" dirty="0" smtClean="0"/>
              <a:t>It is the responsibility of the program managers to make sure that the staff and volunteers have that training, and also to make sure that they are all coping emotionally with the work they are doing. Good supervision is not only ensuring that staff are doing what is expected of them, but it is also making sure that staff and volunteers feel comfortable and confident with their tasks. </a:t>
            </a:r>
          </a:p>
          <a:p>
            <a:pPr marL="228600" indent="-228600" eaLnBrk="1" hangingPunct="1">
              <a:buFontTx/>
              <a:buAutoNum type="arabicPeriod"/>
            </a:pPr>
            <a:r>
              <a:rPr lang="en-US" dirty="0" smtClean="0"/>
              <a:t>Retention is particularly an issue with long-term programs, where some of the staff or volunteers may choose to find work elsewhere, or at some point are unable to commit themselves to the psychosocial program any more. Since psychosocial support work involves a great deal of training, efforts should be made to encourage staff and volunteers to stay with the program. Not only because they develop invaluable skills, but also because it means a lot to the affected population when they develop long-term relationships with the staff and volunteers who are working with them. </a:t>
            </a:r>
            <a:endParaRPr lang="en-GB"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48437049-00FC-434C-ADE8-10DE9F78F89B}" type="slidenum">
              <a:rPr lang="da-DK"/>
              <a:pPr/>
              <a:t>34</a:t>
            </a:fld>
            <a:endParaRPr lang="da-DK"/>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Although the two main aspects of psychosocial wellbeing are psychological health and strength, and supportive healthy social relations, other factors also have great influence on psychosocial wellbeing. First and foremost are fulfilment of basic needs – food, access to water and shelter. Other factors are physical health and access to needed medical care; access to education and mental stimulation; and being safe from danger. </a:t>
            </a:r>
          </a:p>
          <a:p>
            <a:pPr marL="228600" indent="-228600" eaLnBrk="1" hangingPunct="1">
              <a:buFontTx/>
              <a:buAutoNum type="arabicPeriod"/>
            </a:pPr>
            <a:r>
              <a:rPr lang="en-GB" dirty="0" smtClean="0"/>
              <a:t>It is usually beyond the scope of a psychosocial intervention to address all these different factors – which highlights the importance of working together with other partners, who can address these factors.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C63D41C-B726-034D-8476-2E895FCE8980}" type="slidenum">
              <a:rPr lang="da-DK"/>
              <a:pPr/>
              <a:t>35</a:t>
            </a:fld>
            <a:endParaRPr lang="da-DK"/>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Such partners are typically other sectors of the Red Cross Red Crescent National Society, external partners – such as different ministries of the government, for example Ministry of Health, of Education; other organizations that may or may not work with psychosocial support, such as UN agencies; and finally community based organizations, non-governmental organizations and faith-based organizations. </a:t>
            </a:r>
          </a:p>
          <a:p>
            <a:pPr marL="228600" indent="-228600" eaLnBrk="1" hangingPunct="1">
              <a:buFontTx/>
              <a:buAutoNum type="arabicPeriod"/>
            </a:pPr>
            <a:r>
              <a:rPr lang="en-GB" dirty="0" smtClean="0"/>
              <a:t>Working together with other organizations will dramatically increase the opportunity for providing holistic support to the affected population, which in turn helps to improve and strengthen their psychosocial wellbeing.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3A56EA4A-7BB8-7F4A-97FD-84A8ACD4F05C}" type="slidenum">
              <a:rPr lang="da-DK"/>
              <a:pPr/>
              <a:t>36</a:t>
            </a:fld>
            <a:endParaRPr lang="da-DK"/>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stated question: </a:t>
            </a:r>
            <a:r>
              <a:rPr lang="en-US" b="1" dirty="0" smtClean="0"/>
              <a:t>Why do we need to advocate for the inclusion of psychosocial focus in disaster responses? </a:t>
            </a:r>
          </a:p>
          <a:p>
            <a:pPr marL="228600" indent="-228600" eaLnBrk="1" hangingPunct="1">
              <a:buFontTx/>
              <a:buAutoNum type="arabicPeriod"/>
            </a:pPr>
            <a:r>
              <a:rPr lang="en-US" b="1" dirty="0" smtClean="0"/>
              <a:t>Explain the following: </a:t>
            </a:r>
          </a:p>
          <a:p>
            <a:pPr marL="685800" lvl="1" indent="-228600" eaLnBrk="1" hangingPunct="1">
              <a:buFontTx/>
              <a:buAutoNum type="arabicPeriod"/>
            </a:pPr>
            <a:r>
              <a:rPr lang="en-US" b="0" dirty="0" smtClean="0"/>
              <a:t>One important reason to</a:t>
            </a:r>
            <a:r>
              <a:rPr lang="en-US" b="0" baseline="0" dirty="0" smtClean="0"/>
              <a:t> advocate for psychosocial support is to motivate the development of national policies and guidelines. This is because although there is increasing focus on psychosocial support worldwide, many countries have not yet created such guidelines or policies. Without these, there is no control over who and what kind of psychosocial support is provided – and there have been instances where organizations or individuals who meant well, have done more harm than good in provision of PSS. </a:t>
            </a:r>
          </a:p>
          <a:p>
            <a:pPr marL="685800" lvl="1" indent="-228600" eaLnBrk="1" hangingPunct="1">
              <a:buFontTx/>
              <a:buAutoNum type="arabicPeriod"/>
            </a:pPr>
            <a:r>
              <a:rPr lang="en-US" b="0" baseline="0" dirty="0" smtClean="0"/>
              <a:t>The second important reason to advocate for attention to psychosocial support is to ensure that organizations, and eventually governments, start to budget for psychosocial responses and programs. Increasing budgets will naturally improve training opportunities and service delivery, and again will contribute to quality assurance. </a:t>
            </a:r>
          </a:p>
          <a:p>
            <a:pPr marL="685800" lvl="1" indent="-228600" eaLnBrk="1" hangingPunct="1">
              <a:buFontTx/>
              <a:buAutoNum type="arabicPeriod"/>
            </a:pPr>
            <a:r>
              <a:rPr lang="en-US" b="0" baseline="0" dirty="0" smtClean="0"/>
              <a:t>However, the most important, and most obvious reason to advocate for attention to psychosocial needs and support, is ultimately to ensure that the people who need psychosocial support get it. </a:t>
            </a:r>
          </a:p>
          <a:p>
            <a:pPr marL="685800" lvl="1" indent="-228600" eaLnBrk="1" hangingPunct="1">
              <a:buFontTx/>
              <a:buNone/>
            </a:pPr>
            <a:endParaRPr lang="en-US" b="0" dirty="0" smtClean="0"/>
          </a:p>
          <a:p>
            <a:pPr marL="228600" indent="-228600" eaLnBrk="1" hangingPunct="1">
              <a:buFontTx/>
              <a:buAutoNum type="arabicPeriod"/>
            </a:pPr>
            <a:endParaRPr lang="en-GB"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38D06A8E-5F37-3743-A3B0-8C93F723DBFD}" type="slidenum">
              <a:rPr lang="da-DK"/>
              <a:pPr/>
              <a:t>37</a:t>
            </a:fld>
            <a:endParaRPr lang="da-DK"/>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marL="228600" indent="-228600" eaLnBrk="1" hangingPunct="1">
              <a:buFontTx/>
              <a:buAutoNum type="arabicPeriod"/>
            </a:pPr>
            <a:r>
              <a:rPr lang="en-US" dirty="0" smtClean="0"/>
              <a:t>The success of advocating for something partly depends on how well it is explained and argued for. Two important aspects of advocating are raising awareness and sharing information</a:t>
            </a:r>
          </a:p>
          <a:p>
            <a:pPr marL="228600" indent="-228600" eaLnBrk="1" hangingPunct="1">
              <a:buFontTx/>
              <a:buAutoNum type="arabicPeriod"/>
            </a:pPr>
            <a:r>
              <a:rPr lang="en-US" b="1" dirty="0" smtClean="0"/>
              <a:t>Ask the participants: How do you do this? </a:t>
            </a:r>
          </a:p>
          <a:p>
            <a:pPr marL="228600" indent="-228600" eaLnBrk="1" hangingPunct="1">
              <a:buFontTx/>
              <a:buAutoNum type="arabicPeriod"/>
            </a:pPr>
            <a:r>
              <a:rPr lang="en-US" b="1" dirty="0" smtClean="0"/>
              <a:t>Explain: </a:t>
            </a:r>
            <a:r>
              <a:rPr lang="en-US" dirty="0" smtClean="0"/>
              <a:t>Firstly by making sure that you document all aspects of the psychosocial response well. This is needed for internal use, in reports, for monitoring and evaluation – and also for providing evidence based facts on psychosocial interventions that can be used for advocacy. </a:t>
            </a:r>
          </a:p>
          <a:p>
            <a:pPr marL="228600" indent="-228600" eaLnBrk="1" hangingPunct="1">
              <a:buFontTx/>
              <a:buAutoNum type="arabicPeriod"/>
            </a:pPr>
            <a:r>
              <a:rPr lang="en-US" dirty="0" smtClean="0"/>
              <a:t>The second aspect of this, is finding the correct ways to share the information. Information on both planning and outcomes of interventions should be shared with other stakeholders and partners. Last, Informative, Educative and Communicative (IEC) materials should always be an important components of a psychosocial program, to help raise public awareness of psychosocial wellbeing, challenges and psychosocial support.  </a:t>
            </a:r>
            <a:endParaRPr lang="en-GB" smtClean="0"/>
          </a:p>
          <a:p>
            <a:pPr marL="228600" indent="-228600" eaLnBrk="1" hangingPunct="1">
              <a:buFontTx/>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8D5BF25-C487-9E44-8E39-D8B01934AC32}" type="slidenum">
              <a:rPr lang="da-DK"/>
              <a:pPr/>
              <a:t>4</a:t>
            </a:fld>
            <a:endParaRPr lang="da-DK"/>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marL="228600" indent="-228600" eaLnBrk="1" hangingPunct="1"/>
            <a:r>
              <a:rPr lang="en-GB" dirty="0" smtClean="0"/>
              <a:t>1. Ideally planning a psychosocial response should be done before there is need for it – as part of Disaster Preparedness.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33D0E77-CFBF-2B4C-90D9-040DA95719FF}" type="slidenum">
              <a:rPr lang="da-DK"/>
              <a:pPr/>
              <a:t>5</a:t>
            </a:fld>
            <a:endParaRPr lang="da-DK"/>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marL="228600" indent="-228600" eaLnBrk="1" hangingPunct="1">
              <a:buFontTx/>
              <a:buAutoNum type="arabicPeriod"/>
            </a:pPr>
            <a:r>
              <a:rPr lang="en-GB" dirty="0" smtClean="0"/>
              <a:t>Two important components of Disaster Preparedness that can help a National Society be well-prepared and competent to plan and execute a successful psychosocial response are training and advocacy. </a:t>
            </a:r>
          </a:p>
          <a:p>
            <a:pPr marL="228600" indent="-228600" eaLnBrk="1" hangingPunct="1">
              <a:buFontTx/>
              <a:buAutoNum type="arabicPeriod"/>
            </a:pPr>
            <a:endParaRPr lang="en-GB" dirty="0" smtClean="0"/>
          </a:p>
          <a:p>
            <a:pPr marL="228600" indent="-228600" eaLnBrk="1" hangingPunct="1">
              <a:buFontTx/>
              <a:buAutoNum type="arabicPeriod"/>
            </a:pPr>
            <a:r>
              <a:rPr lang="en-GB" dirty="0" smtClean="0"/>
              <a:t>Staff, volunteers and other community members can be trained in basic knowledge about psychosocial wellbeing and how different disasters or other crisis events can impact this and create a need for psychosocial support. They can also be trained in how to provide psychological first aid, and on how to recognise people who may be in need of referral for severe psychological distress. Furthermore, they can also be trained on how to plan and prepare for long term psychosocial programs and activities – and on how to train others. This picture on the left is of a boy who is taking part in a disaster preparedness training at his school. </a:t>
            </a:r>
          </a:p>
          <a:p>
            <a:pPr marL="228600" indent="-228600" eaLnBrk="1" hangingPunct="1">
              <a:buFontTx/>
              <a:buAutoNum type="arabicPeriod"/>
            </a:pPr>
            <a:endParaRPr lang="en-GB" dirty="0" smtClean="0"/>
          </a:p>
          <a:p>
            <a:pPr marL="228600" indent="-228600" eaLnBrk="1" hangingPunct="1">
              <a:buFontTx/>
              <a:buAutoNum type="arabicPeriod"/>
            </a:pPr>
            <a:r>
              <a:rPr lang="en-GB" dirty="0" smtClean="0"/>
              <a:t>The second component is advocacy. Since psychosocial support is a relatively new field and there is increasing focus on it in disaster responses, there is still a large need for increasing public and organizational awareness of what it is, the benefits of including it in responses, and how to do this. Advocating for psychosocial support also includes motivating allocations of organization’s budgets for training and implementation of responses, advocating for attention to psychosocial support awareness in all </a:t>
            </a:r>
            <a:r>
              <a:rPr lang="en-GB" dirty="0" err="1" smtClean="0"/>
              <a:t>sectoral</a:t>
            </a:r>
            <a:r>
              <a:rPr lang="en-GB" dirty="0" smtClean="0"/>
              <a:t> responses. </a:t>
            </a:r>
          </a:p>
          <a:p>
            <a:pPr marL="228600" indent="-228600" eaLnBrk="1" hangingPunct="1">
              <a:buFontTx/>
              <a:buAutoNum type="arabicPeriod"/>
            </a:pPr>
            <a:endParaRPr lang="en-GB" dirty="0" smtClean="0"/>
          </a:p>
          <a:p>
            <a:pPr marL="228600" indent="-228600" eaLnBrk="1" hangingPunct="1"/>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A6F7145-88E1-C14B-910C-10BC9EEB9E08}" type="slidenum">
              <a:rPr lang="da-DK"/>
              <a:pPr/>
              <a:t>6</a:t>
            </a:fld>
            <a:endParaRPr lang="da-DK"/>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CLICK: </a:t>
            </a:r>
            <a:r>
              <a:rPr lang="en-GB" dirty="0" smtClean="0"/>
              <a:t>When a critical event or disaster has taken place, a rapid assessment is typically undertaken as soon as possible after the event. The outcome of this assessment will enable planning and implementation of activities that respond to the populations immediate psychosocial needs.</a:t>
            </a:r>
            <a:r>
              <a:rPr lang="en-GB" b="1" dirty="0" smtClean="0"/>
              <a:t> </a:t>
            </a:r>
          </a:p>
          <a:p>
            <a:pPr marL="228600" indent="-228600" eaLnBrk="1" hangingPunct="1">
              <a:buFontTx/>
              <a:buAutoNum type="arabicPeriod"/>
            </a:pPr>
            <a:r>
              <a:rPr lang="en-GB" dirty="0" smtClean="0"/>
              <a:t> </a:t>
            </a:r>
            <a:r>
              <a:rPr lang="en-GB" b="1" dirty="0" smtClean="0"/>
              <a:t>CLICK: </a:t>
            </a:r>
            <a:r>
              <a:rPr lang="en-GB" dirty="0" smtClean="0"/>
              <a:t>The rapid assessment and the outcomes of the immediate activities will also inform as to whether there is need for further psychosocial interventions, and if so, this will call for a detailed assessment.</a:t>
            </a:r>
            <a:endParaRPr lang="en-GB" b="1" dirty="0" smtClean="0"/>
          </a:p>
          <a:p>
            <a:pPr marL="228600" indent="-228600" eaLnBrk="1" hangingPunct="1">
              <a:buFontTx/>
              <a:buAutoNum type="arabicPeriod"/>
            </a:pPr>
            <a:r>
              <a:rPr lang="en-GB" b="1" dirty="0" smtClean="0"/>
              <a:t>CLICK: </a:t>
            </a:r>
            <a:r>
              <a:rPr lang="en-GB" dirty="0" smtClean="0"/>
              <a:t>The results of the detailed assessment will then enable planning of long-term psychosocial interventions. </a:t>
            </a:r>
            <a:endParaRPr lang="en-GB" b="1" dirty="0" smtClean="0"/>
          </a:p>
          <a:p>
            <a:pPr marL="228600" indent="-228600" eaLnBrk="1" hangingPunct="1">
              <a:buFontTx/>
              <a:buAutoNum type="arabicPeriod"/>
            </a:pPr>
            <a:r>
              <a:rPr lang="en-GB" b="1" dirty="0" smtClean="0"/>
              <a:t>CLICK: </a:t>
            </a:r>
            <a:r>
              <a:rPr lang="en-GB" dirty="0" smtClean="0"/>
              <a:t>Throughout a psychosocial program cycle, the continuous assessments – also known as monitoring activities – will enable continuous evaluation of the process and the progress of the intervention, and inform any need for adaptation or planning of new or alternate activities. </a:t>
            </a:r>
            <a:endParaRPr lang="en-GB" b="1" dirty="0" smtClean="0"/>
          </a:p>
          <a:p>
            <a:pPr marL="228600" indent="-228600" eaLnBrk="1" hangingPunct="1">
              <a:buFontTx/>
              <a:buAutoNum type="arabicPeriod"/>
            </a:pPr>
            <a:r>
              <a:rPr lang="en-GB" b="1" dirty="0" smtClean="0"/>
              <a:t>CLICK: </a:t>
            </a:r>
            <a:r>
              <a:rPr lang="en-GB" dirty="0" smtClean="0"/>
              <a:t>It is important to note that whilst the assessments and planning take place, activities are taking place continuously and concurrently. These may be training or psychosocial activities with the targeted population.</a:t>
            </a:r>
            <a:r>
              <a:rPr lang="en-GB" b="1" dirty="0" smtClean="0"/>
              <a:t> </a:t>
            </a:r>
            <a:endParaRPr lang="en-GB" b="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0F3B03A-115E-034C-BC1A-A5F152A37940}" type="slidenum">
              <a:rPr lang="da-DK"/>
              <a:pPr/>
              <a:t>7</a:t>
            </a:fld>
            <a:endParaRPr lang="da-DK"/>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 “who the most important group of people are in a psychosocial response?”. The correct answer is the affected population. </a:t>
            </a:r>
            <a:r>
              <a:rPr lang="en-GB" dirty="0" smtClean="0"/>
              <a:t>Explain:</a:t>
            </a:r>
          </a:p>
          <a:p>
            <a:pPr marL="228600" indent="-228600" eaLnBrk="1" hangingPunct="1">
              <a:buFontTx/>
              <a:buAutoNum type="arabicPeriod"/>
            </a:pPr>
            <a:r>
              <a:rPr lang="en-GB" b="1" dirty="0" smtClean="0"/>
              <a:t>CLICK: </a:t>
            </a:r>
            <a:r>
              <a:rPr lang="en-GB" dirty="0" smtClean="0"/>
              <a:t>The affected population is also known as the community.</a:t>
            </a:r>
          </a:p>
          <a:p>
            <a:pPr marL="228600" indent="-228600" eaLnBrk="1" hangingPunct="1">
              <a:buFontTx/>
              <a:buAutoNum type="arabicPeriod"/>
            </a:pPr>
            <a:r>
              <a:rPr lang="en-GB" b="1" dirty="0" smtClean="0"/>
              <a:t>CLICK: Now ask the participants what a community is? </a:t>
            </a:r>
            <a:r>
              <a:rPr lang="en-GB" dirty="0" smtClean="0"/>
              <a:t>If they don’t include the following, add this to their response:</a:t>
            </a:r>
          </a:p>
          <a:p>
            <a:pPr marL="228600" indent="-228600" eaLnBrk="1" hangingPunct="1">
              <a:buFontTx/>
              <a:buAutoNum type="arabicPeriod"/>
            </a:pPr>
            <a:r>
              <a:rPr lang="en-GB" b="1" dirty="0" smtClean="0"/>
              <a:t>CLICK: </a:t>
            </a:r>
            <a:r>
              <a:rPr lang="en-GB" dirty="0" smtClean="0"/>
              <a:t>A community is a group of people who share some kind of characteristics, and have something in common. A community may be the people living in the same area, or it may be people from different areas who are brought together because of something they do together, like people who attend the same church, or whose children attend the same school. Following a disaster or critical event, the affected population are a community because of their shared experiences, and usually their shared needs. </a:t>
            </a:r>
          </a:p>
          <a:p>
            <a:pPr marL="228600" indent="-228600" eaLnBrk="1" hangingPunct="1">
              <a:buFontTx/>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9C5BC72-8F3E-EC4B-812F-26CAC4C79EED}" type="slidenum">
              <a:rPr lang="da-DK"/>
              <a:pPr/>
              <a:t>8</a:t>
            </a:fld>
            <a:endParaRPr lang="da-DK"/>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the stated question: “ Why is participation of the affected community important for a psychosocial response?”</a:t>
            </a:r>
          </a:p>
          <a:p>
            <a:pPr marL="228600" indent="-228600" eaLnBrk="1" hangingPunct="1">
              <a:buFontTx/>
              <a:buAutoNum type="arabicPeriod"/>
            </a:pPr>
            <a:r>
              <a:rPr lang="en-GB" b="1" dirty="0" smtClean="0"/>
              <a:t>When they have given all the answers they can, CLICK and add or reiterate the points on the slide. </a:t>
            </a:r>
            <a:endParaRPr lang="en-GB" dirty="0" smtClean="0"/>
          </a:p>
          <a:p>
            <a:pPr marL="228600" indent="-228600" eaLnBrk="1" hangingPunct="1">
              <a:buFontTx/>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6A1D863-3A5D-5A4C-8414-6063A29F85EC}" type="slidenum">
              <a:rPr lang="da-DK"/>
              <a:pPr/>
              <a:t>9</a:t>
            </a:fld>
            <a:endParaRPr lang="da-DK"/>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marL="228600" indent="-228600" eaLnBrk="1" hangingPunct="1">
              <a:buFontTx/>
              <a:buAutoNum type="arabicPeriod"/>
            </a:pPr>
            <a:r>
              <a:rPr lang="en-GB" b="1" dirty="0" smtClean="0"/>
              <a:t>Ask the participants what parts of a psychosocial response the community can participate in. The correct answer is everything. </a:t>
            </a:r>
          </a:p>
          <a:p>
            <a:pPr marL="228600" indent="-228600" eaLnBrk="1" hangingPunct="1">
              <a:buFontTx/>
              <a:buAutoNum type="arabicPeriod"/>
            </a:pPr>
            <a:r>
              <a:rPr lang="en-GB" b="1" dirty="0" smtClean="0"/>
              <a:t>Explain: </a:t>
            </a:r>
            <a:r>
              <a:rPr lang="en-GB" dirty="0" smtClean="0"/>
              <a:t>They can participate in assessments of needs, in planning the activities that are most meaningful and helpful. In many cases, community members can input/inspire draft proposals to make sure the program management team have correctly understood what they would like to do. </a:t>
            </a:r>
          </a:p>
          <a:p>
            <a:pPr marL="228600" indent="-228600" eaLnBrk="1" hangingPunct="1">
              <a:buFontTx/>
              <a:buAutoNum type="arabicPeriod"/>
            </a:pPr>
            <a:r>
              <a:rPr lang="en-GB" dirty="0" smtClean="0"/>
              <a:t>The community members are also obviously the key participants in activities. This means they can also be assigned leadership roles in motivating the participation of others, and taking responsibility for the planning and implementation of the various activities. </a:t>
            </a:r>
          </a:p>
          <a:p>
            <a:pPr marL="228600" indent="-228600" eaLnBrk="1" hangingPunct="1">
              <a:buFontTx/>
              <a:buAutoNum type="arabicPeriod"/>
            </a:pPr>
            <a:r>
              <a:rPr lang="en-GB" dirty="0" smtClean="0"/>
              <a:t>Finally, the community members play double roles in monitoring and evaluation activities, as they are the key informants, and also the best suited to interview others and collect data from their peers. </a:t>
            </a:r>
          </a:p>
          <a:p>
            <a:pPr marL="228600" indent="-228600" eaLnBrk="1" hangingPunct="1">
              <a:buFontTx/>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Rectangle 17"/>
          <p:cNvSpPr>
            <a:spLocks noChangeArrowheads="1"/>
          </p:cNvSpPr>
          <p:nvPr/>
        </p:nvSpPr>
        <p:spPr bwMode="auto">
          <a:xfrm>
            <a:off x="381000" y="1752600"/>
            <a:ext cx="6858000" cy="4343400"/>
          </a:xfrm>
          <a:prstGeom prst="rect">
            <a:avLst/>
          </a:prstGeom>
          <a:noFill/>
          <a:ln w="9525">
            <a:noFill/>
            <a:miter lim="800000"/>
            <a:headEnd/>
            <a:tailEnd/>
          </a:ln>
        </p:spPr>
        <p:txBody>
          <a:bodyPr>
            <a:prstTxWarp prst="textNoShape">
              <a:avLst/>
            </a:prstTxWarp>
          </a:bodyPr>
          <a:lstStyle/>
          <a:p>
            <a:pPr eaLnBrk="1" hangingPunct="1">
              <a:spcBef>
                <a:spcPct val="20000"/>
              </a:spcBef>
              <a:defRPr/>
            </a:pPr>
            <a:r>
              <a:rPr lang="da-DK" sz="500" b="1">
                <a:latin typeface="Helvetica" charset="0"/>
              </a:rPr>
              <a:t>Click to edit Master text styles</a:t>
            </a:r>
          </a:p>
          <a:p>
            <a:pPr eaLnBrk="1" hangingPunct="1">
              <a:spcBef>
                <a:spcPct val="20000"/>
              </a:spcBef>
              <a:defRPr/>
            </a:pPr>
            <a:r>
              <a:rPr lang="da-DK" sz="500" b="1">
                <a:latin typeface="Helvetica" charset="0"/>
              </a:rPr>
              <a:t>Second level</a:t>
            </a:r>
          </a:p>
          <a:p>
            <a:pPr eaLnBrk="1" hangingPunct="1">
              <a:spcBef>
                <a:spcPct val="20000"/>
              </a:spcBef>
              <a:defRPr/>
            </a:pPr>
            <a:r>
              <a:rPr lang="da-DK" sz="500" b="1">
                <a:latin typeface="Helvetica" charset="0"/>
              </a:rPr>
              <a:t>Third level</a:t>
            </a:r>
          </a:p>
          <a:p>
            <a:pPr eaLnBrk="1" hangingPunct="1">
              <a:spcBef>
                <a:spcPct val="20000"/>
              </a:spcBef>
              <a:defRPr/>
            </a:pPr>
            <a:r>
              <a:rPr lang="da-DK" sz="500" b="1">
                <a:latin typeface="Helvetica" charset="0"/>
              </a:rPr>
              <a:t>Fourth level</a:t>
            </a:r>
          </a:p>
          <a:p>
            <a:pPr eaLnBrk="1" hangingPunct="1">
              <a:spcBef>
                <a:spcPct val="20000"/>
              </a:spcBef>
              <a:defRPr/>
            </a:pPr>
            <a:r>
              <a:rPr lang="da-DK" sz="500" b="1">
                <a:latin typeface="Helvetica" charset="0"/>
              </a:rPr>
              <a:t>Fifth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457200"/>
            <a:ext cx="19812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457200"/>
            <a:ext cx="57912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86200" y="1752600"/>
            <a:ext cx="3352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45720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a:t>Click to edit Master title style</a:t>
            </a:r>
          </a:p>
        </p:txBody>
      </p:sp>
      <p:sp>
        <p:nvSpPr>
          <p:cNvPr id="1027" name="Rectangle 3"/>
          <p:cNvSpPr>
            <a:spLocks noGrp="1" noChangeArrowheads="1"/>
          </p:cNvSpPr>
          <p:nvPr>
            <p:ph type="body" idx="1"/>
          </p:nvPr>
        </p:nvSpPr>
        <p:spPr bwMode="auto">
          <a:xfrm>
            <a:off x="381000" y="1752600"/>
            <a:ext cx="6858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a:t>Click to edit Master text styles</a:t>
            </a:r>
          </a:p>
          <a:p>
            <a:pPr lvl="1"/>
            <a:r>
              <a:rPr lang="da-DK"/>
              <a:t>Second level</a:t>
            </a:r>
          </a:p>
          <a:p>
            <a:pPr lvl="2"/>
            <a:r>
              <a:rPr lang="da-DK"/>
              <a:t>Third level</a:t>
            </a:r>
          </a:p>
          <a:p>
            <a:pPr lvl="3"/>
            <a:r>
              <a:rPr lang="da-DK"/>
              <a:t>Fourth level</a:t>
            </a:r>
          </a:p>
          <a:p>
            <a:pPr lvl="4"/>
            <a:r>
              <a:rPr lang="da-DK"/>
              <a:t>Fifth level</a:t>
            </a:r>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iming>
    <p:tnLst>
      <p:par>
        <p:cTn id="1" dur="indefinite" restart="never" nodeType="tmRoot"/>
      </p:par>
    </p:tnLst>
  </p:timing>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tx2"/>
          </a:solidFill>
          <a:latin typeface="Helvetica" charset="0"/>
          <a:ea typeface="ヒラギノ角ゴ Pro W3" charset="-128"/>
          <a:cs typeface="ヒラギノ角ゴ Pro W3" charset="-128"/>
        </a:defRPr>
      </a:lvl5pPr>
      <a:lvl6pPr marL="4572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6pPr>
      <a:lvl7pPr marL="9144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7pPr>
      <a:lvl8pPr marL="13716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8pPr>
      <a:lvl9pPr marL="1828800" algn="l" rtl="0" fontAlgn="base">
        <a:spcBef>
          <a:spcPct val="0"/>
        </a:spcBef>
        <a:spcAft>
          <a:spcPct val="0"/>
        </a:spcAft>
        <a:defRPr sz="2400" b="1">
          <a:solidFill>
            <a:schemeClr val="tx2"/>
          </a:solidFill>
          <a:latin typeface="Helvetica"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defRPr sz="16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2.png"/><Relationship Id="rId9" Type="http://schemas.microsoft.com/office/2007/relationships/diagramDrawing" Target="../diagrams/drawing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5.pdf"/><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png"/><Relationship Id="rId9" Type="http://schemas.microsoft.com/office/2007/relationships/diagramDrawing" Target="../diagrams/drawing5.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png"/><Relationship Id="rId7" Type="http://schemas.openxmlformats.org/officeDocument/2006/relationships/diagramQuickStyle" Target="../diagrams/quickStyle6.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png"/><Relationship Id="rId9" Type="http://schemas.microsoft.com/office/2007/relationships/diagramDrawing" Target="../diagrams/drawing6.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1.png"/><Relationship Id="rId7" Type="http://schemas.openxmlformats.org/officeDocument/2006/relationships/diagramQuickStyle" Target="../diagrams/quickStyle7.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2.png"/><Relationship Id="rId9" Type="http://schemas.microsoft.com/office/2007/relationships/diagramDrawing" Target="../diagrams/drawing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30323"/>
        </a:solidFill>
        <a:effectLst/>
      </p:bgPr>
    </p:bg>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5363" name="Text Box 11"/>
          <p:cNvSpPr txBox="1">
            <a:spLocks noChangeArrowheads="1"/>
          </p:cNvSpPr>
          <p:nvPr/>
        </p:nvSpPr>
        <p:spPr bwMode="auto">
          <a:xfrm>
            <a:off x="0" y="609600"/>
            <a:ext cx="9144000" cy="707886"/>
          </a:xfrm>
          <a:prstGeom prst="rect">
            <a:avLst/>
          </a:prstGeom>
          <a:noFill/>
          <a:ln w="9525">
            <a:noFill/>
            <a:miter lim="800000"/>
            <a:headEnd/>
            <a:tailEnd/>
          </a:ln>
        </p:spPr>
        <p:txBody>
          <a:bodyPr>
            <a:prstTxWarp prst="textNoShape">
              <a:avLst/>
            </a:prstTxWarp>
            <a:spAutoFit/>
          </a:bodyPr>
          <a:lstStyle/>
          <a:p>
            <a:pPr algn="ctr">
              <a:spcBef>
                <a:spcPct val="50000"/>
              </a:spcBef>
            </a:pPr>
            <a:r>
              <a:rPr lang="da-DK" sz="4000" b="1" dirty="0" smtClean="0">
                <a:solidFill>
                  <a:schemeClr val="tx2"/>
                </a:solidFill>
                <a:latin typeface="Helvetica" charset="0"/>
              </a:rPr>
              <a:t>PLANIFICATION </a:t>
            </a:r>
            <a:r>
              <a:rPr lang="da-DK" sz="4000" b="1" dirty="0">
                <a:solidFill>
                  <a:schemeClr val="tx2"/>
                </a:solidFill>
                <a:latin typeface="Helvetica" charset="0"/>
              </a:rPr>
              <a:t>&amp; MISE EN ŒUVRE</a:t>
            </a:r>
          </a:p>
        </p:txBody>
      </p:sp>
      <p:sp>
        <p:nvSpPr>
          <p:cNvPr id="15364" name="Text Box 12"/>
          <p:cNvSpPr txBox="1">
            <a:spLocks noChangeArrowheads="1"/>
          </p:cNvSpPr>
          <p:nvPr/>
        </p:nvSpPr>
        <p:spPr bwMode="auto">
          <a:xfrm>
            <a:off x="3581400" y="150813"/>
            <a:ext cx="4876800" cy="246062"/>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MISE </a:t>
            </a:r>
            <a:r>
              <a:rPr lang="da-DK" sz="1000" b="1" dirty="0" smtClean="0">
                <a:latin typeface="Helvetica" charset="0"/>
              </a:rPr>
              <a:t>EN </a:t>
            </a:r>
            <a:r>
              <a:rPr lang="da-DK" sz="1000" b="1" dirty="0" smtClean="0">
                <a:latin typeface="Helvetica" charset="0"/>
              </a:rPr>
              <a:t>ŒUVRE</a:t>
            </a:r>
            <a:endParaRPr lang="da-DK" sz="1000" b="1" dirty="0">
              <a:latin typeface="Helvetica" charset="0"/>
            </a:endParaRPr>
          </a:p>
        </p:txBody>
      </p:sp>
      <p:pic>
        <p:nvPicPr>
          <p:cNvPr id="15365" name="Picture 14"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15366" name="Picture 6"/>
          <p:cNvPicPr>
            <a:picLocks noChangeAspect="1"/>
          </p:cNvPicPr>
          <p:nvPr/>
        </p:nvPicPr>
        <p:blipFill>
          <a:blip r:embed="rId5"/>
          <a:srcRect/>
          <a:stretch>
            <a:fillRect/>
          </a:stretch>
        </p:blipFill>
        <p:spPr bwMode="auto">
          <a:xfrm>
            <a:off x="2133600" y="1752600"/>
            <a:ext cx="4986231" cy="444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379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33796"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Participation communautaire</a:t>
            </a:r>
          </a:p>
        </p:txBody>
      </p:sp>
      <p:pic>
        <p:nvPicPr>
          <p:cNvPr id="3379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3798" name="TextBox 6"/>
          <p:cNvSpPr txBox="1">
            <a:spLocks noChangeArrowheads="1"/>
          </p:cNvSpPr>
          <p:nvPr/>
        </p:nvSpPr>
        <p:spPr bwMode="auto">
          <a:xfrm>
            <a:off x="0" y="1676400"/>
            <a:ext cx="8839200" cy="461963"/>
          </a:xfrm>
          <a:prstGeom prst="rect">
            <a:avLst/>
          </a:prstGeom>
          <a:noFill/>
          <a:ln w="9525">
            <a:noFill/>
            <a:miter lim="800000"/>
            <a:headEnd/>
            <a:tailEnd/>
          </a:ln>
        </p:spPr>
        <p:txBody>
          <a:bodyPr>
            <a:prstTxWarp prst="textNoShape">
              <a:avLst/>
            </a:prstTxWarp>
            <a:spAutoFit/>
          </a:bodyPr>
          <a:lstStyle/>
          <a:p>
            <a:r>
              <a:rPr lang="en-US" b="1"/>
              <a:t>Avantages psychosociaux</a:t>
            </a:r>
          </a:p>
        </p:txBody>
      </p:sp>
      <p:graphicFrame>
        <p:nvGraphicFramePr>
          <p:cNvPr id="8" name="Diagram 7"/>
          <p:cNvGraphicFramePr/>
          <p:nvPr>
            <p:extLst>
              <p:ext uri="{D42A27DB-BD31-4B8C-83A1-F6EECF244321}">
                <p14:modId xmlns="" xmlns:p14="http://schemas.microsoft.com/office/powerpoint/2010/main" val="1740643565"/>
              </p:ext>
            </p:extLst>
          </p:nvPr>
        </p:nvGraphicFramePr>
        <p:xfrm>
          <a:off x="0" y="2209800"/>
          <a:ext cx="94488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584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35844"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Bénévoles </a:t>
            </a:r>
          </a:p>
        </p:txBody>
      </p:sp>
      <p:pic>
        <p:nvPicPr>
          <p:cNvPr id="3584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1" name="TextBox 10"/>
          <p:cNvSpPr txBox="1"/>
          <p:nvPr/>
        </p:nvSpPr>
        <p:spPr>
          <a:xfrm>
            <a:off x="5334000" y="2286000"/>
            <a:ext cx="3810000" cy="2400300"/>
          </a:xfrm>
          <a:prstGeom prst="rect">
            <a:avLst/>
          </a:prstGeom>
          <a:noFill/>
        </p:spPr>
        <p:txBody>
          <a:bodyPr>
            <a:spAutoFit/>
          </a:bodyPr>
          <a:lstStyle/>
          <a:p>
            <a:pPr marL="228600" indent="-228600">
              <a:spcAft>
                <a:spcPts val="1800"/>
              </a:spcAft>
              <a:buFont typeface="Arial"/>
              <a:buChar char="•"/>
              <a:defRPr/>
            </a:pPr>
            <a:r>
              <a:rPr lang="en-US" dirty="0"/>
              <a:t>Le Mouvement CRCR s'appuie sur le bénévolat</a:t>
            </a:r>
          </a:p>
          <a:p>
            <a:pPr marL="228600" indent="-228600">
              <a:spcAft>
                <a:spcPts val="1800"/>
              </a:spcAft>
              <a:buFont typeface="Arial"/>
              <a:buChar char="•"/>
              <a:defRPr/>
            </a:pPr>
            <a:r>
              <a:rPr lang="en-US" dirty="0"/>
              <a:t>Bénévoles = ressource inestimable</a:t>
            </a:r>
          </a:p>
          <a:p>
            <a:pPr algn="ctr">
              <a:defRPr/>
            </a:pPr>
            <a:endParaRPr/>
          </a:p>
        </p:txBody>
      </p:sp>
      <p:pic>
        <p:nvPicPr>
          <p:cNvPr id="35847" name="Picture 8"/>
          <p:cNvPicPr>
            <a:picLocks noChangeAspect="1"/>
          </p:cNvPicPr>
          <p:nvPr/>
        </p:nvPicPr>
        <p:blipFill>
          <a:blip r:embed="rId5"/>
          <a:srcRect/>
          <a:stretch>
            <a:fillRect/>
          </a:stretch>
        </p:blipFill>
        <p:spPr bwMode="auto">
          <a:xfrm>
            <a:off x="228600" y="1981200"/>
            <a:ext cx="5056188"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789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37892"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smtClean="0"/>
              <a:t>Bénévoles </a:t>
            </a:r>
            <a:endParaRPr lang="da-DK" sz="3200" dirty="0" smtClean="0"/>
          </a:p>
        </p:txBody>
      </p:sp>
      <p:pic>
        <p:nvPicPr>
          <p:cNvPr id="3789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7894" name="TextBox 10"/>
          <p:cNvSpPr txBox="1">
            <a:spLocks noChangeArrowheads="1"/>
          </p:cNvSpPr>
          <p:nvPr/>
        </p:nvSpPr>
        <p:spPr bwMode="auto">
          <a:xfrm>
            <a:off x="0" y="1828800"/>
            <a:ext cx="3810000" cy="4755148"/>
          </a:xfrm>
          <a:prstGeom prst="rect">
            <a:avLst/>
          </a:prstGeom>
          <a:noFill/>
          <a:ln w="9525">
            <a:noFill/>
            <a:miter lim="800000"/>
            <a:headEnd/>
            <a:tailEnd/>
          </a:ln>
        </p:spPr>
        <p:txBody>
          <a:bodyPr>
            <a:prstTxWarp prst="textNoShape">
              <a:avLst/>
            </a:prstTxWarp>
            <a:spAutoFit/>
          </a:bodyPr>
          <a:lstStyle/>
          <a:p>
            <a:pPr marL="228600" indent="-228600">
              <a:spcAft>
                <a:spcPts val="0"/>
              </a:spcAft>
              <a:buFont typeface="Arial" charset="0"/>
              <a:buChar char="•"/>
            </a:pPr>
            <a:r>
              <a:rPr lang="en-US" sz="2200" dirty="0" err="1"/>
              <a:t>Ils</a:t>
            </a:r>
            <a:r>
              <a:rPr lang="en-US" sz="2200" dirty="0"/>
              <a:t> </a:t>
            </a:r>
            <a:r>
              <a:rPr lang="en-US" sz="2200" dirty="0" err="1"/>
              <a:t>peuvent</a:t>
            </a:r>
            <a:r>
              <a:rPr lang="en-US" sz="2200" dirty="0"/>
              <a:t> </a:t>
            </a:r>
            <a:r>
              <a:rPr lang="en-US" sz="2200" dirty="0" err="1"/>
              <a:t>être</a:t>
            </a:r>
            <a:r>
              <a:rPr lang="en-US" sz="2200" dirty="0"/>
              <a:t> </a:t>
            </a:r>
            <a:r>
              <a:rPr lang="en-US" sz="2200" dirty="0" err="1"/>
              <a:t>directement</a:t>
            </a:r>
            <a:r>
              <a:rPr lang="en-US" sz="2200" dirty="0"/>
              <a:t> </a:t>
            </a:r>
            <a:r>
              <a:rPr lang="en-US" sz="2200" dirty="0" err="1"/>
              <a:t>touchés</a:t>
            </a:r>
            <a:r>
              <a:rPr lang="en-US" sz="2200" dirty="0"/>
              <a:t> par la catastrophe</a:t>
            </a:r>
          </a:p>
          <a:p>
            <a:pPr marL="228600" indent="-228600">
              <a:spcAft>
                <a:spcPts val="0"/>
              </a:spcAft>
              <a:buFont typeface="Arial" charset="0"/>
              <a:buChar char="•"/>
            </a:pPr>
            <a:r>
              <a:rPr lang="en-US" sz="2200" dirty="0" err="1"/>
              <a:t>Ils</a:t>
            </a:r>
            <a:r>
              <a:rPr lang="en-US" sz="2200" dirty="0"/>
              <a:t> </a:t>
            </a:r>
            <a:r>
              <a:rPr lang="en-US" sz="2200" dirty="0" err="1"/>
              <a:t>peuvent</a:t>
            </a:r>
            <a:r>
              <a:rPr lang="en-US" sz="2200" dirty="0"/>
              <a:t> </a:t>
            </a:r>
            <a:r>
              <a:rPr lang="en-US" sz="2200" dirty="0" err="1"/>
              <a:t>être</a:t>
            </a:r>
            <a:r>
              <a:rPr lang="en-US" sz="2200" dirty="0"/>
              <a:t> </a:t>
            </a:r>
            <a:r>
              <a:rPr lang="en-US" sz="2200" dirty="0" err="1"/>
              <a:t>émotionnellement</a:t>
            </a:r>
            <a:r>
              <a:rPr lang="en-US" sz="2200" dirty="0"/>
              <a:t> </a:t>
            </a:r>
            <a:r>
              <a:rPr lang="en-US" sz="2200" dirty="0" err="1"/>
              <a:t>affectés</a:t>
            </a:r>
            <a:r>
              <a:rPr lang="en-US" sz="2200" dirty="0"/>
              <a:t> par </a:t>
            </a:r>
            <a:r>
              <a:rPr lang="en-US" sz="2200" dirty="0" err="1"/>
              <a:t>leur</a:t>
            </a:r>
            <a:r>
              <a:rPr lang="en-US" sz="2200" dirty="0"/>
              <a:t> travail </a:t>
            </a:r>
            <a:r>
              <a:rPr lang="en-US" sz="2200" dirty="0" err="1"/>
              <a:t>dans</a:t>
            </a:r>
            <a:r>
              <a:rPr lang="en-US" sz="2200" dirty="0"/>
              <a:t> des interventions </a:t>
            </a:r>
            <a:r>
              <a:rPr lang="en-US" sz="2200" dirty="0" err="1"/>
              <a:t>psychosociales</a:t>
            </a:r>
            <a:endParaRPr lang="en-US" sz="2200" dirty="0"/>
          </a:p>
          <a:p>
            <a:pPr marL="228600" indent="-228600">
              <a:spcAft>
                <a:spcPts val="1800"/>
              </a:spcAft>
              <a:buFont typeface="Arial" charset="0"/>
              <a:buChar char="•"/>
            </a:pPr>
            <a:r>
              <a:rPr lang="en-US" sz="2200" dirty="0"/>
              <a:t>Attention et </a:t>
            </a:r>
            <a:r>
              <a:rPr lang="en-US" sz="2200" dirty="0" err="1"/>
              <a:t>soutien</a:t>
            </a:r>
            <a:r>
              <a:rPr lang="en-US" sz="2200" dirty="0"/>
              <a:t> pour le personnel et les </a:t>
            </a:r>
            <a:r>
              <a:rPr lang="en-US" sz="2200" dirty="0" err="1"/>
              <a:t>bénévoles</a:t>
            </a:r>
            <a:r>
              <a:rPr lang="en-US" sz="2200" dirty="0"/>
              <a:t> = </a:t>
            </a:r>
            <a:r>
              <a:rPr lang="en-US" sz="2200" dirty="0" err="1"/>
              <a:t>composante</a:t>
            </a:r>
            <a:r>
              <a:rPr lang="en-US" sz="2200" dirty="0"/>
              <a:t> </a:t>
            </a:r>
            <a:r>
              <a:rPr lang="en-US" sz="2200" dirty="0" err="1"/>
              <a:t>importante</a:t>
            </a:r>
            <a:r>
              <a:rPr lang="en-US" sz="2200" dirty="0"/>
              <a:t> du </a:t>
            </a:r>
            <a:r>
              <a:rPr lang="en-US" sz="2200" dirty="0" err="1"/>
              <a:t>programme</a:t>
            </a:r>
            <a:endParaRPr lang="en-US" sz="2200" dirty="0"/>
          </a:p>
          <a:p>
            <a:pPr marL="228600" indent="-228600" algn="ctr"/>
            <a:endParaRPr dirty="0"/>
          </a:p>
        </p:txBody>
      </p:sp>
      <p:pic>
        <p:nvPicPr>
          <p:cNvPr id="8" name="Picture 7"/>
          <p:cNvPicPr>
            <a:picLocks noChangeAspect="1"/>
          </p:cNvPicPr>
          <p:nvPr/>
        </p:nvPicPr>
        <p:blipFill>
          <a:blip r:embed="rId5"/>
          <a:stretch>
            <a:fillRect/>
          </a:stretch>
        </p:blipFill>
        <p:spPr>
          <a:xfrm>
            <a:off x="4038600" y="2133600"/>
            <a:ext cx="4826000" cy="35433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993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39940"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Qui est associé à une réponse psychosociale ? </a:t>
            </a:r>
          </a:p>
        </p:txBody>
      </p:sp>
      <p:pic>
        <p:nvPicPr>
          <p:cNvPr id="3994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11" name="Diagram 10"/>
          <p:cNvGraphicFramePr/>
          <p:nvPr/>
        </p:nvGraphicFramePr>
        <p:xfrm>
          <a:off x="152400" y="1524000"/>
          <a:ext cx="88392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198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41988"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smtClean="0"/>
              <a:t>Comment </a:t>
            </a:r>
            <a:r>
              <a:rPr lang="da-DK" sz="3200" dirty="0" smtClean="0"/>
              <a:t>choisir </a:t>
            </a:r>
            <a:r>
              <a:rPr lang="da-DK" sz="3200" dirty="0" smtClean="0"/>
              <a:t>votre groupe cible ? </a:t>
            </a:r>
          </a:p>
        </p:txBody>
      </p:sp>
      <p:pic>
        <p:nvPicPr>
          <p:cNvPr id="4198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41990" name="TextBox 10"/>
          <p:cNvSpPr txBox="1">
            <a:spLocks noChangeArrowheads="1"/>
          </p:cNvSpPr>
          <p:nvPr/>
        </p:nvSpPr>
        <p:spPr bwMode="auto">
          <a:xfrm>
            <a:off x="228600" y="2667000"/>
            <a:ext cx="8382000" cy="1938338"/>
          </a:xfrm>
          <a:prstGeom prst="rect">
            <a:avLst/>
          </a:prstGeom>
          <a:noFill/>
          <a:ln w="9525">
            <a:noFill/>
            <a:miter lim="800000"/>
            <a:headEnd/>
            <a:tailEnd/>
          </a:ln>
        </p:spPr>
        <p:txBody>
          <a:bodyPr>
            <a:prstTxWarp prst="textNoShape">
              <a:avLst/>
            </a:prstTxWarp>
            <a:spAutoFit/>
          </a:bodyPr>
          <a:lstStyle/>
          <a:p>
            <a:r>
              <a:rPr lang="en-US" dirty="0"/>
              <a:t>En </a:t>
            </a:r>
            <a:r>
              <a:rPr lang="en-US" dirty="0" err="1"/>
              <a:t>groupes</a:t>
            </a:r>
            <a:r>
              <a:rPr lang="en-US" dirty="0"/>
              <a:t> de 4, </a:t>
            </a:r>
            <a:r>
              <a:rPr lang="en-US" dirty="0" err="1"/>
              <a:t>débattez</a:t>
            </a:r>
            <a:r>
              <a:rPr lang="en-US" dirty="0"/>
              <a:t> de </a:t>
            </a:r>
            <a:r>
              <a:rPr lang="en-US" dirty="0" err="1"/>
              <a:t>cette</a:t>
            </a:r>
            <a:r>
              <a:rPr lang="en-US" dirty="0"/>
              <a:t> question pendant 10 minutes, </a:t>
            </a:r>
            <a:r>
              <a:rPr lang="en-US" dirty="0" err="1"/>
              <a:t>puis</a:t>
            </a:r>
            <a:r>
              <a:rPr lang="en-US" dirty="0"/>
              <a:t> </a:t>
            </a:r>
            <a:r>
              <a:rPr lang="en-US" dirty="0" err="1"/>
              <a:t>présentez</a:t>
            </a:r>
            <a:r>
              <a:rPr lang="en-US" dirty="0"/>
              <a:t> </a:t>
            </a:r>
            <a:r>
              <a:rPr lang="en-US" dirty="0" err="1"/>
              <a:t>vos</a:t>
            </a:r>
            <a:r>
              <a:rPr lang="en-US" dirty="0"/>
              <a:t> conclusions en </a:t>
            </a:r>
            <a:r>
              <a:rPr lang="en-US" dirty="0" err="1"/>
              <a:t>plénière</a:t>
            </a:r>
            <a:endParaRPr lang="en-US" dirty="0"/>
          </a:p>
          <a:p>
            <a:endParaRPr dirty="0"/>
          </a:p>
          <a:p>
            <a:endParaRPr dirty="0"/>
          </a:p>
          <a:p>
            <a:endParaRP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403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44036"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smtClean="0"/>
              <a:t>Comment </a:t>
            </a:r>
            <a:r>
              <a:rPr lang="da-DK" sz="3200" dirty="0" smtClean="0"/>
              <a:t>choisir </a:t>
            </a:r>
            <a:r>
              <a:rPr lang="da-DK" sz="3200" dirty="0" smtClean="0"/>
              <a:t>votre groupe cible ? </a:t>
            </a:r>
          </a:p>
        </p:txBody>
      </p:sp>
      <p:pic>
        <p:nvPicPr>
          <p:cNvPr id="4403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1" name="TextBox 10"/>
          <p:cNvSpPr txBox="1"/>
          <p:nvPr/>
        </p:nvSpPr>
        <p:spPr>
          <a:xfrm>
            <a:off x="5181600" y="1600200"/>
            <a:ext cx="3962400" cy="4616648"/>
          </a:xfrm>
          <a:prstGeom prst="rect">
            <a:avLst/>
          </a:prstGeom>
          <a:noFill/>
        </p:spPr>
        <p:txBody>
          <a:bodyPr wrap="square">
            <a:spAutoFit/>
          </a:bodyPr>
          <a:lstStyle/>
          <a:p>
            <a:pPr>
              <a:defRPr/>
            </a:pPr>
            <a:endParaRPr dirty="0"/>
          </a:p>
          <a:p>
            <a:pPr marL="342900" indent="-228600">
              <a:spcAft>
                <a:spcPts val="600"/>
              </a:spcAft>
              <a:buFont typeface="Arial"/>
              <a:buChar char="•"/>
              <a:defRPr/>
            </a:pPr>
            <a:r>
              <a:rPr lang="en-US" dirty="0"/>
              <a:t>Coordonnez</a:t>
            </a:r>
          </a:p>
          <a:p>
            <a:pPr marL="342900" indent="-228600">
              <a:spcAft>
                <a:spcPts val="600"/>
              </a:spcAft>
              <a:buFont typeface="Arial"/>
              <a:buChar char="•"/>
              <a:defRPr/>
            </a:pPr>
            <a:r>
              <a:rPr lang="en-US" dirty="0"/>
              <a:t>Évaluez la vulnérabilité</a:t>
            </a:r>
          </a:p>
          <a:p>
            <a:pPr marL="342900" indent="-228600">
              <a:spcAft>
                <a:spcPts val="600"/>
              </a:spcAft>
              <a:buFont typeface="Arial"/>
              <a:buChar char="•"/>
              <a:defRPr/>
            </a:pPr>
            <a:r>
              <a:rPr lang="en-US" dirty="0" smtClean="0"/>
              <a:t>Trouvez les personnes « difficiles à atteindre »</a:t>
            </a:r>
          </a:p>
          <a:p>
            <a:pPr marL="342900" indent="-228600">
              <a:spcAft>
                <a:spcPts val="600"/>
              </a:spcAft>
              <a:buFont typeface="Arial"/>
              <a:buChar char="•"/>
              <a:defRPr/>
            </a:pPr>
            <a:r>
              <a:rPr lang="en-US" dirty="0"/>
              <a:t>Soyez réaliste</a:t>
            </a:r>
          </a:p>
          <a:p>
            <a:pPr marL="342900" indent="-228600">
              <a:spcAft>
                <a:spcPts val="600"/>
              </a:spcAft>
              <a:buFont typeface="Arial"/>
              <a:buChar char="•"/>
              <a:defRPr/>
            </a:pPr>
            <a:r>
              <a:rPr lang="en-US" dirty="0"/>
              <a:t>Aiguillez vers des psychologues professionnels </a:t>
            </a:r>
          </a:p>
          <a:p>
            <a:pPr marL="342900" indent="-228600">
              <a:spcAft>
                <a:spcPts val="600"/>
              </a:spcAft>
              <a:buFont typeface="Arial"/>
              <a:buChar char="•"/>
              <a:defRPr/>
            </a:pPr>
            <a:r>
              <a:rPr lang="en-US" dirty="0"/>
              <a:t>Plaidez</a:t>
            </a:r>
          </a:p>
          <a:p>
            <a:pPr>
              <a:defRPr/>
            </a:pPr>
            <a:endParaRPr dirty="0"/>
          </a:p>
        </p:txBody>
      </p:sp>
      <p:pic>
        <p:nvPicPr>
          <p:cNvPr id="44039" name="Picture 9"/>
          <p:cNvPicPr>
            <a:picLocks noChangeAspect="1"/>
          </p:cNvPicPr>
          <p:nvPr/>
        </p:nvPicPr>
        <p:blipFill>
          <a:blip/>
          <a:srcRect/>
          <a:stretch>
            <a:fillRect/>
          </a:stretch>
        </p:blipFill>
        <p:spPr bwMode="auto">
          <a:xfrm>
            <a:off x="304800" y="1828800"/>
            <a:ext cx="3911600" cy="405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608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46084" name="Rectangle 2"/>
          <p:cNvSpPr>
            <a:spLocks noGrp="1" noChangeArrowheads="1"/>
          </p:cNvSpPr>
          <p:nvPr>
            <p:ph type="title" idx="4294967295"/>
          </p:nvPr>
        </p:nvSpPr>
        <p:spPr>
          <a:xfrm>
            <a:off x="0" y="914400"/>
            <a:ext cx="9144000" cy="685800"/>
          </a:xfrm>
        </p:spPr>
        <p:txBody>
          <a:bodyPr/>
          <a:lstStyle/>
          <a:p>
            <a:pPr algn="ctr" eaLnBrk="1" hangingPunct="1"/>
            <a:r>
              <a:rPr lang="en-US" sz="3200" dirty="0" smtClean="0"/>
              <a:t>Approche holistique et intégrée</a:t>
            </a:r>
            <a:br>
              <a:rPr lang="en-US" sz="3200" dirty="0" smtClean="0"/>
            </a:br>
            <a:endParaRPr lang="en-US" sz="3200" dirty="0" smtClean="0"/>
          </a:p>
        </p:txBody>
      </p:sp>
      <p:pic>
        <p:nvPicPr>
          <p:cNvPr id="4608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46086" name="Picture 6"/>
          <p:cNvPicPr>
            <a:picLocks noChangeAspect="1"/>
          </p:cNvPicPr>
          <p:nvPr/>
        </p:nvPicPr>
        <p:blipFill>
          <a:blip r:embed="rId5"/>
          <a:srcRect/>
          <a:stretch>
            <a:fillRect/>
          </a:stretch>
        </p:blipFill>
        <p:spPr bwMode="auto">
          <a:xfrm>
            <a:off x="914400" y="1752600"/>
            <a:ext cx="7188200" cy="4635500"/>
          </a:xfrm>
          <a:prstGeom prst="rect">
            <a:avLst/>
          </a:prstGeom>
          <a:noFill/>
          <a:ln w="9525">
            <a:noFill/>
            <a:miter lim="800000"/>
            <a:headEnd/>
            <a:tailEnd/>
          </a:ln>
        </p:spPr>
      </p:pic>
      <p:sp>
        <p:nvSpPr>
          <p:cNvPr id="8" name="TextBox 7"/>
          <p:cNvSpPr txBox="1"/>
          <p:nvPr/>
        </p:nvSpPr>
        <p:spPr>
          <a:xfrm>
            <a:off x="228600" y="4343400"/>
            <a:ext cx="6096000" cy="1569660"/>
          </a:xfrm>
          <a:prstGeom prst="rect">
            <a:avLst/>
          </a:prstGeom>
          <a:noFill/>
        </p:spPr>
        <p:txBody>
          <a:bodyPr wrap="square" rtlCol="0">
            <a:spAutoFit/>
          </a:bodyPr>
          <a:lstStyle/>
          <a:p>
            <a:r>
              <a:rPr lang="en-US" dirty="0" err="1" smtClean="0"/>
              <a:t>Modèle</a:t>
            </a:r>
            <a:r>
              <a:rPr lang="en-US" dirty="0" smtClean="0"/>
              <a:t>  socio-</a:t>
            </a:r>
            <a:r>
              <a:rPr lang="en-US" dirty="0" err="1" smtClean="0"/>
              <a:t>écologique</a:t>
            </a:r>
            <a:endParaRPr lang="en-US" dirty="0" smtClean="0"/>
          </a:p>
          <a:p>
            <a:r>
              <a:rPr lang="en-US" dirty="0" smtClean="0"/>
              <a:t>Institutions et </a:t>
            </a:r>
            <a:r>
              <a:rPr lang="en-US" dirty="0" err="1" smtClean="0"/>
              <a:t>prestation</a:t>
            </a:r>
            <a:r>
              <a:rPr lang="en-US" dirty="0" smtClean="0"/>
              <a:t> de services</a:t>
            </a:r>
          </a:p>
          <a:p>
            <a:r>
              <a:rPr lang="en-US" dirty="0" err="1" smtClean="0"/>
              <a:t>Soutien</a:t>
            </a:r>
            <a:r>
              <a:rPr lang="en-US" dirty="0" smtClean="0"/>
              <a:t> </a:t>
            </a:r>
            <a:r>
              <a:rPr lang="en-US" dirty="0" err="1" smtClean="0"/>
              <a:t>communautaire</a:t>
            </a:r>
            <a:endParaRPr lang="en-US" dirty="0" smtClean="0"/>
          </a:p>
          <a:p>
            <a:r>
              <a:rPr lang="en-US" dirty="0" err="1" smtClean="0"/>
              <a:t>Réseau</a:t>
            </a:r>
            <a:r>
              <a:rPr lang="en-US" dirty="0" smtClean="0"/>
              <a:t> </a:t>
            </a:r>
            <a:r>
              <a:rPr lang="en-US" dirty="0" err="1" smtClean="0"/>
              <a:t>immédiat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4813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48132"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smtClean="0"/>
              <a:t>Choisir les activités</a:t>
            </a:r>
          </a:p>
        </p:txBody>
      </p:sp>
      <p:pic>
        <p:nvPicPr>
          <p:cNvPr id="4813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0" y="1676400"/>
          <a:ext cx="9144000" cy="4749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pic>
        <p:nvPicPr>
          <p:cNvPr id="50178" name="Picture 11"/>
          <p:cNvPicPr>
            <a:picLocks noChangeAspect="1"/>
          </p:cNvPicPr>
          <p:nvPr/>
        </p:nvPicPr>
        <p:blipFill>
          <a:blip r:embed="rId4"/>
          <a:srcRect/>
          <a:stretch>
            <a:fillRect/>
          </a:stretch>
        </p:blipFill>
        <p:spPr bwMode="auto">
          <a:xfrm>
            <a:off x="0" y="1295400"/>
            <a:ext cx="8813800" cy="4965700"/>
          </a:xfrm>
          <a:prstGeom prst="rect">
            <a:avLst/>
          </a:prstGeom>
          <a:noFill/>
          <a:ln w="9525">
            <a:noFill/>
            <a:miter lim="800000"/>
            <a:headEnd/>
            <a:tailEnd/>
          </a:ln>
        </p:spPr>
      </p:pic>
      <p:sp>
        <p:nvSpPr>
          <p:cNvPr id="5018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50181"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Les </a:t>
            </a:r>
            <a:r>
              <a:rPr lang="en-US" sz="3200" dirty="0" err="1" smtClean="0"/>
              <a:t>activités</a:t>
            </a:r>
            <a:r>
              <a:rPr lang="en-US" sz="3200" dirty="0" smtClean="0"/>
              <a:t> </a:t>
            </a:r>
            <a:r>
              <a:rPr lang="en-US" sz="3200" dirty="0" err="1" smtClean="0"/>
              <a:t>pertinentes</a:t>
            </a:r>
            <a:r>
              <a:rPr lang="en-US" sz="3200" dirty="0" smtClean="0"/>
              <a:t> </a:t>
            </a:r>
            <a:r>
              <a:rPr lang="en-US" sz="3200" dirty="0" err="1" smtClean="0"/>
              <a:t>changent</a:t>
            </a:r>
            <a:r>
              <a:rPr lang="en-US" sz="3200" dirty="0" smtClean="0"/>
              <a:t/>
            </a:r>
            <a:br>
              <a:rPr lang="en-US" sz="3200" dirty="0" smtClean="0"/>
            </a:br>
            <a:r>
              <a:rPr lang="en-US" sz="3200" dirty="0" smtClean="0"/>
              <a:t>au </a:t>
            </a:r>
            <a:r>
              <a:rPr lang="en-US" sz="3200" dirty="0" err="1" smtClean="0"/>
              <a:t>fil</a:t>
            </a:r>
            <a:r>
              <a:rPr lang="en-US" sz="3200" dirty="0" smtClean="0"/>
              <a:t> du temps </a:t>
            </a:r>
          </a:p>
        </p:txBody>
      </p:sp>
      <p:pic>
        <p:nvPicPr>
          <p:cNvPr id="50182"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sp>
        <p:nvSpPr>
          <p:cNvPr id="8" name="Oval 7"/>
          <p:cNvSpPr>
            <a:spLocks noChangeArrowheads="1"/>
          </p:cNvSpPr>
          <p:nvPr/>
        </p:nvSpPr>
        <p:spPr bwMode="auto">
          <a:xfrm>
            <a:off x="2362200" y="2743200"/>
            <a:ext cx="1600200" cy="838200"/>
          </a:xfrm>
          <a:prstGeom prst="ellipse">
            <a:avLst/>
          </a:prstGeom>
          <a:noFill/>
          <a:ln w="50800">
            <a:solidFill>
              <a:schemeClr val="tx1"/>
            </a:solidFill>
            <a:round/>
            <a:headEnd/>
            <a:tailEnd/>
          </a:ln>
        </p:spPr>
        <p:txBody>
          <a:bodyPr>
            <a:prstTxWarp prst="textNoShape">
              <a:avLst/>
            </a:prstTxWarp>
          </a:bodyPr>
          <a:lstStyle/>
          <a:p>
            <a:endParaRPr/>
          </a:p>
        </p:txBody>
      </p:sp>
      <p:sp>
        <p:nvSpPr>
          <p:cNvPr id="9" name="Oval 8"/>
          <p:cNvSpPr>
            <a:spLocks noChangeArrowheads="1"/>
          </p:cNvSpPr>
          <p:nvPr/>
        </p:nvSpPr>
        <p:spPr bwMode="auto">
          <a:xfrm>
            <a:off x="4267200" y="2743200"/>
            <a:ext cx="1905000" cy="838200"/>
          </a:xfrm>
          <a:prstGeom prst="ellipse">
            <a:avLst/>
          </a:prstGeom>
          <a:noFill/>
          <a:ln w="50800">
            <a:solidFill>
              <a:schemeClr val="tx1"/>
            </a:solidFill>
            <a:round/>
            <a:headEnd/>
            <a:tailEnd/>
          </a:ln>
        </p:spPr>
        <p:txBody>
          <a:bodyPr>
            <a:prstTxWarp prst="textNoShape">
              <a:avLst/>
            </a:prstTxWarp>
          </a:bodyPr>
          <a:lstStyle/>
          <a:p>
            <a:endParaRPr/>
          </a:p>
        </p:txBody>
      </p:sp>
      <p:sp>
        <p:nvSpPr>
          <p:cNvPr id="10" name="Oval 9"/>
          <p:cNvSpPr>
            <a:spLocks noChangeArrowheads="1"/>
          </p:cNvSpPr>
          <p:nvPr/>
        </p:nvSpPr>
        <p:spPr bwMode="auto">
          <a:xfrm>
            <a:off x="838200" y="2743200"/>
            <a:ext cx="1676400" cy="838200"/>
          </a:xfrm>
          <a:prstGeom prst="ellipse">
            <a:avLst/>
          </a:prstGeom>
          <a:noFill/>
          <a:ln w="50800">
            <a:solidFill>
              <a:schemeClr val="tx1"/>
            </a:solidFill>
            <a:round/>
            <a:headEnd/>
            <a:tailEnd/>
          </a:ln>
        </p:spPr>
        <p:txBody>
          <a:bodyPr>
            <a:prstTxWarp prst="textNoShape">
              <a:avLst/>
            </a:prstTxWarp>
          </a:bodyPr>
          <a:lstStyle/>
          <a:p>
            <a:endParaRPr/>
          </a:p>
        </p:txBody>
      </p:sp>
      <p:sp>
        <p:nvSpPr>
          <p:cNvPr id="11" name="Oval 10"/>
          <p:cNvSpPr>
            <a:spLocks noChangeArrowheads="1"/>
          </p:cNvSpPr>
          <p:nvPr/>
        </p:nvSpPr>
        <p:spPr bwMode="auto">
          <a:xfrm>
            <a:off x="6400800" y="2743200"/>
            <a:ext cx="1905000" cy="838200"/>
          </a:xfrm>
          <a:prstGeom prst="ellipse">
            <a:avLst/>
          </a:prstGeom>
          <a:noFill/>
          <a:ln w="50800">
            <a:solidFill>
              <a:schemeClr val="tx1"/>
            </a:solidFill>
            <a:round/>
            <a:headEnd/>
            <a:tailEnd/>
          </a:ln>
        </p:spPr>
        <p:txBody>
          <a:bodyPr>
            <a:prstTxWarp prst="textNoShape">
              <a:avLst/>
            </a:prstTxWarp>
          </a:body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9"/>
                                        </p:tgtEl>
                                      </p:cBhvr>
                                    </p:animEffect>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222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52228" name="Rectangle 2"/>
          <p:cNvSpPr>
            <a:spLocks noGrp="1" noChangeArrowheads="1"/>
          </p:cNvSpPr>
          <p:nvPr>
            <p:ph type="title" idx="4294967295"/>
          </p:nvPr>
        </p:nvSpPr>
        <p:spPr>
          <a:xfrm>
            <a:off x="0" y="762000"/>
            <a:ext cx="9144000" cy="685800"/>
          </a:xfrm>
        </p:spPr>
        <p:txBody>
          <a:bodyPr/>
          <a:lstStyle/>
          <a:p>
            <a:pPr algn="ctr" eaLnBrk="1" hangingPunct="1"/>
            <a:r>
              <a:rPr lang="en-US" sz="3200" dirty="0" err="1" smtClean="0"/>
              <a:t>Exemples</a:t>
            </a:r>
            <a:r>
              <a:rPr lang="en-US" sz="3200" dirty="0" smtClean="0"/>
              <a:t> </a:t>
            </a:r>
            <a:r>
              <a:rPr lang="en-US" sz="3200" dirty="0" err="1" smtClean="0"/>
              <a:t>d'activités</a:t>
            </a:r>
            <a:r>
              <a:rPr lang="en-US" sz="3200" dirty="0" smtClean="0"/>
              <a:t> </a:t>
            </a:r>
            <a:r>
              <a:rPr lang="en-US" sz="3200" dirty="0" err="1" smtClean="0"/>
              <a:t>dans</a:t>
            </a:r>
            <a:r>
              <a:rPr lang="en-US" sz="3200" dirty="0" smtClean="0"/>
              <a:t> le </a:t>
            </a:r>
            <a:r>
              <a:rPr lang="en-US" sz="3200" dirty="0" smtClean="0"/>
              <a:t>cadre</a:t>
            </a:r>
            <a:br>
              <a:rPr lang="en-US" sz="3200" dirty="0" smtClean="0"/>
            </a:br>
            <a:r>
              <a:rPr lang="en-US" sz="3200" dirty="0" err="1" smtClean="0"/>
              <a:t>d'une</a:t>
            </a:r>
            <a:r>
              <a:rPr lang="en-US" sz="3200" dirty="0" smtClean="0"/>
              <a:t> </a:t>
            </a:r>
            <a:r>
              <a:rPr lang="en-US" sz="3200" dirty="0" err="1" smtClean="0"/>
              <a:t>réponse</a:t>
            </a:r>
            <a:r>
              <a:rPr lang="en-US" sz="3200" dirty="0" smtClean="0"/>
              <a:t> PS</a:t>
            </a:r>
          </a:p>
        </p:txBody>
      </p:sp>
      <p:pic>
        <p:nvPicPr>
          <p:cNvPr id="5222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7" name="Diagram 6"/>
          <p:cNvGraphicFramePr/>
          <p:nvPr/>
        </p:nvGraphicFramePr>
        <p:xfrm>
          <a:off x="0" y="1219200"/>
          <a:ext cx="9144000" cy="5105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74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a:t>
            </a:r>
            <a:r>
              <a:rPr lang="da-DK" sz="1000" b="1" dirty="0">
                <a:latin typeface="Helvetica" charset="0"/>
              </a:rPr>
              <a:t>ŒUVRE</a:t>
            </a:r>
          </a:p>
        </p:txBody>
      </p:sp>
      <p:sp>
        <p:nvSpPr>
          <p:cNvPr id="17412" name="Rectangle 2"/>
          <p:cNvSpPr>
            <a:spLocks noGrp="1" noChangeArrowheads="1"/>
          </p:cNvSpPr>
          <p:nvPr>
            <p:ph type="title" idx="4294967295"/>
          </p:nvPr>
        </p:nvSpPr>
        <p:spPr>
          <a:xfrm>
            <a:off x="228600" y="4343400"/>
            <a:ext cx="8610600" cy="1828800"/>
          </a:xfrm>
        </p:spPr>
        <p:txBody>
          <a:bodyPr/>
          <a:lstStyle/>
          <a:p>
            <a:pPr eaLnBrk="1" hangingPunct="1"/>
            <a:r>
              <a:rPr lang="da-DK" sz="3200" dirty="0" smtClean="0">
                <a:solidFill>
                  <a:srgbClr val="FF2911"/>
                </a:solidFill>
              </a:rPr>
              <a:t>Partie </a:t>
            </a:r>
            <a:r>
              <a:rPr lang="da-DK" sz="3200" dirty="0" smtClean="0">
                <a:solidFill>
                  <a:srgbClr val="FF2911"/>
                </a:solidFill>
              </a:rPr>
              <a:t>A</a:t>
            </a:r>
            <a:br>
              <a:rPr lang="da-DK" sz="3200" dirty="0" smtClean="0">
                <a:solidFill>
                  <a:srgbClr val="FF2911"/>
                </a:solidFill>
              </a:rPr>
            </a:br>
            <a:r>
              <a:rPr lang="da-DK" sz="3200" b="0" dirty="0" smtClean="0"/>
              <a:t>Quand </a:t>
            </a:r>
            <a:r>
              <a:rPr lang="da-DK" sz="3200" b="0" dirty="0" smtClean="0"/>
              <a:t>commencez-vous à planifier une réponse PS </a:t>
            </a:r>
            <a:r>
              <a:rPr lang="da-DK" sz="3200" b="0" dirty="0" smtClean="0"/>
              <a:t>?</a:t>
            </a:r>
            <a:br>
              <a:rPr lang="da-DK" sz="3200" b="0" dirty="0" smtClean="0"/>
            </a:br>
            <a:r>
              <a:rPr lang="da-DK" sz="3200" b="0" dirty="0" smtClean="0"/>
              <a:t>Qui </a:t>
            </a:r>
            <a:r>
              <a:rPr lang="da-DK" sz="3200" b="0" dirty="0" smtClean="0"/>
              <a:t>est associé à la réponse psychosociale ? </a:t>
            </a:r>
            <a:r>
              <a:rPr lang="da-DK" sz="3200" b="0" dirty="0" smtClean="0"/>
              <a:t>Choisir un </a:t>
            </a:r>
            <a:r>
              <a:rPr lang="da-DK" sz="3200" b="0" dirty="0" smtClean="0"/>
              <a:t>groupe </a:t>
            </a:r>
            <a:r>
              <a:rPr lang="da-DK" sz="3200" b="0" dirty="0" smtClean="0"/>
              <a:t>cible</a:t>
            </a:r>
            <a:br>
              <a:rPr lang="da-DK" sz="3200" b="0" dirty="0" smtClean="0"/>
            </a:br>
            <a:r>
              <a:rPr lang="da-DK" sz="3200" b="0" dirty="0" smtClean="0"/>
              <a:t>Choisir </a:t>
            </a:r>
            <a:r>
              <a:rPr lang="da-DK" sz="3200" b="0" dirty="0" smtClean="0"/>
              <a:t>l</a:t>
            </a:r>
            <a:r>
              <a:rPr lang="da-DK" sz="3200" b="0" dirty="0" smtClean="0"/>
              <a:t>es </a:t>
            </a:r>
            <a:r>
              <a:rPr lang="da-DK" sz="3200" b="0" dirty="0" smtClean="0"/>
              <a:t>activités </a:t>
            </a:r>
            <a:r>
              <a:rPr lang="da-DK" sz="3200" b="0" dirty="0" smtClean="0"/>
              <a:t>idoines</a:t>
            </a:r>
            <a:br>
              <a:rPr lang="da-DK" sz="3200" b="0" dirty="0" smtClean="0"/>
            </a:br>
            <a:r>
              <a:rPr lang="da-DK" sz="3200" b="0" dirty="0" smtClean="0"/>
              <a:t>Exemples </a:t>
            </a:r>
            <a:r>
              <a:rPr lang="da-DK" sz="3200" b="0" dirty="0" smtClean="0"/>
              <a:t>d'activités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r>
              <a:rPr lang="da-DK" sz="3200" b="0" dirty="0" smtClean="0"/>
              <a:t/>
            </a:r>
            <a:br>
              <a:rPr lang="da-DK" sz="3200" b="0" dirty="0" smtClean="0"/>
            </a:br>
            <a:endParaRPr lang="da-DK" sz="3200" b="0" dirty="0" smtClean="0"/>
          </a:p>
        </p:txBody>
      </p:sp>
      <p:pic>
        <p:nvPicPr>
          <p:cNvPr id="174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7414"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dirty="0">
                <a:solidFill>
                  <a:schemeClr val="tx2"/>
                </a:solidFill>
                <a:latin typeface="Helvetica" charset="0"/>
              </a:rPr>
              <a:t>Axe de travail de cette session d'atelier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427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5427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Exemples d'activités psychosociales</a:t>
            </a:r>
          </a:p>
        </p:txBody>
      </p:sp>
      <p:pic>
        <p:nvPicPr>
          <p:cNvPr id="5427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4278"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Urgence : 0-6 mois</a:t>
            </a:r>
          </a:p>
        </p:txBody>
      </p:sp>
      <p:sp>
        <p:nvSpPr>
          <p:cNvPr id="54279" name="Rectangle 8"/>
          <p:cNvSpPr>
            <a:spLocks noChangeArrowheads="1"/>
          </p:cNvSpPr>
          <p:nvPr/>
        </p:nvSpPr>
        <p:spPr bwMode="auto">
          <a:xfrm>
            <a:off x="0" y="2133600"/>
            <a:ext cx="3886200" cy="4154984"/>
          </a:xfrm>
          <a:prstGeom prst="rect">
            <a:avLst/>
          </a:prstGeom>
          <a:noFill/>
          <a:ln w="9525">
            <a:noFill/>
            <a:miter lim="800000"/>
            <a:headEnd/>
            <a:tailEnd/>
          </a:ln>
        </p:spPr>
        <p:txBody>
          <a:bodyPr>
            <a:prstTxWarp prst="textNoShape">
              <a:avLst/>
            </a:prstTxWarp>
            <a:spAutoFit/>
          </a:bodyPr>
          <a:lstStyle/>
          <a:p>
            <a:pPr marL="342900" indent="-342900">
              <a:spcAft>
                <a:spcPts val="0"/>
              </a:spcAft>
              <a:buFont typeface="Arial" charset="0"/>
              <a:buChar char="•"/>
            </a:pPr>
            <a:r>
              <a:rPr lang="en-US" dirty="0"/>
              <a:t>Premiers secours psychologiques</a:t>
            </a:r>
          </a:p>
          <a:p>
            <a:pPr marL="342900" indent="-342900">
              <a:spcAft>
                <a:spcPts val="0"/>
              </a:spcAft>
              <a:buFont typeface="Arial" charset="0"/>
              <a:buChar char="•"/>
            </a:pPr>
            <a:r>
              <a:rPr lang="en-US" dirty="0"/>
              <a:t>Groupes de soutien</a:t>
            </a:r>
          </a:p>
          <a:p>
            <a:pPr marL="342900" indent="-342900">
              <a:spcAft>
                <a:spcPts val="0"/>
              </a:spcAft>
              <a:buFont typeface="Arial" charset="0"/>
              <a:buChar char="•"/>
            </a:pPr>
            <a:r>
              <a:rPr lang="en-US" dirty="0"/>
              <a:t>Cérémonies d'inhumation</a:t>
            </a:r>
          </a:p>
          <a:p>
            <a:pPr marL="342900" indent="-342900">
              <a:spcAft>
                <a:spcPts val="0"/>
              </a:spcAft>
              <a:buFont typeface="Arial" charset="0"/>
              <a:buChar char="•"/>
            </a:pPr>
            <a:r>
              <a:rPr lang="en-US" dirty="0"/>
              <a:t>Rituels de deuil</a:t>
            </a:r>
          </a:p>
          <a:p>
            <a:pPr marL="342900" indent="-342900">
              <a:spcAft>
                <a:spcPts val="0"/>
              </a:spcAft>
              <a:buFont typeface="Arial" charset="0"/>
              <a:buChar char="•"/>
            </a:pPr>
            <a:r>
              <a:rPr lang="en-US" dirty="0"/>
              <a:t>Distribution d'articles de soutien PS</a:t>
            </a:r>
          </a:p>
          <a:p>
            <a:pPr marL="342900" indent="-342900">
              <a:spcAft>
                <a:spcPts val="0"/>
              </a:spcAft>
              <a:buFont typeface="Arial" charset="0"/>
              <a:buChar char="•"/>
            </a:pPr>
            <a:r>
              <a:rPr lang="en-US" dirty="0"/>
              <a:t>Recherche des familles</a:t>
            </a:r>
          </a:p>
          <a:p>
            <a:pPr marL="342900" indent="-342900">
              <a:spcAft>
                <a:spcPts val="0"/>
              </a:spcAft>
              <a:buFont typeface="Arial" charset="0"/>
              <a:buChar char="•"/>
            </a:pPr>
            <a:r>
              <a:rPr lang="en-US" dirty="0"/>
              <a:t>Redressement de la communauté</a:t>
            </a:r>
          </a:p>
        </p:txBody>
      </p:sp>
      <p:pic>
        <p:nvPicPr>
          <p:cNvPr id="54280" name="Picture 11"/>
          <p:cNvPicPr>
            <a:picLocks noChangeAspect="1"/>
          </p:cNvPicPr>
          <p:nvPr/>
        </p:nvPicPr>
        <p:blipFill>
          <a:blip r:embed="rId5"/>
          <a:srcRect/>
          <a:stretch>
            <a:fillRect/>
          </a:stretch>
        </p:blipFill>
        <p:spPr bwMode="auto">
          <a:xfrm>
            <a:off x="3886200" y="2209800"/>
            <a:ext cx="4889500" cy="330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632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56324"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Exemples d'activités psychosociales</a:t>
            </a:r>
          </a:p>
        </p:txBody>
      </p:sp>
      <p:pic>
        <p:nvPicPr>
          <p:cNvPr id="5632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6326"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dirty="0" err="1">
                <a:solidFill>
                  <a:srgbClr val="FF0000"/>
                </a:solidFill>
              </a:rPr>
              <a:t>Récupération</a:t>
            </a:r>
            <a:r>
              <a:rPr lang="en-US" dirty="0">
                <a:solidFill>
                  <a:srgbClr val="FF0000"/>
                </a:solidFill>
              </a:rPr>
              <a:t> / </a:t>
            </a:r>
            <a:r>
              <a:rPr lang="en-US" dirty="0" err="1">
                <a:solidFill>
                  <a:srgbClr val="FF0000"/>
                </a:solidFill>
              </a:rPr>
              <a:t>développement</a:t>
            </a:r>
            <a:r>
              <a:rPr lang="en-US" dirty="0">
                <a:solidFill>
                  <a:srgbClr val="FF0000"/>
                </a:solidFill>
              </a:rPr>
              <a:t> : 3 </a:t>
            </a:r>
            <a:r>
              <a:rPr lang="en-US" dirty="0" err="1">
                <a:solidFill>
                  <a:srgbClr val="FF0000"/>
                </a:solidFill>
              </a:rPr>
              <a:t>mois</a:t>
            </a:r>
            <a:r>
              <a:rPr lang="en-US" dirty="0">
                <a:solidFill>
                  <a:srgbClr val="FF0000"/>
                </a:solidFill>
              </a:rPr>
              <a:t> à 1-3 </a:t>
            </a:r>
            <a:r>
              <a:rPr lang="en-US" dirty="0" err="1">
                <a:solidFill>
                  <a:srgbClr val="FF0000"/>
                </a:solidFill>
              </a:rPr>
              <a:t>ans</a:t>
            </a:r>
            <a:endParaRPr lang="en-US" dirty="0">
              <a:solidFill>
                <a:srgbClr val="FF0000"/>
              </a:solidFill>
            </a:endParaRPr>
          </a:p>
        </p:txBody>
      </p:sp>
      <p:sp>
        <p:nvSpPr>
          <p:cNvPr id="56327" name="Rectangle 8"/>
          <p:cNvSpPr>
            <a:spLocks noChangeArrowheads="1"/>
          </p:cNvSpPr>
          <p:nvPr/>
        </p:nvSpPr>
        <p:spPr bwMode="auto">
          <a:xfrm>
            <a:off x="0" y="2286000"/>
            <a:ext cx="5715000" cy="2923877"/>
          </a:xfrm>
          <a:prstGeom prst="rect">
            <a:avLst/>
          </a:prstGeom>
          <a:noFill/>
          <a:ln w="9525">
            <a:noFill/>
            <a:miter lim="800000"/>
            <a:headEnd/>
            <a:tailEnd/>
          </a:ln>
        </p:spPr>
        <p:txBody>
          <a:bodyPr wrap="square">
            <a:prstTxWarp prst="textNoShape">
              <a:avLst/>
            </a:prstTxWarp>
            <a:spAutoFit/>
          </a:bodyPr>
          <a:lstStyle/>
          <a:p>
            <a:pPr marL="342900" indent="-342900">
              <a:spcAft>
                <a:spcPts val="1200"/>
              </a:spcAft>
              <a:buFont typeface="Arial" charset="0"/>
              <a:buChar char="•"/>
            </a:pPr>
            <a:r>
              <a:rPr lang="en-US" dirty="0"/>
              <a:t>Clubs </a:t>
            </a:r>
            <a:r>
              <a:rPr lang="en-US" dirty="0" err="1" smtClean="0"/>
              <a:t>d'enfants</a:t>
            </a:r>
            <a:r>
              <a:rPr lang="en-US" dirty="0" smtClean="0"/>
              <a:t>/</a:t>
            </a:r>
            <a:r>
              <a:rPr lang="en-US" dirty="0" smtClean="0"/>
              <a:t>de </a:t>
            </a:r>
            <a:r>
              <a:rPr lang="en-US" dirty="0" err="1" smtClean="0"/>
              <a:t>jeunes</a:t>
            </a:r>
            <a:endParaRPr lang="en-US" dirty="0"/>
          </a:p>
          <a:p>
            <a:pPr marL="342900" indent="-342900">
              <a:spcAft>
                <a:spcPts val="1200"/>
              </a:spcAft>
              <a:buFont typeface="Arial" charset="0"/>
              <a:buChar char="•"/>
            </a:pPr>
            <a:r>
              <a:rPr lang="en-US" dirty="0" smtClean="0"/>
              <a:t>Scolarité formelle/informelle</a:t>
            </a:r>
          </a:p>
          <a:p>
            <a:pPr marL="342900" indent="-342900">
              <a:spcAft>
                <a:spcPts val="1200"/>
              </a:spcAft>
              <a:buFont typeface="Arial" charset="0"/>
              <a:buChar char="•"/>
            </a:pPr>
            <a:r>
              <a:rPr lang="en-US" dirty="0"/>
              <a:t>Activités d'aptitudes à la vie quotidienne</a:t>
            </a:r>
          </a:p>
          <a:p>
            <a:pPr marL="342900" indent="-342900">
              <a:spcAft>
                <a:spcPts val="1200"/>
              </a:spcAft>
              <a:buFont typeface="Arial" charset="0"/>
              <a:buChar char="•"/>
            </a:pPr>
            <a:r>
              <a:rPr lang="en-US" dirty="0" err="1"/>
              <a:t>Commémorations</a:t>
            </a:r>
            <a:r>
              <a:rPr lang="en-US" dirty="0"/>
              <a:t> </a:t>
            </a:r>
            <a:r>
              <a:rPr lang="en-US" dirty="0" smtClean="0"/>
              <a:t>collectives</a:t>
            </a:r>
          </a:p>
          <a:p>
            <a:pPr marL="342900" indent="-342900">
              <a:spcAft>
                <a:spcPts val="1200"/>
              </a:spcAft>
              <a:buFont typeface="Arial" charset="0"/>
              <a:buChar char="•"/>
            </a:pPr>
            <a:r>
              <a:rPr lang="en-US" dirty="0" err="1" smtClean="0"/>
              <a:t>Activités</a:t>
            </a:r>
            <a:r>
              <a:rPr lang="en-US" dirty="0" smtClean="0"/>
              <a:t> </a:t>
            </a:r>
            <a:r>
              <a:rPr lang="en-US" dirty="0"/>
              <a:t>génératrices de revenus</a:t>
            </a:r>
          </a:p>
        </p:txBody>
      </p:sp>
      <p:sp>
        <p:nvSpPr>
          <p:cNvPr id="56328" name="Rectangle 12"/>
          <p:cNvSpPr>
            <a:spLocks noChangeArrowheads="1"/>
          </p:cNvSpPr>
          <p:nvPr/>
        </p:nvSpPr>
        <p:spPr bwMode="auto">
          <a:xfrm>
            <a:off x="0" y="5257800"/>
            <a:ext cx="8915400" cy="1200329"/>
          </a:xfrm>
          <a:prstGeom prst="rect">
            <a:avLst/>
          </a:prstGeom>
          <a:noFill/>
          <a:ln w="9525">
            <a:noFill/>
            <a:miter lim="800000"/>
            <a:headEnd/>
            <a:tailEnd/>
          </a:ln>
        </p:spPr>
        <p:txBody>
          <a:bodyPr wrap="square">
            <a:prstTxWarp prst="textNoShape">
              <a:avLst/>
            </a:prstTxWarp>
            <a:spAutoFit/>
          </a:bodyPr>
          <a:lstStyle/>
          <a:p>
            <a:pPr marL="342900" indent="-342900">
              <a:spcAft>
                <a:spcPts val="1200"/>
              </a:spcAft>
              <a:buFont typeface="Arial" charset="0"/>
              <a:buChar char="•"/>
            </a:pPr>
            <a:r>
              <a:rPr lang="en-US" dirty="0" smtClean="0"/>
              <a:t>Formation à </a:t>
            </a:r>
            <a:r>
              <a:rPr lang="en-US" dirty="0" err="1" smtClean="0"/>
              <a:t>une</a:t>
            </a:r>
            <a:r>
              <a:rPr lang="en-US" dirty="0" smtClean="0"/>
              <a:t> </a:t>
            </a:r>
            <a:r>
              <a:rPr lang="en-US" dirty="0" err="1" smtClean="0"/>
              <a:t>meilleure</a:t>
            </a:r>
            <a:r>
              <a:rPr lang="en-US" dirty="0" smtClean="0"/>
              <a:t> </a:t>
            </a:r>
            <a:r>
              <a:rPr lang="en-US" dirty="0" err="1" smtClean="0"/>
              <a:t>préparation</a:t>
            </a:r>
            <a:r>
              <a:rPr lang="en-US" dirty="0" smtClean="0"/>
              <a:t> en </a:t>
            </a:r>
            <a:r>
              <a:rPr lang="en-US" dirty="0" err="1" smtClean="0"/>
              <a:t>cas</a:t>
            </a:r>
            <a:r>
              <a:rPr lang="en-US" dirty="0" smtClean="0"/>
              <a:t> de catastrophe ; formation à la </a:t>
            </a:r>
            <a:r>
              <a:rPr lang="en-US" dirty="0" err="1" smtClean="0"/>
              <a:t>réduction</a:t>
            </a:r>
            <a:r>
              <a:rPr lang="en-US" dirty="0" smtClean="0"/>
              <a:t> des </a:t>
            </a:r>
            <a:r>
              <a:rPr lang="en-US" dirty="0" err="1" smtClean="0"/>
              <a:t>risques</a:t>
            </a:r>
            <a:r>
              <a:rPr lang="en-US" dirty="0" smtClean="0"/>
              <a:t> ; </a:t>
            </a:r>
            <a:r>
              <a:rPr lang="en-US" dirty="0" err="1" smtClean="0"/>
              <a:t>développement</a:t>
            </a:r>
            <a:r>
              <a:rPr lang="en-US" dirty="0" smtClean="0"/>
              <a:t> de la </a:t>
            </a:r>
            <a:r>
              <a:rPr lang="en-US" dirty="0" err="1" smtClean="0"/>
              <a:t>résilience</a:t>
            </a:r>
            <a:r>
              <a:rPr lang="en-US" dirty="0" smtClean="0"/>
              <a:t> </a:t>
            </a:r>
            <a:r>
              <a:rPr lang="en-US" dirty="0" err="1" smtClean="0"/>
              <a:t>communautaire</a:t>
            </a:r>
            <a:endParaRPr lang="en-US" dirty="0"/>
          </a:p>
        </p:txBody>
      </p:sp>
      <p:pic>
        <p:nvPicPr>
          <p:cNvPr id="2" name="Picture 2"/>
          <p:cNvPicPr>
            <a:picLocks noChangeAspect="1" noChangeArrowheads="1"/>
          </p:cNvPicPr>
          <p:nvPr/>
        </p:nvPicPr>
        <mc:AlternateContent xmlns:mc="http://schemas.openxmlformats.org/markup-compatibility/2006">
          <mc:Choice xmlns="" xmlns:ma="http://schemas.microsoft.com/office/mac/drawingml/2008/main" xmlns:mv="urn:schemas-microsoft-com:mac:vml" Requires="ma">
            <p:blipFill>
              <a:blip r:embed="rId5"/>
              <a:srcRect/>
              <a:stretch>
                <a:fillRect/>
              </a:stretch>
            </p:blipFill>
          </mc:Choice>
          <mc:Fallback>
            <p:blipFill>
              <a:blip r:embed="rId6"/>
              <a:srcRect/>
              <a:stretch>
                <a:fillRect/>
              </a:stretch>
            </p:blipFill>
          </mc:Fallback>
        </mc:AlternateContent>
        <p:spPr bwMode="auto">
          <a:xfrm>
            <a:off x="5029200" y="2362200"/>
            <a:ext cx="4114800" cy="276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5837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58372"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Exemples d'activités psychosociales</a:t>
            </a:r>
          </a:p>
        </p:txBody>
      </p:sp>
      <p:pic>
        <p:nvPicPr>
          <p:cNvPr id="5837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58374"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Situations de conflit</a:t>
            </a:r>
          </a:p>
        </p:txBody>
      </p:sp>
      <p:sp>
        <p:nvSpPr>
          <p:cNvPr id="58375" name="Rectangle 8"/>
          <p:cNvSpPr>
            <a:spLocks noChangeArrowheads="1"/>
          </p:cNvSpPr>
          <p:nvPr/>
        </p:nvSpPr>
        <p:spPr bwMode="auto">
          <a:xfrm>
            <a:off x="4648200" y="2286000"/>
            <a:ext cx="4495800" cy="4093428"/>
          </a:xfrm>
          <a:prstGeom prst="rect">
            <a:avLst/>
          </a:prstGeom>
          <a:noFill/>
          <a:ln w="9525">
            <a:noFill/>
            <a:miter lim="800000"/>
            <a:headEnd/>
            <a:tailEnd/>
          </a:ln>
        </p:spPr>
        <p:txBody>
          <a:bodyPr>
            <a:prstTxWarp prst="textNoShape">
              <a:avLst/>
            </a:prstTxWarp>
            <a:spAutoFit/>
          </a:bodyPr>
          <a:lstStyle/>
          <a:p>
            <a:pPr marL="342900" indent="-342900">
              <a:spcAft>
                <a:spcPts val="600"/>
              </a:spcAft>
              <a:buFont typeface="Arial" charset="0"/>
              <a:buChar char="•"/>
            </a:pPr>
            <a:r>
              <a:rPr lang="en-US" dirty="0" err="1"/>
              <a:t>Groupes</a:t>
            </a:r>
            <a:r>
              <a:rPr lang="en-US" dirty="0"/>
              <a:t> de </a:t>
            </a:r>
            <a:r>
              <a:rPr lang="en-US" dirty="0" err="1"/>
              <a:t>soutien</a:t>
            </a:r>
            <a:r>
              <a:rPr lang="en-US" dirty="0"/>
              <a:t> par les pairs</a:t>
            </a:r>
          </a:p>
          <a:p>
            <a:pPr marL="342900" indent="-342900">
              <a:spcAft>
                <a:spcPts val="600"/>
              </a:spcAft>
              <a:buFont typeface="Arial" charset="0"/>
              <a:buChar char="•"/>
            </a:pPr>
            <a:r>
              <a:rPr lang="en-US" dirty="0" err="1"/>
              <a:t>Réinsertion</a:t>
            </a:r>
            <a:r>
              <a:rPr lang="en-US" dirty="0"/>
              <a:t> des </a:t>
            </a:r>
            <a:r>
              <a:rPr lang="en-US" dirty="0" err="1"/>
              <a:t>enfants</a:t>
            </a:r>
            <a:r>
              <a:rPr lang="en-US" dirty="0"/>
              <a:t> </a:t>
            </a:r>
            <a:r>
              <a:rPr lang="en-US" dirty="0" err="1"/>
              <a:t>soldats</a:t>
            </a:r>
            <a:endParaRPr lang="en-US" dirty="0"/>
          </a:p>
          <a:p>
            <a:pPr marL="342900" indent="-342900">
              <a:spcAft>
                <a:spcPts val="600"/>
              </a:spcAft>
              <a:buFont typeface="Arial" charset="0"/>
              <a:buChar char="•"/>
            </a:pPr>
            <a:r>
              <a:rPr lang="en-US" dirty="0"/>
              <a:t>Ateliers </a:t>
            </a:r>
            <a:r>
              <a:rPr lang="en-US" dirty="0" err="1"/>
              <a:t>sur</a:t>
            </a:r>
            <a:r>
              <a:rPr lang="en-US" dirty="0"/>
              <a:t> </a:t>
            </a:r>
            <a:r>
              <a:rPr lang="en-US" dirty="0" err="1"/>
              <a:t>mesure</a:t>
            </a:r>
            <a:r>
              <a:rPr lang="en-US" dirty="0"/>
              <a:t> pour </a:t>
            </a:r>
            <a:r>
              <a:rPr lang="en-US" dirty="0" err="1"/>
              <a:t>enfants</a:t>
            </a:r>
            <a:r>
              <a:rPr lang="en-US" dirty="0"/>
              <a:t> et </a:t>
            </a:r>
            <a:r>
              <a:rPr lang="en-US" dirty="0" err="1"/>
              <a:t>adultes</a:t>
            </a:r>
            <a:endParaRPr lang="en-US" dirty="0"/>
          </a:p>
          <a:p>
            <a:pPr marL="342900" indent="-342900">
              <a:spcAft>
                <a:spcPts val="600"/>
              </a:spcAft>
              <a:buFont typeface="Arial" charset="0"/>
              <a:buChar char="•"/>
            </a:pPr>
            <a:r>
              <a:rPr lang="en-US" dirty="0" err="1"/>
              <a:t>Éducation</a:t>
            </a:r>
            <a:r>
              <a:rPr lang="en-US" dirty="0"/>
              <a:t> et formation à la </a:t>
            </a:r>
            <a:r>
              <a:rPr lang="en-US" dirty="0" err="1"/>
              <a:t>résolution</a:t>
            </a:r>
            <a:r>
              <a:rPr lang="en-US" dirty="0"/>
              <a:t> non </a:t>
            </a:r>
            <a:r>
              <a:rPr lang="en-US" dirty="0" err="1"/>
              <a:t>violente</a:t>
            </a:r>
            <a:r>
              <a:rPr lang="en-US" dirty="0"/>
              <a:t> des </a:t>
            </a:r>
            <a:r>
              <a:rPr lang="en-US" dirty="0" err="1"/>
              <a:t>conflits</a:t>
            </a:r>
            <a:endParaRPr lang="en-US" dirty="0"/>
          </a:p>
          <a:p>
            <a:pPr marL="342900" indent="-342900">
              <a:spcAft>
                <a:spcPts val="600"/>
              </a:spcAft>
              <a:buFont typeface="Arial" charset="0"/>
              <a:buChar char="•"/>
            </a:pPr>
            <a:r>
              <a:rPr lang="en-US" dirty="0" err="1"/>
              <a:t>Activités</a:t>
            </a:r>
            <a:r>
              <a:rPr lang="en-US" dirty="0"/>
              <a:t> </a:t>
            </a:r>
            <a:r>
              <a:rPr lang="en-US" dirty="0" err="1"/>
              <a:t>scolaires</a:t>
            </a:r>
            <a:endParaRPr lang="en-US" dirty="0"/>
          </a:p>
        </p:txBody>
      </p:sp>
      <p:pic>
        <p:nvPicPr>
          <p:cNvPr id="10" name="Picture 9"/>
          <p:cNvPicPr>
            <a:picLocks noChangeAspect="1"/>
          </p:cNvPicPr>
          <p:nvPr/>
        </p:nvPicPr>
        <p:blipFill>
          <a:blip r:embed="rId5"/>
          <a:stretch>
            <a:fillRect/>
          </a:stretch>
        </p:blipFill>
        <p:spPr>
          <a:xfrm>
            <a:off x="0" y="2438400"/>
            <a:ext cx="4533900" cy="3073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041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0420"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Exemples d'activités psychosociales</a:t>
            </a:r>
          </a:p>
        </p:txBody>
      </p:sp>
      <p:pic>
        <p:nvPicPr>
          <p:cNvPr id="6042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0422"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Urgences sanitaires</a:t>
            </a:r>
          </a:p>
        </p:txBody>
      </p:sp>
      <p:sp>
        <p:nvSpPr>
          <p:cNvPr id="60423" name="Rectangle 8"/>
          <p:cNvSpPr>
            <a:spLocks noChangeArrowheads="1"/>
          </p:cNvSpPr>
          <p:nvPr/>
        </p:nvSpPr>
        <p:spPr bwMode="auto">
          <a:xfrm>
            <a:off x="4572000" y="2819400"/>
            <a:ext cx="4572000" cy="3077766"/>
          </a:xfrm>
          <a:prstGeom prst="rect">
            <a:avLst/>
          </a:prstGeom>
          <a:noFill/>
          <a:ln w="9525">
            <a:noFill/>
            <a:miter lim="800000"/>
            <a:headEnd/>
            <a:tailEnd/>
          </a:ln>
        </p:spPr>
        <p:txBody>
          <a:bodyPr>
            <a:prstTxWarp prst="textNoShape">
              <a:avLst/>
            </a:prstTxWarp>
            <a:spAutoFit/>
          </a:bodyPr>
          <a:lstStyle/>
          <a:p>
            <a:pPr marL="342900" indent="-342900">
              <a:spcAft>
                <a:spcPts val="1200"/>
              </a:spcAft>
              <a:buFont typeface="Arial" charset="0"/>
              <a:buChar char="•"/>
            </a:pPr>
            <a:r>
              <a:rPr lang="en-US" dirty="0" smtClean="0"/>
              <a:t>Soins à domicile (VIH, OEV)</a:t>
            </a:r>
          </a:p>
          <a:p>
            <a:pPr marL="342900" indent="-342900">
              <a:spcAft>
                <a:spcPts val="1200"/>
              </a:spcAft>
              <a:buFont typeface="Arial" charset="0"/>
              <a:buChar char="•"/>
            </a:pPr>
            <a:r>
              <a:rPr lang="en-US" dirty="0"/>
              <a:t>Travail de mémoire </a:t>
            </a:r>
          </a:p>
          <a:p>
            <a:pPr marL="342900" indent="-342900">
              <a:spcAft>
                <a:spcPts val="1200"/>
              </a:spcAft>
              <a:buFont typeface="Arial" charset="0"/>
              <a:buChar char="•"/>
            </a:pPr>
            <a:r>
              <a:rPr lang="en-US" dirty="0"/>
              <a:t>Récits héroïques </a:t>
            </a:r>
          </a:p>
          <a:p>
            <a:pPr marL="342900" indent="-342900">
              <a:spcAft>
                <a:spcPts val="1200"/>
              </a:spcAft>
              <a:buFont typeface="Arial" charset="0"/>
              <a:buChar char="•"/>
            </a:pPr>
            <a:r>
              <a:rPr lang="en-US" dirty="0"/>
              <a:t>S'adapter à la perte des proches</a:t>
            </a:r>
          </a:p>
          <a:p>
            <a:pPr marL="342900" indent="-342900">
              <a:spcAft>
                <a:spcPts val="1200"/>
              </a:spcAft>
              <a:buFont typeface="Arial" charset="0"/>
              <a:buChar char="•"/>
            </a:pPr>
            <a:r>
              <a:rPr lang="en-US" dirty="0"/>
              <a:t>Rédaction de testament </a:t>
            </a:r>
          </a:p>
          <a:p>
            <a:pPr marL="342900" indent="-342900">
              <a:spcAft>
                <a:spcPts val="1200"/>
              </a:spcAft>
              <a:buFont typeface="Arial" charset="0"/>
              <a:buChar char="•"/>
            </a:pPr>
            <a:r>
              <a:rPr lang="en-US" dirty="0" smtClean="0"/>
              <a:t>Scolaire </a:t>
            </a:r>
          </a:p>
        </p:txBody>
      </p:sp>
      <p:pic>
        <p:nvPicPr>
          <p:cNvPr id="60424" name="Picture 11"/>
          <p:cNvPicPr>
            <a:picLocks noChangeAspect="1"/>
          </p:cNvPicPr>
          <p:nvPr/>
        </p:nvPicPr>
        <p:blipFill>
          <a:blip r:embed="rId5"/>
          <a:srcRect/>
          <a:stretch>
            <a:fillRect/>
          </a:stretch>
        </p:blipFill>
        <p:spPr bwMode="auto">
          <a:xfrm>
            <a:off x="381000" y="2362200"/>
            <a:ext cx="3911600" cy="386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246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246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Exemples d'activités psychosociales</a:t>
            </a:r>
          </a:p>
        </p:txBody>
      </p:sp>
      <p:pic>
        <p:nvPicPr>
          <p:cNvPr id="6246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2470"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dirty="0" err="1">
                <a:solidFill>
                  <a:srgbClr val="FF0000"/>
                </a:solidFill>
              </a:rPr>
              <a:t>Relèvement</a:t>
            </a:r>
            <a:r>
              <a:rPr lang="en-US" dirty="0">
                <a:solidFill>
                  <a:srgbClr val="FF0000"/>
                </a:solidFill>
              </a:rPr>
              <a:t> </a:t>
            </a:r>
            <a:r>
              <a:rPr lang="en-US" dirty="0" err="1">
                <a:solidFill>
                  <a:srgbClr val="FF0000"/>
                </a:solidFill>
              </a:rPr>
              <a:t>individuel</a:t>
            </a:r>
            <a:r>
              <a:rPr lang="en-US" dirty="0">
                <a:solidFill>
                  <a:srgbClr val="FF0000"/>
                </a:solidFill>
              </a:rPr>
              <a:t> et </a:t>
            </a:r>
            <a:r>
              <a:rPr lang="en-US" dirty="0" err="1">
                <a:solidFill>
                  <a:srgbClr val="FF0000"/>
                </a:solidFill>
              </a:rPr>
              <a:t>communautaire</a:t>
            </a:r>
            <a:r>
              <a:rPr lang="en-US" dirty="0">
                <a:solidFill>
                  <a:srgbClr val="FF0000"/>
                </a:solidFill>
              </a:rPr>
              <a:t> / </a:t>
            </a:r>
            <a:r>
              <a:rPr lang="en-US" dirty="0" err="1">
                <a:solidFill>
                  <a:srgbClr val="FF0000"/>
                </a:solidFill>
              </a:rPr>
              <a:t>développement</a:t>
            </a:r>
            <a:r>
              <a:rPr lang="en-US" dirty="0">
                <a:solidFill>
                  <a:srgbClr val="FF0000"/>
                </a:solidFill>
              </a:rPr>
              <a:t> de la </a:t>
            </a:r>
            <a:r>
              <a:rPr lang="en-US" dirty="0" err="1">
                <a:solidFill>
                  <a:srgbClr val="FF0000"/>
                </a:solidFill>
              </a:rPr>
              <a:t>résilience</a:t>
            </a:r>
            <a:endParaRPr lang="en-US" dirty="0">
              <a:solidFill>
                <a:srgbClr val="FF0000"/>
              </a:solidFill>
            </a:endParaRPr>
          </a:p>
        </p:txBody>
      </p:sp>
      <p:sp>
        <p:nvSpPr>
          <p:cNvPr id="10" name="TextBox 9"/>
          <p:cNvSpPr txBox="1"/>
          <p:nvPr/>
        </p:nvSpPr>
        <p:spPr>
          <a:xfrm>
            <a:off x="304800" y="2209800"/>
            <a:ext cx="8534400" cy="4216539"/>
          </a:xfrm>
          <a:prstGeom prst="rect">
            <a:avLst/>
          </a:prstGeom>
          <a:noFill/>
        </p:spPr>
        <p:txBody>
          <a:bodyPr>
            <a:spAutoFit/>
          </a:bodyPr>
          <a:lstStyle/>
          <a:p>
            <a:pPr>
              <a:defRPr/>
            </a:pPr>
            <a:r>
              <a:rPr lang="en-US" b="1" dirty="0"/>
              <a:t>Travail de groupe : </a:t>
            </a:r>
          </a:p>
          <a:p>
            <a:pPr>
              <a:defRPr/>
            </a:pPr>
            <a:r>
              <a:rPr lang="en-US" dirty="0" err="1" smtClean="0"/>
              <a:t>Faites</a:t>
            </a:r>
            <a:r>
              <a:rPr lang="en-US" dirty="0" smtClean="0"/>
              <a:t> </a:t>
            </a:r>
            <a:r>
              <a:rPr lang="en-US" dirty="0"/>
              <a:t>une liste de </a:t>
            </a:r>
            <a:r>
              <a:rPr lang="en-US" dirty="0" err="1"/>
              <a:t>toutes</a:t>
            </a:r>
            <a:r>
              <a:rPr lang="en-US" dirty="0"/>
              <a:t> </a:t>
            </a:r>
            <a:r>
              <a:rPr lang="en-US" dirty="0" err="1" smtClean="0"/>
              <a:t>sortes</a:t>
            </a:r>
            <a:r>
              <a:rPr lang="en-US" dirty="0" smtClean="0"/>
              <a:t> </a:t>
            </a:r>
            <a:r>
              <a:rPr lang="en-US" dirty="0"/>
              <a:t>d'activités susceptibles d'aider </a:t>
            </a:r>
          </a:p>
          <a:p>
            <a:pPr>
              <a:defRPr/>
            </a:pPr>
            <a:endParaRPr sz="200" dirty="0"/>
          </a:p>
          <a:p>
            <a:pPr marL="1943100" indent="-457200">
              <a:buFont typeface="+mj-lt"/>
              <a:buAutoNum type="arabicPeriod"/>
              <a:defRPr/>
            </a:pPr>
            <a:r>
              <a:rPr lang="en-US" dirty="0"/>
              <a:t>Les personnes (toutes)</a:t>
            </a:r>
          </a:p>
          <a:p>
            <a:pPr marL="1943100" indent="-457200">
              <a:buFont typeface="+mj-lt"/>
              <a:buAutoNum type="arabicPeriod"/>
              <a:defRPr/>
            </a:pPr>
            <a:r>
              <a:rPr lang="en-US" dirty="0"/>
              <a:t>Les personnes âgées</a:t>
            </a:r>
          </a:p>
          <a:p>
            <a:pPr marL="1943100" indent="-457200">
              <a:buFont typeface="+mj-lt"/>
              <a:buAutoNum type="arabicPeriod"/>
              <a:defRPr/>
            </a:pPr>
            <a:r>
              <a:rPr lang="en-US" dirty="0"/>
              <a:t>Les enfants</a:t>
            </a:r>
          </a:p>
          <a:p>
            <a:pPr marL="1943100" indent="-457200">
              <a:buFont typeface="+mj-lt"/>
              <a:buAutoNum type="arabicPeriod"/>
              <a:defRPr/>
            </a:pPr>
            <a:r>
              <a:rPr lang="en-US" dirty="0"/>
              <a:t>Les personnes handicapées</a:t>
            </a:r>
          </a:p>
          <a:p>
            <a:pPr marL="1943100" indent="-457200">
              <a:buFont typeface="+mj-lt"/>
              <a:buAutoNum type="arabicPeriod"/>
              <a:defRPr/>
            </a:pPr>
            <a:r>
              <a:rPr lang="en-US" dirty="0"/>
              <a:t>Les communautés dans leur ensemble</a:t>
            </a:r>
          </a:p>
          <a:p>
            <a:pPr>
              <a:defRPr/>
            </a:pPr>
            <a:endParaRPr sz="200" dirty="0"/>
          </a:p>
          <a:p>
            <a:pPr>
              <a:defRPr/>
            </a:pPr>
            <a:r>
              <a:rPr lang="en-US" dirty="0" smtClean="0"/>
              <a:t>à se relever </a:t>
            </a:r>
            <a:r>
              <a:rPr lang="en-US" dirty="0"/>
              <a:t>d'un évènement catastrophique, et à développer leur résilience face à de nouveaux désastres éventuels (mieux gérer si cela se reproduisait)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451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Exemples d'activités psychosociales</a:t>
            </a:r>
          </a:p>
        </p:txBody>
      </p:sp>
      <p:pic>
        <p:nvPicPr>
          <p:cNvPr id="6451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4518" name="TextBox 7"/>
          <p:cNvSpPr txBox="1">
            <a:spLocks noChangeArrowheads="1"/>
          </p:cNvSpPr>
          <p:nvPr/>
        </p:nvSpPr>
        <p:spPr bwMode="auto">
          <a:xfrm>
            <a:off x="304800" y="1676400"/>
            <a:ext cx="8610600" cy="461963"/>
          </a:xfrm>
          <a:prstGeom prst="rect">
            <a:avLst/>
          </a:prstGeom>
          <a:noFill/>
          <a:ln w="9525">
            <a:noFill/>
            <a:miter lim="800000"/>
            <a:headEnd/>
            <a:tailEnd/>
          </a:ln>
        </p:spPr>
        <p:txBody>
          <a:bodyPr>
            <a:prstTxWarp prst="textNoShape">
              <a:avLst/>
            </a:prstTxWarp>
            <a:spAutoFit/>
          </a:bodyPr>
          <a:lstStyle/>
          <a:p>
            <a:pPr algn="ctr"/>
            <a:r>
              <a:rPr lang="en-US">
                <a:solidFill>
                  <a:srgbClr val="FF0000"/>
                </a:solidFill>
              </a:rPr>
              <a:t>Relèvement individuel et communautaire / développement de la résilience</a:t>
            </a:r>
          </a:p>
        </p:txBody>
      </p:sp>
      <p:graphicFrame>
        <p:nvGraphicFramePr>
          <p:cNvPr id="9" name="Diagram 8"/>
          <p:cNvGraphicFramePr/>
          <p:nvPr/>
        </p:nvGraphicFramePr>
        <p:xfrm>
          <a:off x="228600" y="2286000"/>
          <a:ext cx="84582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TextBox 10"/>
          <p:cNvSpPr txBox="1">
            <a:spLocks noChangeArrowheads="1"/>
          </p:cNvSpPr>
          <p:nvPr/>
        </p:nvSpPr>
        <p:spPr bwMode="auto">
          <a:xfrm>
            <a:off x="304800" y="2895600"/>
            <a:ext cx="2209800" cy="2954338"/>
          </a:xfrm>
          <a:prstGeom prst="rect">
            <a:avLst/>
          </a:prstGeom>
          <a:noFill/>
          <a:ln w="9525">
            <a:noFill/>
            <a:miter lim="800000"/>
            <a:headEnd/>
            <a:tailEnd/>
          </a:ln>
        </p:spPr>
        <p:txBody>
          <a:bodyPr>
            <a:prstTxWarp prst="textNoShape">
              <a:avLst/>
            </a:prstTxWarp>
            <a:spAutoFit/>
          </a:bodyPr>
          <a:lstStyle/>
          <a:p>
            <a:pPr marL="177800" indent="-177800" algn="ctr">
              <a:spcAft>
                <a:spcPts val="1800"/>
              </a:spcAft>
            </a:pPr>
            <a:r>
              <a:rPr lang="en-US" sz="1800" b="1"/>
              <a:t>Considérations importantes</a:t>
            </a:r>
          </a:p>
          <a:p>
            <a:pPr marL="177800" indent="-177800">
              <a:spcAft>
                <a:spcPts val="1800"/>
              </a:spcAft>
              <a:buFont typeface="Arial" charset="0"/>
              <a:buChar char="•"/>
            </a:pPr>
            <a:r>
              <a:rPr lang="en-US" sz="1800"/>
              <a:t>Sexe et âge</a:t>
            </a:r>
          </a:p>
          <a:p>
            <a:pPr marL="177800" indent="-177800">
              <a:spcAft>
                <a:spcPts val="1800"/>
              </a:spcAft>
              <a:buFont typeface="Arial" charset="0"/>
              <a:buChar char="•"/>
            </a:pPr>
            <a:r>
              <a:rPr lang="en-US" sz="1800"/>
              <a:t>Affiliation religieuse</a:t>
            </a:r>
          </a:p>
          <a:p>
            <a:pPr marL="177800" indent="-177800">
              <a:spcAft>
                <a:spcPts val="1800"/>
              </a:spcAft>
              <a:buFont typeface="Arial" charset="0"/>
              <a:buChar char="•"/>
            </a:pPr>
            <a:r>
              <a:rPr lang="en-US" sz="1800"/>
              <a:t>Protection de l'enfance</a:t>
            </a:r>
          </a:p>
          <a:p>
            <a:pPr marL="177800" indent="-177800">
              <a:buFont typeface="Arial" charset="0"/>
              <a:buChar char="•"/>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451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4516"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Protéger les enfants et travailler avec eux</a:t>
            </a:r>
          </a:p>
        </p:txBody>
      </p:sp>
      <p:pic>
        <p:nvPicPr>
          <p:cNvPr id="6451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3" name="TextBox 12"/>
          <p:cNvSpPr txBox="1"/>
          <p:nvPr/>
        </p:nvSpPr>
        <p:spPr>
          <a:xfrm>
            <a:off x="0" y="1828800"/>
            <a:ext cx="5791200" cy="4616648"/>
          </a:xfrm>
          <a:prstGeom prst="rect">
            <a:avLst/>
          </a:prstGeom>
          <a:noFill/>
        </p:spPr>
        <p:txBody>
          <a:bodyPr wrap="square" rtlCol="0">
            <a:spAutoFit/>
          </a:bodyPr>
          <a:lstStyle/>
          <a:p>
            <a:pPr marL="228600" indent="-228600">
              <a:spcAft>
                <a:spcPts val="1200"/>
              </a:spcAft>
              <a:buFont typeface="Arial"/>
              <a:buChar char="•"/>
            </a:pPr>
            <a:r>
              <a:rPr lang="en-US" dirty="0" smtClean="0"/>
              <a:t>Risques accrus de maltraitance et de violence – surtout dans le cas d'enfants non accompagnés</a:t>
            </a:r>
          </a:p>
          <a:p>
            <a:pPr marL="228600" indent="-228600">
              <a:spcAft>
                <a:spcPts val="1200"/>
              </a:spcAft>
              <a:buFont typeface="Arial"/>
              <a:buChar char="•"/>
            </a:pPr>
            <a:r>
              <a:rPr lang="en-US" dirty="0" smtClean="0"/>
              <a:t>Les doter de l'autonomie de savoir mettre fin et/ou signaler les incidences de maltraitance</a:t>
            </a:r>
          </a:p>
          <a:p>
            <a:pPr marL="228600" indent="-228600">
              <a:spcAft>
                <a:spcPts val="1200"/>
              </a:spcAft>
              <a:buFont typeface="Arial"/>
              <a:buChar char="•"/>
            </a:pPr>
            <a:r>
              <a:rPr lang="en-US" dirty="0" smtClean="0"/>
              <a:t>Attention </a:t>
            </a:r>
            <a:r>
              <a:rPr lang="en-US" dirty="0" err="1" smtClean="0"/>
              <a:t>particulière</a:t>
            </a:r>
            <a:r>
              <a:rPr lang="en-US" dirty="0" smtClean="0"/>
              <a:t> </a:t>
            </a:r>
            <a:r>
              <a:rPr lang="en-US" dirty="0" smtClean="0"/>
              <a:t>aux jeunes enfants et au développement de la petite enfance</a:t>
            </a:r>
          </a:p>
          <a:p>
            <a:pPr marL="228600" indent="-228600">
              <a:spcAft>
                <a:spcPts val="1200"/>
              </a:spcAft>
              <a:buFont typeface="Arial"/>
              <a:buChar char="•"/>
            </a:pPr>
            <a:r>
              <a:rPr lang="en-US" dirty="0" smtClean="0"/>
              <a:t>Suivre les directives relatives à l'éthique du travail avec les enfants</a:t>
            </a:r>
          </a:p>
        </p:txBody>
      </p:sp>
      <p:pic>
        <p:nvPicPr>
          <p:cNvPr id="14" name="Picture 13"/>
          <p:cNvPicPr>
            <a:picLocks noChangeAspect="1"/>
          </p:cNvPicPr>
          <p:nvPr/>
        </p:nvPicPr>
        <p:blipFill>
          <a:blip r:embed="rId5"/>
          <a:stretch>
            <a:fillRect/>
          </a:stretch>
        </p:blipFill>
        <p:spPr>
          <a:xfrm>
            <a:off x="5854700" y="1981200"/>
            <a:ext cx="3289300" cy="33274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656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pic>
        <p:nvPicPr>
          <p:cNvPr id="66564"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6565" name="TextBox 10"/>
          <p:cNvSpPr txBox="1">
            <a:spLocks noChangeArrowheads="1"/>
          </p:cNvSpPr>
          <p:nvPr/>
        </p:nvSpPr>
        <p:spPr bwMode="auto">
          <a:xfrm>
            <a:off x="457200" y="2971800"/>
            <a:ext cx="8305800" cy="708025"/>
          </a:xfrm>
          <a:prstGeom prst="rect">
            <a:avLst/>
          </a:prstGeom>
          <a:noFill/>
          <a:ln w="9525">
            <a:noFill/>
            <a:miter lim="800000"/>
            <a:headEnd/>
            <a:tailEnd/>
          </a:ln>
        </p:spPr>
        <p:txBody>
          <a:bodyPr>
            <a:prstTxWarp prst="textNoShape">
              <a:avLst/>
            </a:prstTxWarp>
            <a:spAutoFit/>
          </a:bodyPr>
          <a:lstStyle/>
          <a:p>
            <a:pPr algn="ctr"/>
            <a:r>
              <a:rPr lang="en-US" sz="4000"/>
              <a:t>C'est le moment de reprendre de l'énergie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8612"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solidFill>
                  <a:srgbClr val="FF0000"/>
                </a:solidFill>
              </a:rPr>
              <a:t>Partie B :</a:t>
            </a:r>
            <a:r>
              <a:rPr lang="en-US" sz="3200" dirty="0" smtClean="0"/>
              <a:t> Gestion de programme PS</a:t>
            </a:r>
          </a:p>
        </p:txBody>
      </p:sp>
      <p:pic>
        <p:nvPicPr>
          <p:cNvPr id="686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762000" y="1447800"/>
          <a:ext cx="7620000" cy="4851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a:t>
            </a:r>
            <a:r>
              <a:rPr lang="da-DK" sz="1000" b="1" dirty="0" smtClean="0">
                <a:solidFill>
                  <a:srgbClr val="FF0000"/>
                </a:solidFill>
                <a:latin typeface="Helvetica" charset="0"/>
              </a:rPr>
              <a:t> </a:t>
            </a:r>
            <a:r>
              <a:rPr lang="da-DK" sz="1000" b="1" dirty="0" smtClean="0">
                <a:latin typeface="Helvetica" charset="0"/>
              </a:rPr>
              <a:t>SUIVI ET ÉVALUATION</a:t>
            </a:r>
          </a:p>
        </p:txBody>
      </p:sp>
      <p:pic>
        <p:nvPicPr>
          <p:cNvPr id="1946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2" name="Rectangle 2"/>
          <p:cNvSpPr txBox="1">
            <a:spLocks noChangeArrowheads="1"/>
          </p:cNvSpPr>
          <p:nvPr/>
        </p:nvSpPr>
        <p:spPr bwMode="auto">
          <a:xfrm>
            <a:off x="228600" y="0"/>
            <a:ext cx="8915400" cy="1066800"/>
          </a:xfrm>
          <a:prstGeom prst="rect">
            <a:avLst/>
          </a:prstGeom>
          <a:noFill/>
          <a:ln w="9525">
            <a:noFill/>
            <a:miter lim="800000"/>
            <a:headEnd/>
            <a:tailEnd/>
          </a:ln>
        </p:spPr>
        <p:txBody>
          <a:bodyPr anchor="ctr">
            <a:prstTxWarp prst="textNoShape">
              <a:avLst/>
            </a:prstTxWarp>
          </a:bodyPr>
          <a:lstStyle/>
          <a:p>
            <a:pPr eaLnBrk="1" hangingPunct="1"/>
            <a:endParaRPr/>
          </a:p>
        </p:txBody>
      </p:sp>
      <p:graphicFrame>
        <p:nvGraphicFramePr>
          <p:cNvPr id="13" name="Table 12"/>
          <p:cNvGraphicFramePr>
            <a:graphicFrameLocks noGrp="1"/>
          </p:cNvGraphicFramePr>
          <p:nvPr/>
        </p:nvGraphicFramePr>
        <p:xfrm>
          <a:off x="-1" y="609598"/>
          <a:ext cx="9144001" cy="6497956"/>
        </p:xfrm>
        <a:graphic>
          <a:graphicData uri="http://schemas.openxmlformats.org/drawingml/2006/table">
            <a:tbl>
              <a:tblPr firstRow="1" bandRow="1">
                <a:tableStyleId>{69CF1AB2-1976-4502-BF36-3FF5EA218861}</a:tableStyleId>
              </a:tblPr>
              <a:tblGrid>
                <a:gridCol w="1704814"/>
                <a:gridCol w="3797085"/>
                <a:gridCol w="3642102"/>
              </a:tblGrid>
              <a:tr h="390526">
                <a:tc>
                  <a:txBody>
                    <a:bodyPr/>
                    <a:lstStyle/>
                    <a:p>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a-DK" sz="1800" b="1" dirty="0" smtClean="0">
                          <a:solidFill>
                            <a:schemeClr val="tx2"/>
                          </a:solidFill>
                          <a:latin typeface="Helvetica" charset="0"/>
                        </a:rPr>
                        <a:t>Approche de cadre logique</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Indicateurs</a:t>
                      </a:r>
                    </a:p>
                  </a:txBody>
                  <a:tcPr/>
                </a:tc>
              </a:tr>
              <a:tr h="976312">
                <a:tc>
                  <a:txBody>
                    <a:bodyPr/>
                    <a:lstStyle/>
                    <a:p>
                      <a:pPr algn="l"/>
                      <a:r>
                        <a:rPr lang="en-US" b="1" dirty="0" smtClean="0"/>
                        <a:t>But général </a:t>
                      </a:r>
                    </a:p>
                  </a:txBody>
                  <a:tcPr anchor="ctr">
                    <a:solidFill>
                      <a:srgbClr val="F2E532"/>
                    </a:solidFill>
                  </a:tcPr>
                </a:tc>
                <a:tc>
                  <a:txBody>
                    <a:bodyPr/>
                    <a:lstStyle/>
                    <a:p>
                      <a:r>
                        <a:rPr lang="en-US" b="0" dirty="0" smtClean="0"/>
                        <a:t>Diminuer la souffrance et le risque de développement de graves traumatismes dans la Population A</a:t>
                      </a:r>
                    </a:p>
                  </a:txBody>
                  <a:tcPr>
                    <a:solidFill>
                      <a:srgbClr val="F2E532"/>
                    </a:solidFill>
                  </a:tcPr>
                </a:tc>
                <a:tc>
                  <a:txBody>
                    <a:bodyPr/>
                    <a:lstStyle/>
                    <a:p>
                      <a:r>
                        <a:rPr lang="en-US" dirty="0" smtClean="0"/>
                        <a:t>Adultes et enfants montrent des signes sains d'adaptation à l'impact de la crise</a:t>
                      </a:r>
                    </a:p>
                  </a:txBody>
                  <a:tcPr>
                    <a:solidFill>
                      <a:srgbClr val="F2E532"/>
                    </a:solidFill>
                  </a:tcPr>
                </a:tc>
              </a:tr>
              <a:tr h="390526">
                <a:tc>
                  <a:txBody>
                    <a:bodyPr/>
                    <a:lstStyle/>
                    <a:p>
                      <a:r>
                        <a:rPr lang="en-US" b="1" dirty="0" smtClean="0"/>
                        <a:t>Activité 1</a:t>
                      </a:r>
                    </a:p>
                  </a:txBody>
                  <a:tcPr>
                    <a:solidFill>
                      <a:srgbClr val="FF6600"/>
                    </a:solidFill>
                  </a:tcPr>
                </a:tc>
                <a:tc>
                  <a:txBody>
                    <a:bodyPr/>
                    <a:lstStyle/>
                    <a:p>
                      <a:r>
                        <a:rPr lang="en-US" b="1" dirty="0" smtClean="0">
                          <a:solidFill>
                            <a:schemeClr val="tx1"/>
                          </a:solidFill>
                        </a:rPr>
                        <a:t>Formation en PSP</a:t>
                      </a:r>
                    </a:p>
                  </a:txBody>
                  <a:tcPr>
                    <a:solidFill>
                      <a:srgbClr val="FF6600"/>
                    </a:solidFill>
                  </a:tcPr>
                </a:tc>
                <a:tc>
                  <a:txBody>
                    <a:bodyPr/>
                    <a:lstStyle/>
                    <a:p>
                      <a:endParaRPr/>
                    </a:p>
                  </a:txBody>
                  <a:tcPr>
                    <a:solidFill>
                      <a:srgbClr val="FF6600"/>
                    </a:solidFill>
                  </a:tcPr>
                </a:tc>
              </a:tr>
              <a:tr h="683418">
                <a:tc>
                  <a:txBody>
                    <a:bodyPr/>
                    <a:lstStyle/>
                    <a:p>
                      <a:r>
                        <a:rPr lang="en-US" b="1" dirty="0" smtClean="0"/>
                        <a:t>Contributions</a:t>
                      </a:r>
                    </a:p>
                  </a:txBody>
                  <a:tcPr/>
                </a:tc>
                <a:tc>
                  <a:txBody>
                    <a:bodyPr/>
                    <a:lstStyle/>
                    <a:p>
                      <a:r>
                        <a:rPr lang="en-US" dirty="0" smtClean="0"/>
                        <a:t>Ressources permettant la formation</a:t>
                      </a:r>
                    </a:p>
                  </a:txBody>
                  <a:tcPr/>
                </a:tc>
                <a:tc>
                  <a:txBody>
                    <a:bodyPr/>
                    <a:lstStyle/>
                    <a:p>
                      <a:r>
                        <a:rPr lang="en-US" dirty="0" smtClean="0"/>
                        <a:t>Quantité d'argent ; personnel ; manuels de formation ; matériels</a:t>
                      </a:r>
                    </a:p>
                  </a:txBody>
                  <a:tcPr/>
                </a:tc>
              </a:tr>
              <a:tr h="390526">
                <a:tc>
                  <a:txBody>
                    <a:bodyPr/>
                    <a:lstStyle/>
                    <a:p>
                      <a:r>
                        <a:rPr lang="en-US" b="1" dirty="0" smtClean="0"/>
                        <a:t>Production</a:t>
                      </a:r>
                    </a:p>
                  </a:txBody>
                  <a:tcPr/>
                </a:tc>
                <a:tc>
                  <a:txBody>
                    <a:bodyPr/>
                    <a:lstStyle/>
                    <a:p>
                      <a:r>
                        <a:rPr lang="en-US" dirty="0" smtClean="0"/>
                        <a:t>La formation a eu lieu</a:t>
                      </a:r>
                    </a:p>
                  </a:txBody>
                  <a:tcPr/>
                </a:tc>
                <a:tc>
                  <a:txBody>
                    <a:bodyPr/>
                    <a:lstStyle/>
                    <a:p>
                      <a:r>
                        <a:rPr lang="en-US" dirty="0" smtClean="0"/>
                        <a:t>Nombre de personnes formées</a:t>
                      </a:r>
                    </a:p>
                  </a:txBody>
                  <a:tcPr/>
                </a:tc>
              </a:tr>
              <a:tr h="390526">
                <a:tc>
                  <a:txBody>
                    <a:bodyPr/>
                    <a:lstStyle/>
                    <a:p>
                      <a:r>
                        <a:rPr lang="en-US" b="1" dirty="0" smtClean="0"/>
                        <a:t>Résultats</a:t>
                      </a:r>
                    </a:p>
                  </a:txBody>
                  <a:tcPr/>
                </a:tc>
                <a:tc>
                  <a:txBody>
                    <a:bodyPr/>
                    <a:lstStyle/>
                    <a:p>
                      <a:r>
                        <a:rPr lang="en-US" dirty="0" smtClean="0"/>
                        <a:t>Les bénévoles sont capables d'administrer les PSP</a:t>
                      </a:r>
                    </a:p>
                  </a:txBody>
                  <a:tcPr/>
                </a:tc>
                <a:tc>
                  <a:txBody>
                    <a:bodyPr/>
                    <a:lstStyle/>
                    <a:p>
                      <a:r>
                        <a:rPr lang="en-US" dirty="0" smtClean="0"/>
                        <a:t>Le niveau de compétences en PSP a augmenté</a:t>
                      </a:r>
                    </a:p>
                  </a:txBody>
                  <a:tcPr/>
                </a:tc>
              </a:tr>
              <a:tr h="390526">
                <a:tc>
                  <a:txBody>
                    <a:bodyPr/>
                    <a:lstStyle/>
                    <a:p>
                      <a:r>
                        <a:rPr lang="en-US" b="1" dirty="0" smtClean="0"/>
                        <a:t>Activité 2 :</a:t>
                      </a:r>
                    </a:p>
                  </a:txBody>
                  <a:tcPr>
                    <a:solidFill>
                      <a:srgbClr val="FF6600"/>
                    </a:solidFill>
                  </a:tcPr>
                </a:tc>
                <a:tc>
                  <a:txBody>
                    <a:bodyPr/>
                    <a:lstStyle/>
                    <a:p>
                      <a:r>
                        <a:rPr lang="en-US" b="1" dirty="0" smtClean="0">
                          <a:solidFill>
                            <a:srgbClr val="000000"/>
                          </a:solidFill>
                        </a:rPr>
                        <a:t>Ateliers avec des enfants</a:t>
                      </a:r>
                    </a:p>
                  </a:txBody>
                  <a:tcPr>
                    <a:solidFill>
                      <a:srgbClr val="FF6600"/>
                    </a:solidFill>
                  </a:tcPr>
                </a:tc>
                <a:tc>
                  <a:txBody>
                    <a:bodyPr/>
                    <a:lstStyle/>
                    <a:p>
                      <a:endParaRPr/>
                    </a:p>
                  </a:txBody>
                  <a:tcPr>
                    <a:solidFill>
                      <a:srgbClr val="FF6600"/>
                    </a:solidFill>
                  </a:tcPr>
                </a:tc>
              </a:tr>
              <a:tr h="683418">
                <a:tc>
                  <a:txBody>
                    <a:bodyPr/>
                    <a:lstStyle/>
                    <a:p>
                      <a:r>
                        <a:rPr lang="en-US" b="1" dirty="0" smtClean="0"/>
                        <a:t>Contributions</a:t>
                      </a:r>
                    </a:p>
                  </a:txBody>
                  <a:tcPr/>
                </a:tc>
                <a:tc>
                  <a:txBody>
                    <a:bodyPr/>
                    <a:lstStyle/>
                    <a:p>
                      <a:r>
                        <a:rPr lang="en-US" dirty="0" smtClean="0"/>
                        <a:t>Ressources pour les ateliers</a:t>
                      </a:r>
                    </a:p>
                  </a:txBody>
                  <a:tcPr/>
                </a:tc>
                <a:tc>
                  <a:txBody>
                    <a:bodyPr/>
                    <a:lstStyle/>
                    <a:p>
                      <a:r>
                        <a:rPr lang="en-US" dirty="0" smtClean="0"/>
                        <a:t>Quantité d'argent ; personnel ; manuels de formation ; matériels</a:t>
                      </a:r>
                    </a:p>
                  </a:txBody>
                  <a:tcPr/>
                </a:tc>
              </a:tr>
              <a:tr h="976312">
                <a:tc>
                  <a:txBody>
                    <a:bodyPr/>
                    <a:lstStyle/>
                    <a:p>
                      <a:r>
                        <a:rPr lang="en-US" b="1" dirty="0" smtClean="0"/>
                        <a:t>Production</a:t>
                      </a:r>
                    </a:p>
                  </a:txBody>
                  <a:tcPr/>
                </a:tc>
                <a:tc>
                  <a:txBody>
                    <a:bodyPr/>
                    <a:lstStyle/>
                    <a:p>
                      <a:r>
                        <a:rPr lang="en-US" dirty="0" smtClean="0"/>
                        <a:t>Réalisation des ateliers</a:t>
                      </a:r>
                    </a:p>
                  </a:txBody>
                  <a:tcPr/>
                </a:tc>
                <a:tc>
                  <a:txBody>
                    <a:bodyPr/>
                    <a:lstStyle/>
                    <a:p>
                      <a:r>
                        <a:rPr lang="en-US" dirty="0" smtClean="0"/>
                        <a:t>Nombre d'ateliers réalisés ; nombre d'enfants concernés ; nombre de formateurs</a:t>
                      </a:r>
                    </a:p>
                  </a:txBody>
                  <a:tcPr/>
                </a:tc>
              </a:tr>
              <a:tr h="976312">
                <a:tc>
                  <a:txBody>
                    <a:bodyPr/>
                    <a:lstStyle/>
                    <a:p>
                      <a:r>
                        <a:rPr lang="en-US" b="1" dirty="0" smtClean="0"/>
                        <a:t>Résultats</a:t>
                      </a:r>
                    </a:p>
                  </a:txBody>
                  <a:tcPr/>
                </a:tc>
                <a:tc>
                  <a:txBody>
                    <a:bodyPr/>
                    <a:lstStyle/>
                    <a:p>
                      <a:r>
                        <a:rPr lang="en-US" dirty="0" smtClean="0"/>
                        <a:t>Les enfants s'adaptent mieux</a:t>
                      </a:r>
                    </a:p>
                  </a:txBody>
                  <a:tcPr/>
                </a:tc>
                <a:tc>
                  <a:txBody>
                    <a:bodyPr/>
                    <a:lstStyle/>
                    <a:p>
                      <a:r>
                        <a:rPr lang="en-US" dirty="0" smtClean="0"/>
                        <a:t>Enfants plus enjoués, plus grande confiance en soi et en les autres</a:t>
                      </a: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1945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19460" name="Rectangle 2"/>
          <p:cNvSpPr>
            <a:spLocks noGrp="1" noChangeArrowheads="1"/>
          </p:cNvSpPr>
          <p:nvPr>
            <p:ph type="title" idx="4294967295"/>
          </p:nvPr>
        </p:nvSpPr>
        <p:spPr>
          <a:xfrm>
            <a:off x="0" y="4114800"/>
            <a:ext cx="8610600" cy="2209800"/>
          </a:xfrm>
        </p:spPr>
        <p:txBody>
          <a:bodyPr/>
          <a:lstStyle/>
          <a:p>
            <a:pPr eaLnBrk="1" hangingPunct="1"/>
            <a:r>
              <a:rPr lang="da-DK" sz="3200" dirty="0" smtClean="0">
                <a:solidFill>
                  <a:srgbClr val="FF2911"/>
                </a:solidFill>
              </a:rPr>
              <a:t>Partie B </a:t>
            </a:r>
            <a:r>
              <a:rPr lang="da-DK" sz="3200" dirty="0" smtClean="0"/>
              <a:t/>
            </a:r>
            <a:br>
              <a:rPr lang="da-DK" sz="3200" dirty="0" smtClean="0"/>
            </a:br>
            <a:r>
              <a:rPr lang="da-DK" sz="3200" b="0" dirty="0" smtClean="0"/>
              <a:t>Gestion de </a:t>
            </a:r>
            <a:r>
              <a:rPr lang="da-DK" sz="3200" b="0" dirty="0" smtClean="0"/>
              <a:t>programme</a:t>
            </a:r>
            <a:br>
              <a:rPr lang="da-DK" sz="3200" b="0" dirty="0" smtClean="0"/>
            </a:br>
            <a:r>
              <a:rPr lang="da-DK" sz="2800" b="0" dirty="0" smtClean="0"/>
              <a:t>Planifier </a:t>
            </a:r>
            <a:r>
              <a:rPr lang="da-DK" sz="2800" b="0" dirty="0" smtClean="0"/>
              <a:t>et mettre en </a:t>
            </a:r>
            <a:r>
              <a:rPr lang="da-DK" sz="2800" b="0" dirty="0" smtClean="0"/>
              <a:t>œuvre</a:t>
            </a:r>
            <a:br>
              <a:rPr lang="da-DK" sz="2800" b="0" dirty="0" smtClean="0"/>
            </a:br>
            <a:r>
              <a:rPr lang="da-DK" sz="2800" b="0" dirty="0" smtClean="0"/>
              <a:t>Flexibilité</a:t>
            </a:r>
            <a:br>
              <a:rPr lang="da-DK" sz="2800" b="0" dirty="0" smtClean="0"/>
            </a:br>
            <a:r>
              <a:rPr lang="da-DK" sz="2800" b="0" dirty="0" smtClean="0"/>
              <a:t>Ressources humaines</a:t>
            </a:r>
            <a:br>
              <a:rPr lang="da-DK" sz="2800" b="0" dirty="0" smtClean="0"/>
            </a:br>
            <a:r>
              <a:rPr lang="da-DK" sz="2800" b="0" dirty="0" smtClean="0"/>
              <a:t>Partenariats </a:t>
            </a:r>
            <a:r>
              <a:rPr lang="da-DK" sz="2800" b="0" dirty="0" smtClean="0"/>
              <a:t>et </a:t>
            </a:r>
            <a:r>
              <a:rPr lang="da-DK" sz="2800" b="0" dirty="0" smtClean="0"/>
              <a:t>relations</a:t>
            </a:r>
            <a:br>
              <a:rPr lang="da-DK" sz="2800" b="0" dirty="0" smtClean="0"/>
            </a:br>
            <a:r>
              <a:rPr lang="da-DK" sz="2800" b="0" dirty="0" smtClean="0"/>
              <a:t>Plaidoyer </a:t>
            </a:r>
            <a:r>
              <a:rPr lang="da-DK" sz="2800" b="0" dirty="0" smtClean="0"/>
              <a:t>et diffusion de l'information</a:t>
            </a:r>
            <a:br>
              <a:rPr lang="da-DK" sz="2800" b="0" dirty="0" smtClean="0"/>
            </a:br>
            <a:r>
              <a:rPr lang="da-DK" sz="2800" b="0" dirty="0" smtClean="0"/>
              <a:t/>
            </a:r>
            <a:br>
              <a:rPr lang="da-DK" sz="2800" b="0" dirty="0" smtClean="0"/>
            </a:br>
            <a:r>
              <a:rPr lang="da-DK" sz="2800" b="0" dirty="0" smtClean="0"/>
              <a:t/>
            </a:r>
            <a:br>
              <a:rPr lang="da-DK" sz="2800" b="0" dirty="0" smtClean="0"/>
            </a:br>
            <a:r>
              <a:rPr lang="da-DK" sz="2800" b="0" dirty="0" smtClean="0"/>
              <a:t/>
            </a:r>
            <a:br>
              <a:rPr lang="da-DK" sz="2800" b="0" dirty="0" smtClean="0"/>
            </a:br>
            <a:r>
              <a:rPr lang="da-DK" sz="2800" b="0" dirty="0" smtClean="0"/>
              <a:t/>
            </a:r>
            <a:br>
              <a:rPr lang="da-DK" sz="2800" b="0" dirty="0" smtClean="0"/>
            </a:br>
            <a:r>
              <a:rPr lang="da-DK" sz="2800" dirty="0" smtClean="0"/>
              <a:t> </a:t>
            </a:r>
            <a:br>
              <a:rPr lang="da-DK" sz="2800" dirty="0" smtClean="0"/>
            </a:br>
            <a:endParaRPr lang="da-DK" sz="2800" dirty="0" smtClean="0"/>
          </a:p>
        </p:txBody>
      </p:sp>
      <p:pic>
        <p:nvPicPr>
          <p:cNvPr id="1946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19462" name="Rectangle 2"/>
          <p:cNvSpPr txBox="1">
            <a:spLocks noChangeArrowheads="1"/>
          </p:cNvSpPr>
          <p:nvPr/>
        </p:nvSpPr>
        <p:spPr bwMode="auto">
          <a:xfrm>
            <a:off x="228600" y="533400"/>
            <a:ext cx="8915400" cy="1066800"/>
          </a:xfrm>
          <a:prstGeom prst="rect">
            <a:avLst/>
          </a:prstGeom>
          <a:noFill/>
          <a:ln w="9525">
            <a:noFill/>
            <a:miter lim="800000"/>
            <a:headEnd/>
            <a:tailEnd/>
          </a:ln>
        </p:spPr>
        <p:txBody>
          <a:bodyPr anchor="ctr">
            <a:prstTxWarp prst="textNoShape">
              <a:avLst/>
            </a:prstTxWarp>
          </a:bodyPr>
          <a:lstStyle/>
          <a:p>
            <a:pPr eaLnBrk="1" hangingPunct="1"/>
            <a:r>
              <a:rPr lang="da-DK" sz="3200" b="1">
                <a:solidFill>
                  <a:schemeClr val="tx2"/>
                </a:solidFill>
                <a:latin typeface="Helvetica" charset="0"/>
              </a:rPr>
              <a:t>Axe de travail de cette session d'atelier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6861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68612"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Gestion de programme psychosocial</a:t>
            </a:r>
          </a:p>
        </p:txBody>
      </p:sp>
      <p:pic>
        <p:nvPicPr>
          <p:cNvPr id="6861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68614" name="TextBox 9"/>
          <p:cNvSpPr txBox="1">
            <a:spLocks noChangeArrowheads="1"/>
          </p:cNvSpPr>
          <p:nvPr/>
        </p:nvSpPr>
        <p:spPr bwMode="auto">
          <a:xfrm>
            <a:off x="228600" y="1905000"/>
            <a:ext cx="8686800" cy="830263"/>
          </a:xfrm>
          <a:prstGeom prst="rect">
            <a:avLst/>
          </a:prstGeom>
          <a:noFill/>
          <a:ln w="9525">
            <a:noFill/>
            <a:miter lim="800000"/>
            <a:headEnd/>
            <a:tailEnd/>
          </a:ln>
        </p:spPr>
        <p:txBody>
          <a:bodyPr>
            <a:prstTxWarp prst="textNoShape">
              <a:avLst/>
            </a:prstTxWarp>
            <a:spAutoFit/>
          </a:bodyPr>
          <a:lstStyle/>
          <a:p>
            <a:r>
              <a:rPr lang="en-US"/>
              <a:t>En quoi la gestion d'un programme psychosocial diffère-t-elle de la gestion de tout autre type de programme ? </a:t>
            </a:r>
          </a:p>
        </p:txBody>
      </p:sp>
      <p:sp>
        <p:nvSpPr>
          <p:cNvPr id="11" name="TextBox 10"/>
          <p:cNvSpPr txBox="1"/>
          <p:nvPr/>
        </p:nvSpPr>
        <p:spPr>
          <a:xfrm>
            <a:off x="457200" y="2971800"/>
            <a:ext cx="8329613" cy="1570038"/>
          </a:xfrm>
          <a:prstGeom prst="rect">
            <a:avLst/>
          </a:prstGeom>
          <a:noFill/>
        </p:spPr>
        <p:txBody>
          <a:bodyPr>
            <a:spAutoFit/>
          </a:bodyPr>
          <a:lstStyle/>
          <a:p>
            <a:pPr>
              <a:defRPr/>
            </a:pPr>
            <a:r>
              <a:rPr lang="en-US" dirty="0"/>
              <a:t>Prenez en compte :</a:t>
            </a:r>
          </a:p>
          <a:p>
            <a:pPr>
              <a:defRPr/>
            </a:pPr>
            <a:endParaRPr/>
          </a:p>
          <a:p>
            <a:pPr marL="228600" indent="-228600">
              <a:buFont typeface="Arial"/>
              <a:buChar char="•"/>
              <a:defRPr/>
            </a:pPr>
            <a:r>
              <a:rPr lang="en-US" dirty="0"/>
              <a:t>L'évolution des besoins de la population pendant la période de mise en œuvre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pic>
        <p:nvPicPr>
          <p:cNvPr id="70658" name="Picture 17"/>
          <p:cNvPicPr>
            <a:picLocks noChangeAspect="1"/>
          </p:cNvPicPr>
          <p:nvPr/>
        </p:nvPicPr>
        <p:blipFill>
          <a:blip r:embed="rId4"/>
          <a:srcRect/>
          <a:stretch>
            <a:fillRect/>
          </a:stretch>
        </p:blipFill>
        <p:spPr bwMode="auto">
          <a:xfrm>
            <a:off x="0" y="1371600"/>
            <a:ext cx="8813800" cy="4965700"/>
          </a:xfrm>
          <a:prstGeom prst="rect">
            <a:avLst/>
          </a:prstGeom>
          <a:noFill/>
          <a:ln w="9525">
            <a:noFill/>
            <a:miter lim="800000"/>
            <a:headEnd/>
            <a:tailEnd/>
          </a:ln>
        </p:spPr>
      </p:pic>
      <p:sp>
        <p:nvSpPr>
          <p:cNvPr id="70660"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70661" name="Rectangle 2"/>
          <p:cNvSpPr>
            <a:spLocks noGrp="1" noChangeArrowheads="1"/>
          </p:cNvSpPr>
          <p:nvPr>
            <p:ph type="title" idx="4294967295"/>
          </p:nvPr>
        </p:nvSpPr>
        <p:spPr>
          <a:xfrm>
            <a:off x="-228600" y="609600"/>
            <a:ext cx="9753600" cy="685800"/>
          </a:xfrm>
        </p:spPr>
        <p:txBody>
          <a:bodyPr/>
          <a:lstStyle/>
          <a:p>
            <a:pPr marL="228600" indent="-228600" algn="ctr"/>
            <a:r>
              <a:rPr lang="en-US" dirty="0" smtClean="0"/>
              <a:t>Évolution des besoins de la population </a:t>
            </a:r>
            <a:r>
              <a:rPr lang="en-US" dirty="0" smtClean="0"/>
              <a:t>pendant la </a:t>
            </a:r>
            <a:r>
              <a:rPr lang="en-US" dirty="0" err="1" smtClean="0"/>
              <a:t>période</a:t>
            </a:r>
            <a:r>
              <a:rPr lang="en-US" dirty="0" smtClean="0"/>
              <a:t/>
            </a:r>
            <a:br>
              <a:rPr lang="en-US" dirty="0" smtClean="0"/>
            </a:br>
            <a:r>
              <a:rPr lang="en-US" dirty="0" smtClean="0"/>
              <a:t> </a:t>
            </a:r>
            <a:r>
              <a:rPr lang="en-US" dirty="0" smtClean="0"/>
              <a:t>de mise en œuvre</a:t>
            </a:r>
          </a:p>
        </p:txBody>
      </p:sp>
      <p:pic>
        <p:nvPicPr>
          <p:cNvPr id="70662" name="Picture 12" descr="1405_pp_trainers_A1B"/>
          <p:cNvPicPr>
            <a:picLocks noChangeAspect="1" noChangeArrowheads="1"/>
          </p:cNvPicPr>
          <p:nvPr/>
        </p:nvPicPr>
        <p:blipFill>
          <a:blip r:embed="rId5"/>
          <a:srcRect/>
          <a:stretch>
            <a:fillRect/>
          </a:stretch>
        </p:blipFill>
        <p:spPr bwMode="auto">
          <a:xfrm>
            <a:off x="0" y="5943600"/>
            <a:ext cx="9144000" cy="914400"/>
          </a:xfrm>
          <a:prstGeom prst="rect">
            <a:avLst/>
          </a:prstGeom>
          <a:noFill/>
          <a:ln w="9525">
            <a:noFill/>
            <a:miter lim="800000"/>
            <a:headEnd/>
            <a:tailEnd/>
          </a:ln>
        </p:spPr>
      </p:pic>
      <p:grpSp>
        <p:nvGrpSpPr>
          <p:cNvPr id="70663" name="Group 4"/>
          <p:cNvGrpSpPr>
            <a:grpSpLocks/>
          </p:cNvGrpSpPr>
          <p:nvPr/>
        </p:nvGrpSpPr>
        <p:grpSpPr bwMode="auto">
          <a:xfrm>
            <a:off x="685800" y="2286000"/>
            <a:ext cx="8280400" cy="3024188"/>
            <a:chOff x="249" y="2205"/>
            <a:chExt cx="5216" cy="1905"/>
          </a:xfrm>
        </p:grpSpPr>
        <p:sp>
          <p:nvSpPr>
            <p:cNvPr id="70666" name="Line 5"/>
            <p:cNvSpPr>
              <a:spLocks noChangeShapeType="1"/>
            </p:cNvSpPr>
            <p:nvPr/>
          </p:nvSpPr>
          <p:spPr bwMode="auto">
            <a:xfrm>
              <a:off x="476" y="2205"/>
              <a:ext cx="0" cy="1905"/>
            </a:xfrm>
            <a:prstGeom prst="line">
              <a:avLst/>
            </a:prstGeom>
            <a:noFill/>
            <a:ln w="76200">
              <a:solidFill>
                <a:schemeClr val="tx1"/>
              </a:solidFill>
              <a:round/>
              <a:headEnd/>
              <a:tailEnd/>
            </a:ln>
          </p:spPr>
          <p:txBody>
            <a:bodyPr>
              <a:prstTxWarp prst="textNoShape">
                <a:avLst/>
              </a:prstTxWarp>
            </a:bodyPr>
            <a:lstStyle/>
            <a:p>
              <a:endParaRPr/>
            </a:p>
          </p:txBody>
        </p:sp>
        <p:sp>
          <p:nvSpPr>
            <p:cNvPr id="70667" name="Line 6"/>
            <p:cNvSpPr>
              <a:spLocks noChangeShapeType="1"/>
            </p:cNvSpPr>
            <p:nvPr/>
          </p:nvSpPr>
          <p:spPr bwMode="auto">
            <a:xfrm>
              <a:off x="249" y="4020"/>
              <a:ext cx="5216" cy="0"/>
            </a:xfrm>
            <a:prstGeom prst="line">
              <a:avLst/>
            </a:prstGeom>
            <a:noFill/>
            <a:ln w="76200">
              <a:solidFill>
                <a:schemeClr val="tx1"/>
              </a:solidFill>
              <a:round/>
              <a:headEnd/>
              <a:tailEnd/>
            </a:ln>
          </p:spPr>
          <p:txBody>
            <a:bodyPr>
              <a:prstTxWarp prst="textNoShape">
                <a:avLst/>
              </a:prstTxWarp>
            </a:bodyPr>
            <a:lstStyle/>
            <a:p>
              <a:endParaRPr/>
            </a:p>
          </p:txBody>
        </p:sp>
      </p:grpSp>
      <p:sp>
        <p:nvSpPr>
          <p:cNvPr id="70664" name="Text Box 13"/>
          <p:cNvSpPr txBox="1">
            <a:spLocks noChangeArrowheads="1"/>
          </p:cNvSpPr>
          <p:nvPr/>
        </p:nvSpPr>
        <p:spPr bwMode="auto">
          <a:xfrm rot="-5400000">
            <a:off x="-1186656" y="2939256"/>
            <a:ext cx="2740025" cy="366713"/>
          </a:xfrm>
          <a:prstGeom prst="rect">
            <a:avLst/>
          </a:prstGeom>
          <a:noFill/>
          <a:ln w="9525">
            <a:noFill/>
            <a:miter lim="800000"/>
            <a:headEnd/>
            <a:tailEnd/>
          </a:ln>
        </p:spPr>
        <p:txBody>
          <a:bodyPr>
            <a:prstTxWarp prst="textNoShape">
              <a:avLst/>
            </a:prstTxWarp>
            <a:spAutoFit/>
          </a:bodyPr>
          <a:lstStyle/>
          <a:p>
            <a:pPr>
              <a:spcBef>
                <a:spcPct val="50000"/>
              </a:spcBef>
            </a:pPr>
            <a:r>
              <a:rPr lang="en-US"/>
              <a:t>Dépenses budgétaires</a:t>
            </a:r>
          </a:p>
        </p:txBody>
      </p:sp>
      <p:sp>
        <p:nvSpPr>
          <p:cNvPr id="70665" name="Freeform 20"/>
          <p:cNvSpPr>
            <a:spLocks/>
          </p:cNvSpPr>
          <p:nvPr/>
        </p:nvSpPr>
        <p:spPr bwMode="auto">
          <a:xfrm>
            <a:off x="990600" y="1676400"/>
            <a:ext cx="7993063" cy="3587750"/>
          </a:xfrm>
          <a:custGeom>
            <a:avLst/>
            <a:gdLst>
              <a:gd name="T0" fmla="*/ 0 w 5035"/>
              <a:gd name="T1" fmla="*/ 3587750 h 2260"/>
              <a:gd name="T2" fmla="*/ 576263 w 5035"/>
              <a:gd name="T3" fmla="*/ 2867025 h 2260"/>
              <a:gd name="T4" fmla="*/ 1368425 w 5035"/>
              <a:gd name="T5" fmla="*/ 2722563 h 2260"/>
              <a:gd name="T6" fmla="*/ 1871663 w 5035"/>
              <a:gd name="T7" fmla="*/ 1858963 h 2260"/>
              <a:gd name="T8" fmla="*/ 3384550 w 5035"/>
              <a:gd name="T9" fmla="*/ 1714500 h 2260"/>
              <a:gd name="T10" fmla="*/ 4103688 w 5035"/>
              <a:gd name="T11" fmla="*/ 1066800 h 2260"/>
              <a:gd name="T12" fmla="*/ 4608513 w 5035"/>
              <a:gd name="T13" fmla="*/ 2147888 h 2260"/>
              <a:gd name="T14" fmla="*/ 4895850 w 5035"/>
              <a:gd name="T15" fmla="*/ 490538 h 2260"/>
              <a:gd name="T16" fmla="*/ 5400675 w 5035"/>
              <a:gd name="T17" fmla="*/ 2579688 h 2260"/>
              <a:gd name="T18" fmla="*/ 5832475 w 5035"/>
              <a:gd name="T19" fmla="*/ 1211263 h 2260"/>
              <a:gd name="T20" fmla="*/ 6192838 w 5035"/>
              <a:gd name="T21" fmla="*/ 1931988 h 2260"/>
              <a:gd name="T22" fmla="*/ 6624638 w 5035"/>
              <a:gd name="T23" fmla="*/ 850900 h 2260"/>
              <a:gd name="T24" fmla="*/ 7056438 w 5035"/>
              <a:gd name="T25" fmla="*/ 203200 h 2260"/>
              <a:gd name="T26" fmla="*/ 7848600 w 5035"/>
              <a:gd name="T27" fmla="*/ 2074863 h 2260"/>
              <a:gd name="T28" fmla="*/ 7920038 w 5035"/>
              <a:gd name="T29" fmla="*/ 2219325 h 22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35"/>
              <a:gd name="T46" fmla="*/ 0 h 2260"/>
              <a:gd name="T47" fmla="*/ 5035 w 5035"/>
              <a:gd name="T48" fmla="*/ 2260 h 22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35" h="2260">
                <a:moveTo>
                  <a:pt x="0" y="2260"/>
                </a:moveTo>
                <a:cubicBezTo>
                  <a:pt x="109" y="2078"/>
                  <a:pt x="219" y="1897"/>
                  <a:pt x="363" y="1806"/>
                </a:cubicBezTo>
                <a:cubicBezTo>
                  <a:pt x="507" y="1715"/>
                  <a:pt x="726" y="1821"/>
                  <a:pt x="862" y="1715"/>
                </a:cubicBezTo>
                <a:cubicBezTo>
                  <a:pt x="998" y="1609"/>
                  <a:pt x="967" y="1277"/>
                  <a:pt x="1179" y="1171"/>
                </a:cubicBezTo>
                <a:cubicBezTo>
                  <a:pt x="1391" y="1065"/>
                  <a:pt x="1898" y="1163"/>
                  <a:pt x="2132" y="1080"/>
                </a:cubicBezTo>
                <a:cubicBezTo>
                  <a:pt x="2366" y="997"/>
                  <a:pt x="2457" y="627"/>
                  <a:pt x="2585" y="672"/>
                </a:cubicBezTo>
                <a:cubicBezTo>
                  <a:pt x="2713" y="717"/>
                  <a:pt x="2820" y="1413"/>
                  <a:pt x="2903" y="1353"/>
                </a:cubicBezTo>
                <a:cubicBezTo>
                  <a:pt x="2986" y="1293"/>
                  <a:pt x="3001" y="264"/>
                  <a:pt x="3084" y="309"/>
                </a:cubicBezTo>
                <a:cubicBezTo>
                  <a:pt x="3167" y="354"/>
                  <a:pt x="3304" y="1549"/>
                  <a:pt x="3402" y="1625"/>
                </a:cubicBezTo>
                <a:cubicBezTo>
                  <a:pt x="3500" y="1701"/>
                  <a:pt x="3591" y="831"/>
                  <a:pt x="3674" y="763"/>
                </a:cubicBezTo>
                <a:cubicBezTo>
                  <a:pt x="3757" y="695"/>
                  <a:pt x="3818" y="1255"/>
                  <a:pt x="3901" y="1217"/>
                </a:cubicBezTo>
                <a:cubicBezTo>
                  <a:pt x="3984" y="1179"/>
                  <a:pt x="4082" y="717"/>
                  <a:pt x="4173" y="536"/>
                </a:cubicBezTo>
                <a:cubicBezTo>
                  <a:pt x="4264" y="355"/>
                  <a:pt x="4317" y="0"/>
                  <a:pt x="4445" y="128"/>
                </a:cubicBezTo>
                <a:cubicBezTo>
                  <a:pt x="4573" y="256"/>
                  <a:pt x="4853" y="1095"/>
                  <a:pt x="4944" y="1307"/>
                </a:cubicBezTo>
                <a:cubicBezTo>
                  <a:pt x="5035" y="1519"/>
                  <a:pt x="5012" y="1458"/>
                  <a:pt x="4989" y="1398"/>
                </a:cubicBezTo>
              </a:path>
            </a:pathLst>
          </a:custGeom>
          <a:noFill/>
          <a:ln w="76200">
            <a:solidFill>
              <a:schemeClr val="tx1"/>
            </a:solidFill>
            <a:round/>
            <a:headEnd/>
            <a:tailEnd/>
          </a:ln>
        </p:spPr>
        <p:txBody>
          <a:bodyPr>
            <a:prstTxWarp prst="textNoShape">
              <a:avLst/>
            </a:prstTxWarp>
          </a:bodyPr>
          <a:lstStyle/>
          <a:p>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27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7270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Flexibilité</a:t>
            </a:r>
          </a:p>
        </p:txBody>
      </p:sp>
      <p:pic>
        <p:nvPicPr>
          <p:cNvPr id="7270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2710" name="TextBox 10"/>
          <p:cNvSpPr txBox="1">
            <a:spLocks noChangeArrowheads="1"/>
          </p:cNvSpPr>
          <p:nvPr/>
        </p:nvSpPr>
        <p:spPr bwMode="auto">
          <a:xfrm>
            <a:off x="457200" y="1828800"/>
            <a:ext cx="8329613" cy="1570038"/>
          </a:xfrm>
          <a:prstGeom prst="rect">
            <a:avLst/>
          </a:prstGeom>
          <a:noFill/>
          <a:ln w="9525">
            <a:noFill/>
            <a:miter lim="800000"/>
            <a:headEnd/>
            <a:tailEnd/>
          </a:ln>
        </p:spPr>
        <p:txBody>
          <a:bodyPr>
            <a:prstTxWarp prst="textNoShape">
              <a:avLst/>
            </a:prstTxWarp>
            <a:spAutoFit/>
          </a:bodyPr>
          <a:lstStyle/>
          <a:p>
            <a:pPr marL="228600" indent="-228600">
              <a:buFont typeface="Arial" charset="0"/>
              <a:buChar char="•"/>
            </a:pPr>
            <a:r>
              <a:rPr lang="en-US"/>
              <a:t>Évolution des besoins de la population pendant la période de mise en œuvre </a:t>
            </a:r>
            <a:r>
              <a:rPr lang="en-US">
                <a:solidFill>
                  <a:srgbClr val="FF0000"/>
                </a:solidFill>
              </a:rPr>
              <a:t>(budget, ressources humaines)</a:t>
            </a:r>
          </a:p>
          <a:p>
            <a:pPr marL="228600" indent="-228600">
              <a:buFont typeface="Arial" charset="0"/>
              <a:buChar char="•"/>
            </a:pPr>
            <a:endParaRPr/>
          </a:p>
          <a:p>
            <a:pPr marL="228600" indent="-228600">
              <a:buFont typeface="Arial" charset="0"/>
              <a:buChar char="•"/>
            </a:pPr>
            <a:r>
              <a:rPr lang="en-US"/>
              <a:t>Importance de la participation communautaire </a:t>
            </a:r>
            <a:r>
              <a:rPr lang="en-US">
                <a:solidFill>
                  <a:srgbClr val="FF0000"/>
                </a:solidFill>
              </a:rPr>
              <a:t>(budget, opportunité temporelle)</a:t>
            </a:r>
          </a:p>
        </p:txBody>
      </p:sp>
      <p:sp>
        <p:nvSpPr>
          <p:cNvPr id="9" name="TextBox 8"/>
          <p:cNvSpPr txBox="1">
            <a:spLocks noChangeArrowheads="1"/>
          </p:cNvSpPr>
          <p:nvPr/>
        </p:nvSpPr>
        <p:spPr bwMode="auto">
          <a:xfrm>
            <a:off x="838200" y="4038600"/>
            <a:ext cx="7162800" cy="830263"/>
          </a:xfrm>
          <a:prstGeom prst="rect">
            <a:avLst/>
          </a:prstGeom>
          <a:noFill/>
          <a:ln w="9525">
            <a:noFill/>
            <a:miter lim="800000"/>
            <a:headEnd/>
            <a:tailEnd/>
          </a:ln>
        </p:spPr>
        <p:txBody>
          <a:bodyPr>
            <a:prstTxWarp prst="textNoShape">
              <a:avLst/>
            </a:prstTxWarp>
            <a:spAutoFit/>
          </a:bodyPr>
          <a:lstStyle/>
          <a:p>
            <a:r>
              <a:rPr lang="en-US" dirty="0"/>
              <a:t>Anticipez les fluctuations et les adaptations des budgets et de la planification – évitez le BLOCAGE DU PROGRAMME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35" presetClass="emph" presetSubtype="0" fill="hold" grpId="1" nodeType="afterEffect">
                                  <p:stCondLst>
                                    <p:cond delay="0"/>
                                  </p:stCondLst>
                                  <p:childTnLst>
                                    <p:anim calcmode="discrete" valueType="str">
                                      <p:cBhvr>
                                        <p:cTn id="10" dur="10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47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74756"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Ressources humaines</a:t>
            </a:r>
          </a:p>
        </p:txBody>
      </p:sp>
      <p:pic>
        <p:nvPicPr>
          <p:cNvPr id="74757"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74758" name="TextBox 10"/>
          <p:cNvSpPr txBox="1">
            <a:spLocks noChangeArrowheads="1"/>
          </p:cNvSpPr>
          <p:nvPr/>
        </p:nvSpPr>
        <p:spPr bwMode="auto">
          <a:xfrm>
            <a:off x="457200" y="1828800"/>
            <a:ext cx="5638800" cy="1662113"/>
          </a:xfrm>
          <a:prstGeom prst="rect">
            <a:avLst/>
          </a:prstGeom>
          <a:noFill/>
          <a:ln w="9525">
            <a:noFill/>
            <a:miter lim="800000"/>
            <a:headEnd/>
            <a:tailEnd/>
          </a:ln>
        </p:spPr>
        <p:txBody>
          <a:bodyPr>
            <a:prstTxWarp prst="textNoShape">
              <a:avLst/>
            </a:prstTxWarp>
            <a:spAutoFit/>
          </a:bodyPr>
          <a:lstStyle/>
          <a:p>
            <a:pPr marL="228600" indent="-228600">
              <a:spcAft>
                <a:spcPts val="1800"/>
              </a:spcAft>
              <a:buFont typeface="Arial" charset="0"/>
              <a:buChar char="•"/>
            </a:pPr>
            <a:r>
              <a:rPr lang="en-US"/>
              <a:t>Besoins en formation – personnel et bénévoles</a:t>
            </a:r>
          </a:p>
          <a:p>
            <a:pPr marL="228600" indent="-228600">
              <a:spcAft>
                <a:spcPts val="1800"/>
              </a:spcAft>
              <a:buFont typeface="Arial" charset="0"/>
              <a:buChar char="•"/>
            </a:pPr>
            <a:r>
              <a:rPr lang="en-US"/>
              <a:t>Supervision</a:t>
            </a:r>
          </a:p>
          <a:p>
            <a:pPr marL="228600" indent="-228600">
              <a:spcAft>
                <a:spcPts val="1800"/>
              </a:spcAft>
              <a:buFont typeface="Arial" charset="0"/>
              <a:buChar char="•"/>
            </a:pPr>
            <a:r>
              <a:rPr lang="en-US"/>
              <a:t>Fidélisation</a:t>
            </a:r>
          </a:p>
        </p:txBody>
      </p:sp>
      <p:pic>
        <p:nvPicPr>
          <p:cNvPr id="74759" name="Picture 9"/>
          <p:cNvPicPr>
            <a:picLocks noChangeAspect="1"/>
          </p:cNvPicPr>
          <p:nvPr/>
        </p:nvPicPr>
        <p:blipFill>
          <a:blip r:embed="rId5"/>
          <a:srcRect/>
          <a:stretch>
            <a:fillRect/>
          </a:stretch>
        </p:blipFill>
        <p:spPr bwMode="auto">
          <a:xfrm>
            <a:off x="2667000" y="2590800"/>
            <a:ext cx="4373563" cy="3105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68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76804" name="Rectangle 2"/>
          <p:cNvSpPr>
            <a:spLocks noGrp="1" noChangeArrowheads="1"/>
          </p:cNvSpPr>
          <p:nvPr>
            <p:ph type="title" idx="4294967295"/>
          </p:nvPr>
        </p:nvSpPr>
        <p:spPr>
          <a:xfrm>
            <a:off x="0" y="533400"/>
            <a:ext cx="9144000" cy="685800"/>
          </a:xfrm>
        </p:spPr>
        <p:txBody>
          <a:bodyPr/>
          <a:lstStyle/>
          <a:p>
            <a:pPr algn="ctr" eaLnBrk="1" hangingPunct="1"/>
            <a:r>
              <a:rPr lang="en-US" sz="3200" dirty="0" smtClean="0"/>
              <a:t>Partenariats et relations</a:t>
            </a:r>
          </a:p>
        </p:txBody>
      </p:sp>
      <p:pic>
        <p:nvPicPr>
          <p:cNvPr id="768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aphicFrame>
        <p:nvGraphicFramePr>
          <p:cNvPr id="9" name="Diagram 8"/>
          <p:cNvGraphicFramePr/>
          <p:nvPr/>
        </p:nvGraphicFramePr>
        <p:xfrm>
          <a:off x="0" y="14478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7885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78852" name="Rectangle 2"/>
          <p:cNvSpPr>
            <a:spLocks noGrp="1" noChangeArrowheads="1"/>
          </p:cNvSpPr>
          <p:nvPr>
            <p:ph type="title" idx="4294967295"/>
          </p:nvPr>
        </p:nvSpPr>
        <p:spPr>
          <a:xfrm>
            <a:off x="0" y="609600"/>
            <a:ext cx="9144000" cy="685800"/>
          </a:xfrm>
        </p:spPr>
        <p:txBody>
          <a:bodyPr/>
          <a:lstStyle/>
          <a:p>
            <a:pPr algn="ctr" eaLnBrk="1" hangingPunct="1"/>
            <a:r>
              <a:rPr lang="en-US" sz="3200" dirty="0" smtClean="0"/>
              <a:t>Partenariats et relations</a:t>
            </a:r>
          </a:p>
        </p:txBody>
      </p:sp>
      <p:pic>
        <p:nvPicPr>
          <p:cNvPr id="7885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grpSp>
        <p:nvGrpSpPr>
          <p:cNvPr id="78854" name="Group 7"/>
          <p:cNvGrpSpPr>
            <a:grpSpLocks/>
          </p:cNvGrpSpPr>
          <p:nvPr/>
        </p:nvGrpSpPr>
        <p:grpSpPr bwMode="auto">
          <a:xfrm>
            <a:off x="2286000" y="1828800"/>
            <a:ext cx="2133600" cy="1171575"/>
            <a:chOff x="4200234" y="1518"/>
            <a:chExt cx="1293829" cy="1172021"/>
          </a:xfrm>
        </p:grpSpPr>
        <p:sp>
          <p:nvSpPr>
            <p:cNvPr id="9" name="Oval 8"/>
            <p:cNvSpPr/>
            <p:nvPr/>
          </p:nvSpPr>
          <p:spPr>
            <a:xfrm>
              <a:off x="4200234" y="1518"/>
              <a:ext cx="1293829" cy="1172021"/>
            </a:xfrm>
            <a:prstGeom prst="ellipse">
              <a:avLst/>
            </a:prstGeom>
            <a:solidFill>
              <a:srgbClr val="FF00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 name="Oval 4"/>
            <p:cNvSpPr/>
            <p:nvPr/>
          </p:nvSpPr>
          <p:spPr>
            <a:xfrm>
              <a:off x="4390266" y="173033"/>
              <a:ext cx="913767"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t>Partenaires internes</a:t>
              </a:r>
            </a:p>
          </p:txBody>
        </p:sp>
      </p:grpSp>
      <p:grpSp>
        <p:nvGrpSpPr>
          <p:cNvPr id="78855" name="Group 11"/>
          <p:cNvGrpSpPr>
            <a:grpSpLocks/>
          </p:cNvGrpSpPr>
          <p:nvPr/>
        </p:nvGrpSpPr>
        <p:grpSpPr bwMode="auto">
          <a:xfrm>
            <a:off x="2286000" y="3124200"/>
            <a:ext cx="2209800" cy="1171575"/>
            <a:chOff x="4325565" y="1448298"/>
            <a:chExt cx="1308690" cy="1172021"/>
          </a:xfrm>
        </p:grpSpPr>
        <p:sp>
          <p:nvSpPr>
            <p:cNvPr id="13" name="Oval 12"/>
            <p:cNvSpPr/>
            <p:nvPr/>
          </p:nvSpPr>
          <p:spPr>
            <a:xfrm>
              <a:off x="4325565" y="1448298"/>
              <a:ext cx="1308690" cy="1172021"/>
            </a:xfrm>
            <a:prstGeom prst="ellipse">
              <a:avLst/>
            </a:prstGeom>
            <a:solidFill>
              <a:srgbClr val="FF6600"/>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Oval 4"/>
            <p:cNvSpPr/>
            <p:nvPr/>
          </p:nvSpPr>
          <p:spPr>
            <a:xfrm>
              <a:off x="4517779" y="1619813"/>
              <a:ext cx="924262"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solidFill>
                    <a:srgbClr val="000000"/>
                  </a:solidFill>
                </a:rPr>
                <a:t>Partenaires externes</a:t>
              </a:r>
            </a:p>
          </p:txBody>
        </p:sp>
      </p:grpSp>
      <p:grpSp>
        <p:nvGrpSpPr>
          <p:cNvPr id="78856" name="Group 14"/>
          <p:cNvGrpSpPr>
            <a:grpSpLocks/>
          </p:cNvGrpSpPr>
          <p:nvPr/>
        </p:nvGrpSpPr>
        <p:grpSpPr bwMode="auto">
          <a:xfrm>
            <a:off x="2362200" y="4495800"/>
            <a:ext cx="2133600" cy="1171575"/>
            <a:chOff x="4156366" y="2891978"/>
            <a:chExt cx="1380125" cy="1172021"/>
          </a:xfrm>
        </p:grpSpPr>
        <p:sp>
          <p:nvSpPr>
            <p:cNvPr id="16" name="Oval 15"/>
            <p:cNvSpPr/>
            <p:nvPr/>
          </p:nvSpPr>
          <p:spPr>
            <a:xfrm>
              <a:off x="4156366" y="2891978"/>
              <a:ext cx="1380125" cy="1172021"/>
            </a:xfrm>
            <a:prstGeom prst="ellipse">
              <a:avLst/>
            </a:prstGeom>
            <a:solidFill>
              <a:srgbClr val="F2CB1C"/>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7" name="Oval 4"/>
            <p:cNvSpPr/>
            <p:nvPr/>
          </p:nvSpPr>
          <p:spPr>
            <a:xfrm>
              <a:off x="4358942" y="3063493"/>
              <a:ext cx="974975" cy="828990"/>
            </a:xfrm>
            <a:prstGeom prst="rect">
              <a:avLst/>
            </a:prstGeom>
          </p:spPr>
          <p:style>
            <a:lnRef idx="0">
              <a:scrgbClr r="0" g="0" b="0"/>
            </a:lnRef>
            <a:fillRef idx="0">
              <a:scrgbClr r="0" g="0" b="0"/>
            </a:fillRef>
            <a:effectRef idx="0">
              <a:scrgbClr r="0" g="0" b="0"/>
            </a:effectRef>
            <a:fontRef idx="minor">
              <a:schemeClr val="lt1"/>
            </a:fontRef>
          </p:style>
          <p:txBody>
            <a:bodyPr lIns="11430" tIns="11430" rIns="11430" bIns="11430" spcCol="1270" anchor="ctr"/>
            <a:lstStyle/>
            <a:p>
              <a:pPr algn="ctr" defTabSz="800100">
                <a:lnSpc>
                  <a:spcPct val="90000"/>
                </a:lnSpc>
                <a:spcAft>
                  <a:spcPct val="35000"/>
                </a:spcAft>
                <a:defRPr/>
              </a:pPr>
              <a:r>
                <a:rPr lang="en-US" sz="1800" dirty="0">
                  <a:solidFill>
                    <a:srgbClr val="000000"/>
                  </a:solidFill>
                </a:rPr>
                <a:t>Communauté</a:t>
              </a:r>
            </a:p>
          </p:txBody>
        </p:sp>
      </p:grpSp>
      <p:grpSp>
        <p:nvGrpSpPr>
          <p:cNvPr id="78857" name="Group 17"/>
          <p:cNvGrpSpPr>
            <a:grpSpLocks/>
          </p:cNvGrpSpPr>
          <p:nvPr/>
        </p:nvGrpSpPr>
        <p:grpSpPr bwMode="auto">
          <a:xfrm>
            <a:off x="4724400" y="1752600"/>
            <a:ext cx="4191000" cy="1171575"/>
            <a:chOff x="5459005" y="1518"/>
            <a:chExt cx="2328893" cy="1172021"/>
          </a:xfrm>
        </p:grpSpPr>
        <p:sp>
          <p:nvSpPr>
            <p:cNvPr id="19" name="Rectangle 18"/>
            <p:cNvSpPr/>
            <p:nvPr/>
          </p:nvSpPr>
          <p:spPr>
            <a:xfrm>
              <a:off x="5459005" y="1518"/>
              <a:ext cx="1940744"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angle 19"/>
            <p:cNvSpPr/>
            <p:nvPr/>
          </p:nvSpPr>
          <p:spPr>
            <a:xfrm>
              <a:off x="5459005" y="1518"/>
              <a:ext cx="2328893"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spcCol="1270" anchor="ctr"/>
            <a:lstStyle/>
            <a:p>
              <a:pPr marL="228600" lvl="1" indent="-228600" defTabSz="889000">
                <a:lnSpc>
                  <a:spcPct val="90000"/>
                </a:lnSpc>
                <a:spcAft>
                  <a:spcPct val="15000"/>
                </a:spcAft>
                <a:buFontTx/>
                <a:buChar char="••"/>
                <a:defRPr/>
              </a:pPr>
              <a:r>
                <a:rPr lang="en-US" sz="2000" dirty="0"/>
                <a:t>Autres secteurs dans la société nationale</a:t>
              </a:r>
            </a:p>
            <a:p>
              <a:pPr marL="228600" lvl="1" indent="-228600" defTabSz="889000">
                <a:lnSpc>
                  <a:spcPct val="90000"/>
                </a:lnSpc>
                <a:spcAft>
                  <a:spcPct val="15000"/>
                </a:spcAft>
                <a:buFontTx/>
                <a:buChar char="••"/>
                <a:defRPr/>
              </a:pPr>
              <a:r>
                <a:rPr lang="en-US" sz="2000" dirty="0" smtClean="0"/>
                <a:t>E</a:t>
              </a:r>
              <a:r>
                <a:rPr lang="en-US" sz="2000" dirty="0" smtClean="0"/>
                <a:t>x</a:t>
              </a:r>
              <a:r>
                <a:rPr lang="en-US" sz="2000" dirty="0"/>
                <a:t>. : </a:t>
              </a:r>
              <a:r>
                <a:rPr lang="en-US" sz="2000" dirty="0" smtClean="0"/>
                <a:t>alimentation </a:t>
              </a:r>
              <a:r>
                <a:rPr lang="en-US" sz="2000" dirty="0"/>
                <a:t>et nutrition, abri</a:t>
              </a:r>
            </a:p>
          </p:txBody>
        </p:sp>
      </p:grpSp>
      <p:grpSp>
        <p:nvGrpSpPr>
          <p:cNvPr id="78858" name="Group 20"/>
          <p:cNvGrpSpPr>
            <a:grpSpLocks/>
          </p:cNvGrpSpPr>
          <p:nvPr/>
        </p:nvGrpSpPr>
        <p:grpSpPr bwMode="auto">
          <a:xfrm>
            <a:off x="4724400" y="3048000"/>
            <a:ext cx="3886200" cy="1171575"/>
            <a:chOff x="5580622" y="1448298"/>
            <a:chExt cx="2441825" cy="1172021"/>
          </a:xfrm>
        </p:grpSpPr>
        <p:sp>
          <p:nvSpPr>
            <p:cNvPr id="22" name="Rectangle 21"/>
            <p:cNvSpPr/>
            <p:nvPr/>
          </p:nvSpPr>
          <p:spPr>
            <a:xfrm>
              <a:off x="5580622" y="1448298"/>
              <a:ext cx="1963036"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3" name="Rectangle 22"/>
            <p:cNvSpPr/>
            <p:nvPr/>
          </p:nvSpPr>
          <p:spPr>
            <a:xfrm>
              <a:off x="5580622" y="1448298"/>
              <a:ext cx="2441825"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anchor="ctr">
              <a:prstTxWarp prst="textNoShape">
                <a:avLst/>
              </a:prstTxWarp>
            </a:bodyPr>
            <a:lstStyle/>
            <a:p>
              <a:pPr marL="228600" lvl="1" indent="-228600" defTabSz="889000">
                <a:lnSpc>
                  <a:spcPct val="90000"/>
                </a:lnSpc>
                <a:spcAft>
                  <a:spcPct val="15000"/>
                </a:spcAft>
                <a:buFontTx/>
                <a:buChar char="•"/>
                <a:defRPr/>
              </a:pPr>
              <a:r>
                <a:rPr lang="en-US" sz="2000">
                  <a:solidFill>
                    <a:srgbClr val="000000"/>
                  </a:solidFill>
                </a:rPr>
                <a:t>Gouvernement – local / national</a:t>
              </a:r>
            </a:p>
            <a:p>
              <a:pPr marL="228600" lvl="1" indent="-228600" defTabSz="889000">
                <a:lnSpc>
                  <a:spcPct val="90000"/>
                </a:lnSpc>
                <a:spcAft>
                  <a:spcPct val="15000"/>
                </a:spcAft>
                <a:buFontTx/>
                <a:buChar char="•"/>
                <a:defRPr/>
              </a:pPr>
              <a:r>
                <a:rPr lang="en-US" sz="2000">
                  <a:solidFill>
                    <a:srgbClr val="000000"/>
                  </a:solidFill>
                </a:rPr>
                <a:t>Autres organisations/</a:t>
              </a:r>
            </a:p>
          </p:txBody>
        </p:sp>
      </p:grpSp>
      <p:grpSp>
        <p:nvGrpSpPr>
          <p:cNvPr id="78859" name="Group 23"/>
          <p:cNvGrpSpPr>
            <a:grpSpLocks/>
          </p:cNvGrpSpPr>
          <p:nvPr/>
        </p:nvGrpSpPr>
        <p:grpSpPr bwMode="auto">
          <a:xfrm>
            <a:off x="4724400" y="4495800"/>
            <a:ext cx="2070100" cy="1171575"/>
            <a:chOff x="5393564" y="2891978"/>
            <a:chExt cx="2070188" cy="1172021"/>
          </a:xfrm>
        </p:grpSpPr>
        <p:sp>
          <p:nvSpPr>
            <p:cNvPr id="25" name="Rectangle 24"/>
            <p:cNvSpPr/>
            <p:nvPr/>
          </p:nvSpPr>
          <p:spPr>
            <a:xfrm>
              <a:off x="5393564" y="2891978"/>
              <a:ext cx="2070188" cy="117202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6" name="Rectangle 25"/>
            <p:cNvSpPr/>
            <p:nvPr/>
          </p:nvSpPr>
          <p:spPr>
            <a:xfrm>
              <a:off x="5393564" y="2891978"/>
              <a:ext cx="2070188" cy="117202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0" bIns="0" anchor="ctr">
              <a:prstTxWarp prst="textNoShape">
                <a:avLst/>
              </a:prstTxWarp>
            </a:bodyPr>
            <a:lstStyle/>
            <a:p>
              <a:pPr marL="228600" lvl="1" indent="-228600" defTabSz="889000">
                <a:lnSpc>
                  <a:spcPct val="90000"/>
                </a:lnSpc>
                <a:spcAft>
                  <a:spcPct val="15000"/>
                </a:spcAft>
                <a:buFontTx/>
                <a:buChar char="•"/>
                <a:defRPr/>
              </a:pPr>
              <a:r>
                <a:rPr lang="en-US" sz="2000">
                  <a:solidFill>
                    <a:srgbClr val="000000"/>
                  </a:solidFill>
                </a:rPr>
                <a:t>Religieuse</a:t>
              </a:r>
            </a:p>
            <a:p>
              <a:pPr marL="228600" lvl="1" indent="-228600" defTabSz="889000">
                <a:lnSpc>
                  <a:spcPct val="90000"/>
                </a:lnSpc>
                <a:spcAft>
                  <a:spcPct val="15000"/>
                </a:spcAft>
                <a:buFontTx/>
                <a:buChar char="•"/>
                <a:defRPr/>
              </a:pPr>
              <a:r>
                <a:rPr lang="en-US" sz="2000">
                  <a:solidFill>
                    <a:srgbClr val="000000"/>
                  </a:solidFill>
                </a:rPr>
                <a:t>Autres ONG</a:t>
              </a:r>
            </a:p>
          </p:txBody>
        </p:sp>
      </p:grpSp>
      <p:cxnSp>
        <p:nvCxnSpPr>
          <p:cNvPr id="78860" name="Straight Connector 27"/>
          <p:cNvCxnSpPr>
            <a:cxnSpLocks noChangeShapeType="1"/>
          </p:cNvCxnSpPr>
          <p:nvPr/>
        </p:nvCxnSpPr>
        <p:spPr bwMode="auto">
          <a:xfrm flipV="1">
            <a:off x="1676400" y="2414588"/>
            <a:ext cx="1219200" cy="709612"/>
          </a:xfrm>
          <a:prstGeom prst="line">
            <a:avLst/>
          </a:prstGeom>
          <a:noFill/>
          <a:ln w="9525">
            <a:solidFill>
              <a:schemeClr val="tx1"/>
            </a:solidFill>
            <a:round/>
            <a:headEnd/>
            <a:tailEnd/>
          </a:ln>
        </p:spPr>
      </p:cxnSp>
      <p:cxnSp>
        <p:nvCxnSpPr>
          <p:cNvPr id="78861" name="Straight Connector 29"/>
          <p:cNvCxnSpPr>
            <a:cxnSpLocks noChangeShapeType="1"/>
          </p:cNvCxnSpPr>
          <p:nvPr/>
        </p:nvCxnSpPr>
        <p:spPr bwMode="auto">
          <a:xfrm flipV="1">
            <a:off x="1828800" y="3709988"/>
            <a:ext cx="1143000" cy="23812"/>
          </a:xfrm>
          <a:prstGeom prst="line">
            <a:avLst/>
          </a:prstGeom>
          <a:noFill/>
          <a:ln w="9525">
            <a:solidFill>
              <a:schemeClr val="tx1"/>
            </a:solidFill>
            <a:round/>
            <a:headEnd/>
            <a:tailEnd/>
          </a:ln>
        </p:spPr>
      </p:cxnSp>
      <p:cxnSp>
        <p:nvCxnSpPr>
          <p:cNvPr id="78862" name="Straight Connector 31"/>
          <p:cNvCxnSpPr>
            <a:cxnSpLocks noChangeShapeType="1"/>
          </p:cNvCxnSpPr>
          <p:nvPr/>
        </p:nvCxnSpPr>
        <p:spPr bwMode="auto">
          <a:xfrm>
            <a:off x="1752600" y="4572000"/>
            <a:ext cx="1066800" cy="509588"/>
          </a:xfrm>
          <a:prstGeom prst="line">
            <a:avLst/>
          </a:prstGeom>
          <a:noFill/>
          <a:ln w="9525">
            <a:solidFill>
              <a:schemeClr val="tx1"/>
            </a:solidFill>
            <a:round/>
            <a:headEnd/>
            <a:tailEnd/>
          </a:ln>
        </p:spPr>
      </p:cxnSp>
      <p:pic>
        <p:nvPicPr>
          <p:cNvPr id="78863" name="Picture 35"/>
          <p:cNvPicPr>
            <a:picLocks noChangeAspect="1"/>
          </p:cNvPicPr>
          <p:nvPr/>
        </p:nvPicPr>
        <p:blipFill>
          <a:blip r:embed="rId5"/>
          <a:srcRect/>
          <a:stretch>
            <a:fillRect/>
          </a:stretch>
        </p:blipFill>
        <p:spPr bwMode="auto">
          <a:xfrm>
            <a:off x="0" y="2590800"/>
            <a:ext cx="2082800" cy="208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089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80900"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Plaidoyer et diffusion de l'information</a:t>
            </a:r>
          </a:p>
        </p:txBody>
      </p:sp>
      <p:pic>
        <p:nvPicPr>
          <p:cNvPr id="8090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0902" name="TextBox 7"/>
          <p:cNvSpPr txBox="1">
            <a:spLocks noChangeArrowheads="1"/>
          </p:cNvSpPr>
          <p:nvPr/>
        </p:nvSpPr>
        <p:spPr bwMode="auto">
          <a:xfrm>
            <a:off x="-31750" y="1905000"/>
            <a:ext cx="9131300" cy="400110"/>
          </a:xfrm>
          <a:prstGeom prst="rect">
            <a:avLst/>
          </a:prstGeom>
          <a:noFill/>
          <a:ln w="9525">
            <a:noFill/>
            <a:miter lim="800000"/>
            <a:headEnd/>
            <a:tailEnd/>
          </a:ln>
        </p:spPr>
        <p:txBody>
          <a:bodyPr wrap="square">
            <a:prstTxWarp prst="textNoShape">
              <a:avLst/>
            </a:prstTxWarp>
            <a:spAutoFit/>
          </a:bodyPr>
          <a:lstStyle/>
          <a:p>
            <a:pPr algn="ctr"/>
            <a:r>
              <a:rPr lang="en-US" sz="2000" dirty="0"/>
              <a:t>Pourquoi devons-nous plaider pour qu'une attention soit prêtée aux </a:t>
            </a:r>
            <a:r>
              <a:rPr lang="en-US" sz="2000" dirty="0" smtClean="0"/>
              <a:t>besoins </a:t>
            </a:r>
            <a:r>
              <a:rPr lang="en-US" sz="2000" dirty="0"/>
              <a:t>et aux réponses PS ? </a:t>
            </a:r>
          </a:p>
        </p:txBody>
      </p:sp>
      <p:sp>
        <p:nvSpPr>
          <p:cNvPr id="9" name="TextBox 8"/>
          <p:cNvSpPr txBox="1">
            <a:spLocks noChangeArrowheads="1"/>
          </p:cNvSpPr>
          <p:nvPr/>
        </p:nvSpPr>
        <p:spPr bwMode="auto">
          <a:xfrm>
            <a:off x="38100" y="2895599"/>
            <a:ext cx="9093200" cy="1446550"/>
          </a:xfrm>
          <a:prstGeom prst="rect">
            <a:avLst/>
          </a:prstGeom>
          <a:noFill/>
          <a:ln w="9525">
            <a:noFill/>
            <a:miter lim="800000"/>
            <a:headEnd/>
            <a:tailEnd/>
          </a:ln>
        </p:spPr>
        <p:txBody>
          <a:bodyPr wrap="square">
            <a:prstTxWarp prst="textNoShape">
              <a:avLst/>
            </a:prstTxWarp>
            <a:spAutoFit/>
          </a:bodyPr>
          <a:lstStyle/>
          <a:p>
            <a:pPr algn="ctr"/>
            <a:r>
              <a:rPr lang="en-US" sz="2000" dirty="0"/>
              <a:t>Pour motiver le développement de politiques et de directives nationales</a:t>
            </a:r>
            <a:r>
              <a:rPr lang="en-US" sz="2000" dirty="0" smtClean="0"/>
              <a:t> </a:t>
            </a:r>
          </a:p>
          <a:p>
            <a:pPr algn="ctr"/>
            <a:r>
              <a:rPr lang="en-US" dirty="0" smtClean="0">
                <a:solidFill>
                  <a:srgbClr val="FF0000"/>
                </a:solidFill>
              </a:rPr>
              <a:t>Assurance </a:t>
            </a:r>
            <a:r>
              <a:rPr lang="en-US" dirty="0">
                <a:solidFill>
                  <a:srgbClr val="FF0000"/>
                </a:solidFill>
              </a:rPr>
              <a:t>de qualité</a:t>
            </a:r>
          </a:p>
          <a:p>
            <a:pPr algn="ctr"/>
            <a:r>
              <a:rPr lang="en-US" sz="2000" dirty="0"/>
              <a:t>Pour garantir l'attribution d'un budget dans les budgets </a:t>
            </a:r>
            <a:r>
              <a:rPr lang="en-US" sz="2000" dirty="0" smtClean="0"/>
              <a:t>nationaux et organisationnels</a:t>
            </a:r>
          </a:p>
          <a:p>
            <a:pPr algn="ctr"/>
            <a:r>
              <a:rPr lang="en-US" dirty="0" smtClean="0">
                <a:solidFill>
                  <a:srgbClr val="FF0000"/>
                </a:solidFill>
              </a:rPr>
              <a:t>Assurance de qualité ; Assurance de portée</a:t>
            </a:r>
          </a:p>
        </p:txBody>
      </p:sp>
      <p:sp>
        <p:nvSpPr>
          <p:cNvPr id="12" name="TextBox 11"/>
          <p:cNvSpPr txBox="1">
            <a:spLocks noChangeArrowheads="1"/>
          </p:cNvSpPr>
          <p:nvPr/>
        </p:nvSpPr>
        <p:spPr bwMode="auto">
          <a:xfrm>
            <a:off x="-35162" y="5036024"/>
            <a:ext cx="9166462" cy="400110"/>
          </a:xfrm>
          <a:prstGeom prst="rect">
            <a:avLst/>
          </a:prstGeom>
          <a:noFill/>
          <a:ln w="9525">
            <a:noFill/>
            <a:miter lim="800000"/>
            <a:headEnd/>
            <a:tailEnd/>
          </a:ln>
        </p:spPr>
        <p:txBody>
          <a:bodyPr wrap="square">
            <a:prstTxWarp prst="textNoShape">
              <a:avLst/>
            </a:prstTxWarp>
            <a:spAutoFit/>
          </a:bodyPr>
          <a:lstStyle/>
          <a:p>
            <a:pPr algn="ctr"/>
            <a:r>
              <a:rPr lang="en-US" sz="2000" dirty="0">
                <a:solidFill>
                  <a:srgbClr val="FF0000"/>
                </a:solidFill>
              </a:rPr>
              <a:t>Enfin, </a:t>
            </a:r>
            <a:r>
              <a:rPr lang="en-US" sz="2000" dirty="0" smtClean="0">
                <a:solidFill>
                  <a:srgbClr val="FF0000"/>
                </a:solidFill>
              </a:rPr>
              <a:t>pour assurer </a:t>
            </a:r>
            <a:r>
              <a:rPr lang="en-US" sz="2000" dirty="0">
                <a:solidFill>
                  <a:srgbClr val="FF0000"/>
                </a:solidFill>
              </a:rPr>
              <a:t>la délivrance du soutien psychosocial et </a:t>
            </a:r>
            <a:r>
              <a:rPr lang="en-US" sz="2000" dirty="0" smtClean="0">
                <a:solidFill>
                  <a:srgbClr val="FF0000"/>
                </a:solidFill>
              </a:rPr>
              <a:t>pour </a:t>
            </a:r>
            <a:r>
              <a:rPr lang="en-US" sz="2000" dirty="0">
                <a:solidFill>
                  <a:srgbClr val="FF0000"/>
                </a:solidFill>
              </a:rPr>
              <a:t>améliorer </a:t>
            </a:r>
            <a:r>
              <a:rPr lang="en-US" sz="2000" dirty="0" smtClean="0">
                <a:solidFill>
                  <a:srgbClr val="FF0000"/>
                </a:solidFill>
              </a:rPr>
              <a:t>le BEPS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8294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82948" name="Rectangle 2"/>
          <p:cNvSpPr>
            <a:spLocks noGrp="1" noChangeArrowheads="1"/>
          </p:cNvSpPr>
          <p:nvPr>
            <p:ph type="title" idx="4294967295"/>
          </p:nvPr>
        </p:nvSpPr>
        <p:spPr>
          <a:xfrm>
            <a:off x="0" y="685800"/>
            <a:ext cx="9144000" cy="685800"/>
          </a:xfrm>
        </p:spPr>
        <p:txBody>
          <a:bodyPr/>
          <a:lstStyle/>
          <a:p>
            <a:pPr algn="ctr" eaLnBrk="1" hangingPunct="1"/>
            <a:r>
              <a:rPr lang="en-US" sz="3200" dirty="0" smtClean="0"/>
              <a:t>Plaidoyer et diffusion de l'information</a:t>
            </a:r>
          </a:p>
        </p:txBody>
      </p:sp>
      <p:pic>
        <p:nvPicPr>
          <p:cNvPr id="8294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8" name="TextBox 7"/>
          <p:cNvSpPr txBox="1"/>
          <p:nvPr/>
        </p:nvSpPr>
        <p:spPr>
          <a:xfrm>
            <a:off x="152400" y="1752600"/>
            <a:ext cx="5562600" cy="1200329"/>
          </a:xfrm>
          <a:prstGeom prst="rect">
            <a:avLst/>
          </a:prstGeom>
          <a:noFill/>
        </p:spPr>
        <p:txBody>
          <a:bodyPr wrap="square">
            <a:spAutoFit/>
          </a:bodyPr>
          <a:lstStyle/>
          <a:p>
            <a:pPr>
              <a:defRPr/>
            </a:pPr>
            <a:r>
              <a:rPr lang="en-US" dirty="0" err="1" smtClean="0"/>
              <a:t>C</a:t>
            </a:r>
            <a:r>
              <a:rPr lang="en-US" dirty="0" err="1" smtClean="0"/>
              <a:t>omposantes</a:t>
            </a:r>
            <a:r>
              <a:rPr lang="en-US" dirty="0" smtClean="0"/>
              <a:t> </a:t>
            </a:r>
            <a:r>
              <a:rPr lang="en-US" dirty="0"/>
              <a:t>cruciales du </a:t>
            </a:r>
            <a:r>
              <a:rPr lang="en-US" dirty="0" err="1" smtClean="0"/>
              <a:t>plaidoyer</a:t>
            </a:r>
            <a:endParaRPr lang="en-US" dirty="0" smtClean="0"/>
          </a:p>
          <a:p>
            <a:pPr marL="914400" indent="-342900">
              <a:buFont typeface="Arial"/>
              <a:buChar char="•"/>
              <a:defRPr/>
            </a:pPr>
            <a:r>
              <a:rPr lang="en-US" dirty="0" err="1" smtClean="0"/>
              <a:t>meilleure</a:t>
            </a:r>
            <a:r>
              <a:rPr lang="en-US" dirty="0" smtClean="0"/>
              <a:t> </a:t>
            </a:r>
            <a:r>
              <a:rPr lang="en-US" dirty="0"/>
              <a:t>sensibilisation </a:t>
            </a:r>
          </a:p>
          <a:p>
            <a:pPr marL="914400" indent="-342900">
              <a:buFont typeface="Arial"/>
              <a:buChar char="•"/>
              <a:defRPr/>
            </a:pPr>
            <a:r>
              <a:rPr lang="en-US" dirty="0" err="1" smtClean="0"/>
              <a:t>partage</a:t>
            </a:r>
            <a:r>
              <a:rPr lang="en-US" dirty="0" smtClean="0"/>
              <a:t> </a:t>
            </a:r>
            <a:r>
              <a:rPr lang="en-US" dirty="0"/>
              <a:t>de l'information</a:t>
            </a:r>
          </a:p>
        </p:txBody>
      </p:sp>
      <p:sp>
        <p:nvSpPr>
          <p:cNvPr id="10" name="TextBox 9"/>
          <p:cNvSpPr txBox="1">
            <a:spLocks noChangeArrowheads="1"/>
          </p:cNvSpPr>
          <p:nvPr/>
        </p:nvSpPr>
        <p:spPr bwMode="auto">
          <a:xfrm>
            <a:off x="5638800" y="1752600"/>
            <a:ext cx="3048000" cy="830997"/>
          </a:xfrm>
          <a:prstGeom prst="rect">
            <a:avLst/>
          </a:prstGeom>
          <a:noFill/>
          <a:ln w="9525">
            <a:noFill/>
            <a:miter lim="800000"/>
            <a:headEnd/>
            <a:tailEnd/>
          </a:ln>
        </p:spPr>
        <p:txBody>
          <a:bodyPr wrap="square">
            <a:prstTxWarp prst="textNoShape">
              <a:avLst/>
            </a:prstTxWarp>
            <a:spAutoFit/>
          </a:bodyPr>
          <a:lstStyle/>
          <a:p>
            <a:r>
              <a:rPr lang="en-US" dirty="0"/>
              <a:t>Comment y </a:t>
            </a:r>
            <a:r>
              <a:rPr lang="en-US" dirty="0" err="1"/>
              <a:t>parvenez-vous</a:t>
            </a:r>
            <a:r>
              <a:rPr lang="en-US" dirty="0"/>
              <a:t> ? </a:t>
            </a:r>
          </a:p>
        </p:txBody>
      </p:sp>
      <p:sp>
        <p:nvSpPr>
          <p:cNvPr id="82952" name="TextBox 16"/>
          <p:cNvSpPr txBox="1">
            <a:spLocks noChangeArrowheads="1"/>
          </p:cNvSpPr>
          <p:nvPr/>
        </p:nvSpPr>
        <p:spPr bwMode="auto">
          <a:xfrm>
            <a:off x="609600" y="5867400"/>
            <a:ext cx="7848600" cy="461665"/>
          </a:xfrm>
          <a:prstGeom prst="rect">
            <a:avLst/>
          </a:prstGeom>
          <a:noFill/>
          <a:ln w="9525">
            <a:noFill/>
            <a:miter lim="800000"/>
            <a:headEnd/>
            <a:tailEnd/>
          </a:ln>
        </p:spPr>
        <p:txBody>
          <a:bodyPr wrap="square">
            <a:prstTxWarp prst="textNoShape">
              <a:avLst/>
            </a:prstTxWarp>
            <a:spAutoFit/>
          </a:bodyPr>
          <a:lstStyle/>
          <a:p>
            <a:r>
              <a:rPr lang="en-US" dirty="0" smtClean="0"/>
              <a:t>Documentation, </a:t>
            </a:r>
            <a:r>
              <a:rPr lang="en-US" dirty="0" err="1" smtClean="0"/>
              <a:t>partage</a:t>
            </a:r>
            <a:r>
              <a:rPr lang="en-US" dirty="0" smtClean="0"/>
              <a:t> </a:t>
            </a:r>
            <a:r>
              <a:rPr lang="en-US" dirty="0"/>
              <a:t>d'informations et matériels IEC </a:t>
            </a:r>
          </a:p>
        </p:txBody>
      </p:sp>
      <p:grpSp>
        <p:nvGrpSpPr>
          <p:cNvPr id="82953" name="Group 21"/>
          <p:cNvGrpSpPr>
            <a:grpSpLocks/>
          </p:cNvGrpSpPr>
          <p:nvPr/>
        </p:nvGrpSpPr>
        <p:grpSpPr bwMode="auto">
          <a:xfrm>
            <a:off x="228600" y="3352800"/>
            <a:ext cx="8115300" cy="2514600"/>
            <a:chOff x="228600" y="2819400"/>
            <a:chExt cx="8115300" cy="2514600"/>
          </a:xfrm>
        </p:grpSpPr>
        <p:pic>
          <p:nvPicPr>
            <p:cNvPr id="82954" name="Picture 19"/>
            <p:cNvPicPr>
              <a:picLocks noChangeAspect="1"/>
            </p:cNvPicPr>
            <p:nvPr/>
          </p:nvPicPr>
          <p:blipFill>
            <a:blip r:embed="rId5"/>
            <a:srcRect/>
            <a:stretch>
              <a:fillRect/>
            </a:stretch>
          </p:blipFill>
          <p:spPr bwMode="auto">
            <a:xfrm>
              <a:off x="228600" y="2819400"/>
              <a:ext cx="4597400" cy="2514600"/>
            </a:xfrm>
            <a:prstGeom prst="rect">
              <a:avLst/>
            </a:prstGeom>
            <a:noFill/>
            <a:ln w="9525">
              <a:noFill/>
              <a:miter lim="800000"/>
              <a:headEnd/>
              <a:tailEnd/>
            </a:ln>
          </p:spPr>
        </p:pic>
        <p:pic>
          <p:nvPicPr>
            <p:cNvPr id="82955" name="Picture 20"/>
            <p:cNvPicPr>
              <a:picLocks noChangeAspect="1"/>
            </p:cNvPicPr>
            <p:nvPr/>
          </p:nvPicPr>
          <p:blipFill>
            <a:blip r:embed="rId6"/>
            <a:srcRect/>
            <a:stretch>
              <a:fillRect/>
            </a:stretch>
          </p:blipFill>
          <p:spPr bwMode="auto">
            <a:xfrm>
              <a:off x="5181600" y="2971800"/>
              <a:ext cx="3162300" cy="222250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2952"/>
                                        </p:tgtEl>
                                        <p:attrNameLst>
                                          <p:attrName>style.visibility</p:attrName>
                                        </p:attrNameLst>
                                      </p:cBhvr>
                                      <p:to>
                                        <p:strVal val="visible"/>
                                      </p:to>
                                    </p:set>
                                    <p:animEffect transition="in" filter="fade">
                                      <p:cBhvr>
                                        <p:cTn id="12" dur="2000"/>
                                        <p:tgtEl>
                                          <p:spTgt spid="829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29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150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21508" name="Rectangle 2"/>
          <p:cNvSpPr>
            <a:spLocks noGrp="1" noChangeArrowheads="1"/>
          </p:cNvSpPr>
          <p:nvPr>
            <p:ph type="title" idx="4294967295"/>
          </p:nvPr>
        </p:nvSpPr>
        <p:spPr>
          <a:xfrm>
            <a:off x="228600" y="533400"/>
            <a:ext cx="8915400" cy="1066800"/>
          </a:xfrm>
        </p:spPr>
        <p:txBody>
          <a:bodyPr/>
          <a:lstStyle/>
          <a:p>
            <a:pPr algn="ctr" eaLnBrk="1" hangingPunct="1"/>
            <a:r>
              <a:rPr lang="da-DK" sz="3200" dirty="0" smtClean="0"/>
              <a:t>Quand commencez-vous à </a:t>
            </a:r>
            <a:r>
              <a:rPr lang="da-DK" sz="3200" dirty="0" smtClean="0"/>
              <a:t>planifier</a:t>
            </a:r>
            <a:br>
              <a:rPr lang="da-DK" sz="3200" dirty="0" smtClean="0"/>
            </a:br>
            <a:r>
              <a:rPr lang="da-DK" sz="3200" dirty="0" smtClean="0"/>
              <a:t>une </a:t>
            </a:r>
            <a:r>
              <a:rPr lang="da-DK" sz="3200" dirty="0" smtClean="0"/>
              <a:t>réponse PS ? </a:t>
            </a:r>
          </a:p>
        </p:txBody>
      </p:sp>
      <p:pic>
        <p:nvPicPr>
          <p:cNvPr id="2150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1510" name="Picture 8"/>
          <p:cNvPicPr>
            <a:picLocks noChangeAspect="1"/>
          </p:cNvPicPr>
          <p:nvPr/>
        </p:nvPicPr>
        <p:blipFill>
          <a:blip r:embed="rId5"/>
          <a:srcRect/>
          <a:stretch>
            <a:fillRect/>
          </a:stretch>
        </p:blipFill>
        <p:spPr bwMode="auto">
          <a:xfrm>
            <a:off x="-25400" y="1600200"/>
            <a:ext cx="9169400" cy="5575300"/>
          </a:xfrm>
          <a:prstGeom prst="rect">
            <a:avLst/>
          </a:prstGeom>
          <a:noFill/>
          <a:ln w="9525">
            <a:noFill/>
            <a:miter lim="800000"/>
            <a:headEnd/>
            <a:tailEnd/>
          </a:ln>
        </p:spPr>
      </p:pic>
      <p:grpSp>
        <p:nvGrpSpPr>
          <p:cNvPr id="2" name="Group 12"/>
          <p:cNvGrpSpPr>
            <a:grpSpLocks/>
          </p:cNvGrpSpPr>
          <p:nvPr/>
        </p:nvGrpSpPr>
        <p:grpSpPr bwMode="auto">
          <a:xfrm>
            <a:off x="-304800" y="1219200"/>
            <a:ext cx="1600200" cy="5181600"/>
            <a:chOff x="-152400" y="1219200"/>
            <a:chExt cx="1600200" cy="5181600"/>
          </a:xfrm>
        </p:grpSpPr>
        <p:sp>
          <p:nvSpPr>
            <p:cNvPr id="11" name="12-Point Star 10"/>
            <p:cNvSpPr/>
            <p:nvPr/>
          </p:nvSpPr>
          <p:spPr bwMode="auto">
            <a:xfrm>
              <a:off x="-152400" y="4038600"/>
              <a:ext cx="1524000" cy="2362200"/>
            </a:xfrm>
            <a:prstGeom prst="star12">
              <a:avLst/>
            </a:prstGeom>
            <a:noFill/>
            <a:ln w="57150" cap="flat" cmpd="sng" algn="ctr">
              <a:solidFill>
                <a:srgbClr val="0000FF"/>
              </a:solidFill>
              <a:prstDash val="solid"/>
              <a:round/>
              <a:headEnd type="none" w="med" len="med"/>
              <a:tailEnd type="none" w="med" len="med"/>
            </a:ln>
            <a:effectLst/>
          </p:spPr>
          <p:txBody>
            <a:bodyPr>
              <a:prstTxWarp prst="textNoShape">
                <a:avLst/>
              </a:prstTxWarp>
            </a:bodyPr>
            <a:lstStyle/>
            <a:p>
              <a:pPr>
                <a:defRPr/>
              </a:pPr>
              <a:endParaRPr dirty="0"/>
            </a:p>
          </p:txBody>
        </p:sp>
        <p:sp>
          <p:nvSpPr>
            <p:cNvPr id="12" name="12-Point Star 11"/>
            <p:cNvSpPr/>
            <p:nvPr/>
          </p:nvSpPr>
          <p:spPr bwMode="auto">
            <a:xfrm>
              <a:off x="-76200" y="1219200"/>
              <a:ext cx="1524000" cy="2362200"/>
            </a:xfrm>
            <a:prstGeom prst="star12">
              <a:avLst/>
            </a:prstGeom>
            <a:noFill/>
            <a:ln w="57150" cap="flat" cmpd="sng" algn="ctr">
              <a:solidFill>
                <a:srgbClr val="0000FF"/>
              </a:solidFill>
              <a:prstDash val="solid"/>
              <a:round/>
              <a:headEnd type="none" w="med" len="med"/>
              <a:tailEnd type="none" w="med" len="med"/>
            </a:ln>
            <a:effectLst/>
          </p:spPr>
          <p:txBody>
            <a:bodyPr>
              <a:prstTxWarp prst="textNoShape">
                <a:avLst/>
              </a:prstTxWarp>
            </a:bodyPr>
            <a:lstStyle/>
            <a:p>
              <a:pPr>
                <a:defRPr/>
              </a:pPr>
              <a:endParaRP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
                                        </p:tgtEl>
                                      </p:cBhvr>
                                    </p:animEffect>
                                    <p:animScale>
                                      <p:cBhvr>
                                        <p:cTn id="12"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3555"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23556" name="Rectangle 2"/>
          <p:cNvSpPr>
            <a:spLocks noGrp="1" noChangeArrowheads="1"/>
          </p:cNvSpPr>
          <p:nvPr>
            <p:ph type="title" idx="4294967295"/>
          </p:nvPr>
        </p:nvSpPr>
        <p:spPr>
          <a:xfrm>
            <a:off x="228600" y="533400"/>
            <a:ext cx="8915400" cy="1066800"/>
          </a:xfrm>
        </p:spPr>
        <p:txBody>
          <a:bodyPr/>
          <a:lstStyle/>
          <a:p>
            <a:pPr eaLnBrk="1" hangingPunct="1"/>
            <a:r>
              <a:rPr lang="da-DK" sz="3200" smtClean="0"/>
              <a:t>Préparatifs de la réponse psychosociale</a:t>
            </a:r>
          </a:p>
        </p:txBody>
      </p:sp>
      <p:sp>
        <p:nvSpPr>
          <p:cNvPr id="23557" name="Rectangle 3"/>
          <p:cNvSpPr>
            <a:spLocks noGrp="1" noChangeArrowheads="1"/>
          </p:cNvSpPr>
          <p:nvPr>
            <p:ph type="body" idx="4294967295"/>
          </p:nvPr>
        </p:nvSpPr>
        <p:spPr>
          <a:xfrm>
            <a:off x="0" y="1676400"/>
            <a:ext cx="5562600" cy="4419600"/>
          </a:xfrm>
        </p:spPr>
        <p:txBody>
          <a:bodyPr/>
          <a:lstStyle/>
          <a:p>
            <a:pPr eaLnBrk="1" hangingPunct="1"/>
            <a:r>
              <a:rPr lang="en-US" sz="2600" dirty="0" smtClean="0">
                <a:solidFill>
                  <a:srgbClr val="292929"/>
                </a:solidFill>
              </a:rPr>
              <a:t>Formation</a:t>
            </a:r>
          </a:p>
          <a:p>
            <a:pPr eaLnBrk="1" hangingPunct="1">
              <a:buFontTx/>
              <a:buChar char="•"/>
            </a:pPr>
            <a:r>
              <a:rPr lang="en-US" sz="2600" dirty="0" smtClean="0">
                <a:solidFill>
                  <a:srgbClr val="292929"/>
                </a:solidFill>
              </a:rPr>
              <a:t>Personnel </a:t>
            </a:r>
          </a:p>
          <a:p>
            <a:pPr eaLnBrk="1" hangingPunct="1">
              <a:buFontTx/>
              <a:buChar char="•"/>
            </a:pPr>
            <a:r>
              <a:rPr lang="en-US" sz="2600" dirty="0" smtClean="0">
                <a:solidFill>
                  <a:srgbClr val="292929"/>
                </a:solidFill>
              </a:rPr>
              <a:t>Bénévoles </a:t>
            </a:r>
          </a:p>
          <a:p>
            <a:pPr eaLnBrk="1" hangingPunct="1">
              <a:buFontTx/>
              <a:buChar char="•"/>
            </a:pPr>
            <a:r>
              <a:rPr lang="en-US" sz="2600" dirty="0" smtClean="0">
                <a:solidFill>
                  <a:srgbClr val="292929"/>
                </a:solidFill>
              </a:rPr>
              <a:t>Membres de la communauté</a:t>
            </a:r>
          </a:p>
          <a:p>
            <a:pPr eaLnBrk="1" hangingPunct="1"/>
            <a:endParaRPr dirty="0"/>
          </a:p>
          <a:p>
            <a:pPr eaLnBrk="1" hangingPunct="1"/>
            <a:r>
              <a:rPr lang="en-US" sz="2600" dirty="0" smtClean="0">
                <a:solidFill>
                  <a:srgbClr val="292929"/>
                </a:solidFill>
                <a:ea typeface="Times New Roman" charset="0"/>
                <a:cs typeface="Times New Roman" charset="0"/>
              </a:rPr>
              <a:t>Plaidoyer </a:t>
            </a:r>
          </a:p>
          <a:p>
            <a:pPr eaLnBrk="1" hangingPunct="1">
              <a:buFontTx/>
              <a:buChar char="•"/>
            </a:pPr>
            <a:r>
              <a:rPr lang="en-US" sz="2600" dirty="0" smtClean="0">
                <a:solidFill>
                  <a:srgbClr val="292929"/>
                </a:solidFill>
              </a:rPr>
              <a:t>Organisationnel (budget)</a:t>
            </a:r>
          </a:p>
          <a:p>
            <a:pPr eaLnBrk="1" hangingPunct="1">
              <a:buFontTx/>
              <a:buChar char="•"/>
            </a:pPr>
            <a:r>
              <a:rPr lang="en-US" sz="2600" dirty="0" smtClean="0">
                <a:solidFill>
                  <a:srgbClr val="292929"/>
                </a:solidFill>
              </a:rPr>
              <a:t>Public </a:t>
            </a:r>
            <a:r>
              <a:rPr lang="en-US" sz="2600" dirty="0" smtClean="0">
                <a:solidFill>
                  <a:srgbClr val="292929"/>
                </a:solidFill>
              </a:rPr>
              <a:t>(</a:t>
            </a:r>
            <a:r>
              <a:rPr lang="en-US" sz="2600" dirty="0" err="1" smtClean="0">
                <a:solidFill>
                  <a:srgbClr val="292929"/>
                </a:solidFill>
              </a:rPr>
              <a:t>sensibilisation</a:t>
            </a:r>
            <a:r>
              <a:rPr lang="en-US" sz="2600" dirty="0" smtClean="0">
                <a:solidFill>
                  <a:srgbClr val="292929"/>
                </a:solidFill>
              </a:rPr>
              <a:t>, </a:t>
            </a:r>
            <a:r>
              <a:rPr lang="en-US" sz="2600" dirty="0" err="1" smtClean="0">
                <a:solidFill>
                  <a:srgbClr val="292929"/>
                </a:solidFill>
              </a:rPr>
              <a:t>prise</a:t>
            </a:r>
            <a:r>
              <a:rPr lang="en-US" sz="2600" dirty="0" smtClean="0">
                <a:solidFill>
                  <a:srgbClr val="292929"/>
                </a:solidFill>
              </a:rPr>
              <a:t> </a:t>
            </a:r>
            <a:r>
              <a:rPr lang="en-US" sz="2600" dirty="0" smtClean="0">
                <a:solidFill>
                  <a:srgbClr val="292929"/>
                </a:solidFill>
              </a:rPr>
              <a:t>de conscience)</a:t>
            </a:r>
          </a:p>
          <a:p>
            <a:pPr eaLnBrk="1" hangingPunct="1">
              <a:buFontTx/>
              <a:buChar char="•"/>
            </a:pPr>
            <a:r>
              <a:rPr lang="en-US" sz="2600" dirty="0" smtClean="0">
                <a:solidFill>
                  <a:srgbClr val="292929"/>
                </a:solidFill>
              </a:rPr>
              <a:t>National </a:t>
            </a:r>
          </a:p>
          <a:p>
            <a:pPr eaLnBrk="1" hangingPunct="1"/>
            <a:endParaRPr dirty="0"/>
          </a:p>
          <a:p>
            <a:pPr eaLnBrk="1" hangingPunct="1"/>
            <a:endParaRPr dirty="0"/>
          </a:p>
          <a:p>
            <a:pPr eaLnBrk="1" hangingPunct="1"/>
            <a:endParaRPr dirty="0"/>
          </a:p>
          <a:p>
            <a:pPr eaLnBrk="1" hangingPunct="1"/>
            <a:endParaRPr dirty="0"/>
          </a:p>
        </p:txBody>
      </p:sp>
      <p:pic>
        <p:nvPicPr>
          <p:cNvPr id="23558"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3559" name="Picture 6"/>
          <p:cNvPicPr>
            <a:picLocks noChangeAspect="1"/>
          </p:cNvPicPr>
          <p:nvPr/>
        </p:nvPicPr>
        <p:blipFill>
          <a:blip r:embed="rId5"/>
          <a:srcRect/>
          <a:stretch>
            <a:fillRect/>
          </a:stretch>
        </p:blipFill>
        <p:spPr bwMode="auto">
          <a:xfrm>
            <a:off x="5562600" y="1676400"/>
            <a:ext cx="3340100" cy="458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5603"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25604" name="Rectangle 2"/>
          <p:cNvSpPr>
            <a:spLocks noGrp="1" noChangeArrowheads="1"/>
          </p:cNvSpPr>
          <p:nvPr>
            <p:ph type="title" idx="4294967295"/>
          </p:nvPr>
        </p:nvSpPr>
        <p:spPr>
          <a:xfrm>
            <a:off x="228600" y="533400"/>
            <a:ext cx="8915400" cy="1066800"/>
          </a:xfrm>
        </p:spPr>
        <p:txBody>
          <a:bodyPr/>
          <a:lstStyle/>
          <a:p>
            <a:pPr algn="ctr" eaLnBrk="1" hangingPunct="1"/>
            <a:r>
              <a:rPr lang="da-DK" sz="3200" dirty="0" smtClean="0"/>
              <a:t>Quand commence la </a:t>
            </a:r>
            <a:r>
              <a:rPr lang="da-DK" sz="3200" dirty="0" smtClean="0"/>
              <a:t>planification</a:t>
            </a:r>
            <a:br>
              <a:rPr lang="da-DK" sz="3200" dirty="0" smtClean="0"/>
            </a:br>
            <a:r>
              <a:rPr lang="da-DK" sz="3200" dirty="0" smtClean="0"/>
              <a:t>d'une </a:t>
            </a:r>
            <a:r>
              <a:rPr lang="da-DK" sz="3200" dirty="0" smtClean="0"/>
              <a:t>réponse PS ? </a:t>
            </a:r>
          </a:p>
        </p:txBody>
      </p:sp>
      <p:pic>
        <p:nvPicPr>
          <p:cNvPr id="25605"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pic>
        <p:nvPicPr>
          <p:cNvPr id="25606" name="Picture 8"/>
          <p:cNvPicPr>
            <a:picLocks noChangeAspect="1"/>
          </p:cNvPicPr>
          <p:nvPr/>
        </p:nvPicPr>
        <p:blipFill>
          <a:blip r:embed="rId5"/>
          <a:srcRect/>
          <a:stretch>
            <a:fillRect/>
          </a:stretch>
        </p:blipFill>
        <p:spPr bwMode="auto">
          <a:xfrm>
            <a:off x="0" y="1524000"/>
            <a:ext cx="9169400" cy="5575300"/>
          </a:xfrm>
          <a:prstGeom prst="rect">
            <a:avLst/>
          </a:prstGeom>
          <a:noFill/>
          <a:ln w="9525">
            <a:noFill/>
            <a:miter lim="800000"/>
            <a:headEnd/>
            <a:tailEnd/>
          </a:ln>
        </p:spPr>
      </p:pic>
      <p:pic>
        <p:nvPicPr>
          <p:cNvPr id="26" name="Picture 25"/>
          <p:cNvPicPr>
            <a:picLocks noChangeAspect="1"/>
          </p:cNvPicPr>
          <p:nvPr/>
        </p:nvPicPr>
        <p:blipFill>
          <a:blip r:embed="rId6"/>
          <a:srcRect/>
          <a:stretch>
            <a:fillRect/>
          </a:stretch>
        </p:blipFill>
        <p:spPr bwMode="auto">
          <a:xfrm>
            <a:off x="0" y="3657600"/>
            <a:ext cx="9144000" cy="533400"/>
          </a:xfrm>
          <a:prstGeom prst="rect">
            <a:avLst/>
          </a:prstGeom>
          <a:noFill/>
          <a:ln w="9525">
            <a:noFill/>
            <a:miter lim="800000"/>
            <a:headEnd/>
            <a:tailEnd/>
          </a:ln>
        </p:spPr>
      </p:pic>
      <p:sp>
        <p:nvSpPr>
          <p:cNvPr id="29" name="Down Arrow 28"/>
          <p:cNvSpPr>
            <a:spLocks noChangeArrowheads="1"/>
          </p:cNvSpPr>
          <p:nvPr/>
        </p:nvSpPr>
        <p:spPr bwMode="auto">
          <a:xfrm>
            <a:off x="1524000" y="2743200"/>
            <a:ext cx="685800" cy="304800"/>
          </a:xfrm>
          <a:prstGeom prst="down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a:p>
        </p:txBody>
      </p:sp>
      <p:grpSp>
        <p:nvGrpSpPr>
          <p:cNvPr id="2" name="Group 41"/>
          <p:cNvGrpSpPr>
            <a:grpSpLocks/>
          </p:cNvGrpSpPr>
          <p:nvPr/>
        </p:nvGrpSpPr>
        <p:grpSpPr bwMode="auto">
          <a:xfrm>
            <a:off x="2133600" y="2057400"/>
            <a:ext cx="1066800" cy="1524000"/>
            <a:chOff x="2133600" y="2057400"/>
            <a:chExt cx="1066800" cy="1524000"/>
          </a:xfrm>
        </p:grpSpPr>
        <p:sp>
          <p:nvSpPr>
            <p:cNvPr id="25614" name="Curved Down Arrow 29"/>
            <p:cNvSpPr>
              <a:spLocks noChangeArrowheads="1"/>
            </p:cNvSpPr>
            <p:nvPr/>
          </p:nvSpPr>
          <p:spPr bwMode="auto">
            <a:xfrm>
              <a:off x="2133600" y="2057400"/>
              <a:ext cx="914400" cy="381000"/>
            </a:xfrm>
            <a:prstGeom prst="curvedDownArrow">
              <a:avLst>
                <a:gd name="adj1" fmla="val 25000"/>
                <a:gd name="adj2" fmla="val 50000"/>
                <a:gd name="adj3" fmla="val 25000"/>
              </a:avLst>
            </a:prstGeom>
            <a:solidFill>
              <a:srgbClr val="FFFF00"/>
            </a:solidFill>
            <a:ln w="9525">
              <a:solidFill>
                <a:schemeClr val="tx1"/>
              </a:solidFill>
              <a:round/>
              <a:headEnd/>
              <a:tailEnd/>
            </a:ln>
          </p:spPr>
          <p:txBody>
            <a:bodyPr>
              <a:prstTxWarp prst="textNoShape">
                <a:avLst/>
              </a:prstTxWarp>
            </a:bodyPr>
            <a:lstStyle/>
            <a:p>
              <a:endParaRPr/>
            </a:p>
          </p:txBody>
        </p:sp>
        <p:sp>
          <p:nvSpPr>
            <p:cNvPr id="35" name="Bent-Up Arrow 34"/>
            <p:cNvSpPr/>
            <p:nvPr/>
          </p:nvSpPr>
          <p:spPr bwMode="auto">
            <a:xfrm>
              <a:off x="2438400" y="2895600"/>
              <a:ext cx="762000" cy="685800"/>
            </a:xfrm>
            <a:prstGeom prst="bentUpArrow">
              <a:avLst/>
            </a:prstGeom>
            <a:solidFill>
              <a:srgbClr val="FFFF00"/>
            </a:solidFill>
            <a:ln w="9525" cap="flat" cmpd="sng" algn="ctr">
              <a:solidFill>
                <a:schemeClr val="tx1"/>
              </a:solidFill>
              <a:prstDash val="solid"/>
              <a:round/>
              <a:headEnd type="none" w="med" len="med"/>
              <a:tailEnd type="none" w="med" len="med"/>
            </a:ln>
            <a:effectLst/>
          </p:spPr>
          <p:txBody>
            <a:bodyPr>
              <a:prstTxWarp prst="textNoShape">
                <a:avLst/>
              </a:prstTxWarp>
            </a:bodyPr>
            <a:lstStyle/>
            <a:p>
              <a:pPr>
                <a:defRPr/>
              </a:pPr>
              <a:endParaRPr/>
            </a:p>
          </p:txBody>
        </p:sp>
      </p:grpSp>
      <p:sp>
        <p:nvSpPr>
          <p:cNvPr id="37" name="Down Arrow 36"/>
          <p:cNvSpPr>
            <a:spLocks noChangeArrowheads="1"/>
          </p:cNvSpPr>
          <p:nvPr/>
        </p:nvSpPr>
        <p:spPr bwMode="auto">
          <a:xfrm rot="-1509545">
            <a:off x="3433763" y="2571750"/>
            <a:ext cx="457200" cy="838200"/>
          </a:xfrm>
          <a:prstGeom prst="downArrow">
            <a:avLst>
              <a:gd name="adj1" fmla="val 50000"/>
              <a:gd name="adj2" fmla="val 50001"/>
            </a:avLst>
          </a:prstGeom>
          <a:solidFill>
            <a:srgbClr val="FFFF00">
              <a:alpha val="54117"/>
            </a:srgbClr>
          </a:solidFill>
          <a:ln w="9525">
            <a:solidFill>
              <a:schemeClr val="tx1"/>
            </a:solidFill>
            <a:round/>
            <a:headEnd/>
            <a:tailEnd/>
          </a:ln>
        </p:spPr>
        <p:txBody>
          <a:bodyPr>
            <a:prstTxWarp prst="textNoShape">
              <a:avLst/>
            </a:prstTxWarp>
          </a:bodyPr>
          <a:lstStyle/>
          <a:p>
            <a:endParaRPr/>
          </a:p>
        </p:txBody>
      </p:sp>
      <p:grpSp>
        <p:nvGrpSpPr>
          <p:cNvPr id="3" name="Group 40"/>
          <p:cNvGrpSpPr>
            <a:grpSpLocks/>
          </p:cNvGrpSpPr>
          <p:nvPr/>
        </p:nvGrpSpPr>
        <p:grpSpPr bwMode="auto">
          <a:xfrm>
            <a:off x="5257800" y="2743200"/>
            <a:ext cx="2514600" cy="304800"/>
            <a:chOff x="5257800" y="2743200"/>
            <a:chExt cx="2514600" cy="304800"/>
          </a:xfrm>
        </p:grpSpPr>
        <p:sp>
          <p:nvSpPr>
            <p:cNvPr id="25612" name="Up Arrow 37"/>
            <p:cNvSpPr>
              <a:spLocks noChangeArrowheads="1"/>
            </p:cNvSpPr>
            <p:nvPr/>
          </p:nvSpPr>
          <p:spPr bwMode="auto">
            <a:xfrm>
              <a:off x="5257800" y="2743200"/>
              <a:ext cx="762000" cy="304800"/>
            </a:xfrm>
            <a:prstGeom prst="up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a:p>
          </p:txBody>
        </p:sp>
        <p:sp>
          <p:nvSpPr>
            <p:cNvPr id="25613" name="Up Arrow 38"/>
            <p:cNvSpPr>
              <a:spLocks noChangeArrowheads="1"/>
            </p:cNvSpPr>
            <p:nvPr/>
          </p:nvSpPr>
          <p:spPr bwMode="auto">
            <a:xfrm rot="10800000">
              <a:off x="7010400" y="2743200"/>
              <a:ext cx="762000" cy="304800"/>
            </a:xfrm>
            <a:prstGeom prst="upArrow">
              <a:avLst>
                <a:gd name="adj1" fmla="val 50000"/>
                <a:gd name="adj2" fmla="val 50000"/>
              </a:avLst>
            </a:prstGeom>
            <a:solidFill>
              <a:srgbClr val="FFFF00"/>
            </a:solidFill>
            <a:ln w="9525">
              <a:solidFill>
                <a:schemeClr val="tx1"/>
              </a:solidFill>
              <a:round/>
              <a:headEnd/>
              <a:tailEnd/>
            </a:ln>
          </p:spPr>
          <p:txBody>
            <a:bodyPr>
              <a:prstTxWarp prst="textNoShape">
                <a:avLst/>
              </a:prstTxWarp>
            </a:bodyPr>
            <a:lstStyle/>
            <a:p>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20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accel="50000" decel="50000" fill="hold" nodeType="clickEffect">
                                  <p:stCondLst>
                                    <p:cond delay="0"/>
                                  </p:stCondLst>
                                  <p:childTnLst>
                                    <p:animScale>
                                      <p:cBhvr>
                                        <p:cTn id="26" dur="2000" fill="hold"/>
                                        <p:tgtEl>
                                          <p:spTgt spid="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7651"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27652" name="Rectangle 2"/>
          <p:cNvSpPr>
            <a:spLocks noGrp="1" noChangeArrowheads="1"/>
          </p:cNvSpPr>
          <p:nvPr>
            <p:ph type="title" idx="4294967295"/>
          </p:nvPr>
        </p:nvSpPr>
        <p:spPr>
          <a:xfrm>
            <a:off x="0" y="533400"/>
            <a:ext cx="9144000" cy="1066800"/>
          </a:xfrm>
        </p:spPr>
        <p:txBody>
          <a:bodyPr/>
          <a:lstStyle/>
          <a:p>
            <a:pPr algn="ctr" eaLnBrk="1" hangingPunct="1"/>
            <a:r>
              <a:rPr lang="da-DK" sz="3200" dirty="0" smtClean="0"/>
              <a:t>Qui est associé à </a:t>
            </a:r>
            <a:r>
              <a:rPr lang="da-DK" sz="3200" dirty="0" smtClean="0"/>
              <a:t>la </a:t>
            </a:r>
            <a:r>
              <a:rPr lang="da-DK" sz="3200" dirty="0" smtClean="0"/>
              <a:t>réponse </a:t>
            </a:r>
            <a:r>
              <a:rPr lang="da-DK" sz="3200" dirty="0" smtClean="0"/>
              <a:t>psychosociale ? </a:t>
            </a:r>
          </a:p>
        </p:txBody>
      </p:sp>
      <p:pic>
        <p:nvPicPr>
          <p:cNvPr id="27653"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7654" name="TextBox 6"/>
          <p:cNvSpPr txBox="1">
            <a:spLocks noChangeArrowheads="1"/>
          </p:cNvSpPr>
          <p:nvPr/>
        </p:nvSpPr>
        <p:spPr bwMode="auto">
          <a:xfrm>
            <a:off x="76200" y="2667000"/>
            <a:ext cx="5538788" cy="461963"/>
          </a:xfrm>
          <a:prstGeom prst="rect">
            <a:avLst/>
          </a:prstGeom>
          <a:noFill/>
          <a:ln w="9525">
            <a:noFill/>
            <a:miter lim="800000"/>
            <a:headEnd/>
            <a:tailEnd/>
          </a:ln>
        </p:spPr>
        <p:txBody>
          <a:bodyPr wrap="square">
            <a:prstTxWarp prst="textNoShape">
              <a:avLst/>
            </a:prstTxWarp>
            <a:spAutoFit/>
          </a:bodyPr>
          <a:lstStyle/>
          <a:p>
            <a:r>
              <a:rPr lang="en-US" dirty="0"/>
              <a:t>La population touchée = communauté </a:t>
            </a:r>
          </a:p>
        </p:txBody>
      </p:sp>
      <p:sp>
        <p:nvSpPr>
          <p:cNvPr id="27655" name="TextBox 7"/>
          <p:cNvSpPr txBox="1">
            <a:spLocks noChangeArrowheads="1"/>
          </p:cNvSpPr>
          <p:nvPr/>
        </p:nvSpPr>
        <p:spPr bwMode="auto">
          <a:xfrm>
            <a:off x="76200" y="3276601"/>
            <a:ext cx="5105400" cy="457200"/>
          </a:xfrm>
          <a:prstGeom prst="rect">
            <a:avLst/>
          </a:prstGeom>
          <a:noFill/>
          <a:ln w="9525">
            <a:noFill/>
            <a:miter lim="800000"/>
            <a:headEnd/>
            <a:tailEnd/>
          </a:ln>
        </p:spPr>
        <p:txBody>
          <a:bodyPr wrap="square">
            <a:prstTxWarp prst="textNoShape">
              <a:avLst/>
            </a:prstTxWarp>
            <a:spAutoFit/>
          </a:bodyPr>
          <a:lstStyle/>
          <a:p>
            <a:r>
              <a:rPr lang="en-US" dirty="0">
                <a:solidFill>
                  <a:srgbClr val="FF0000"/>
                </a:solidFill>
              </a:rPr>
              <a:t>Qu'est-ce qu'une communauté ?</a:t>
            </a:r>
          </a:p>
        </p:txBody>
      </p:sp>
      <p:sp>
        <p:nvSpPr>
          <p:cNvPr id="9" name="TextBox 6"/>
          <p:cNvSpPr txBox="1">
            <a:spLocks noChangeArrowheads="1"/>
          </p:cNvSpPr>
          <p:nvPr/>
        </p:nvSpPr>
        <p:spPr bwMode="auto">
          <a:xfrm>
            <a:off x="0" y="1676400"/>
            <a:ext cx="6934200" cy="838200"/>
          </a:xfrm>
          <a:prstGeom prst="rect">
            <a:avLst/>
          </a:prstGeom>
          <a:noFill/>
          <a:ln w="9525">
            <a:noFill/>
            <a:miter lim="800000"/>
            <a:headEnd/>
            <a:tailEnd/>
          </a:ln>
        </p:spPr>
        <p:txBody>
          <a:bodyPr wrap="square">
            <a:prstTxWarp prst="textNoShape">
              <a:avLst/>
            </a:prstTxWarp>
            <a:spAutoFit/>
          </a:bodyPr>
          <a:lstStyle/>
          <a:p>
            <a:r>
              <a:rPr lang="en-US" dirty="0">
                <a:solidFill>
                  <a:srgbClr val="FF0000"/>
                </a:solidFill>
              </a:rPr>
              <a:t>Quel est le groupe de personnes le plus important dans une réponse PS ? </a:t>
            </a:r>
          </a:p>
        </p:txBody>
      </p:sp>
      <p:grpSp>
        <p:nvGrpSpPr>
          <p:cNvPr id="13" name="Group 12"/>
          <p:cNvGrpSpPr/>
          <p:nvPr/>
        </p:nvGrpSpPr>
        <p:grpSpPr>
          <a:xfrm>
            <a:off x="76200" y="3262411"/>
            <a:ext cx="9067800" cy="3226832"/>
            <a:chOff x="76200" y="3262411"/>
            <a:chExt cx="9067800" cy="3226832"/>
          </a:xfrm>
        </p:grpSpPr>
        <p:sp>
          <p:nvSpPr>
            <p:cNvPr id="27658" name="TextBox 8"/>
            <p:cNvSpPr txBox="1">
              <a:spLocks noChangeArrowheads="1"/>
            </p:cNvSpPr>
            <p:nvPr/>
          </p:nvSpPr>
          <p:spPr bwMode="auto">
            <a:xfrm>
              <a:off x="76200" y="3811587"/>
              <a:ext cx="5181600" cy="2677656"/>
            </a:xfrm>
            <a:prstGeom prst="rect">
              <a:avLst/>
            </a:prstGeom>
            <a:noFill/>
            <a:ln w="9525">
              <a:noFill/>
              <a:miter lim="800000"/>
              <a:headEnd/>
              <a:tailEnd/>
            </a:ln>
          </p:spPr>
          <p:txBody>
            <a:bodyPr wrap="square">
              <a:prstTxWarp prst="textNoShape">
                <a:avLst/>
              </a:prstTxWarp>
              <a:spAutoFit/>
            </a:bodyPr>
            <a:lstStyle/>
            <a:p>
              <a:r>
                <a:rPr lang="en-US" dirty="0"/>
                <a:t>Un groupe de personnes qui</a:t>
              </a:r>
            </a:p>
            <a:p>
              <a:pPr>
                <a:buFont typeface="Lucida Grande" charset="0"/>
                <a:buChar char="-"/>
              </a:pPr>
              <a:r>
                <a:rPr lang="en-US" dirty="0" smtClean="0"/>
                <a:t> </a:t>
              </a:r>
              <a:r>
                <a:rPr lang="en-US" dirty="0" err="1" smtClean="0"/>
                <a:t>vivent</a:t>
              </a:r>
              <a:r>
                <a:rPr lang="en-US" dirty="0" smtClean="0"/>
                <a:t> </a:t>
              </a:r>
              <a:r>
                <a:rPr lang="en-US" dirty="0"/>
                <a:t>ensemble sur </a:t>
              </a:r>
              <a:r>
                <a:rPr lang="en-US" dirty="0" err="1"/>
                <a:t>une</a:t>
              </a:r>
              <a:r>
                <a:rPr lang="en-US" dirty="0"/>
                <a:t> </a:t>
              </a:r>
              <a:r>
                <a:rPr lang="en-US" dirty="0" err="1" smtClean="0"/>
                <a:t>même</a:t>
              </a:r>
              <a:r>
                <a:rPr lang="en-US" dirty="0" smtClean="0"/>
                <a:t/>
              </a:r>
              <a:br>
                <a:rPr lang="en-US" dirty="0" smtClean="0"/>
              </a:br>
              <a:r>
                <a:rPr lang="en-US" dirty="0" smtClean="0"/>
                <a:t>  zone </a:t>
              </a:r>
              <a:r>
                <a:rPr lang="en-US" dirty="0"/>
                <a:t>ou</a:t>
              </a:r>
            </a:p>
            <a:p>
              <a:pPr>
                <a:buFont typeface="Lucida Grande" charset="0"/>
                <a:buChar char="-"/>
                <a:tabLst>
                  <a:tab pos="2171700" algn="l"/>
                </a:tabLst>
              </a:pPr>
              <a:r>
                <a:rPr lang="en-US" dirty="0" smtClean="0"/>
                <a:t> </a:t>
              </a:r>
              <a:r>
                <a:rPr lang="en-US" dirty="0" smtClean="0"/>
                <a:t>qui </a:t>
              </a:r>
              <a:r>
                <a:rPr lang="en-US" dirty="0" err="1" smtClean="0"/>
                <a:t>ont</a:t>
              </a:r>
              <a:r>
                <a:rPr lang="en-US" dirty="0" smtClean="0"/>
                <a:t> </a:t>
              </a:r>
              <a:r>
                <a:rPr lang="en-US" dirty="0" smtClean="0"/>
                <a:t>en commun un milieu, </a:t>
              </a:r>
              <a:r>
                <a:rPr lang="en-US" dirty="0" smtClean="0"/>
                <a:t>des</a:t>
              </a:r>
              <a:br>
                <a:rPr lang="en-US" dirty="0" smtClean="0"/>
              </a:br>
              <a:r>
                <a:rPr lang="en-US" dirty="0" smtClean="0"/>
                <a:t>  </a:t>
              </a:r>
              <a:r>
                <a:rPr lang="en-US" dirty="0" err="1" smtClean="0"/>
                <a:t>croyances</a:t>
              </a:r>
              <a:r>
                <a:rPr lang="en-US" dirty="0" smtClean="0"/>
                <a:t> </a:t>
              </a:r>
              <a:r>
                <a:rPr lang="en-US" dirty="0" smtClean="0"/>
                <a:t>religieuses, </a:t>
              </a:r>
              <a:r>
                <a:rPr lang="en-US" dirty="0" err="1" smtClean="0"/>
                <a:t>une</a:t>
              </a:r>
              <a:r>
                <a:rPr lang="en-US" dirty="0" smtClean="0"/>
                <a:t/>
              </a:r>
              <a:br>
                <a:rPr lang="en-US" dirty="0" smtClean="0"/>
              </a:br>
              <a:r>
                <a:rPr lang="en-US" dirty="0" smtClean="0"/>
                <a:t>  profession</a:t>
              </a:r>
              <a:r>
                <a:rPr lang="en-US" dirty="0" smtClean="0"/>
                <a:t>, des intérêts, etc.</a:t>
              </a:r>
            </a:p>
            <a:p>
              <a:endParaRPr dirty="0"/>
            </a:p>
          </p:txBody>
        </p:sp>
        <p:pic>
          <p:nvPicPr>
            <p:cNvPr id="12" name="Picture 11"/>
            <p:cNvPicPr>
              <a:picLocks noChangeAspect="1"/>
            </p:cNvPicPr>
            <p:nvPr/>
          </p:nvPicPr>
          <p:blipFill>
            <a:blip r:embed="rId5"/>
            <a:stretch>
              <a:fillRect/>
            </a:stretch>
          </p:blipFill>
          <p:spPr>
            <a:xfrm>
              <a:off x="5257800" y="3262411"/>
              <a:ext cx="3886200" cy="28575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4"/>
                                        </p:tgtEl>
                                        <p:attrNameLst>
                                          <p:attrName>style.visibility</p:attrName>
                                        </p:attrNameLst>
                                      </p:cBhvr>
                                      <p:to>
                                        <p:strVal val="visible"/>
                                      </p:to>
                                    </p:set>
                                    <p:animEffect transition="in" filter="fade">
                                      <p:cBhvr>
                                        <p:cTn id="12" dur="2000"/>
                                        <p:tgtEl>
                                          <p:spTgt spid="2765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5"/>
                                        </p:tgtEl>
                                        <p:attrNameLst>
                                          <p:attrName>style.visibility</p:attrName>
                                        </p:attrNameLst>
                                      </p:cBhvr>
                                      <p:to>
                                        <p:strVal val="visible"/>
                                      </p:to>
                                    </p:set>
                                    <p:animEffect transition="in" filter="fade">
                                      <p:cBhvr>
                                        <p:cTn id="17" dur="2000"/>
                                        <p:tgtEl>
                                          <p:spTgt spid="276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p:bldP spid="27655"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29699"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29700"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Participation communautaire</a:t>
            </a:r>
          </a:p>
        </p:txBody>
      </p:sp>
      <p:pic>
        <p:nvPicPr>
          <p:cNvPr id="29701"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29702" name="TextBox 6"/>
          <p:cNvSpPr txBox="1">
            <a:spLocks noChangeArrowheads="1"/>
          </p:cNvSpPr>
          <p:nvPr/>
        </p:nvSpPr>
        <p:spPr bwMode="auto">
          <a:xfrm>
            <a:off x="228600" y="1676400"/>
            <a:ext cx="8610600" cy="830263"/>
          </a:xfrm>
          <a:prstGeom prst="rect">
            <a:avLst/>
          </a:prstGeom>
          <a:noFill/>
          <a:ln w="9525">
            <a:noFill/>
            <a:miter lim="800000"/>
            <a:headEnd/>
            <a:tailEnd/>
          </a:ln>
        </p:spPr>
        <p:txBody>
          <a:bodyPr>
            <a:prstTxWarp prst="textNoShape">
              <a:avLst/>
            </a:prstTxWarp>
            <a:spAutoFit/>
          </a:bodyPr>
          <a:lstStyle/>
          <a:p>
            <a:r>
              <a:rPr lang="en-US"/>
              <a:t>Pourquoi la participation de la communauté touchée est-elle importante pour la réponse psychosociale ? </a:t>
            </a:r>
          </a:p>
        </p:txBody>
      </p:sp>
      <p:sp>
        <p:nvSpPr>
          <p:cNvPr id="9" name="TextBox 8"/>
          <p:cNvSpPr txBox="1"/>
          <p:nvPr/>
        </p:nvSpPr>
        <p:spPr>
          <a:xfrm>
            <a:off x="457200" y="2667000"/>
            <a:ext cx="7712075" cy="4708981"/>
          </a:xfrm>
          <a:prstGeom prst="rect">
            <a:avLst/>
          </a:prstGeom>
          <a:noFill/>
        </p:spPr>
        <p:txBody>
          <a:bodyPr>
            <a:spAutoFit/>
          </a:bodyPr>
          <a:lstStyle/>
          <a:p>
            <a:pPr>
              <a:defRPr/>
            </a:pPr>
            <a:r>
              <a:rPr lang="en-US" dirty="0">
                <a:solidFill>
                  <a:srgbClr val="FF2911"/>
                </a:solidFill>
              </a:rPr>
              <a:t>La population sait </a:t>
            </a:r>
            <a:r>
              <a:rPr lang="en-US" dirty="0" smtClean="0">
                <a:solidFill>
                  <a:srgbClr val="FF2911"/>
                </a:solidFill>
              </a:rPr>
              <a:t>mieux que quiconque </a:t>
            </a:r>
          </a:p>
          <a:p>
            <a:pPr marL="228600" indent="-228600">
              <a:lnSpc>
                <a:spcPct val="150000"/>
              </a:lnSpc>
              <a:buFont typeface="Arial"/>
              <a:buChar char="•"/>
              <a:defRPr/>
            </a:pPr>
            <a:r>
              <a:rPr lang="en-US" dirty="0"/>
              <a:t>Comment elle a été touchée </a:t>
            </a:r>
          </a:p>
          <a:p>
            <a:pPr marL="228600" indent="-228600">
              <a:buFont typeface="Arial"/>
              <a:buChar char="•"/>
              <a:defRPr/>
            </a:pPr>
            <a:r>
              <a:rPr lang="en-US" dirty="0"/>
              <a:t>Les personnes ou les groupes qui ont été touché(e)s et comment</a:t>
            </a:r>
          </a:p>
          <a:p>
            <a:pPr marL="228600" indent="-228600">
              <a:buFont typeface="Arial"/>
              <a:buChar char="•"/>
              <a:defRPr/>
            </a:pPr>
            <a:r>
              <a:rPr lang="en-US" dirty="0"/>
              <a:t>Comment ceux-ci gèrent l'impact de l'évènement au moment présent</a:t>
            </a:r>
          </a:p>
          <a:p>
            <a:pPr marL="228600" indent="-228600">
              <a:lnSpc>
                <a:spcPct val="150000"/>
              </a:lnSpc>
              <a:buFont typeface="Arial"/>
              <a:buChar char="•"/>
              <a:defRPr/>
            </a:pPr>
            <a:r>
              <a:rPr lang="en-US" dirty="0"/>
              <a:t>L'aide dont ils ont besoin pour mieux gérer la situation</a:t>
            </a:r>
          </a:p>
          <a:p>
            <a:pPr marL="228600" indent="-228600">
              <a:lnSpc>
                <a:spcPct val="150000"/>
              </a:lnSpc>
              <a:buFont typeface="Arial"/>
              <a:buChar char="•"/>
              <a:defRPr/>
            </a:pPr>
            <a:r>
              <a:rPr lang="en-US" dirty="0"/>
              <a:t>Le comportement social et culturel qui convient</a:t>
            </a:r>
          </a:p>
          <a:p>
            <a:pPr>
              <a:defRPr/>
            </a:pPr>
            <a:endParaRPr dirty="0"/>
          </a:p>
          <a:p>
            <a:pPr>
              <a:defRPr/>
            </a:pPr>
            <a:endParaRPr dirty="0"/>
          </a:p>
          <a:p>
            <a:pPr>
              <a:defRPr/>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2"/>
          <p:cNvPicPr>
            <a:picLocks noChangeAspect="1"/>
          </p:cNvPicPr>
          <p:nvPr/>
        </p:nvPicPr>
        <p:blipFill>
          <a:blip r:embed="rId3"/>
          <a:srcRect/>
          <a:stretch>
            <a:fillRect/>
          </a:stretch>
        </p:blipFill>
        <p:spPr bwMode="auto">
          <a:xfrm>
            <a:off x="0" y="0"/>
            <a:ext cx="9169400" cy="1612900"/>
          </a:xfrm>
          <a:prstGeom prst="rect">
            <a:avLst/>
          </a:prstGeom>
          <a:noFill/>
          <a:ln w="9525">
            <a:noFill/>
            <a:miter lim="800000"/>
            <a:headEnd/>
            <a:tailEnd/>
          </a:ln>
        </p:spPr>
      </p:pic>
      <p:sp>
        <p:nvSpPr>
          <p:cNvPr id="31747" name="Text Box 10"/>
          <p:cNvSpPr txBox="1">
            <a:spLocks noChangeArrowheads="1"/>
          </p:cNvSpPr>
          <p:nvPr/>
        </p:nvSpPr>
        <p:spPr bwMode="auto">
          <a:xfrm>
            <a:off x="1752600" y="152400"/>
            <a:ext cx="7010400" cy="244475"/>
          </a:xfrm>
          <a:prstGeom prst="rect">
            <a:avLst/>
          </a:prstGeom>
          <a:noFill/>
          <a:ln w="9525">
            <a:noFill/>
            <a:miter lim="800000"/>
            <a:headEnd/>
            <a:tailEnd/>
          </a:ln>
        </p:spPr>
        <p:txBody>
          <a:bodyPr>
            <a:prstTxWarp prst="textNoShape">
              <a:avLst/>
            </a:prstTxWarp>
            <a:spAutoFit/>
          </a:bodyPr>
          <a:lstStyle/>
          <a:p>
            <a:pPr algn="r" eaLnBrk="1" hangingPunct="1">
              <a:spcBef>
                <a:spcPct val="20000"/>
              </a:spcBef>
            </a:pPr>
            <a:r>
              <a:rPr lang="da-DK" sz="1000" b="1" dirty="0">
                <a:solidFill>
                  <a:srgbClr val="FF0000"/>
                </a:solidFill>
                <a:latin typeface="Helvetica" charset="0"/>
              </a:rPr>
              <a:t>INTERVENTIONS PSYCHOSOCIALES </a:t>
            </a:r>
            <a:r>
              <a:rPr lang="da-DK" sz="1000" b="1" dirty="0">
                <a:latin typeface="Helvetica" charset="0"/>
              </a:rPr>
              <a:t>PLANIFICATION ET </a:t>
            </a:r>
            <a:r>
              <a:rPr lang="da-DK" sz="1000" b="1" dirty="0" smtClean="0">
                <a:latin typeface="Helvetica" charset="0"/>
              </a:rPr>
              <a:t>MISE EN ŒUVRE</a:t>
            </a:r>
            <a:endParaRPr lang="da-DK" sz="1000" b="1" dirty="0">
              <a:latin typeface="Helvetica" charset="0"/>
            </a:endParaRPr>
          </a:p>
        </p:txBody>
      </p:sp>
      <p:sp>
        <p:nvSpPr>
          <p:cNvPr id="31748" name="Rectangle 2"/>
          <p:cNvSpPr>
            <a:spLocks noGrp="1" noChangeArrowheads="1"/>
          </p:cNvSpPr>
          <p:nvPr>
            <p:ph type="title" idx="4294967295"/>
          </p:nvPr>
        </p:nvSpPr>
        <p:spPr>
          <a:xfrm>
            <a:off x="0" y="533400"/>
            <a:ext cx="9144000" cy="1066800"/>
          </a:xfrm>
        </p:spPr>
        <p:txBody>
          <a:bodyPr/>
          <a:lstStyle/>
          <a:p>
            <a:pPr algn="ctr" eaLnBrk="1" hangingPunct="1"/>
            <a:r>
              <a:rPr lang="da-DK" sz="3200" smtClean="0"/>
              <a:t>Participation communautaire</a:t>
            </a:r>
          </a:p>
        </p:txBody>
      </p:sp>
      <p:pic>
        <p:nvPicPr>
          <p:cNvPr id="31749" name="Picture 12" descr="1405_pp_trainers_A1B"/>
          <p:cNvPicPr>
            <a:picLocks noChangeAspect="1" noChangeArrowheads="1"/>
          </p:cNvPicPr>
          <p:nvPr/>
        </p:nvPicPr>
        <p:blipFill>
          <a:blip r:embed="rId4"/>
          <a:srcRect/>
          <a:stretch>
            <a:fillRect/>
          </a:stretch>
        </p:blipFill>
        <p:spPr bwMode="auto">
          <a:xfrm>
            <a:off x="0" y="5943600"/>
            <a:ext cx="9144000" cy="914400"/>
          </a:xfrm>
          <a:prstGeom prst="rect">
            <a:avLst/>
          </a:prstGeom>
          <a:noFill/>
          <a:ln w="9525">
            <a:noFill/>
            <a:miter lim="800000"/>
            <a:headEnd/>
            <a:tailEnd/>
          </a:ln>
        </p:spPr>
      </p:pic>
      <p:sp>
        <p:nvSpPr>
          <p:cNvPr id="31750" name="TextBox 6"/>
          <p:cNvSpPr txBox="1">
            <a:spLocks noChangeArrowheads="1"/>
          </p:cNvSpPr>
          <p:nvPr/>
        </p:nvSpPr>
        <p:spPr bwMode="auto">
          <a:xfrm>
            <a:off x="228600" y="1676400"/>
            <a:ext cx="8610600" cy="461963"/>
          </a:xfrm>
          <a:prstGeom prst="rect">
            <a:avLst/>
          </a:prstGeom>
          <a:noFill/>
          <a:ln w="9525">
            <a:noFill/>
            <a:miter lim="800000"/>
            <a:headEnd/>
            <a:tailEnd/>
          </a:ln>
        </p:spPr>
        <p:txBody>
          <a:bodyPr>
            <a:prstTxWarp prst="textNoShape">
              <a:avLst/>
            </a:prstTxWarp>
            <a:spAutoFit/>
          </a:bodyPr>
          <a:lstStyle/>
          <a:p>
            <a:r>
              <a:rPr lang="en-US"/>
              <a:t>À quoi la communauté peut-elle participer ? </a:t>
            </a:r>
          </a:p>
        </p:txBody>
      </p:sp>
      <p:sp>
        <p:nvSpPr>
          <p:cNvPr id="9" name="TextBox 8"/>
          <p:cNvSpPr txBox="1"/>
          <p:nvPr/>
        </p:nvSpPr>
        <p:spPr>
          <a:xfrm>
            <a:off x="5105400" y="2286000"/>
            <a:ext cx="4038600" cy="4278094"/>
          </a:xfrm>
          <a:prstGeom prst="rect">
            <a:avLst/>
          </a:prstGeom>
          <a:noFill/>
        </p:spPr>
        <p:txBody>
          <a:bodyPr>
            <a:spAutoFit/>
          </a:bodyPr>
          <a:lstStyle/>
          <a:p>
            <a:pPr marL="228600" indent="-228600">
              <a:buFont typeface="Arial"/>
              <a:buChar char="•"/>
              <a:defRPr/>
            </a:pPr>
            <a:r>
              <a:rPr lang="en-US" dirty="0"/>
              <a:t>É</a:t>
            </a:r>
            <a:r>
              <a:rPr lang="en-US" dirty="0" smtClean="0"/>
              <a:t>valuer </a:t>
            </a:r>
            <a:r>
              <a:rPr lang="en-US" dirty="0"/>
              <a:t>les besoins </a:t>
            </a:r>
          </a:p>
          <a:p>
            <a:pPr marL="228600" indent="-228600">
              <a:buFont typeface="Arial"/>
              <a:buChar char="•"/>
              <a:defRPr/>
            </a:pPr>
            <a:endParaRPr sz="800" dirty="0"/>
          </a:p>
          <a:p>
            <a:pPr marL="228600" indent="-228600">
              <a:buFont typeface="Arial"/>
              <a:buChar char="•"/>
              <a:defRPr/>
            </a:pPr>
            <a:r>
              <a:rPr lang="en-US" dirty="0"/>
              <a:t>P</a:t>
            </a:r>
            <a:r>
              <a:rPr lang="en-US" dirty="0" smtClean="0"/>
              <a:t>lanifier </a:t>
            </a:r>
            <a:r>
              <a:rPr lang="en-US" dirty="0"/>
              <a:t>les activités, </a:t>
            </a:r>
            <a:r>
              <a:rPr lang="en-US" dirty="0" smtClean="0"/>
              <a:t>contribuer à la rédaction </a:t>
            </a:r>
            <a:r>
              <a:rPr lang="en-US" dirty="0"/>
              <a:t>de propositions</a:t>
            </a:r>
          </a:p>
          <a:p>
            <a:pPr marL="228600" indent="-228600">
              <a:defRPr/>
            </a:pPr>
            <a:endParaRPr sz="800" dirty="0"/>
          </a:p>
          <a:p>
            <a:pPr marL="228600" indent="-228600">
              <a:buFont typeface="Arial"/>
              <a:buChar char="•"/>
              <a:defRPr/>
            </a:pPr>
            <a:r>
              <a:rPr lang="en-US" dirty="0"/>
              <a:t>M</a:t>
            </a:r>
            <a:r>
              <a:rPr lang="en-US" dirty="0" smtClean="0"/>
              <a:t>ettre en œuvre </a:t>
            </a:r>
            <a:r>
              <a:rPr lang="en-US" dirty="0"/>
              <a:t>les activités</a:t>
            </a:r>
          </a:p>
          <a:p>
            <a:pPr marL="228600" indent="-228600">
              <a:buFont typeface="Arial"/>
              <a:buChar char="•"/>
              <a:defRPr/>
            </a:pPr>
            <a:endParaRPr sz="800" dirty="0"/>
          </a:p>
          <a:p>
            <a:pPr marL="228600" indent="-228600">
              <a:buFont typeface="Arial"/>
              <a:buChar char="•"/>
              <a:defRPr/>
            </a:pPr>
            <a:r>
              <a:rPr lang="en-US" dirty="0"/>
              <a:t>M</a:t>
            </a:r>
            <a:r>
              <a:rPr lang="en-US" dirty="0" smtClean="0"/>
              <a:t>obiliser </a:t>
            </a:r>
            <a:r>
              <a:rPr lang="en-US" dirty="0"/>
              <a:t>les autres</a:t>
            </a:r>
          </a:p>
          <a:p>
            <a:pPr marL="228600" indent="-228600">
              <a:buFont typeface="Arial"/>
              <a:buChar char="•"/>
              <a:defRPr/>
            </a:pPr>
            <a:endParaRPr sz="800" dirty="0"/>
          </a:p>
          <a:p>
            <a:pPr marL="228600" indent="-228600">
              <a:buFont typeface="Arial"/>
              <a:buChar char="•"/>
              <a:defRPr/>
            </a:pPr>
            <a:r>
              <a:rPr lang="en-US" dirty="0"/>
              <a:t>S</a:t>
            </a:r>
            <a:r>
              <a:rPr lang="en-US" dirty="0" smtClean="0"/>
              <a:t>uivi </a:t>
            </a:r>
            <a:r>
              <a:rPr lang="en-US" dirty="0"/>
              <a:t>et évaluation</a:t>
            </a:r>
          </a:p>
          <a:p>
            <a:pPr>
              <a:defRPr/>
            </a:pPr>
            <a:endParaRPr dirty="0"/>
          </a:p>
          <a:p>
            <a:pPr>
              <a:defRPr/>
            </a:pPr>
            <a:endParaRPr dirty="0"/>
          </a:p>
        </p:txBody>
      </p:sp>
      <p:pic>
        <p:nvPicPr>
          <p:cNvPr id="10" name="Picture 9"/>
          <p:cNvPicPr>
            <a:picLocks noChangeAspect="1"/>
          </p:cNvPicPr>
          <p:nvPr/>
        </p:nvPicPr>
        <p:blipFill>
          <a:blip r:embed="rId5"/>
          <a:stretch>
            <a:fillRect/>
          </a:stretch>
        </p:blipFill>
        <p:spPr>
          <a:xfrm>
            <a:off x="228600" y="2286000"/>
            <a:ext cx="4673600" cy="3568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Helvetica"/>
        <a:ea typeface="ヒラギノ角ゴ Pro W3"/>
        <a:cs typeface="ヒラギノ角ゴ Pro W3"/>
      </a:majorFont>
      <a:minorFont>
        <a:latin typeface="Helvetica"/>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10805</TotalTime>
  <Words>5396</Words>
  <Application>Microsoft Office PowerPoint</Application>
  <PresentationFormat>On-screen Show (4:3)</PresentationFormat>
  <Paragraphs>437</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Blank Presentation</vt:lpstr>
      <vt:lpstr>Slide 1</vt:lpstr>
      <vt:lpstr>Partie A Quand commencez-vous à planifier une réponse PS ? Qui est associé à la réponse psychosociale ? Choisir un groupe cible Choisir les activités idoines Exemples d'activités       </vt:lpstr>
      <vt:lpstr>Partie B  Gestion de programme Planifier et mettre en œuvre Flexibilité Ressources humaines Partenariats et relations Plaidoyer et diffusion de l'information       </vt:lpstr>
      <vt:lpstr>Quand commencez-vous à planifier une réponse PS ? </vt:lpstr>
      <vt:lpstr>Préparatifs de la réponse psychosociale</vt:lpstr>
      <vt:lpstr>Quand commence la planification d'une réponse PS ? </vt:lpstr>
      <vt:lpstr>Qui est associé à la réponse psychosociale ? </vt:lpstr>
      <vt:lpstr>Participation communautaire</vt:lpstr>
      <vt:lpstr>Participation communautaire</vt:lpstr>
      <vt:lpstr>Participation communautaire</vt:lpstr>
      <vt:lpstr>Bénévoles </vt:lpstr>
      <vt:lpstr>Bénévoles </vt:lpstr>
      <vt:lpstr>Qui est associé à une réponse psychosociale ? </vt:lpstr>
      <vt:lpstr>Comment choisir votre groupe cible ? </vt:lpstr>
      <vt:lpstr>Comment choisir votre groupe cible ? </vt:lpstr>
      <vt:lpstr>Approche holistique et intégrée </vt:lpstr>
      <vt:lpstr>Choisir les activités</vt:lpstr>
      <vt:lpstr>Les activités pertinentes changent au fil du temps </vt:lpstr>
      <vt:lpstr>Exemples d'activités dans le cadre d'une réponse PS</vt:lpstr>
      <vt:lpstr>Exemples d'activités psychosociales</vt:lpstr>
      <vt:lpstr>Exemples d'activités psychosociales</vt:lpstr>
      <vt:lpstr>Exemples d'activités psychosociales</vt:lpstr>
      <vt:lpstr>Exemples d'activités psychosociales</vt:lpstr>
      <vt:lpstr>Exemples d'activités psychosociales</vt:lpstr>
      <vt:lpstr>Exemples d'activités psychosociales</vt:lpstr>
      <vt:lpstr>Protéger les enfants et travailler avec eux</vt:lpstr>
      <vt:lpstr>Slide 27</vt:lpstr>
      <vt:lpstr>Partie B : Gestion de programme PS</vt:lpstr>
      <vt:lpstr>Slide 29</vt:lpstr>
      <vt:lpstr>Gestion de programme psychosocial</vt:lpstr>
      <vt:lpstr>Évolution des besoins de la population pendant la période  de mise en œuvre</vt:lpstr>
      <vt:lpstr>Flexibilité</vt:lpstr>
      <vt:lpstr>Ressources humaines</vt:lpstr>
      <vt:lpstr>Partenariats et relations</vt:lpstr>
      <vt:lpstr>Partenariats et relations</vt:lpstr>
      <vt:lpstr>Plaidoyer et diffusion de l'information</vt:lpstr>
      <vt:lpstr>Plaidoyer et diffusion de l'information</vt:lpstr>
    </vt:vector>
  </TitlesOfParts>
  <Company>Office 2004 Test Drive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User</dc:creator>
  <cp:lastModifiedBy>pc</cp:lastModifiedBy>
  <cp:revision>211</cp:revision>
  <dcterms:created xsi:type="dcterms:W3CDTF">2010-11-23T02:21:42Z</dcterms:created>
  <dcterms:modified xsi:type="dcterms:W3CDTF">2012-06-13T16:19:21Z</dcterms:modified>
</cp:coreProperties>
</file>