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9"/>
  </p:notesMasterIdLst>
  <p:handoutMasterIdLst>
    <p:handoutMasterId r:id="rId40"/>
  </p:handoutMasterIdLst>
  <p:sldIdLst>
    <p:sldId id="256" r:id="rId2"/>
    <p:sldId id="342" r:id="rId3"/>
    <p:sldId id="343" r:id="rId4"/>
    <p:sldId id="344" r:id="rId5"/>
    <p:sldId id="349" r:id="rId6"/>
    <p:sldId id="350" r:id="rId7"/>
    <p:sldId id="347" r:id="rId8"/>
    <p:sldId id="357" r:id="rId9"/>
    <p:sldId id="374" r:id="rId10"/>
    <p:sldId id="375" r:id="rId11"/>
    <p:sldId id="381" r:id="rId12"/>
    <p:sldId id="382" r:id="rId13"/>
    <p:sldId id="351" r:id="rId14"/>
    <p:sldId id="354" r:id="rId15"/>
    <p:sldId id="355" r:id="rId16"/>
    <p:sldId id="356" r:id="rId17"/>
    <p:sldId id="358" r:id="rId18"/>
    <p:sldId id="385" r:id="rId19"/>
    <p:sldId id="359" r:id="rId20"/>
    <p:sldId id="360" r:id="rId21"/>
    <p:sldId id="389" r:id="rId22"/>
    <p:sldId id="390" r:id="rId23"/>
    <p:sldId id="400" r:id="rId24"/>
    <p:sldId id="402" r:id="rId25"/>
    <p:sldId id="391" r:id="rId26"/>
    <p:sldId id="362" r:id="rId27"/>
    <p:sldId id="363" r:id="rId28"/>
    <p:sldId id="396" r:id="rId29"/>
    <p:sldId id="364" r:id="rId30"/>
    <p:sldId id="369" r:id="rId31"/>
    <p:sldId id="392" r:id="rId32"/>
    <p:sldId id="372" r:id="rId33"/>
    <p:sldId id="373" r:id="rId34"/>
    <p:sldId id="393" r:id="rId35"/>
    <p:sldId id="394" r:id="rId36"/>
    <p:sldId id="395" r:id="rId37"/>
    <p:sldId id="397" r:id="rId38"/>
  </p:sldIdLst>
  <p:sldSz cx="9144000" cy="6858000" type="screen4x3"/>
  <p:notesSz cx="6794500" cy="9931400"/>
  <p:defaultTextStyle>
    <a:defPPr>
      <a:defRPr lang="da-DK"/>
    </a:defPPr>
    <a:lvl1pPr algn="l" rtl="0" fontAlgn="base">
      <a:spcBef>
        <a:spcPct val="0"/>
      </a:spcBef>
      <a:spcAft>
        <a:spcPct val="0"/>
      </a:spcAft>
      <a:defRPr sz="2400" kern="1200">
        <a:solidFill>
          <a:schemeClr val="tx1"/>
        </a:solidFill>
        <a:latin typeface="Arial" charset="0"/>
        <a:ea typeface="ヒラギノ角ゴ Pro W3"/>
        <a:cs typeface="ヒラギノ角ゴ Pro W3"/>
      </a:defRPr>
    </a:lvl1pPr>
    <a:lvl2pPr marL="457200" algn="l" rtl="0" fontAlgn="base">
      <a:spcBef>
        <a:spcPct val="0"/>
      </a:spcBef>
      <a:spcAft>
        <a:spcPct val="0"/>
      </a:spcAft>
      <a:defRPr sz="2400" kern="1200">
        <a:solidFill>
          <a:schemeClr val="tx1"/>
        </a:solidFill>
        <a:latin typeface="Arial" charset="0"/>
        <a:ea typeface="ヒラギノ角ゴ Pro W3"/>
        <a:cs typeface="ヒラギノ角ゴ Pro W3"/>
      </a:defRPr>
    </a:lvl2pPr>
    <a:lvl3pPr marL="914400" algn="l" rtl="0" fontAlgn="base">
      <a:spcBef>
        <a:spcPct val="0"/>
      </a:spcBef>
      <a:spcAft>
        <a:spcPct val="0"/>
      </a:spcAft>
      <a:defRPr sz="2400" kern="1200">
        <a:solidFill>
          <a:schemeClr val="tx1"/>
        </a:solidFill>
        <a:latin typeface="Arial" charset="0"/>
        <a:ea typeface="ヒラギノ角ゴ Pro W3"/>
        <a:cs typeface="ヒラギノ角ゴ Pro W3"/>
      </a:defRPr>
    </a:lvl3pPr>
    <a:lvl4pPr marL="1371600" algn="l" rtl="0" fontAlgn="base">
      <a:spcBef>
        <a:spcPct val="0"/>
      </a:spcBef>
      <a:spcAft>
        <a:spcPct val="0"/>
      </a:spcAft>
      <a:defRPr sz="2400" kern="1200">
        <a:solidFill>
          <a:schemeClr val="tx1"/>
        </a:solidFill>
        <a:latin typeface="Arial" charset="0"/>
        <a:ea typeface="ヒラギノ角ゴ Pro W3"/>
        <a:cs typeface="ヒラギノ角ゴ Pro W3"/>
      </a:defRPr>
    </a:lvl4pPr>
    <a:lvl5pPr marL="1828800" algn="l" rtl="0" fontAlgn="base">
      <a:spcBef>
        <a:spcPct val="0"/>
      </a:spcBef>
      <a:spcAft>
        <a:spcPct val="0"/>
      </a:spcAft>
      <a:defRPr sz="2400" kern="1200">
        <a:solidFill>
          <a:schemeClr val="tx1"/>
        </a:solidFill>
        <a:latin typeface="Arial" charset="0"/>
        <a:ea typeface="ヒラギノ角ゴ Pro W3"/>
        <a:cs typeface="ヒラギノ角ゴ Pro W3"/>
      </a:defRPr>
    </a:lvl5pPr>
    <a:lvl6pPr marL="2286000" algn="l" defTabSz="914400" rtl="0" eaLnBrk="1" latinLnBrk="0" hangingPunct="1">
      <a:defRPr sz="2400" kern="1200">
        <a:solidFill>
          <a:schemeClr val="tx1"/>
        </a:solidFill>
        <a:latin typeface="Arial" charset="0"/>
        <a:ea typeface="ヒラギノ角ゴ Pro W3"/>
        <a:cs typeface="ヒラギノ角ゴ Pro W3"/>
      </a:defRPr>
    </a:lvl6pPr>
    <a:lvl7pPr marL="2743200" algn="l" defTabSz="914400" rtl="0" eaLnBrk="1" latinLnBrk="0" hangingPunct="1">
      <a:defRPr sz="2400" kern="1200">
        <a:solidFill>
          <a:schemeClr val="tx1"/>
        </a:solidFill>
        <a:latin typeface="Arial" charset="0"/>
        <a:ea typeface="ヒラギノ角ゴ Pro W3"/>
        <a:cs typeface="ヒラギノ角ゴ Pro W3"/>
      </a:defRPr>
    </a:lvl7pPr>
    <a:lvl8pPr marL="3200400" algn="l" defTabSz="914400" rtl="0" eaLnBrk="1" latinLnBrk="0" hangingPunct="1">
      <a:defRPr sz="2400" kern="1200">
        <a:solidFill>
          <a:schemeClr val="tx1"/>
        </a:solidFill>
        <a:latin typeface="Arial" charset="0"/>
        <a:ea typeface="ヒラギノ角ゴ Pro W3"/>
        <a:cs typeface="ヒラギノ角ゴ Pro W3"/>
      </a:defRPr>
    </a:lvl8pPr>
    <a:lvl9pPr marL="3657600" algn="l" defTabSz="914400" rtl="0" eaLnBrk="1" latinLnBrk="0" hangingPunct="1">
      <a:defRPr sz="2400" kern="1200">
        <a:solidFill>
          <a:schemeClr val="tx1"/>
        </a:solidFill>
        <a:latin typeface="Arial" charset="0"/>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081C"/>
    <a:srgbClr val="F26429"/>
    <a:srgbClr val="F2CB1C"/>
    <a:srgbClr val="E32C27"/>
    <a:srgbClr val="F28A31"/>
    <a:srgbClr val="D60000"/>
    <a:srgbClr val="FF2911"/>
    <a:srgbClr val="F2E53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60" autoAdjust="0"/>
    <p:restoredTop sz="99428" autoAdjust="0"/>
  </p:normalViewPr>
  <p:slideViewPr>
    <p:cSldViewPr>
      <p:cViewPr>
        <p:scale>
          <a:sx n="50" d="100"/>
          <a:sy n="50" d="100"/>
        </p:scale>
        <p:origin x="-2214" y="-10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560" y="-112"/>
      </p:cViewPr>
      <p:guideLst>
        <p:guide orient="horz" pos="3128"/>
        <p:guide pos="214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942218-A2DC-C74D-BBB4-434933F31E3B}" type="doc">
      <dgm:prSet loTypeId="urn:microsoft.com/office/officeart/2005/8/layout/hList1" loCatId="list" qsTypeId="urn:microsoft.com/office/officeart/2005/8/quickstyle/simple4" qsCatId="simple" csTypeId="urn:microsoft.com/office/officeart/2005/8/colors/accent1_2#1" csCatId="accent1" phldr="1"/>
      <dgm:spPr/>
      <dgm:t>
        <a:bodyPr/>
        <a:lstStyle/>
        <a:p>
          <a:endParaRPr/>
        </a:p>
      </dgm:t>
    </dgm:pt>
    <dgm:pt modelId="{77E2E2BF-4CDE-3649-B72B-B5228DE864D8}">
      <dgm:prSet phldrT="[Text]"/>
      <dgm:spPr>
        <a:solidFill>
          <a:srgbClr val="FF0000"/>
        </a:solidFill>
      </dgm:spPr>
      <dgm:t>
        <a:bodyPr/>
        <a:lstStyle/>
        <a:p>
          <a:r>
            <a:rPr lang="en-US" dirty="0" smtClean="0"/>
            <a:t>Évaluations en temps réel</a:t>
          </a:r>
        </a:p>
      </dgm:t>
    </dgm:pt>
    <dgm:pt modelId="{5AA40506-9151-F04E-8B3C-F10462B352A0}" type="parTrans" cxnId="{A347AA9A-CA80-8C4A-BB1D-A730D1BF997A}">
      <dgm:prSet/>
      <dgm:spPr/>
      <dgm:t>
        <a:bodyPr/>
        <a:lstStyle/>
        <a:p>
          <a:endParaRPr/>
        </a:p>
      </dgm:t>
    </dgm:pt>
    <dgm:pt modelId="{8E9DB361-57ED-B64F-AB4A-EE4E7F2A8917}" type="sibTrans" cxnId="{A347AA9A-CA80-8C4A-BB1D-A730D1BF997A}">
      <dgm:prSet/>
      <dgm:spPr/>
      <dgm:t>
        <a:bodyPr/>
        <a:lstStyle/>
        <a:p>
          <a:endParaRPr/>
        </a:p>
      </dgm:t>
    </dgm:pt>
    <dgm:pt modelId="{193F4E43-370C-BB42-9175-F00CE4CA93EB}">
      <dgm:prSet phldrT="[Text]"/>
      <dgm:spPr>
        <a:solidFill>
          <a:srgbClr val="FF6600"/>
        </a:solidFill>
      </dgm:spPr>
      <dgm:t>
        <a:bodyPr/>
        <a:lstStyle/>
        <a:p>
          <a:r>
            <a:rPr lang="en-US" dirty="0" smtClean="0"/>
            <a:t>Précocité de la réponse</a:t>
          </a:r>
        </a:p>
      </dgm:t>
    </dgm:pt>
    <dgm:pt modelId="{45AAC6C3-4FFF-9641-9C5B-32DD3CD2DA82}" type="parTrans" cxnId="{081F286E-C957-0143-BE56-CE427271B6F2}">
      <dgm:prSet/>
      <dgm:spPr/>
      <dgm:t>
        <a:bodyPr/>
        <a:lstStyle/>
        <a:p>
          <a:endParaRPr/>
        </a:p>
      </dgm:t>
    </dgm:pt>
    <dgm:pt modelId="{5D111DF8-FC86-C24B-B26E-BAF396647137}" type="sibTrans" cxnId="{081F286E-C957-0143-BE56-CE427271B6F2}">
      <dgm:prSet/>
      <dgm:spPr/>
      <dgm:t>
        <a:bodyPr/>
        <a:lstStyle/>
        <a:p>
          <a:endParaRPr/>
        </a:p>
      </dgm:t>
    </dgm:pt>
    <dgm:pt modelId="{F2F506FA-90BB-C94B-B844-77A73E3B8B19}">
      <dgm:prSet phldrT="[Text]"/>
      <dgm:spPr>
        <a:solidFill>
          <a:srgbClr val="FF6600"/>
        </a:solidFill>
      </dgm:spPr>
      <dgm:t>
        <a:bodyPr/>
        <a:lstStyle/>
        <a:p>
          <a:r>
            <a:rPr lang="en-US" dirty="0" smtClean="0"/>
            <a:t>Axe : questions de processus / d'opérations</a:t>
          </a:r>
        </a:p>
      </dgm:t>
    </dgm:pt>
    <dgm:pt modelId="{665662D5-4108-0246-9D00-937F94E5D86D}" type="parTrans" cxnId="{F8FD8AD3-F3B7-0843-9E0F-773AD43EE9FD}">
      <dgm:prSet/>
      <dgm:spPr/>
      <dgm:t>
        <a:bodyPr/>
        <a:lstStyle/>
        <a:p>
          <a:endParaRPr/>
        </a:p>
      </dgm:t>
    </dgm:pt>
    <dgm:pt modelId="{D72F1F22-7051-B840-AA02-7BA00029E262}" type="sibTrans" cxnId="{F8FD8AD3-F3B7-0843-9E0F-773AD43EE9FD}">
      <dgm:prSet/>
      <dgm:spPr/>
      <dgm:t>
        <a:bodyPr/>
        <a:lstStyle/>
        <a:p>
          <a:endParaRPr/>
        </a:p>
      </dgm:t>
    </dgm:pt>
    <dgm:pt modelId="{9D940E31-E677-A34F-8870-0BB8F6C62638}">
      <dgm:prSet phldrT="[Text]"/>
      <dgm:spPr>
        <a:solidFill>
          <a:srgbClr val="F9081C"/>
        </a:solidFill>
      </dgm:spPr>
      <dgm:t>
        <a:bodyPr/>
        <a:lstStyle/>
        <a:p>
          <a:r>
            <a:rPr lang="en-US" dirty="0" smtClean="0"/>
            <a:t>Évaluations intermédiaires </a:t>
          </a:r>
        </a:p>
      </dgm:t>
    </dgm:pt>
    <dgm:pt modelId="{889ED3FF-B0C1-464D-83CF-A369EEFC76DB}" type="parTrans" cxnId="{4D835D42-4865-454B-B9B8-6EA8BF579CE2}">
      <dgm:prSet/>
      <dgm:spPr/>
      <dgm:t>
        <a:bodyPr/>
        <a:lstStyle/>
        <a:p>
          <a:endParaRPr/>
        </a:p>
      </dgm:t>
    </dgm:pt>
    <dgm:pt modelId="{D01D890E-0B17-FF4D-81D8-9BC718833D5C}" type="sibTrans" cxnId="{4D835D42-4865-454B-B9B8-6EA8BF579CE2}">
      <dgm:prSet/>
      <dgm:spPr/>
      <dgm:t>
        <a:bodyPr/>
        <a:lstStyle/>
        <a:p>
          <a:endParaRPr/>
        </a:p>
      </dgm:t>
    </dgm:pt>
    <dgm:pt modelId="{276D9D52-E488-CB40-AED4-A4E9D570508D}">
      <dgm:prSet phldrT="[Text]"/>
      <dgm:spPr>
        <a:solidFill>
          <a:srgbClr val="FF6600"/>
        </a:solidFill>
      </dgm:spPr>
      <dgm:t>
        <a:bodyPr/>
        <a:lstStyle/>
        <a:p>
          <a:r>
            <a:rPr lang="en-US" dirty="0" smtClean="0"/>
            <a:t>Évaluer l'impact</a:t>
          </a:r>
        </a:p>
      </dgm:t>
    </dgm:pt>
    <dgm:pt modelId="{130A29AE-6803-564F-88C7-F96AC427C0E2}" type="parTrans" cxnId="{95A4F39F-3121-0B49-AE5F-090C29016A64}">
      <dgm:prSet/>
      <dgm:spPr/>
      <dgm:t>
        <a:bodyPr/>
        <a:lstStyle/>
        <a:p>
          <a:endParaRPr/>
        </a:p>
      </dgm:t>
    </dgm:pt>
    <dgm:pt modelId="{EBE59670-055F-5441-A651-6E758FD305DF}" type="sibTrans" cxnId="{95A4F39F-3121-0B49-AE5F-090C29016A64}">
      <dgm:prSet/>
      <dgm:spPr/>
      <dgm:t>
        <a:bodyPr/>
        <a:lstStyle/>
        <a:p>
          <a:endParaRPr/>
        </a:p>
      </dgm:t>
    </dgm:pt>
    <dgm:pt modelId="{16EEF4FD-99C6-5F45-A881-101124FFE509}">
      <dgm:prSet phldrT="[Text]"/>
      <dgm:spPr>
        <a:solidFill>
          <a:srgbClr val="FF6600"/>
        </a:solidFill>
      </dgm:spPr>
      <dgm:t>
        <a:bodyPr/>
        <a:lstStyle/>
        <a:p>
          <a:r>
            <a:rPr lang="en-US" dirty="0" smtClean="0"/>
            <a:t>Rendre des comptes (budgets/admin)</a:t>
          </a:r>
        </a:p>
      </dgm:t>
    </dgm:pt>
    <dgm:pt modelId="{CDA50709-469D-5E45-A556-7440174D959F}" type="parTrans" cxnId="{8AB9ABE4-CA85-BF47-A990-3855598E95C5}">
      <dgm:prSet/>
      <dgm:spPr/>
      <dgm:t>
        <a:bodyPr/>
        <a:lstStyle/>
        <a:p>
          <a:endParaRPr/>
        </a:p>
      </dgm:t>
    </dgm:pt>
    <dgm:pt modelId="{1168D126-078B-CD4E-BC9C-A6D4D20C3016}" type="sibTrans" cxnId="{8AB9ABE4-CA85-BF47-A990-3855598E95C5}">
      <dgm:prSet/>
      <dgm:spPr/>
      <dgm:t>
        <a:bodyPr/>
        <a:lstStyle/>
        <a:p>
          <a:endParaRPr/>
        </a:p>
      </dgm:t>
    </dgm:pt>
    <dgm:pt modelId="{2E86906C-C7AB-C74F-8E3A-8D1A03263D85}">
      <dgm:prSet phldrT="[Text]"/>
      <dgm:spPr>
        <a:solidFill>
          <a:srgbClr val="F9081C"/>
        </a:solidFill>
      </dgm:spPr>
      <dgm:t>
        <a:bodyPr/>
        <a:lstStyle/>
        <a:p>
          <a:r>
            <a:rPr lang="en-US" dirty="0" smtClean="0"/>
            <a:t>Évaluations finales</a:t>
          </a:r>
        </a:p>
      </dgm:t>
    </dgm:pt>
    <dgm:pt modelId="{B51A5748-23FA-534D-9617-9C248CA371DC}" type="parTrans" cxnId="{70E2C4DC-A932-F54A-B297-166540F5506D}">
      <dgm:prSet/>
      <dgm:spPr/>
      <dgm:t>
        <a:bodyPr/>
        <a:lstStyle/>
        <a:p>
          <a:endParaRPr/>
        </a:p>
      </dgm:t>
    </dgm:pt>
    <dgm:pt modelId="{489D006D-92A7-7A49-942B-55325CAA3C07}" type="sibTrans" cxnId="{70E2C4DC-A932-F54A-B297-166540F5506D}">
      <dgm:prSet/>
      <dgm:spPr/>
      <dgm:t>
        <a:bodyPr/>
        <a:lstStyle/>
        <a:p>
          <a:endParaRPr/>
        </a:p>
      </dgm:t>
    </dgm:pt>
    <dgm:pt modelId="{D2CDDEDC-31E8-CE4C-A318-FB2C79721FEF}">
      <dgm:prSet phldrT="[Text]"/>
      <dgm:spPr>
        <a:solidFill>
          <a:srgbClr val="FF6600"/>
        </a:solidFill>
      </dgm:spPr>
      <dgm:t>
        <a:bodyPr/>
        <a:lstStyle/>
        <a:p>
          <a:r>
            <a:rPr lang="en-US" dirty="0" smtClean="0"/>
            <a:t>Impact et processus</a:t>
          </a:r>
        </a:p>
      </dgm:t>
    </dgm:pt>
    <dgm:pt modelId="{4100D55B-E306-DE4C-9CAE-EF909AD27772}" type="parTrans" cxnId="{5C8F6D5D-B892-B947-95B8-CBC108362D5B}">
      <dgm:prSet/>
      <dgm:spPr/>
      <dgm:t>
        <a:bodyPr/>
        <a:lstStyle/>
        <a:p>
          <a:endParaRPr/>
        </a:p>
      </dgm:t>
    </dgm:pt>
    <dgm:pt modelId="{BD4CC9D8-8B2A-BD45-9157-5ED3EA90838A}" type="sibTrans" cxnId="{5C8F6D5D-B892-B947-95B8-CBC108362D5B}">
      <dgm:prSet/>
      <dgm:spPr/>
      <dgm:t>
        <a:bodyPr/>
        <a:lstStyle/>
        <a:p>
          <a:endParaRPr/>
        </a:p>
      </dgm:t>
    </dgm:pt>
    <dgm:pt modelId="{FBFB9FAB-0422-604A-AA58-36CC7F452EFD}">
      <dgm:prSet phldrT="[Text]"/>
      <dgm:spPr>
        <a:solidFill>
          <a:srgbClr val="FF6600"/>
        </a:solidFill>
      </dgm:spPr>
      <dgm:t>
        <a:bodyPr/>
        <a:lstStyle/>
        <a:p>
          <a:r>
            <a:rPr lang="en-US" dirty="0" smtClean="0"/>
            <a:t>Réussites et difficultés principales</a:t>
          </a:r>
        </a:p>
      </dgm:t>
    </dgm:pt>
    <dgm:pt modelId="{A9122EAD-6144-5042-ADAF-D678713C43F1}" type="parTrans" cxnId="{88D9F34B-A294-144F-935A-E0B453CD0876}">
      <dgm:prSet/>
      <dgm:spPr/>
      <dgm:t>
        <a:bodyPr/>
        <a:lstStyle/>
        <a:p>
          <a:endParaRPr/>
        </a:p>
      </dgm:t>
    </dgm:pt>
    <dgm:pt modelId="{7D9677CD-98A6-6346-BE28-1750867CA395}" type="sibTrans" cxnId="{88D9F34B-A294-144F-935A-E0B453CD0876}">
      <dgm:prSet/>
      <dgm:spPr/>
      <dgm:t>
        <a:bodyPr/>
        <a:lstStyle/>
        <a:p>
          <a:endParaRPr/>
        </a:p>
      </dgm:t>
    </dgm:pt>
    <dgm:pt modelId="{64960419-560C-8744-9F99-467DFF59DF58}">
      <dgm:prSet phldrT="[Text]"/>
      <dgm:spPr>
        <a:solidFill>
          <a:srgbClr val="FF6600"/>
        </a:solidFill>
      </dgm:spPr>
      <dgm:t>
        <a:bodyPr/>
        <a:lstStyle/>
        <a:p>
          <a:r>
            <a:rPr lang="en-US" dirty="0" smtClean="0"/>
            <a:t>Personnel interne</a:t>
          </a:r>
        </a:p>
      </dgm:t>
    </dgm:pt>
    <dgm:pt modelId="{4CF947D5-66A3-FA42-8B1E-0565C4F718B6}" type="parTrans" cxnId="{366362BF-E252-244F-8FE0-ACEBBDF58F20}">
      <dgm:prSet/>
      <dgm:spPr/>
    </dgm:pt>
    <dgm:pt modelId="{BEADECB7-D981-F74D-B977-DC79DA56AA6C}" type="sibTrans" cxnId="{366362BF-E252-244F-8FE0-ACEBBDF58F20}">
      <dgm:prSet/>
      <dgm:spPr/>
    </dgm:pt>
    <dgm:pt modelId="{0A37C357-8200-1C4B-AF3A-74877CF431B6}">
      <dgm:prSet phldrT="[Text]"/>
      <dgm:spPr>
        <a:solidFill>
          <a:srgbClr val="FF6600"/>
        </a:solidFill>
      </dgm:spPr>
      <dgm:t>
        <a:bodyPr/>
        <a:lstStyle/>
        <a:p>
          <a:r>
            <a:rPr lang="en-US" dirty="0" smtClean="0"/>
            <a:t>Adaptations nécessitant un guide</a:t>
          </a:r>
        </a:p>
      </dgm:t>
    </dgm:pt>
    <dgm:pt modelId="{5073F7ED-273A-6241-B40B-1F3A6C5A5FCC}" type="parTrans" cxnId="{0B37AA6E-C29C-DF44-9F49-3BC4E3960C4F}">
      <dgm:prSet/>
      <dgm:spPr/>
    </dgm:pt>
    <dgm:pt modelId="{1F869674-3B48-274B-9CE7-3A098252C8EC}" type="sibTrans" cxnId="{0B37AA6E-C29C-DF44-9F49-3BC4E3960C4F}">
      <dgm:prSet/>
      <dgm:spPr/>
    </dgm:pt>
    <dgm:pt modelId="{B0674243-8FF9-B443-8DA0-293C10A02CD9}">
      <dgm:prSet phldrT="[Text]"/>
      <dgm:spPr>
        <a:solidFill>
          <a:srgbClr val="FF6600"/>
        </a:solidFill>
      </dgm:spPr>
      <dgm:t>
        <a:bodyPr/>
        <a:lstStyle/>
        <a:p>
          <a:endParaRPr/>
        </a:p>
      </dgm:t>
    </dgm:pt>
    <dgm:pt modelId="{09E558C8-EF09-0E48-A88B-3DE7C9BE3A47}" type="parTrans" cxnId="{DC136DBF-6166-E24D-AAD0-D55AE6A93A8A}">
      <dgm:prSet/>
      <dgm:spPr/>
    </dgm:pt>
    <dgm:pt modelId="{F4F79EB9-B2C9-F940-8722-6CF2A411B490}" type="sibTrans" cxnId="{DC136DBF-6166-E24D-AAD0-D55AE6A93A8A}">
      <dgm:prSet/>
      <dgm:spPr/>
    </dgm:pt>
    <dgm:pt modelId="{23D5A4C8-C34C-6449-A799-161A09B92FFD}">
      <dgm:prSet phldrT="[Text]"/>
      <dgm:spPr>
        <a:solidFill>
          <a:srgbClr val="FF6600"/>
        </a:solidFill>
      </dgm:spPr>
      <dgm:t>
        <a:bodyPr/>
        <a:lstStyle/>
        <a:p>
          <a:r>
            <a:rPr lang="en-US" dirty="0" smtClean="0"/>
            <a:t>Informations précieuses pour les prochaines interventions PS</a:t>
          </a:r>
        </a:p>
      </dgm:t>
    </dgm:pt>
    <dgm:pt modelId="{6776AA03-2DBB-B149-B1A6-A42601105085}" type="parTrans" cxnId="{973D656F-4518-A146-80E2-F9EC11B93A8D}">
      <dgm:prSet/>
      <dgm:spPr/>
    </dgm:pt>
    <dgm:pt modelId="{52190A0F-0106-FA49-907F-E70891B619C6}" type="sibTrans" cxnId="{973D656F-4518-A146-80E2-F9EC11B93A8D}">
      <dgm:prSet/>
      <dgm:spPr/>
    </dgm:pt>
    <dgm:pt modelId="{A8DE19F5-5A07-A443-A06F-7F70C78C6F68}" type="pres">
      <dgm:prSet presAssocID="{BA942218-A2DC-C74D-BBB4-434933F31E3B}" presName="Name0" presStyleCnt="0">
        <dgm:presLayoutVars>
          <dgm:dir/>
          <dgm:animLvl val="lvl"/>
          <dgm:resizeHandles val="exact"/>
        </dgm:presLayoutVars>
      </dgm:prSet>
      <dgm:spPr/>
      <dgm:t>
        <a:bodyPr/>
        <a:lstStyle/>
        <a:p>
          <a:endParaRPr/>
        </a:p>
      </dgm:t>
    </dgm:pt>
    <dgm:pt modelId="{DCFC0A89-D88A-CA42-885E-761536144C81}" type="pres">
      <dgm:prSet presAssocID="{77E2E2BF-4CDE-3649-B72B-B5228DE864D8}" presName="composite" presStyleCnt="0"/>
      <dgm:spPr/>
    </dgm:pt>
    <dgm:pt modelId="{D50E01EB-D7AA-C442-A539-A36ECB848208}" type="pres">
      <dgm:prSet presAssocID="{77E2E2BF-4CDE-3649-B72B-B5228DE864D8}" presName="parTx" presStyleLbl="alignNode1" presStyleIdx="0" presStyleCnt="3">
        <dgm:presLayoutVars>
          <dgm:chMax val="0"/>
          <dgm:chPref val="0"/>
          <dgm:bulletEnabled val="1"/>
        </dgm:presLayoutVars>
      </dgm:prSet>
      <dgm:spPr/>
      <dgm:t>
        <a:bodyPr/>
        <a:lstStyle/>
        <a:p>
          <a:endParaRPr/>
        </a:p>
      </dgm:t>
    </dgm:pt>
    <dgm:pt modelId="{097DF291-6CAB-794B-B608-F145BE796731}" type="pres">
      <dgm:prSet presAssocID="{77E2E2BF-4CDE-3649-B72B-B5228DE864D8}" presName="desTx" presStyleLbl="alignAccFollowNode1" presStyleIdx="0" presStyleCnt="3">
        <dgm:presLayoutVars>
          <dgm:bulletEnabled val="1"/>
        </dgm:presLayoutVars>
      </dgm:prSet>
      <dgm:spPr/>
      <dgm:t>
        <a:bodyPr/>
        <a:lstStyle/>
        <a:p>
          <a:endParaRPr/>
        </a:p>
      </dgm:t>
    </dgm:pt>
    <dgm:pt modelId="{4977BD55-838B-F045-85B7-50386BEA8720}" type="pres">
      <dgm:prSet presAssocID="{8E9DB361-57ED-B64F-AB4A-EE4E7F2A8917}" presName="space" presStyleCnt="0"/>
      <dgm:spPr/>
    </dgm:pt>
    <dgm:pt modelId="{6020D6A4-1CF6-6244-9465-1D2722A3DFDC}" type="pres">
      <dgm:prSet presAssocID="{9D940E31-E677-A34F-8870-0BB8F6C62638}" presName="composite" presStyleCnt="0"/>
      <dgm:spPr/>
    </dgm:pt>
    <dgm:pt modelId="{5C2D76DB-9469-A34F-9E0D-E16AECFC1406}" type="pres">
      <dgm:prSet presAssocID="{9D940E31-E677-A34F-8870-0BB8F6C62638}" presName="parTx" presStyleLbl="alignNode1" presStyleIdx="1" presStyleCnt="3">
        <dgm:presLayoutVars>
          <dgm:chMax val="0"/>
          <dgm:chPref val="0"/>
          <dgm:bulletEnabled val="1"/>
        </dgm:presLayoutVars>
      </dgm:prSet>
      <dgm:spPr/>
      <dgm:t>
        <a:bodyPr/>
        <a:lstStyle/>
        <a:p>
          <a:endParaRPr/>
        </a:p>
      </dgm:t>
    </dgm:pt>
    <dgm:pt modelId="{F045A48F-E185-2B4E-A0F2-A0FCBE33B4D1}" type="pres">
      <dgm:prSet presAssocID="{9D940E31-E677-A34F-8870-0BB8F6C62638}" presName="desTx" presStyleLbl="alignAccFollowNode1" presStyleIdx="1" presStyleCnt="3">
        <dgm:presLayoutVars>
          <dgm:bulletEnabled val="1"/>
        </dgm:presLayoutVars>
      </dgm:prSet>
      <dgm:spPr/>
      <dgm:t>
        <a:bodyPr/>
        <a:lstStyle/>
        <a:p>
          <a:endParaRPr/>
        </a:p>
      </dgm:t>
    </dgm:pt>
    <dgm:pt modelId="{F39FE15B-BAA4-4249-8735-9E2CB0150DAC}" type="pres">
      <dgm:prSet presAssocID="{D01D890E-0B17-FF4D-81D8-9BC718833D5C}" presName="space" presStyleCnt="0"/>
      <dgm:spPr/>
    </dgm:pt>
    <dgm:pt modelId="{3CD14B23-D900-4249-A0DE-F24DA7E2B54A}" type="pres">
      <dgm:prSet presAssocID="{2E86906C-C7AB-C74F-8E3A-8D1A03263D85}" presName="composite" presStyleCnt="0"/>
      <dgm:spPr/>
    </dgm:pt>
    <dgm:pt modelId="{2DBC3601-A4EA-284A-AB0A-3872F9480DAB}" type="pres">
      <dgm:prSet presAssocID="{2E86906C-C7AB-C74F-8E3A-8D1A03263D85}" presName="parTx" presStyleLbl="alignNode1" presStyleIdx="2" presStyleCnt="3">
        <dgm:presLayoutVars>
          <dgm:chMax val="0"/>
          <dgm:chPref val="0"/>
          <dgm:bulletEnabled val="1"/>
        </dgm:presLayoutVars>
      </dgm:prSet>
      <dgm:spPr/>
      <dgm:t>
        <a:bodyPr/>
        <a:lstStyle/>
        <a:p>
          <a:endParaRPr/>
        </a:p>
      </dgm:t>
    </dgm:pt>
    <dgm:pt modelId="{A99E6CFA-C436-854C-A84C-D89E23B09A0E}" type="pres">
      <dgm:prSet presAssocID="{2E86906C-C7AB-C74F-8E3A-8D1A03263D85}" presName="desTx" presStyleLbl="alignAccFollowNode1" presStyleIdx="2" presStyleCnt="3">
        <dgm:presLayoutVars>
          <dgm:bulletEnabled val="1"/>
        </dgm:presLayoutVars>
      </dgm:prSet>
      <dgm:spPr/>
      <dgm:t>
        <a:bodyPr/>
        <a:lstStyle/>
        <a:p>
          <a:endParaRPr/>
        </a:p>
      </dgm:t>
    </dgm:pt>
  </dgm:ptLst>
  <dgm:cxnLst>
    <dgm:cxn modelId="{A347AA9A-CA80-8C4A-BB1D-A730D1BF997A}" srcId="{BA942218-A2DC-C74D-BBB4-434933F31E3B}" destId="{77E2E2BF-4CDE-3649-B72B-B5228DE864D8}" srcOrd="0" destOrd="0" parTransId="{5AA40506-9151-F04E-8B3C-F10462B352A0}" sibTransId="{8E9DB361-57ED-B64F-AB4A-EE4E7F2A8917}"/>
    <dgm:cxn modelId="{973D656F-4518-A146-80E2-F9EC11B93A8D}" srcId="{2E86906C-C7AB-C74F-8E3A-8D1A03263D85}" destId="{23D5A4C8-C34C-6449-A799-161A09B92FFD}" srcOrd="2" destOrd="0" parTransId="{6776AA03-2DBB-B149-B1A6-A42601105085}" sibTransId="{52190A0F-0106-FA49-907F-E70891B619C6}"/>
    <dgm:cxn modelId="{209D69F8-2E09-0448-9659-36A5F524CF5E}" type="presOf" srcId="{B0674243-8FF9-B443-8DA0-293C10A02CD9}" destId="{A99E6CFA-C436-854C-A84C-D89E23B09A0E}" srcOrd="0" destOrd="3" presId="urn:microsoft.com/office/officeart/2005/8/layout/hList1"/>
    <dgm:cxn modelId="{FFAEB80D-2913-B843-AB60-9BBEA82D13DA}" type="presOf" srcId="{D2CDDEDC-31E8-CE4C-A318-FB2C79721FEF}" destId="{A99E6CFA-C436-854C-A84C-D89E23B09A0E}" srcOrd="0" destOrd="0" presId="urn:microsoft.com/office/officeart/2005/8/layout/hList1"/>
    <dgm:cxn modelId="{366362BF-E252-244F-8FE0-ACEBBDF58F20}" srcId="{77E2E2BF-4CDE-3649-B72B-B5228DE864D8}" destId="{64960419-560C-8744-9F99-467DFF59DF58}" srcOrd="1" destOrd="0" parTransId="{4CF947D5-66A3-FA42-8B1E-0565C4F718B6}" sibTransId="{BEADECB7-D981-F74D-B977-DC79DA56AA6C}"/>
    <dgm:cxn modelId="{70E2C4DC-A932-F54A-B297-166540F5506D}" srcId="{BA942218-A2DC-C74D-BBB4-434933F31E3B}" destId="{2E86906C-C7AB-C74F-8E3A-8D1A03263D85}" srcOrd="2" destOrd="0" parTransId="{B51A5748-23FA-534D-9617-9C248CA371DC}" sibTransId="{489D006D-92A7-7A49-942B-55325CAA3C07}"/>
    <dgm:cxn modelId="{081F286E-C957-0143-BE56-CE427271B6F2}" srcId="{77E2E2BF-4CDE-3649-B72B-B5228DE864D8}" destId="{193F4E43-370C-BB42-9175-F00CE4CA93EB}" srcOrd="0" destOrd="0" parTransId="{45AAC6C3-4FFF-9641-9C5B-32DD3CD2DA82}" sibTransId="{5D111DF8-FC86-C24B-B26E-BAF396647137}"/>
    <dgm:cxn modelId="{CB498A0D-CC39-B749-AB28-A5295A207E35}" type="presOf" srcId="{16EEF4FD-99C6-5F45-A881-101124FFE509}" destId="{F045A48F-E185-2B4E-A0F2-A0FCBE33B4D1}" srcOrd="0" destOrd="1" presId="urn:microsoft.com/office/officeart/2005/8/layout/hList1"/>
    <dgm:cxn modelId="{84D941E8-6B35-364B-8FF4-03E3973050FA}" type="presOf" srcId="{BA942218-A2DC-C74D-BBB4-434933F31E3B}" destId="{A8DE19F5-5A07-A443-A06F-7F70C78C6F68}" srcOrd="0" destOrd="0" presId="urn:microsoft.com/office/officeart/2005/8/layout/hList1"/>
    <dgm:cxn modelId="{95A4F39F-3121-0B49-AE5F-090C29016A64}" srcId="{9D940E31-E677-A34F-8870-0BB8F6C62638}" destId="{276D9D52-E488-CB40-AED4-A4E9D570508D}" srcOrd="0" destOrd="0" parTransId="{130A29AE-6803-564F-88C7-F96AC427C0E2}" sibTransId="{EBE59670-055F-5441-A651-6E758FD305DF}"/>
    <dgm:cxn modelId="{8AB9ABE4-CA85-BF47-A990-3855598E95C5}" srcId="{9D940E31-E677-A34F-8870-0BB8F6C62638}" destId="{16EEF4FD-99C6-5F45-A881-101124FFE509}" srcOrd="1" destOrd="0" parTransId="{CDA50709-469D-5E45-A556-7440174D959F}" sibTransId="{1168D126-078B-CD4E-BC9C-A6D4D20C3016}"/>
    <dgm:cxn modelId="{D28971C1-34CA-9943-AF71-256FA481A48E}" type="presOf" srcId="{F2F506FA-90BB-C94B-B844-77A73E3B8B19}" destId="{097DF291-6CAB-794B-B608-F145BE796731}" srcOrd="0" destOrd="2" presId="urn:microsoft.com/office/officeart/2005/8/layout/hList1"/>
    <dgm:cxn modelId="{DC136DBF-6166-E24D-AAD0-D55AE6A93A8A}" srcId="{2E86906C-C7AB-C74F-8E3A-8D1A03263D85}" destId="{B0674243-8FF9-B443-8DA0-293C10A02CD9}" srcOrd="3" destOrd="0" parTransId="{09E558C8-EF09-0E48-A88B-3DE7C9BE3A47}" sibTransId="{F4F79EB9-B2C9-F940-8722-6CF2A411B490}"/>
    <dgm:cxn modelId="{88D9F34B-A294-144F-935A-E0B453CD0876}" srcId="{2E86906C-C7AB-C74F-8E3A-8D1A03263D85}" destId="{FBFB9FAB-0422-604A-AA58-36CC7F452EFD}" srcOrd="1" destOrd="0" parTransId="{A9122EAD-6144-5042-ADAF-D678713C43F1}" sibTransId="{7D9677CD-98A6-6346-BE28-1750867CA395}"/>
    <dgm:cxn modelId="{B194ADAE-4181-F640-9FEB-0C5C1F807618}" type="presOf" srcId="{276D9D52-E488-CB40-AED4-A4E9D570508D}" destId="{F045A48F-E185-2B4E-A0F2-A0FCBE33B4D1}" srcOrd="0" destOrd="0" presId="urn:microsoft.com/office/officeart/2005/8/layout/hList1"/>
    <dgm:cxn modelId="{5C8F6D5D-B892-B947-95B8-CBC108362D5B}" srcId="{2E86906C-C7AB-C74F-8E3A-8D1A03263D85}" destId="{D2CDDEDC-31E8-CE4C-A318-FB2C79721FEF}" srcOrd="0" destOrd="0" parTransId="{4100D55B-E306-DE4C-9CAE-EF909AD27772}" sibTransId="{BD4CC9D8-8B2A-BD45-9157-5ED3EA90838A}"/>
    <dgm:cxn modelId="{0B37AA6E-C29C-DF44-9F49-3BC4E3960C4F}" srcId="{9D940E31-E677-A34F-8870-0BB8F6C62638}" destId="{0A37C357-8200-1C4B-AF3A-74877CF431B6}" srcOrd="2" destOrd="0" parTransId="{5073F7ED-273A-6241-B40B-1F3A6C5A5FCC}" sibTransId="{1F869674-3B48-274B-9CE7-3A098252C8EC}"/>
    <dgm:cxn modelId="{C36FC5C2-38BB-9841-9A83-A7F2AB4FAF8D}" type="presOf" srcId="{0A37C357-8200-1C4B-AF3A-74877CF431B6}" destId="{F045A48F-E185-2B4E-A0F2-A0FCBE33B4D1}" srcOrd="0" destOrd="2" presId="urn:microsoft.com/office/officeart/2005/8/layout/hList1"/>
    <dgm:cxn modelId="{8F0CADB2-557F-174F-AE23-54EF9A1DA560}" type="presOf" srcId="{23D5A4C8-C34C-6449-A799-161A09B92FFD}" destId="{A99E6CFA-C436-854C-A84C-D89E23B09A0E}" srcOrd="0" destOrd="2" presId="urn:microsoft.com/office/officeart/2005/8/layout/hList1"/>
    <dgm:cxn modelId="{F8FD8AD3-F3B7-0843-9E0F-773AD43EE9FD}" srcId="{77E2E2BF-4CDE-3649-B72B-B5228DE864D8}" destId="{F2F506FA-90BB-C94B-B844-77A73E3B8B19}" srcOrd="2" destOrd="0" parTransId="{665662D5-4108-0246-9D00-937F94E5D86D}" sibTransId="{D72F1F22-7051-B840-AA02-7BA00029E262}"/>
    <dgm:cxn modelId="{D90940E0-AC70-FD40-8E0B-96F89B077334}" type="presOf" srcId="{9D940E31-E677-A34F-8870-0BB8F6C62638}" destId="{5C2D76DB-9469-A34F-9E0D-E16AECFC1406}" srcOrd="0" destOrd="0" presId="urn:microsoft.com/office/officeart/2005/8/layout/hList1"/>
    <dgm:cxn modelId="{0BF07820-850E-3C4D-834D-46C981D0A5BF}" type="presOf" srcId="{64960419-560C-8744-9F99-467DFF59DF58}" destId="{097DF291-6CAB-794B-B608-F145BE796731}" srcOrd="0" destOrd="1" presId="urn:microsoft.com/office/officeart/2005/8/layout/hList1"/>
    <dgm:cxn modelId="{4D835D42-4865-454B-B9B8-6EA8BF579CE2}" srcId="{BA942218-A2DC-C74D-BBB4-434933F31E3B}" destId="{9D940E31-E677-A34F-8870-0BB8F6C62638}" srcOrd="1" destOrd="0" parTransId="{889ED3FF-B0C1-464D-83CF-A369EEFC76DB}" sibTransId="{D01D890E-0B17-FF4D-81D8-9BC718833D5C}"/>
    <dgm:cxn modelId="{E908CAAB-A9C8-3E4E-9154-DBE806607FD9}" type="presOf" srcId="{193F4E43-370C-BB42-9175-F00CE4CA93EB}" destId="{097DF291-6CAB-794B-B608-F145BE796731}" srcOrd="0" destOrd="0" presId="urn:microsoft.com/office/officeart/2005/8/layout/hList1"/>
    <dgm:cxn modelId="{2F18AF60-86E4-8442-AA13-8A241B1F6230}" type="presOf" srcId="{77E2E2BF-4CDE-3649-B72B-B5228DE864D8}" destId="{D50E01EB-D7AA-C442-A539-A36ECB848208}" srcOrd="0" destOrd="0" presId="urn:microsoft.com/office/officeart/2005/8/layout/hList1"/>
    <dgm:cxn modelId="{68368865-16A5-9549-B4EF-3DB9BB45FF3D}" type="presOf" srcId="{2E86906C-C7AB-C74F-8E3A-8D1A03263D85}" destId="{2DBC3601-A4EA-284A-AB0A-3872F9480DAB}" srcOrd="0" destOrd="0" presId="urn:microsoft.com/office/officeart/2005/8/layout/hList1"/>
    <dgm:cxn modelId="{A32D04BE-3F7F-8448-A2F8-D35B6D82C85F}" type="presOf" srcId="{FBFB9FAB-0422-604A-AA58-36CC7F452EFD}" destId="{A99E6CFA-C436-854C-A84C-D89E23B09A0E}" srcOrd="0" destOrd="1" presId="urn:microsoft.com/office/officeart/2005/8/layout/hList1"/>
    <dgm:cxn modelId="{44183ACC-29E5-DA48-A966-17CA9191852B}" type="presParOf" srcId="{A8DE19F5-5A07-A443-A06F-7F70C78C6F68}" destId="{DCFC0A89-D88A-CA42-885E-761536144C81}" srcOrd="0" destOrd="0" presId="urn:microsoft.com/office/officeart/2005/8/layout/hList1"/>
    <dgm:cxn modelId="{4B866655-F1B4-134D-8495-A073998689BD}" type="presParOf" srcId="{DCFC0A89-D88A-CA42-885E-761536144C81}" destId="{D50E01EB-D7AA-C442-A539-A36ECB848208}" srcOrd="0" destOrd="0" presId="urn:microsoft.com/office/officeart/2005/8/layout/hList1"/>
    <dgm:cxn modelId="{C3D6F499-B44C-CA46-9C6A-6EA17B0522E9}" type="presParOf" srcId="{DCFC0A89-D88A-CA42-885E-761536144C81}" destId="{097DF291-6CAB-794B-B608-F145BE796731}" srcOrd="1" destOrd="0" presId="urn:microsoft.com/office/officeart/2005/8/layout/hList1"/>
    <dgm:cxn modelId="{68F084BE-D986-5340-BBD0-553FAB9B644E}" type="presParOf" srcId="{A8DE19F5-5A07-A443-A06F-7F70C78C6F68}" destId="{4977BD55-838B-F045-85B7-50386BEA8720}" srcOrd="1" destOrd="0" presId="urn:microsoft.com/office/officeart/2005/8/layout/hList1"/>
    <dgm:cxn modelId="{C430A904-A697-C24B-A8CC-8179075652CA}" type="presParOf" srcId="{A8DE19F5-5A07-A443-A06F-7F70C78C6F68}" destId="{6020D6A4-1CF6-6244-9465-1D2722A3DFDC}" srcOrd="2" destOrd="0" presId="urn:microsoft.com/office/officeart/2005/8/layout/hList1"/>
    <dgm:cxn modelId="{DA0B03AD-02B4-C84A-8FDF-9CE1EB460445}" type="presParOf" srcId="{6020D6A4-1CF6-6244-9465-1D2722A3DFDC}" destId="{5C2D76DB-9469-A34F-9E0D-E16AECFC1406}" srcOrd="0" destOrd="0" presId="urn:microsoft.com/office/officeart/2005/8/layout/hList1"/>
    <dgm:cxn modelId="{D004A63E-3854-1049-AB6A-CA97AC8F33C4}" type="presParOf" srcId="{6020D6A4-1CF6-6244-9465-1D2722A3DFDC}" destId="{F045A48F-E185-2B4E-A0F2-A0FCBE33B4D1}" srcOrd="1" destOrd="0" presId="urn:microsoft.com/office/officeart/2005/8/layout/hList1"/>
    <dgm:cxn modelId="{9C388E15-CBB6-C047-8317-CF57DEE53B86}" type="presParOf" srcId="{A8DE19F5-5A07-A443-A06F-7F70C78C6F68}" destId="{F39FE15B-BAA4-4249-8735-9E2CB0150DAC}" srcOrd="3" destOrd="0" presId="urn:microsoft.com/office/officeart/2005/8/layout/hList1"/>
    <dgm:cxn modelId="{963FC5D4-F070-7F48-8D03-09E7E21A0677}" type="presParOf" srcId="{A8DE19F5-5A07-A443-A06F-7F70C78C6F68}" destId="{3CD14B23-D900-4249-A0DE-F24DA7E2B54A}" srcOrd="4" destOrd="0" presId="urn:microsoft.com/office/officeart/2005/8/layout/hList1"/>
    <dgm:cxn modelId="{33015DA2-68E1-9049-A3AB-286E489B5C79}" type="presParOf" srcId="{3CD14B23-D900-4249-A0DE-F24DA7E2B54A}" destId="{2DBC3601-A4EA-284A-AB0A-3872F9480DAB}" srcOrd="0" destOrd="0" presId="urn:microsoft.com/office/officeart/2005/8/layout/hList1"/>
    <dgm:cxn modelId="{20D289E5-927F-7143-98A3-354603F0F827}" type="presParOf" srcId="{3CD14B23-D900-4249-A0DE-F24DA7E2B54A}" destId="{A99E6CFA-C436-854C-A84C-D89E23B09A0E}" srcOrd="1" destOrd="0" presId="urn:microsoft.com/office/officeart/2005/8/layout/hList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50E01EB-D7AA-C442-A539-A36ECB848208}">
      <dsp:nvSpPr>
        <dsp:cNvPr id="0" name=""/>
        <dsp:cNvSpPr/>
      </dsp:nvSpPr>
      <dsp:spPr>
        <a:xfrm>
          <a:off x="2714" y="123713"/>
          <a:ext cx="2646759" cy="798629"/>
        </a:xfrm>
        <a:prstGeom prst="rect">
          <a:avLst/>
        </a:prstGeom>
        <a:solidFill>
          <a:srgbClr val="FF0000"/>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US" sz="2300" kern="1200" dirty="0" smtClean="0"/>
            <a:t>Évaluations en temps réel</a:t>
          </a:r>
        </a:p>
      </dsp:txBody>
      <dsp:txXfrm>
        <a:off x="2714" y="123713"/>
        <a:ext cx="2646759" cy="798629"/>
      </dsp:txXfrm>
    </dsp:sp>
    <dsp:sp modelId="{097DF291-6CAB-794B-B608-F145BE796731}">
      <dsp:nvSpPr>
        <dsp:cNvPr id="0" name=""/>
        <dsp:cNvSpPr/>
      </dsp:nvSpPr>
      <dsp:spPr>
        <a:xfrm>
          <a:off x="2714" y="922342"/>
          <a:ext cx="2646759" cy="3551343"/>
        </a:xfrm>
        <a:prstGeom prst="rect">
          <a:avLst/>
        </a:prstGeom>
        <a:solidFill>
          <a:srgbClr val="FF6600"/>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Précocité de la réponse</a:t>
          </a:r>
        </a:p>
        <a:p>
          <a:pPr marL="228600" lvl="1" indent="-228600" algn="l" defTabSz="1022350">
            <a:lnSpc>
              <a:spcPct val="90000"/>
            </a:lnSpc>
            <a:spcBef>
              <a:spcPct val="0"/>
            </a:spcBef>
            <a:spcAft>
              <a:spcPct val="15000"/>
            </a:spcAft>
            <a:buChar char="••"/>
          </a:pPr>
          <a:r>
            <a:rPr lang="en-US" sz="2300" kern="1200" dirty="0" smtClean="0"/>
            <a:t>Personnel interne</a:t>
          </a:r>
        </a:p>
        <a:p>
          <a:pPr marL="228600" lvl="1" indent="-228600" algn="l" defTabSz="1022350">
            <a:lnSpc>
              <a:spcPct val="90000"/>
            </a:lnSpc>
            <a:spcBef>
              <a:spcPct val="0"/>
            </a:spcBef>
            <a:spcAft>
              <a:spcPct val="15000"/>
            </a:spcAft>
            <a:buChar char="••"/>
          </a:pPr>
          <a:r>
            <a:rPr lang="en-US" sz="2300" kern="1200" dirty="0" smtClean="0"/>
            <a:t>Axe : questions de processus / d'opérations</a:t>
          </a:r>
        </a:p>
      </dsp:txBody>
      <dsp:txXfrm>
        <a:off x="2714" y="922342"/>
        <a:ext cx="2646759" cy="3551343"/>
      </dsp:txXfrm>
    </dsp:sp>
    <dsp:sp modelId="{5C2D76DB-9469-A34F-9E0D-E16AECFC1406}">
      <dsp:nvSpPr>
        <dsp:cNvPr id="0" name=""/>
        <dsp:cNvSpPr/>
      </dsp:nvSpPr>
      <dsp:spPr>
        <a:xfrm>
          <a:off x="3020020" y="123713"/>
          <a:ext cx="2646759" cy="798629"/>
        </a:xfrm>
        <a:prstGeom prst="rect">
          <a:avLst/>
        </a:prstGeom>
        <a:solidFill>
          <a:srgbClr val="F9081C"/>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US" sz="2300" kern="1200" dirty="0" smtClean="0"/>
            <a:t>Évaluations intermédiaires </a:t>
          </a:r>
        </a:p>
      </dsp:txBody>
      <dsp:txXfrm>
        <a:off x="3020020" y="123713"/>
        <a:ext cx="2646759" cy="798629"/>
      </dsp:txXfrm>
    </dsp:sp>
    <dsp:sp modelId="{F045A48F-E185-2B4E-A0F2-A0FCBE33B4D1}">
      <dsp:nvSpPr>
        <dsp:cNvPr id="0" name=""/>
        <dsp:cNvSpPr/>
      </dsp:nvSpPr>
      <dsp:spPr>
        <a:xfrm>
          <a:off x="3020020" y="922342"/>
          <a:ext cx="2646759" cy="3551343"/>
        </a:xfrm>
        <a:prstGeom prst="rect">
          <a:avLst/>
        </a:prstGeom>
        <a:solidFill>
          <a:srgbClr val="FF6600"/>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Évaluer l'impact</a:t>
          </a:r>
        </a:p>
        <a:p>
          <a:pPr marL="228600" lvl="1" indent="-228600" algn="l" defTabSz="1022350">
            <a:lnSpc>
              <a:spcPct val="90000"/>
            </a:lnSpc>
            <a:spcBef>
              <a:spcPct val="0"/>
            </a:spcBef>
            <a:spcAft>
              <a:spcPct val="15000"/>
            </a:spcAft>
            <a:buChar char="••"/>
          </a:pPr>
          <a:r>
            <a:rPr lang="en-US" sz="2300" kern="1200" dirty="0" smtClean="0"/>
            <a:t>Rendre des comptes (budgets/admin)</a:t>
          </a:r>
        </a:p>
        <a:p>
          <a:pPr marL="228600" lvl="1" indent="-228600" algn="l" defTabSz="1022350">
            <a:lnSpc>
              <a:spcPct val="90000"/>
            </a:lnSpc>
            <a:spcBef>
              <a:spcPct val="0"/>
            </a:spcBef>
            <a:spcAft>
              <a:spcPct val="15000"/>
            </a:spcAft>
            <a:buChar char="••"/>
          </a:pPr>
          <a:r>
            <a:rPr lang="en-US" sz="2300" kern="1200" dirty="0" smtClean="0"/>
            <a:t>Adaptations nécessitant un guide</a:t>
          </a:r>
        </a:p>
      </dsp:txBody>
      <dsp:txXfrm>
        <a:off x="3020020" y="922342"/>
        <a:ext cx="2646759" cy="3551343"/>
      </dsp:txXfrm>
    </dsp:sp>
    <dsp:sp modelId="{2DBC3601-A4EA-284A-AB0A-3872F9480DAB}">
      <dsp:nvSpPr>
        <dsp:cNvPr id="0" name=""/>
        <dsp:cNvSpPr/>
      </dsp:nvSpPr>
      <dsp:spPr>
        <a:xfrm>
          <a:off x="6037326" y="123713"/>
          <a:ext cx="2646759" cy="798629"/>
        </a:xfrm>
        <a:prstGeom prst="rect">
          <a:avLst/>
        </a:prstGeom>
        <a:solidFill>
          <a:srgbClr val="F9081C"/>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US" sz="2300" kern="1200" dirty="0" smtClean="0"/>
            <a:t>Évaluations finales</a:t>
          </a:r>
        </a:p>
      </dsp:txBody>
      <dsp:txXfrm>
        <a:off x="6037326" y="123713"/>
        <a:ext cx="2646759" cy="798629"/>
      </dsp:txXfrm>
    </dsp:sp>
    <dsp:sp modelId="{A99E6CFA-C436-854C-A84C-D89E23B09A0E}">
      <dsp:nvSpPr>
        <dsp:cNvPr id="0" name=""/>
        <dsp:cNvSpPr/>
      </dsp:nvSpPr>
      <dsp:spPr>
        <a:xfrm>
          <a:off x="6037326" y="922342"/>
          <a:ext cx="2646759" cy="3551343"/>
        </a:xfrm>
        <a:prstGeom prst="rect">
          <a:avLst/>
        </a:prstGeom>
        <a:solidFill>
          <a:srgbClr val="FF6600"/>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Impact et processus</a:t>
          </a:r>
        </a:p>
        <a:p>
          <a:pPr marL="228600" lvl="1" indent="-228600" algn="l" defTabSz="1022350">
            <a:lnSpc>
              <a:spcPct val="90000"/>
            </a:lnSpc>
            <a:spcBef>
              <a:spcPct val="0"/>
            </a:spcBef>
            <a:spcAft>
              <a:spcPct val="15000"/>
            </a:spcAft>
            <a:buChar char="••"/>
          </a:pPr>
          <a:r>
            <a:rPr lang="en-US" sz="2300" kern="1200" dirty="0" smtClean="0"/>
            <a:t>Réussites et difficultés principales</a:t>
          </a:r>
        </a:p>
        <a:p>
          <a:pPr marL="228600" lvl="1" indent="-228600" algn="l" defTabSz="1022350">
            <a:lnSpc>
              <a:spcPct val="90000"/>
            </a:lnSpc>
            <a:spcBef>
              <a:spcPct val="0"/>
            </a:spcBef>
            <a:spcAft>
              <a:spcPct val="15000"/>
            </a:spcAft>
            <a:buChar char="••"/>
          </a:pPr>
          <a:r>
            <a:rPr lang="en-US" sz="2300" kern="1200" dirty="0" smtClean="0"/>
            <a:t>Informations précieuses pour les prochaines interventions PS</a:t>
          </a:r>
        </a:p>
        <a:p>
          <a:pPr marL="228600" lvl="1" indent="-228600" algn="l" defTabSz="1022350">
            <a:lnSpc>
              <a:spcPct val="90000"/>
            </a:lnSpc>
            <a:spcBef>
              <a:spcPct val="0"/>
            </a:spcBef>
            <a:spcAft>
              <a:spcPct val="15000"/>
            </a:spcAft>
            <a:buChar char="••"/>
          </a:pPr>
          <a:endParaRPr sz="2300" kern="1200"/>
        </a:p>
      </dsp:txBody>
      <dsp:txXfrm>
        <a:off x="6037326" y="922342"/>
        <a:ext cx="2646759" cy="3551343"/>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ea typeface="ヒラギノ角ゴ Pro W3" charset="-128"/>
                <a:cs typeface="ヒラギノ角ゴ Pro W3" charset="-128"/>
              </a:defRPr>
            </a:lvl1pPr>
          </a:lstStyle>
          <a:p>
            <a:pPr>
              <a:defRPr/>
            </a:pPr>
            <a:endParaRPr lang="da-DK"/>
          </a:p>
        </p:txBody>
      </p:sp>
      <p:sp>
        <p:nvSpPr>
          <p:cNvPr id="52227" name="Rectangle 3"/>
          <p:cNvSpPr>
            <a:spLocks noGrp="1" noChangeArrowheads="1"/>
          </p:cNvSpPr>
          <p:nvPr>
            <p:ph type="dt" sz="quarter" idx="1"/>
          </p:nvPr>
        </p:nvSpPr>
        <p:spPr bwMode="auto">
          <a:xfrm>
            <a:off x="384810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ea typeface="ヒラギノ角ゴ Pro W3" charset="-128"/>
                <a:cs typeface="ヒラギノ角ゴ Pro W3" charset="-128"/>
              </a:defRPr>
            </a:lvl1pPr>
          </a:lstStyle>
          <a:p>
            <a:pPr>
              <a:defRPr/>
            </a:pPr>
            <a:endParaRPr lang="da-DK"/>
          </a:p>
        </p:txBody>
      </p:sp>
      <p:sp>
        <p:nvSpPr>
          <p:cNvPr id="52228" name="Rectangle 4"/>
          <p:cNvSpPr>
            <a:spLocks noGrp="1" noChangeArrowheads="1"/>
          </p:cNvSpPr>
          <p:nvPr>
            <p:ph type="ftr" sz="quarter" idx="2"/>
          </p:nvPr>
        </p:nvSpPr>
        <p:spPr bwMode="auto">
          <a:xfrm>
            <a:off x="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ea typeface="ヒラギノ角ゴ Pro W3" charset="-128"/>
                <a:cs typeface="ヒラギノ角ゴ Pro W3" charset="-128"/>
              </a:defRPr>
            </a:lvl1pPr>
          </a:lstStyle>
          <a:p>
            <a:pPr>
              <a:defRPr/>
            </a:pPr>
            <a:endParaRPr lang="da-DK"/>
          </a:p>
        </p:txBody>
      </p:sp>
      <p:sp>
        <p:nvSpPr>
          <p:cNvPr id="52229" name="Rectangle 5"/>
          <p:cNvSpPr>
            <a:spLocks noGrp="1" noChangeArrowheads="1"/>
          </p:cNvSpPr>
          <p:nvPr>
            <p:ph type="sldNum" sz="quarter" idx="3"/>
          </p:nvPr>
        </p:nvSpPr>
        <p:spPr bwMode="auto">
          <a:xfrm>
            <a:off x="384810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ea typeface="ヒラギノ角ゴ Pro W3" charset="-128"/>
                <a:cs typeface="ヒラギノ角ゴ Pro W3" charset="-128"/>
              </a:defRPr>
            </a:lvl1pPr>
          </a:lstStyle>
          <a:p>
            <a:pPr>
              <a:defRPr/>
            </a:pPr>
            <a:fld id="{A0384ADF-6126-4F24-A770-E0980D1D998C}" type="slidenum">
              <a:rPr lang="da-DK"/>
              <a:pPr>
                <a:defRPr/>
              </a:pPr>
              <a:t>‹#›</a:t>
            </a:fld>
            <a:endParaRPr lang="da-DK"/>
          </a:p>
        </p:txBody>
      </p:sp>
    </p:spTree>
    <p:extLst>
      <p:ext uri="{BB962C8B-B14F-4D97-AF65-F5344CB8AC3E}">
        <p14:creationId xmlns:p14="http://schemas.microsoft.com/office/powerpoint/2010/main" xmlns="" val="35767360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ea typeface="ヒラギノ角ゴ Pro W3" charset="-128"/>
                <a:cs typeface="ヒラギノ角ゴ Pro W3" charset="-128"/>
              </a:defRPr>
            </a:lvl1pPr>
          </a:lstStyle>
          <a:p>
            <a:pPr>
              <a:defRPr/>
            </a:pPr>
            <a:endParaRPr lang="da-DK"/>
          </a:p>
        </p:txBody>
      </p:sp>
      <p:sp>
        <p:nvSpPr>
          <p:cNvPr id="4099"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ea typeface="ヒラギノ角ゴ Pro W3" charset="-128"/>
                <a:cs typeface="ヒラギノ角ゴ Pro W3" charset="-128"/>
              </a:defRPr>
            </a:lvl1pPr>
          </a:lstStyle>
          <a:p>
            <a:pPr>
              <a:defRPr/>
            </a:pPr>
            <a:endParaRPr lang="da-DK"/>
          </a:p>
        </p:txBody>
      </p:sp>
      <p:sp>
        <p:nvSpPr>
          <p:cNvPr id="1331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noProof="0"/>
              <a:t>Click to edit Master text styles</a:t>
            </a:r>
          </a:p>
          <a:p>
            <a:pPr lvl="1"/>
            <a:r>
              <a:rPr lang="da-DK" noProof="0"/>
              <a:t>Second level</a:t>
            </a:r>
          </a:p>
          <a:p>
            <a:pPr lvl="2"/>
            <a:r>
              <a:rPr lang="da-DK" noProof="0"/>
              <a:t>Third level</a:t>
            </a:r>
          </a:p>
          <a:p>
            <a:pPr lvl="3"/>
            <a:r>
              <a:rPr lang="da-DK" noProof="0"/>
              <a:t>Fourth level</a:t>
            </a:r>
          </a:p>
          <a:p>
            <a:pPr lvl="4"/>
            <a:r>
              <a:rPr lang="da-DK" noProof="0"/>
              <a:t>Fifth level</a:t>
            </a:r>
          </a:p>
        </p:txBody>
      </p:sp>
      <p:sp>
        <p:nvSpPr>
          <p:cNvPr id="4102"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ea typeface="ヒラギノ角ゴ Pro W3" charset="-128"/>
                <a:cs typeface="ヒラギノ角ゴ Pro W3" charset="-128"/>
              </a:defRPr>
            </a:lvl1pPr>
          </a:lstStyle>
          <a:p>
            <a:pPr>
              <a:defRPr/>
            </a:pPr>
            <a:endParaRPr lang="da-DK"/>
          </a:p>
        </p:txBody>
      </p:sp>
      <p:sp>
        <p:nvSpPr>
          <p:cNvPr id="4103"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ea typeface="ヒラギノ角ゴ Pro W3" charset="-128"/>
                <a:cs typeface="ヒラギノ角ゴ Pro W3" charset="-128"/>
              </a:defRPr>
            </a:lvl1pPr>
          </a:lstStyle>
          <a:p>
            <a:pPr>
              <a:defRPr/>
            </a:pPr>
            <a:fld id="{476BAA40-B2EF-4C72-99C6-255FA8C146D9}" type="slidenum">
              <a:rPr lang="da-DK"/>
              <a:pPr>
                <a:defRPr/>
              </a:pPr>
              <a:t>‹#›</a:t>
            </a:fld>
            <a:endParaRPr lang="da-DK"/>
          </a:p>
        </p:txBody>
      </p:sp>
    </p:spTree>
    <p:extLst>
      <p:ext uri="{BB962C8B-B14F-4D97-AF65-F5344CB8AC3E}">
        <p14:creationId xmlns:p14="http://schemas.microsoft.com/office/powerpoint/2010/main" xmlns="" val="30248232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11DC367E-D138-4C50-A223-12CB859CC20C}" type="slidenum">
              <a:rPr lang="da-DK" smtClean="0">
                <a:ea typeface="ヒラギノ角ゴ Pro W3"/>
                <a:cs typeface="ヒラギノ角ゴ Pro W3"/>
              </a:rPr>
              <a:pPr/>
              <a:t>1</a:t>
            </a:fld>
            <a:endParaRPr lang="da-DK" smtClean="0">
              <a:ea typeface="ヒラギノ角ゴ Pro W3"/>
              <a:cs typeface="ヒラギノ角ゴ Pro W3"/>
            </a:endParaRPr>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eaLnBrk="1" hangingPunct="1"/>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p:spPr>
        <p:txBody>
          <a:bodyPr/>
          <a:lstStyle/>
          <a:p>
            <a:fld id="{5A578495-E3A0-4F21-9D6A-F87051DC0E44}" type="slidenum">
              <a:rPr lang="da-DK" smtClean="0">
                <a:ea typeface="ヒラギノ角ゴ Pro W3"/>
                <a:cs typeface="ヒラギノ角ゴ Pro W3"/>
              </a:rPr>
              <a:pPr/>
              <a:t>10</a:t>
            </a:fld>
            <a:endParaRPr lang="da-DK" smtClean="0">
              <a:ea typeface="ヒラギノ角ゴ Pro W3"/>
              <a:cs typeface="ヒラギノ角ゴ Pro W3"/>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p:spPr>
        <p:txBody>
          <a:bodyPr/>
          <a:lstStyle/>
          <a:p>
            <a:pPr marL="228600" indent="-228600" eaLnBrk="1" hangingPunct="1">
              <a:buFontTx/>
              <a:buAutoNum type="arabicPeriod"/>
            </a:pPr>
            <a:r>
              <a:rPr lang="en-US" b="1" dirty="0" smtClean="0">
                <a:ea typeface="ヒラギノ角ゴ Pro W3"/>
                <a:cs typeface="ヒラギノ角ゴ Pro W3"/>
              </a:rPr>
              <a:t>In summary of the explanations of indicators given by the participants, explain:</a:t>
            </a:r>
          </a:p>
          <a:p>
            <a:pPr marL="228600" indent="-228600" eaLnBrk="1" hangingPunct="1">
              <a:buFontTx/>
              <a:buAutoNum type="arabicPeriod"/>
            </a:pPr>
            <a:r>
              <a:rPr lang="en-US" dirty="0" smtClean="0">
                <a:ea typeface="ヒラギノ角ゴ Pro W3"/>
                <a:cs typeface="ヒラギノ角ゴ Pro W3"/>
              </a:rPr>
              <a:t>Indicators are criteria that are used to measure the data collected.</a:t>
            </a:r>
          </a:p>
          <a:p>
            <a:pPr marL="228600" indent="-228600" eaLnBrk="1" hangingPunct="1">
              <a:buFontTx/>
              <a:buAutoNum type="arabicPeriod"/>
            </a:pPr>
            <a:r>
              <a:rPr lang="en-US" dirty="0" smtClean="0">
                <a:ea typeface="ヒラギノ角ゴ Pro W3"/>
                <a:cs typeface="ヒラギノ角ゴ Pro W3"/>
              </a:rPr>
              <a:t>They measure the changes that have been caused by the implementation of the intervention</a:t>
            </a:r>
          </a:p>
          <a:p>
            <a:pPr marL="228600" indent="-228600" eaLnBrk="1" hangingPunct="1">
              <a:buFontTx/>
              <a:buAutoNum type="arabicPeriod"/>
            </a:pPr>
            <a:r>
              <a:rPr lang="en-US" dirty="0" smtClean="0">
                <a:ea typeface="ヒラギノ角ゴ Pro W3"/>
                <a:cs typeface="ヒラギノ角ゴ Pro W3"/>
              </a:rPr>
              <a:t>In other words: indicators are what show us if anything has changed. We choose specific indicators for our programs, depending on what we hope will change. </a:t>
            </a:r>
          </a:p>
          <a:p>
            <a:pPr marL="228600" indent="-228600" eaLnBrk="1" hangingPunct="1">
              <a:buFontTx/>
              <a:buAutoNum type="arabicPeriod"/>
            </a:pPr>
            <a:r>
              <a:rPr lang="en-US" dirty="0" smtClean="0">
                <a:ea typeface="ヒラギノ角ゴ Pro W3"/>
                <a:cs typeface="ヒラギノ角ゴ Pro W3"/>
              </a:rPr>
              <a:t>Below are some examples of indicators that have been used in psychosocial responses  - as you can see, these measure will INDICATE that the different activities were successful, and helped to achieve the overall aim or goal of the program. </a:t>
            </a:r>
          </a:p>
          <a:p>
            <a:pPr marL="685800" lvl="1" indent="-228600" eaLnBrk="1" hangingPunct="1">
              <a:buFontTx/>
              <a:buAutoNum type="arabicPeriod"/>
            </a:pPr>
            <a:endParaRPr lang="en-US" dirty="0" smtClean="0">
              <a:ea typeface="ヒラギノ角ゴ Pro W3"/>
              <a:cs typeface="ヒラギノ角ゴ Pro W3"/>
            </a:endParaRPr>
          </a:p>
          <a:p>
            <a:pPr marL="685800" lvl="1" indent="-228600" eaLnBrk="1" hangingPunct="1">
              <a:buFontTx/>
              <a:buAutoNum type="arabicPeriod"/>
            </a:pPr>
            <a:endParaRPr lang="en-US" dirty="0" smtClean="0">
              <a:ea typeface="ヒラギノ角ゴ Pro W3"/>
              <a:cs typeface="ヒラギノ角ゴ Pro W3"/>
            </a:endParaRPr>
          </a:p>
          <a:p>
            <a:pPr marL="685800" lvl="1" indent="-228600" eaLnBrk="1" hangingPunct="1">
              <a:buFontTx/>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p:spPr>
        <p:txBody>
          <a:bodyPr/>
          <a:lstStyle/>
          <a:p>
            <a:fld id="{76E462F3-9100-4C3A-81CC-0D175A1D036D}" type="slidenum">
              <a:rPr lang="da-DK" smtClean="0">
                <a:ea typeface="ヒラギノ角ゴ Pro W3"/>
                <a:cs typeface="ヒラギノ角ゴ Pro W3"/>
              </a:rPr>
              <a:pPr/>
              <a:t>11</a:t>
            </a:fld>
            <a:endParaRPr lang="da-DK" smtClean="0">
              <a:ea typeface="ヒラギノ角ゴ Pro W3"/>
              <a:cs typeface="ヒラギノ角ゴ Pro W3"/>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ea typeface="ヒラギノ角ゴ Pro W3"/>
                <a:cs typeface="ヒラギノ角ゴ Pro W3"/>
              </a:rPr>
              <a:t>Here are some examples of input, output and outcome indicators. </a:t>
            </a:r>
            <a:r>
              <a:rPr lang="en-GB" b="1" dirty="0" smtClean="0">
                <a:ea typeface="ヒラギノ角ゴ Pro W3"/>
                <a:cs typeface="ヒラギノ角ゴ Pro W3"/>
              </a:rPr>
              <a:t>Read the indicators in each category before CLIKCING to the next arrow. </a:t>
            </a:r>
          </a:p>
          <a:p>
            <a:pPr marL="228600" indent="-228600" eaLnBrk="1" hangingPunct="1">
              <a:buFontTx/>
              <a:buAutoNum type="arabicPeriod"/>
            </a:pPr>
            <a:r>
              <a:rPr lang="en-GB" dirty="0" smtClean="0">
                <a:ea typeface="ヒラギノ角ゴ Pro W3"/>
                <a:cs typeface="ヒラギノ角ゴ Pro W3"/>
              </a:rPr>
              <a:t>As you can see, the indicators are the measureable criteria, such as numbers, amounts, levels – and they are directly related to a particular activity that is part of the psychosocial response. </a:t>
            </a:r>
          </a:p>
          <a:p>
            <a:pPr marL="228600" indent="-228600" eaLnBrk="1" hangingPunct="1">
              <a:buFontTx/>
              <a:buAutoNum type="arabicPeriod"/>
            </a:pPr>
            <a:r>
              <a:rPr lang="en-GB" dirty="0" smtClean="0">
                <a:ea typeface="ヒラギノ角ゴ Pro W3"/>
                <a:cs typeface="ヒラギノ角ゴ Pro W3"/>
              </a:rPr>
              <a:t>Explain we will talk more about indicators later. </a:t>
            </a:r>
          </a:p>
          <a:p>
            <a:pPr marL="228600" indent="-228600" eaLnBrk="1" hangingPunct="1">
              <a:buFontTx/>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p>
            <a:fld id="{72F3CB09-ECDE-40C0-B236-36381C7217E3}" type="slidenum">
              <a:rPr lang="da-DK" smtClean="0">
                <a:ea typeface="ヒラギノ角ゴ Pro W3"/>
                <a:cs typeface="ヒラギノ角ゴ Pro W3"/>
              </a:rPr>
              <a:pPr/>
              <a:t>12</a:t>
            </a:fld>
            <a:endParaRPr lang="da-DK" smtClean="0">
              <a:ea typeface="ヒラギノ角ゴ Pro W3"/>
              <a:cs typeface="ヒラギノ角ゴ Pro W3"/>
            </a:endParaRPr>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ea typeface="ヒラギノ角ゴ Pro W3"/>
                <a:cs typeface="ヒラギノ角ゴ Pro W3"/>
              </a:rPr>
              <a:t>Here is an example of two activities in a psychosocial intervention, presented in an LFA table – a Logical Framework Approach table. This is a simple and effective way of keeping track of inputs, outputs and outcomes for activities. </a:t>
            </a:r>
          </a:p>
          <a:p>
            <a:pPr marL="228600" indent="-228600" eaLnBrk="1" hangingPunct="1">
              <a:buFontTx/>
              <a:buAutoNum type="arabicPeriod"/>
            </a:pPr>
            <a:r>
              <a:rPr lang="en-GB" dirty="0" smtClean="0">
                <a:ea typeface="ヒラギノ角ゴ Pro W3"/>
                <a:cs typeface="ヒラギノ角ゴ Pro W3"/>
              </a:rPr>
              <a:t>At the top, you can see what the overall goal of the program is – and on the right there is the indicator that will show if the program has achieved it’s overall goal. </a:t>
            </a:r>
          </a:p>
          <a:p>
            <a:pPr marL="228600" indent="-228600" eaLnBrk="1" hangingPunct="1">
              <a:buFontTx/>
              <a:buAutoNum type="arabicPeriod"/>
            </a:pPr>
            <a:r>
              <a:rPr lang="en-GB" dirty="0" smtClean="0">
                <a:ea typeface="ヒラギノ角ゴ Pro W3"/>
                <a:cs typeface="ヒラギノ角ゴ Pro W3"/>
              </a:rPr>
              <a:t>Then, for each of the activities, there are examples of what the expected inputs, outputs and outcomes will be – and on the left, the indicators that will be used to measure whether or not the activities were successful. </a:t>
            </a:r>
          </a:p>
          <a:p>
            <a:pPr marL="228600" indent="-228600" eaLnBrk="1" hangingPunct="1">
              <a:buFontTx/>
              <a:buAutoNum type="arabicPeriod"/>
            </a:pPr>
            <a:r>
              <a:rPr lang="en-GB" dirty="0" smtClean="0">
                <a:ea typeface="ヒラギノ角ゴ Pro W3"/>
                <a:cs typeface="ヒラギノ角ゴ Pro W3"/>
              </a:rPr>
              <a:t>The LFA is a very common monitoring tool – and many organizations have standard LFA tables that have to be filled out for all </a:t>
            </a:r>
            <a:r>
              <a:rPr lang="en-GB" dirty="0" err="1" smtClean="0">
                <a:ea typeface="ヒラギノ角ゴ Pro W3"/>
                <a:cs typeface="ヒラギノ角ゴ Pro W3"/>
              </a:rPr>
              <a:t>sectoral</a:t>
            </a:r>
            <a:r>
              <a:rPr lang="en-GB" dirty="0" smtClean="0">
                <a:ea typeface="ヒラギノ角ゴ Pro W3"/>
                <a:cs typeface="ヒラギノ角ゴ Pro W3"/>
              </a:rPr>
              <a:t> responses. This enables the central  management team to monitor all activities and programs across sectors. </a:t>
            </a:r>
          </a:p>
          <a:p>
            <a:pPr marL="228600" indent="-228600" eaLnBrk="1" hangingPunct="1">
              <a:buFontTx/>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p:spPr>
        <p:txBody>
          <a:bodyPr/>
          <a:lstStyle/>
          <a:p>
            <a:fld id="{3E96349F-BA4C-4038-98DA-B82941354D51}" type="slidenum">
              <a:rPr lang="da-DK" smtClean="0">
                <a:ea typeface="ヒラギノ角ゴ Pro W3"/>
                <a:cs typeface="ヒラギノ角ゴ Pro W3"/>
              </a:rPr>
              <a:pPr/>
              <a:t>13</a:t>
            </a:fld>
            <a:endParaRPr lang="da-DK" smtClean="0">
              <a:ea typeface="ヒラギノ角ゴ Pro W3"/>
              <a:cs typeface="ヒラギノ角ゴ Pro W3"/>
            </a:endParaRPr>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ea typeface="ヒラギノ角ゴ Pro W3"/>
                <a:cs typeface="ヒラギノ角ゴ Pro W3"/>
              </a:rPr>
              <a:t>Ensuring that an intervention is relevant to the needs of the population is an obvious indication of how important it is to monitor a response. </a:t>
            </a:r>
          </a:p>
          <a:p>
            <a:pPr marL="228600" indent="-228600" eaLnBrk="1" hangingPunct="1">
              <a:buFontTx/>
              <a:buAutoNum type="arabicPeriod"/>
            </a:pPr>
            <a:r>
              <a:rPr lang="en-GB" b="1" dirty="0" smtClean="0">
                <a:ea typeface="ヒラギノ角ゴ Pro W3"/>
                <a:cs typeface="ヒラギノ角ゴ Pro W3"/>
              </a:rPr>
              <a:t>Ask the participants: for what other reasons is monitoring important?</a:t>
            </a:r>
          </a:p>
          <a:p>
            <a:pPr marL="228600" indent="-228600" eaLnBrk="1" hangingPunct="1">
              <a:buFontTx/>
              <a:buAutoNum type="arabicPeriod"/>
            </a:pPr>
            <a:r>
              <a:rPr lang="en-GB" b="1" dirty="0" smtClean="0">
                <a:ea typeface="ヒラギノ角ゴ Pro W3"/>
                <a:cs typeface="ヒラギノ角ゴ Pro W3"/>
              </a:rPr>
              <a:t>When they have shared some of their answers – add the following two reasons with explanations:</a:t>
            </a:r>
          </a:p>
          <a:p>
            <a:pPr marL="228600" indent="-228600" eaLnBrk="1" hangingPunct="1">
              <a:buFontTx/>
              <a:buAutoNum type="arabicPeriod"/>
            </a:pPr>
            <a:r>
              <a:rPr lang="en-GB" dirty="0" smtClean="0">
                <a:ea typeface="ヒラギノ角ゴ Pro W3"/>
                <a:cs typeface="ヒラギノ角ゴ Pro W3"/>
              </a:rPr>
              <a:t>It is very common that psychosocial responses are implemented far away from the headquarters of the National RCRC Society. Monitoring reports therefore become one of the most important communication tools between the field, where the response is implemented, and the headquarter offices, that have the ultimate responsibility for the planning and implementation of the response. This is one of the reasons that staff and volunteers have to be trained well in monitoring activities, and the development of the monitoring tools has to be done carefully to include all possible data that could be needed. </a:t>
            </a:r>
          </a:p>
          <a:p>
            <a:pPr marL="228600" indent="-228600" eaLnBrk="1" hangingPunct="1">
              <a:buFontTx/>
              <a:buAutoNum type="arabicPeriod"/>
            </a:pPr>
            <a:r>
              <a:rPr lang="en-GB" dirty="0" smtClean="0">
                <a:ea typeface="ヒラギノ角ゴ Pro W3"/>
                <a:cs typeface="ヒラギノ角ゴ Pro W3"/>
              </a:rPr>
              <a:t>A third important reason for doing monitoring is that of accountability. The Red Cross or Red Crescent Society involved in the response are first and foremost accountable to the affected population they are assisting. Continuous monitoring enables the RCRC Society to regularly change and adapt the program, and in this way make sure they are helping the population in the best way possible. The National Society is also accountable to the donors that support the program – both in terms of fulfilling their expected aims, and in terms of financial spending etc.</a:t>
            </a:r>
          </a:p>
          <a:p>
            <a:pPr marL="228600" indent="-228600" eaLnBrk="1" hangingPunct="1">
              <a:buFontTx/>
              <a:buAutoNum type="arabicPeriod"/>
            </a:pPr>
            <a:r>
              <a:rPr lang="en-GB" dirty="0" smtClean="0">
                <a:ea typeface="ヒラギノ角ゴ Pro W3"/>
                <a:cs typeface="ヒラギノ角ゴ Pro W3"/>
              </a:rPr>
              <a:t>Simply put – monitoring helps us to assess if we are on track, in terms of what we planned to do – and more importantly – are we on the right track? </a:t>
            </a:r>
          </a:p>
          <a:p>
            <a:pPr marL="228600" indent="-228600" eaLnBrk="1" hangingPunct="1">
              <a:buFontTx/>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A527DEB6-BD60-4AEB-AAAC-E1F7CD3BA8B3}" type="slidenum">
              <a:rPr lang="da-DK" smtClean="0">
                <a:ea typeface="ヒラギノ角ゴ Pro W3"/>
                <a:cs typeface="ヒラギノ角ゴ Pro W3"/>
              </a:rPr>
              <a:pPr/>
              <a:t>14</a:t>
            </a:fld>
            <a:endParaRPr lang="da-DK" smtClean="0">
              <a:ea typeface="ヒラギノ角ゴ Pro W3"/>
              <a:cs typeface="ヒラギノ角ゴ Pro W3"/>
            </a:endParaRPr>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ea typeface="ヒラギノ角ゴ Pro W3"/>
                <a:cs typeface="ヒラギノ角ゴ Pro W3"/>
              </a:rPr>
              <a:t>Basically, everyone who is involved in a psychosocial response, is also involved in monitoring the progress and development of the response. </a:t>
            </a:r>
          </a:p>
          <a:p>
            <a:pPr marL="228600" indent="-228600" eaLnBrk="1" hangingPunct="1">
              <a:buFontTx/>
              <a:buAutoNum type="arabicPeriod"/>
            </a:pPr>
            <a:r>
              <a:rPr lang="en-GB" b="1" dirty="0" smtClean="0">
                <a:ea typeface="ヒラギノ角ゴ Pro W3"/>
                <a:cs typeface="ヒラギノ角ゴ Pro W3"/>
              </a:rPr>
              <a:t>CLICK: </a:t>
            </a:r>
            <a:r>
              <a:rPr lang="en-GB" dirty="0" smtClean="0">
                <a:ea typeface="ヒラギノ角ゴ Pro W3"/>
                <a:cs typeface="ヒラギノ角ゴ Pro W3"/>
              </a:rPr>
              <a:t>The managing programme staff at national and regional level have the ultimate responsibility to make sure that there are both time and resources allocated to enable successful monitoring activities. They are the supervise the entire programme planning and implementation, which includes the monitoring and evaluation activities. </a:t>
            </a:r>
            <a:r>
              <a:rPr lang="en-GB" b="1" dirty="0" smtClean="0">
                <a:ea typeface="ヒラギノ角ゴ Pro W3"/>
                <a:cs typeface="ヒラギノ角ゴ Pro W3"/>
              </a:rPr>
              <a:t>CLICK</a:t>
            </a:r>
          </a:p>
          <a:p>
            <a:pPr marL="228600" indent="-228600" eaLnBrk="1" hangingPunct="1">
              <a:buFontTx/>
              <a:buAutoNum type="arabicPeriod"/>
            </a:pPr>
            <a:r>
              <a:rPr lang="en-GB" b="1" dirty="0" smtClean="0">
                <a:ea typeface="ヒラギノ角ゴ Pro W3"/>
                <a:cs typeface="ヒラギノ角ゴ Pro W3"/>
              </a:rPr>
              <a:t>CLICK: </a:t>
            </a:r>
            <a:r>
              <a:rPr lang="en-GB" dirty="0" smtClean="0">
                <a:ea typeface="ヒラギノ角ゴ Pro W3"/>
                <a:cs typeface="ヒラギノ角ゴ Pro W3"/>
              </a:rPr>
              <a:t>Next,, the local programme staff, who are working at the field level, - together with the community leaders or cluster leaders - have the responsibility for practical arrangements and also for exploring and deciding what the most appropriate methods of data collection would be with the various informants. </a:t>
            </a:r>
          </a:p>
          <a:p>
            <a:pPr marL="228600" indent="-228600" eaLnBrk="1" hangingPunct="1">
              <a:buFontTx/>
              <a:buAutoNum type="arabicPeriod"/>
            </a:pPr>
            <a:r>
              <a:rPr lang="en-GB" b="1" dirty="0" smtClean="0">
                <a:ea typeface="ヒラギノ角ゴ Pro W3"/>
                <a:cs typeface="ヒラギノ角ゴ Pro W3"/>
              </a:rPr>
              <a:t>CLICK 2 times: </a:t>
            </a:r>
            <a:r>
              <a:rPr lang="en-GB" dirty="0" smtClean="0">
                <a:ea typeface="ヒラギノ角ゴ Pro W3"/>
                <a:cs typeface="ヒラギノ角ゴ Pro W3"/>
              </a:rPr>
              <a:t>The actual data collection is usually done by community facilitators and volunteers. Since volunteers are often from the affected population themselves, they are very well placed to collect data in culturally appropriate and respectful ways. </a:t>
            </a:r>
          </a:p>
          <a:p>
            <a:pPr marL="228600" indent="-228600" eaLnBrk="1" hangingPunct="1">
              <a:buFontTx/>
              <a:buAutoNum type="arabicPeriod"/>
            </a:pPr>
            <a:r>
              <a:rPr lang="en-GB" dirty="0" smtClean="0">
                <a:ea typeface="ヒラギノ角ゴ Pro W3"/>
                <a:cs typeface="ヒラギノ角ゴ Pro W3"/>
              </a:rPr>
              <a:t>It is naturally the affected population who are the key informants in a psychosocial response, as they are the ones who provide the data needed. </a:t>
            </a:r>
          </a:p>
          <a:p>
            <a:pPr marL="228600" indent="-228600" eaLnBrk="1" hangingPunct="1">
              <a:buFontTx/>
              <a:buAutoNum type="arabicPeriod"/>
            </a:pPr>
            <a:r>
              <a:rPr lang="en-GB" b="1" dirty="0" smtClean="0">
                <a:ea typeface="ヒラギノ角ゴ Pro W3"/>
                <a:cs typeface="ヒラギノ角ゴ Pro W3"/>
              </a:rPr>
              <a:t>CLICK: </a:t>
            </a:r>
            <a:r>
              <a:rPr lang="en-GB" dirty="0" smtClean="0">
                <a:ea typeface="ヒラギノ角ゴ Pro W3"/>
                <a:cs typeface="ヒラギノ角ゴ Pro W3"/>
              </a:rPr>
              <a:t>A last group of important participants are other partners that may be contributing to or collaborating in the psychosocial response. These can be internal partners  from other sectors of the National Society, or external partners who either also provide psychosocial support, or attend to other needs of the population. </a:t>
            </a:r>
            <a:endParaRPr lang="en-GB" b="1" dirty="0" smtClean="0">
              <a:ea typeface="ヒラギノ角ゴ Pro W3"/>
              <a:cs typeface="ヒラギノ角ゴ Pro W3"/>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p:spPr>
        <p:txBody>
          <a:bodyPr/>
          <a:lstStyle/>
          <a:p>
            <a:fld id="{27C933CE-4C10-4931-B8DB-D3AEE06C50F0}" type="slidenum">
              <a:rPr lang="da-DK" smtClean="0">
                <a:ea typeface="ヒラギノ角ゴ Pro W3"/>
                <a:cs typeface="ヒラギノ角ゴ Pro W3"/>
              </a:rPr>
              <a:pPr/>
              <a:t>15</a:t>
            </a:fld>
            <a:endParaRPr lang="da-DK" smtClean="0">
              <a:ea typeface="ヒラギノ角ゴ Pro W3"/>
              <a:cs typeface="ヒラギノ角ゴ Pro W3"/>
            </a:endParaRPr>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ea typeface="ヒラギノ角ゴ Pro W3"/>
                <a:cs typeface="ヒラギノ角ゴ Pro W3"/>
              </a:rPr>
              <a:t>Give the participants a few minutes, in buzz groups, to discuss “</a:t>
            </a:r>
            <a:r>
              <a:rPr lang="en-US" b="1" dirty="0" smtClean="0">
                <a:ea typeface="ヒラギノ角ゴ Pro W3"/>
                <a:cs typeface="ヒラギノ角ゴ Pro W3"/>
              </a:rPr>
              <a:t>what evaluations are and how they differ from monitoring?”. When they are finished, move on to the next slide. </a:t>
            </a:r>
          </a:p>
          <a:p>
            <a:pPr marL="228600" indent="-228600" eaLnBrk="1" hangingPunct="1">
              <a:buFontTx/>
              <a:buAutoNum type="arabicPeriod"/>
            </a:pPr>
            <a:endParaRPr lang="en-US" dirty="0" smtClean="0">
              <a:ea typeface="ヒラギノ角ゴ Pro W3"/>
              <a:cs typeface="ヒラギノ角ゴ Pro W3"/>
            </a:endParaRPr>
          </a:p>
          <a:p>
            <a:pPr marL="228600" indent="-228600" eaLnBrk="1" hangingPunct="1">
              <a:buFontTx/>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p>
            <a:fld id="{44F895C5-D021-475B-B4ED-4F74260CD045}" type="slidenum">
              <a:rPr lang="da-DK" smtClean="0">
                <a:ea typeface="ヒラギノ角ゴ Pro W3"/>
                <a:cs typeface="ヒラギノ角ゴ Pro W3"/>
              </a:rPr>
              <a:pPr/>
              <a:t>16</a:t>
            </a:fld>
            <a:endParaRPr lang="da-DK" smtClean="0">
              <a:ea typeface="ヒラギノ角ゴ Pro W3"/>
              <a:cs typeface="ヒラギノ角ゴ Pro W3"/>
            </a:endParaRPr>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ea typeface="ヒラギノ角ゴ Pro W3"/>
                <a:cs typeface="ヒラギノ角ゴ Pro W3"/>
              </a:rPr>
              <a:t>Show the participants the above definition of an evaluation of a psychosocial intervention. Ask them if they agree with this definition, or if they have anything to add or feel should be taken out or rephrased. Work with the participants to adjust the definition until everyone agrees. Use the points below if there are no comments, to encourage discussion: </a:t>
            </a:r>
          </a:p>
          <a:p>
            <a:pPr marL="1143000" lvl="2" indent="-228600" eaLnBrk="1" hangingPunct="1">
              <a:buFontTx/>
              <a:buAutoNum type="arabicPeriod"/>
            </a:pPr>
            <a:r>
              <a:rPr lang="en-US" dirty="0" smtClean="0">
                <a:ea typeface="ヒラギノ角ゴ Pro W3"/>
                <a:cs typeface="ヒラギノ角ゴ Pro W3"/>
              </a:rPr>
              <a:t>Important to state it is an OBJECTIVE assessment. Discuss what this means and why it is important.</a:t>
            </a:r>
          </a:p>
          <a:p>
            <a:pPr marL="1143000" lvl="2" indent="-228600" eaLnBrk="1" hangingPunct="1">
              <a:buFontTx/>
              <a:buAutoNum type="arabicPeriod"/>
            </a:pPr>
            <a:endParaRPr lang="en-US" dirty="0" smtClean="0">
              <a:ea typeface="ヒラギノ角ゴ Pro W3"/>
              <a:cs typeface="ヒラギノ角ゴ Pro W3"/>
            </a:endParaRPr>
          </a:p>
          <a:p>
            <a:pPr marL="1143000" lvl="2" indent="-228600" eaLnBrk="1" hangingPunct="1">
              <a:buFontTx/>
              <a:buAutoNum type="arabicPeriod"/>
            </a:pPr>
            <a:endParaRPr lang="en-US" dirty="0" smtClean="0">
              <a:ea typeface="ヒラギノ角ゴ Pro W3"/>
              <a:cs typeface="ヒラギノ角ゴ Pro W3"/>
            </a:endParaRPr>
          </a:p>
          <a:p>
            <a:pPr marL="1143000" lvl="2" indent="-228600" eaLnBrk="1" hangingPunct="1">
              <a:buFontTx/>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5A129AB9-9CF4-48FE-83AF-D6FD630B3FC5}" type="slidenum">
              <a:rPr lang="da-DK" smtClean="0">
                <a:ea typeface="ヒラギノ角ゴ Pro W3"/>
                <a:cs typeface="ヒラギノ角ゴ Pro W3"/>
              </a:rPr>
              <a:pPr/>
              <a:t>17</a:t>
            </a:fld>
            <a:endParaRPr lang="da-DK" smtClean="0">
              <a:ea typeface="ヒラギノ角ゴ Pro W3"/>
              <a:cs typeface="ヒラギノ角ゴ Pro W3"/>
            </a:endParaRPr>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ea typeface="ヒラギノ角ゴ Pro W3"/>
                <a:cs typeface="ヒラギノ角ゴ Pro W3"/>
              </a:rPr>
              <a:t>In simple terms, evaluations are similar to monitoring, only more detailed and advanced in terms of analysis and reporting. This means they are also more costly and time-consuming. </a:t>
            </a:r>
          </a:p>
          <a:p>
            <a:pPr marL="228600" indent="-228600" eaLnBrk="1" hangingPunct="1">
              <a:buFontTx/>
              <a:buAutoNum type="arabicPeriod"/>
            </a:pPr>
            <a:r>
              <a:rPr lang="en-US" dirty="0" smtClean="0">
                <a:ea typeface="ヒラギノ角ゴ Pro W3"/>
                <a:cs typeface="ヒラギノ角ゴ Pro W3"/>
              </a:rPr>
              <a:t>Evaluations often consider both the raw data and the information developed from the regular monitoring activities, together with more data and generated information from additional data collection activities. </a:t>
            </a:r>
          </a:p>
          <a:p>
            <a:pPr marL="228600" indent="-228600" eaLnBrk="1" hangingPunct="1">
              <a:buFontTx/>
              <a:buAutoNum type="arabicPeriod"/>
            </a:pPr>
            <a:r>
              <a:rPr lang="en-US" dirty="0" smtClean="0">
                <a:ea typeface="ヒラギノ角ゴ Pro W3"/>
                <a:cs typeface="ヒラギノ角ゴ Pro W3"/>
              </a:rPr>
              <a:t>The diagram shows that the mid-term evaluation will consider the data and information from the monitoring that has taken place so far – and additional; whilst the final evaluation will consider all the monitoring data and information, and that from the mid-term evaluation, and if needed, additional data gathered. </a:t>
            </a:r>
          </a:p>
          <a:p>
            <a:pPr marL="228600" indent="-228600" eaLnBrk="1" hangingPunct="1">
              <a:buFontTx/>
              <a:buAutoNum type="arabicPeriod"/>
            </a:pPr>
            <a:endParaRPr lang="en-US" dirty="0" smtClean="0">
              <a:ea typeface="ヒラギノ角ゴ Pro W3"/>
              <a:cs typeface="ヒラギノ角ゴ Pro W3"/>
            </a:endParaRPr>
          </a:p>
          <a:p>
            <a:pPr marL="228600" indent="-228600" eaLnBrk="1" hangingPunct="1">
              <a:buFontTx/>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p:spPr>
        <p:txBody>
          <a:bodyPr/>
          <a:lstStyle/>
          <a:p>
            <a:fld id="{8AB5A381-6CE3-4668-B192-10C47761F454}" type="slidenum">
              <a:rPr lang="da-DK" smtClean="0">
                <a:ea typeface="ヒラギノ角ゴ Pro W3"/>
                <a:cs typeface="ヒラギノ角ゴ Pro W3"/>
              </a:rPr>
              <a:pPr/>
              <a:t>18</a:t>
            </a:fld>
            <a:endParaRPr lang="da-DK" smtClean="0">
              <a:ea typeface="ヒラギノ角ゴ Pro W3"/>
              <a:cs typeface="ヒラギノ角ゴ Pro W3"/>
            </a:endParaRPr>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ea typeface="ヒラギノ角ゴ Pro W3"/>
                <a:cs typeface="ヒラギノ角ゴ Pro W3"/>
              </a:rPr>
              <a:t>CLICK: </a:t>
            </a:r>
            <a:r>
              <a:rPr lang="en-GB" dirty="0" smtClean="0">
                <a:ea typeface="ヒラギノ角ゴ Pro W3"/>
                <a:cs typeface="ヒラギノ角ゴ Pro W3"/>
              </a:rPr>
              <a:t>Evaluations are thus particularly interested in assessing if the OVERALL AIM or GOAL of the response was achieved</a:t>
            </a:r>
            <a:endParaRPr lang="en-GB" b="1" dirty="0" smtClean="0">
              <a:ea typeface="ヒラギノ角ゴ Pro W3"/>
              <a:cs typeface="ヒラギノ角ゴ Pro W3"/>
            </a:endParaRPr>
          </a:p>
          <a:p>
            <a:pPr marL="228600" indent="-228600" eaLnBrk="1" hangingPunct="1">
              <a:buFontTx/>
              <a:buAutoNum type="arabicPeriod"/>
            </a:pPr>
            <a:r>
              <a:rPr lang="en-GB" b="1" dirty="0" smtClean="0">
                <a:ea typeface="ヒラギノ角ゴ Pro W3"/>
                <a:cs typeface="ヒラギノ角ゴ Pro W3"/>
              </a:rPr>
              <a:t>CLICK:</a:t>
            </a:r>
            <a:r>
              <a:rPr lang="en-GB" dirty="0" smtClean="0">
                <a:ea typeface="ヒラギノ角ゴ Pro W3"/>
                <a:cs typeface="ヒラギノ角ゴ Pro W3"/>
              </a:rPr>
              <a:t> However, assessing this ALSO involves a full consideration and analysis of the monitoring results of each activity and smaller component of the implemented response. </a:t>
            </a:r>
          </a:p>
          <a:p>
            <a:pPr marL="228600" indent="-228600" eaLnBrk="1" hangingPunct="1">
              <a:buFontTx/>
              <a:buNone/>
            </a:pP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122F2799-535C-4D07-9372-E45E8233D6A8}" type="slidenum">
              <a:rPr lang="da-DK" smtClean="0">
                <a:ea typeface="ヒラギノ角ゴ Pro W3"/>
                <a:cs typeface="ヒラギノ角ゴ Pro W3"/>
              </a:rPr>
              <a:pPr/>
              <a:t>19</a:t>
            </a:fld>
            <a:endParaRPr lang="da-DK" smtClean="0">
              <a:ea typeface="ヒラギノ角ゴ Pro W3"/>
              <a:cs typeface="ヒラギノ角ゴ Pro W3"/>
            </a:endParaRPr>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ea typeface="ヒラギノ角ゴ Pro W3"/>
                <a:cs typeface="ヒラギノ角ゴ Pro W3"/>
              </a:rPr>
              <a:t>There are three main types of evaluations. </a:t>
            </a:r>
          </a:p>
          <a:p>
            <a:pPr marL="685800" lvl="1" indent="-228600" eaLnBrk="1" hangingPunct="1">
              <a:buFontTx/>
              <a:buAutoNum type="arabicPeriod"/>
            </a:pPr>
            <a:r>
              <a:rPr lang="en-US" dirty="0" smtClean="0">
                <a:ea typeface="ヒラギノ角ゴ Pro W3"/>
                <a:cs typeface="ヒラギノ角ゴ Pro W3"/>
              </a:rPr>
              <a:t>The first are real time evaluations. These are usually done very early in a response to see if the responders are ‘on the right track’. They are usually very short in length (time taken) and typically focus on organizational aspects of the response, such as administrative issues (employees, logistics etc); coordination and cooperation with other partners; and any other practical issues that may influence the success of the planned intervention. They are done in ‘real time’ meaning that they provide immediate feedback to the organization, and opportunities for immediate action and needed adaptation. </a:t>
            </a:r>
          </a:p>
          <a:p>
            <a:pPr marL="685800" lvl="1" indent="-228600" eaLnBrk="1" hangingPunct="1">
              <a:buFontTx/>
              <a:buAutoNum type="arabicPeriod"/>
            </a:pPr>
            <a:r>
              <a:rPr lang="en-US" dirty="0" smtClean="0">
                <a:ea typeface="ヒラギノ角ゴ Pro W3"/>
                <a:cs typeface="ヒラギノ角ゴ Pro W3"/>
              </a:rPr>
              <a:t>The second are – as mentioned, the mid-term evaluations. These are also called reviews – and they are not always done, but highly recommended. They are a good way of consolidating all the information generated by the monitoring activities to date, and help to give and overview of the administrative progress and the impact of the intervention. </a:t>
            </a:r>
          </a:p>
          <a:p>
            <a:pPr marL="685800" lvl="1" indent="-228600" eaLnBrk="1" hangingPunct="1">
              <a:buFontTx/>
              <a:buAutoNum type="arabicPeriod"/>
            </a:pPr>
            <a:r>
              <a:rPr lang="en-US" dirty="0" smtClean="0">
                <a:ea typeface="ヒラギノ角ゴ Pro W3"/>
                <a:cs typeface="ヒラギノ角ゴ Pro W3"/>
              </a:rPr>
              <a:t>The final evaluation is, for most, very important. It is usually the results of the final evaluation that are shared with all stakeholders involved in the intervention, including the donors. The final evaluation not only reports what has taken place, and whether the intervention was a success, but it also includes an analysis of the challenges and gives recommendations either to future activities with the targeted population, or in future psychosocial responses with other populations. </a:t>
            </a:r>
          </a:p>
          <a:p>
            <a:pPr marL="228600" indent="-228600" eaLnBrk="1" hangingPunct="1">
              <a:buFontTx/>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69975929-D549-43DC-A14E-61203C61F58C}" type="slidenum">
              <a:rPr lang="da-DK" smtClean="0">
                <a:ea typeface="ヒラギノ角ゴ Pro W3"/>
                <a:cs typeface="ヒラギノ角ゴ Pro W3"/>
              </a:rPr>
              <a:pPr/>
              <a:t>2</a:t>
            </a:fld>
            <a:endParaRPr lang="da-DK" smtClean="0">
              <a:ea typeface="ヒラギノ角ゴ Pro W3"/>
              <a:cs typeface="ヒラギノ角ゴ Pro W3"/>
            </a:endParaRPr>
          </a:p>
        </p:txBody>
      </p:sp>
      <p:sp>
        <p:nvSpPr>
          <p:cNvPr id="18434"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ln/>
        </p:spPr>
        <p:txBody>
          <a:bodyPr/>
          <a:lstStyle/>
          <a:p>
            <a:pPr marL="228600" indent="-228600" eaLnBrk="1" hangingPunct="1">
              <a:buFontTx/>
              <a:buAutoNum type="arabicPeriod"/>
              <a:defRPr/>
            </a:pPr>
            <a:r>
              <a:rPr lang="en-GB" dirty="0" smtClean="0"/>
              <a:t>In the first part of this workshop session we will be looking at Monitoring and Evaluation in psychosocial interventions. </a:t>
            </a:r>
          </a:p>
          <a:p>
            <a:pPr marL="228600" indent="-228600" eaLnBrk="1" hangingPunct="1">
              <a:buFontTx/>
              <a:buAutoNum type="arabicPeriod"/>
              <a:defRPr/>
            </a:pPr>
            <a:r>
              <a:rPr lang="en-GB" dirty="0" smtClean="0"/>
              <a:t>We will look at the two activities separately, exploring what they are, why they are important and who is involved in these activities. </a:t>
            </a:r>
          </a:p>
          <a:p>
            <a:pPr marL="228600" indent="-228600" eaLnBrk="1" hangingPunct="1">
              <a:buFontTx/>
              <a:buAutoNum type="arabicPeriod"/>
              <a:defRPr/>
            </a:pPr>
            <a:r>
              <a:rPr lang="en-GB" dirty="0" smtClean="0"/>
              <a:t>Then we will discuss planning of monitoring and evaluation activities, and the different methods that can be used for psychosocial interventions.</a:t>
            </a:r>
          </a:p>
          <a:p>
            <a:pPr marL="228600" indent="-228600" eaLnBrk="1" hangingPunct="1">
              <a:buFontTx/>
              <a:buAutoNum type="arabicPeriod"/>
              <a:defRPr/>
            </a:pPr>
            <a:r>
              <a:rPr lang="en-GB" dirty="0" smtClean="0"/>
              <a:t>Throughout the workshop session we will also talk about indicators, which the measures that are used to enable monitoring and evaluation.  </a:t>
            </a:r>
          </a:p>
          <a:p>
            <a:pPr eaLnBrk="1" hangingPunct="1">
              <a:defRPr/>
            </a:pPr>
            <a:endParaRPr lang="en-GB"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C403141F-F560-4858-9BA7-68B2731A71CA}" type="slidenum">
              <a:rPr lang="da-DK" smtClean="0">
                <a:ea typeface="ヒラギノ角ゴ Pro W3"/>
                <a:cs typeface="ヒラギノ角ゴ Pro W3"/>
              </a:rPr>
              <a:pPr/>
              <a:t>20</a:t>
            </a:fld>
            <a:endParaRPr lang="da-DK" smtClean="0">
              <a:ea typeface="ヒラギノ角ゴ Pro W3"/>
              <a:cs typeface="ヒラギノ角ゴ Pro W3"/>
            </a:endParaRPr>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ea typeface="ヒラギノ角ゴ Pro W3"/>
                <a:cs typeface="ヒラギノ角ゴ Pro W3"/>
              </a:rPr>
              <a:t>To measure the impact of a psychosocial intervention you will need data, from the beginning of an intervention, during an intervention, and at the end of the intervention. This is true whether it is for a short term immediate intervention (CLICK) or a long term intervention (CLICK). </a:t>
            </a:r>
          </a:p>
          <a:p>
            <a:pPr marL="228600" indent="-228600" eaLnBrk="1" hangingPunct="1">
              <a:buFontTx/>
              <a:buAutoNum type="arabicPeriod"/>
            </a:pPr>
            <a:r>
              <a:rPr lang="en-US" dirty="0" smtClean="0">
                <a:ea typeface="ヒラギノ角ゴ Pro W3"/>
                <a:cs typeface="ヒラギノ角ゴ Pro W3"/>
              </a:rPr>
              <a:t>It is very important that the nature of the data is well planned – so that it measures the same indicators from beginning to end of the intervention. </a:t>
            </a:r>
            <a:r>
              <a:rPr lang="en-US" b="1" dirty="0" smtClean="0">
                <a:ea typeface="ヒラギノ角ゴ Pro W3"/>
                <a:cs typeface="ヒラギノ角ゴ Pro W3"/>
              </a:rPr>
              <a:t>(CLICK 2 TIMES) </a:t>
            </a:r>
            <a:r>
              <a:rPr lang="en-US" dirty="0" smtClean="0">
                <a:ea typeface="ヒラギノ角ゴ Pro W3"/>
                <a:cs typeface="ヒラギノ角ゴ Pro W3"/>
              </a:rPr>
              <a:t>This will enable comparison of results, which in turn will show whether any change took place. </a:t>
            </a:r>
          </a:p>
          <a:p>
            <a:pPr marL="228600" indent="-228600" eaLnBrk="1" hangingPunct="1">
              <a:buFontTx/>
              <a:buAutoNum type="arabicPeriod"/>
            </a:pPr>
            <a:endParaRPr lang="en-US" dirty="0" smtClean="0">
              <a:ea typeface="ヒラギノ角ゴ Pro W3"/>
              <a:cs typeface="ヒラギノ角ゴ Pro W3"/>
            </a:endParaRPr>
          </a:p>
          <a:p>
            <a:pPr marL="228600" indent="-228600" eaLnBrk="1" hangingPunct="1">
              <a:buFontTx/>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p:spPr>
        <p:txBody>
          <a:bodyPr/>
          <a:lstStyle/>
          <a:p>
            <a:fld id="{315874DA-FDA5-408C-B40A-1F2B827CBB5F}" type="slidenum">
              <a:rPr lang="da-DK" smtClean="0">
                <a:ea typeface="ヒラギノ角ゴ Pro W3"/>
                <a:cs typeface="ヒラギノ角ゴ Pro W3"/>
              </a:rPr>
              <a:pPr/>
              <a:t>21</a:t>
            </a:fld>
            <a:endParaRPr lang="da-DK" smtClean="0">
              <a:ea typeface="ヒラギノ角ゴ Pro W3"/>
              <a:cs typeface="ヒラギノ角ゴ Pro W3"/>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ea typeface="ヒラギノ角ゴ Pro W3"/>
                <a:cs typeface="ヒラギノ角ゴ Pro W3"/>
              </a:rPr>
              <a:t>Choosing the right indicators is a very important task, since the indicators are what are going to show whether or not the psychosocial intervention is working. It often takes a lot of consultation, data collection, analysis and time to choose the right indicators – but this should not deter those working with psychosocial interventions. There are some pretty simple steps to follow. </a:t>
            </a:r>
          </a:p>
          <a:p>
            <a:pPr marL="228600" indent="-228600" eaLnBrk="1" hangingPunct="1">
              <a:buFontTx/>
              <a:buAutoNum type="arabicPeriod"/>
            </a:pPr>
            <a:r>
              <a:rPr lang="en-US" b="1" dirty="0" smtClean="0">
                <a:ea typeface="ヒラギノ角ゴ Pro W3"/>
                <a:cs typeface="ヒラギノ角ゴ Pro W3"/>
              </a:rPr>
              <a:t>CLICK: </a:t>
            </a:r>
            <a:r>
              <a:rPr lang="en-US" dirty="0" smtClean="0">
                <a:ea typeface="ヒラギノ角ゴ Pro W3"/>
                <a:cs typeface="ヒラギノ角ゴ Pro W3"/>
              </a:rPr>
              <a:t>First, the results from the assessments that show how the population has been affected, will help to guide what kind of change is desired. </a:t>
            </a:r>
            <a:r>
              <a:rPr lang="en-US" b="1" dirty="0" smtClean="0">
                <a:ea typeface="ヒラギノ角ゴ Pro W3"/>
                <a:cs typeface="ヒラギノ角ゴ Pro W3"/>
              </a:rPr>
              <a:t>CLICK: </a:t>
            </a:r>
            <a:r>
              <a:rPr lang="en-US" dirty="0" smtClean="0">
                <a:ea typeface="ヒラギノ角ゴ Pro W3"/>
                <a:cs typeface="ヒラギノ角ゴ Pro W3"/>
              </a:rPr>
              <a:t>This is the first step in determining indicators. – finding out what change you want to measure </a:t>
            </a:r>
          </a:p>
          <a:p>
            <a:pPr marL="228600" indent="-228600" eaLnBrk="1" hangingPunct="1">
              <a:buFontTx/>
              <a:buAutoNum type="arabicPeriod"/>
            </a:pPr>
            <a:r>
              <a:rPr lang="en-US" b="1" dirty="0" smtClean="0">
                <a:ea typeface="ヒラギノ角ゴ Pro W3"/>
                <a:cs typeface="ヒラギノ角ゴ Pro W3"/>
              </a:rPr>
              <a:t>CLICK: </a:t>
            </a:r>
            <a:r>
              <a:rPr lang="en-US" dirty="0" smtClean="0">
                <a:ea typeface="ヒラギノ角ゴ Pro W3"/>
                <a:cs typeface="ヒラギノ角ゴ Pro W3"/>
              </a:rPr>
              <a:t>In programmatic terms, this is measuring the goals, objectives and activities of the response. </a:t>
            </a:r>
          </a:p>
          <a:p>
            <a:pPr marL="228600" indent="-228600" eaLnBrk="1" hangingPunct="1">
              <a:buFontTx/>
              <a:buAutoNum type="arabicPeriod"/>
            </a:pPr>
            <a:r>
              <a:rPr lang="en-US" dirty="0" smtClean="0">
                <a:ea typeface="ヒラギノ角ゴ Pro W3"/>
                <a:cs typeface="ヒラギノ角ゴ Pro W3"/>
              </a:rPr>
              <a:t>The most difficult indicators to define are usually the most important ones – the ones that show whether or not the populations’ psychosocial wellbeing has improved. </a:t>
            </a:r>
            <a:r>
              <a:rPr lang="en-US" b="1" dirty="0" smtClean="0">
                <a:ea typeface="ヒラギノ角ゴ Pro W3"/>
                <a:cs typeface="ヒラギノ角ゴ Pro W3"/>
              </a:rPr>
              <a:t>CLICK:</a:t>
            </a:r>
            <a:r>
              <a:rPr lang="en-US" dirty="0" smtClean="0">
                <a:ea typeface="ヒラギノ角ゴ Pro W3"/>
                <a:cs typeface="ヒラギノ角ゴ Pro W3"/>
              </a:rPr>
              <a:t> To choose the right indicators for this one first needs to know what the local definition of psychosocial wellbeing is. </a:t>
            </a:r>
            <a:endParaRPr lang="en-GB" dirty="0" smtClean="0">
              <a:ea typeface="ヒラギノ角ゴ Pro W3"/>
              <a:cs typeface="ヒラギノ角ゴ Pro W3"/>
            </a:endParaRPr>
          </a:p>
          <a:p>
            <a:pPr marL="228600" indent="-228600" eaLnBrk="1" hangingPunct="1">
              <a:buFontTx/>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p:spPr>
        <p:txBody>
          <a:bodyPr/>
          <a:lstStyle/>
          <a:p>
            <a:fld id="{3A010B85-C42F-4620-B4FF-DA82F698598E}" type="slidenum">
              <a:rPr lang="da-DK" smtClean="0">
                <a:ea typeface="ヒラギノ角ゴ Pro W3"/>
                <a:cs typeface="ヒラギノ角ゴ Pro W3"/>
              </a:rPr>
              <a:pPr/>
              <a:t>22</a:t>
            </a:fld>
            <a:endParaRPr lang="da-DK" smtClean="0">
              <a:ea typeface="ヒラギノ角ゴ Pro W3"/>
              <a:cs typeface="ヒラギノ角ゴ Pro W3"/>
            </a:endParaRPr>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ea typeface="ヒラギノ角ゴ Pro W3"/>
                <a:cs typeface="ヒラギノ角ゴ Pro W3"/>
              </a:rPr>
              <a:t>Ask the participants:" On a piece of paper in front of you – write three things that about yourself or your life that you think show to others that you are feeling good and doing well. </a:t>
            </a:r>
          </a:p>
          <a:p>
            <a:pPr marL="228600" indent="-228600" eaLnBrk="1" hangingPunct="1">
              <a:buFontTx/>
              <a:buAutoNum type="arabicPeriod"/>
            </a:pPr>
            <a:r>
              <a:rPr lang="en-GB" b="1" dirty="0" smtClean="0">
                <a:ea typeface="ヒラギノ角ゴ Pro W3"/>
                <a:cs typeface="ヒラギノ角ゴ Pro W3"/>
              </a:rPr>
              <a:t>Now think about how others could measure whether you felt better from one day to the next. Write these down”.</a:t>
            </a:r>
          </a:p>
          <a:p>
            <a:pPr marL="228600" indent="-228600" eaLnBrk="1" hangingPunct="1">
              <a:buFontTx/>
              <a:buAutoNum type="arabicPeriod"/>
            </a:pPr>
            <a:r>
              <a:rPr lang="en-GB" b="1" dirty="0" smtClean="0">
                <a:ea typeface="ヒラギノ角ゴ Pro W3"/>
                <a:cs typeface="ヒラギノ角ゴ Pro W3"/>
              </a:rPr>
              <a:t>Now ask the participants to share some of their indicators of wellbeing. There should be a good variety of indicators, and also some indicators that may be the same for the whole group. </a:t>
            </a:r>
          </a:p>
          <a:p>
            <a:pPr marL="228600" indent="-228600" eaLnBrk="1" hangingPunct="1">
              <a:buFontTx/>
              <a:buAutoNum type="arabicPeriod"/>
            </a:pPr>
            <a:r>
              <a:rPr lang="en-GB" b="1" dirty="0" smtClean="0">
                <a:ea typeface="ヒラギノ角ゴ Pro W3"/>
                <a:cs typeface="ヒラギノ角ゴ Pro W3"/>
              </a:rPr>
              <a:t>Use this discussion to highlight that different people may have different things that indicate their psychosocial wellbeing, but if you spent some time with the group, you would probably be able to find some common indicators that everyone would agree would be both general, and specific, enough to determine the groups’ psychosocial wellbeing.</a:t>
            </a:r>
          </a:p>
          <a:p>
            <a:pPr marL="228600" indent="-228600" eaLnBrk="1" hangingPunct="1">
              <a:buFontTx/>
              <a:buAutoNum type="arabicPeriod"/>
            </a:pPr>
            <a:r>
              <a:rPr lang="en-GB" b="1" dirty="0" smtClean="0">
                <a:ea typeface="ヒラギノ角ゴ Pro W3"/>
                <a:cs typeface="ヒラギノ角ゴ Pro W3"/>
              </a:rPr>
              <a:t>Explain: </a:t>
            </a:r>
            <a:r>
              <a:rPr lang="en-GB" dirty="0" smtClean="0">
                <a:ea typeface="ヒラギノ角ゴ Pro W3"/>
                <a:cs typeface="ヒラギノ角ゴ Pro W3"/>
              </a:rPr>
              <a:t>Indicators of psychosocial wellbeing focus both on how the individuals are doing, and on how the group is doing. This is the nature of psychosocial – that there is a focus on the individual’s psyche and on the social interaction and network.   </a:t>
            </a:r>
          </a:p>
          <a:p>
            <a:pPr marL="228600" indent="-228600" eaLnBrk="1" hangingPunct="1">
              <a:buFontTx/>
              <a:buAutoNum type="arabicPeriod"/>
            </a:pPr>
            <a:endParaRPr lang="en-GB" b="1" dirty="0" smtClean="0">
              <a:ea typeface="ヒラギノ角ゴ Pro W3"/>
              <a:cs typeface="ヒラギノ角ゴ Pro W3"/>
            </a:endParaRPr>
          </a:p>
          <a:p>
            <a:pPr marL="228600" indent="-228600" eaLnBrk="1" hangingPunct="1">
              <a:buFontTx/>
              <a:buAutoNum type="arabicPeriod"/>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txBox="1">
            <a:spLocks noGrp="1" noChangeArrowheads="1"/>
          </p:cNvSpPr>
          <p:nvPr/>
        </p:nvSpPr>
        <p:spPr bwMode="auto">
          <a:xfrm>
            <a:off x="3849688" y="9434513"/>
            <a:ext cx="2944812" cy="496887"/>
          </a:xfrm>
          <a:prstGeom prst="rect">
            <a:avLst/>
          </a:prstGeom>
          <a:noFill/>
          <a:ln w="9525">
            <a:noFill/>
            <a:miter lim="800000"/>
            <a:headEnd/>
            <a:tailEnd/>
          </a:ln>
        </p:spPr>
        <p:txBody>
          <a:bodyPr anchor="b"/>
          <a:lstStyle/>
          <a:p>
            <a:pPr algn="r" eaLnBrk="0" hangingPunct="0"/>
            <a:fld id="{E4396CC5-CE86-49A7-93C0-6AEA7739607E}" type="slidenum">
              <a:rPr lang="da-DK" sz="1200"/>
              <a:pPr algn="r" eaLnBrk="0" hangingPunct="0"/>
              <a:t>23</a:t>
            </a:fld>
            <a:endParaRPr lang="da-DK" sz="1200"/>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ea typeface="ヒラギノ角ゴ Pro W3"/>
                <a:cs typeface="ヒラギノ角ゴ Pro W3"/>
              </a:rPr>
              <a:t>Choosing the right indicators is a very important task, since the indicators are what are going to show whether or not the psychosocial intervention is working. It often takes a lot of consultation, data collection, analysis and time to choose the right indicators – but this should not deter those working with psychosocial interventions. There are some pretty simple steps to follow. </a:t>
            </a:r>
          </a:p>
          <a:p>
            <a:pPr marL="228600" indent="-228600" eaLnBrk="1" hangingPunct="1">
              <a:buFontTx/>
              <a:buAutoNum type="arabicPeriod"/>
            </a:pPr>
            <a:r>
              <a:rPr lang="en-US" b="1" dirty="0" smtClean="0">
                <a:ea typeface="ヒラギノ角ゴ Pro W3"/>
                <a:cs typeface="ヒラギノ角ゴ Pro W3"/>
              </a:rPr>
              <a:t>CLICK: </a:t>
            </a:r>
            <a:r>
              <a:rPr lang="en-US" dirty="0" smtClean="0">
                <a:ea typeface="ヒラギノ角ゴ Pro W3"/>
                <a:cs typeface="ヒラギノ角ゴ Pro W3"/>
              </a:rPr>
              <a:t>First, the results from the assessments that show how the population has been affected, will help to guide what kind of change is desired. </a:t>
            </a:r>
            <a:r>
              <a:rPr lang="en-US" b="1" dirty="0" smtClean="0">
                <a:ea typeface="ヒラギノ角ゴ Pro W3"/>
                <a:cs typeface="ヒラギノ角ゴ Pro W3"/>
              </a:rPr>
              <a:t>CLICK: </a:t>
            </a:r>
            <a:r>
              <a:rPr lang="en-US" dirty="0" smtClean="0">
                <a:ea typeface="ヒラギノ角ゴ Pro W3"/>
                <a:cs typeface="ヒラギノ角ゴ Pro W3"/>
              </a:rPr>
              <a:t>This is the first step in determining indicators. – finding out what change you want to measure </a:t>
            </a:r>
          </a:p>
          <a:p>
            <a:pPr marL="228600" indent="-228600" eaLnBrk="1" hangingPunct="1">
              <a:buFontTx/>
              <a:buAutoNum type="arabicPeriod"/>
            </a:pPr>
            <a:r>
              <a:rPr lang="en-US" b="1" dirty="0" smtClean="0">
                <a:ea typeface="ヒラギノ角ゴ Pro W3"/>
                <a:cs typeface="ヒラギノ角ゴ Pro W3"/>
              </a:rPr>
              <a:t>CLICK: </a:t>
            </a:r>
            <a:r>
              <a:rPr lang="en-US" dirty="0" smtClean="0">
                <a:ea typeface="ヒラギノ角ゴ Pro W3"/>
                <a:cs typeface="ヒラギノ角ゴ Pro W3"/>
              </a:rPr>
              <a:t>In programmatic terms, this is measuring the goals, objectives and activities of the response. </a:t>
            </a:r>
          </a:p>
          <a:p>
            <a:pPr marL="228600" indent="-228600" eaLnBrk="1" hangingPunct="1">
              <a:buFontTx/>
              <a:buAutoNum type="arabicPeriod"/>
            </a:pPr>
            <a:r>
              <a:rPr lang="en-US" dirty="0" smtClean="0">
                <a:ea typeface="ヒラギノ角ゴ Pro W3"/>
                <a:cs typeface="ヒラギノ角ゴ Pro W3"/>
              </a:rPr>
              <a:t>The most difficult indicators to define are usually the most important ones – the ones that show whether or not the populations’ psychosocial wellbeing has improved. </a:t>
            </a:r>
            <a:r>
              <a:rPr lang="en-US" b="1" dirty="0" smtClean="0">
                <a:ea typeface="ヒラギノ角ゴ Pro W3"/>
                <a:cs typeface="ヒラギノ角ゴ Pro W3"/>
              </a:rPr>
              <a:t>CLICK:</a:t>
            </a:r>
            <a:r>
              <a:rPr lang="en-US" dirty="0" smtClean="0">
                <a:ea typeface="ヒラギノ角ゴ Pro W3"/>
                <a:cs typeface="ヒラギノ角ゴ Pro W3"/>
              </a:rPr>
              <a:t> To choose the right indicators for this one first needs to know what the local definition of psychosocial wellbeing is. </a:t>
            </a:r>
            <a:endParaRPr lang="en-GB" dirty="0" smtClean="0">
              <a:ea typeface="ヒラギノ角ゴ Pro W3"/>
              <a:cs typeface="ヒラギノ角ゴ Pro W3"/>
            </a:endParaRPr>
          </a:p>
          <a:p>
            <a:pPr marL="228600" indent="-228600" eaLnBrk="1" hangingPunct="1">
              <a:buFontTx/>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txBox="1">
            <a:spLocks noGrp="1" noChangeArrowheads="1"/>
          </p:cNvSpPr>
          <p:nvPr/>
        </p:nvSpPr>
        <p:spPr bwMode="auto">
          <a:xfrm>
            <a:off x="3849688" y="9434513"/>
            <a:ext cx="2944812" cy="496887"/>
          </a:xfrm>
          <a:prstGeom prst="rect">
            <a:avLst/>
          </a:prstGeom>
          <a:noFill/>
          <a:ln w="9525">
            <a:noFill/>
            <a:miter lim="800000"/>
            <a:headEnd/>
            <a:tailEnd/>
          </a:ln>
        </p:spPr>
        <p:txBody>
          <a:bodyPr anchor="b"/>
          <a:lstStyle/>
          <a:p>
            <a:pPr algn="r" eaLnBrk="0" hangingPunct="0"/>
            <a:fld id="{BF98E16F-9935-44B2-9C4E-85A653E72688}" type="slidenum">
              <a:rPr lang="da-DK" sz="1200"/>
              <a:pPr algn="r" eaLnBrk="0" hangingPunct="0"/>
              <a:t>24</a:t>
            </a:fld>
            <a:endParaRPr lang="da-DK" sz="1200"/>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ea typeface="ヒラギノ角ゴ Pro W3"/>
                <a:cs typeface="ヒラギノ角ゴ Pro W3"/>
              </a:rPr>
              <a:t>Choosing the right indicators is a very important task, since the indicators are what are going to show whether or not the psychosocial intervention is working. It often takes a lot of consultation, data collection, analysis and time to choose the right indicators – but this should not deter those working with psychosocial interventions. There are some pretty simple steps to follow. </a:t>
            </a:r>
          </a:p>
          <a:p>
            <a:pPr marL="228600" indent="-228600" eaLnBrk="1" hangingPunct="1">
              <a:buFontTx/>
              <a:buAutoNum type="arabicPeriod"/>
            </a:pPr>
            <a:r>
              <a:rPr lang="en-US" b="1" dirty="0" smtClean="0">
                <a:ea typeface="ヒラギノ角ゴ Pro W3"/>
                <a:cs typeface="ヒラギノ角ゴ Pro W3"/>
              </a:rPr>
              <a:t>CLICK: </a:t>
            </a:r>
            <a:r>
              <a:rPr lang="en-US" dirty="0" smtClean="0">
                <a:ea typeface="ヒラギノ角ゴ Pro W3"/>
                <a:cs typeface="ヒラギノ角ゴ Pro W3"/>
              </a:rPr>
              <a:t>First, the results from the assessments that show how the population has been affected, will help to guide what kind of change is desired. </a:t>
            </a:r>
            <a:r>
              <a:rPr lang="en-US" b="1" dirty="0" smtClean="0">
                <a:ea typeface="ヒラギノ角ゴ Pro W3"/>
                <a:cs typeface="ヒラギノ角ゴ Pro W3"/>
              </a:rPr>
              <a:t>CLICK: </a:t>
            </a:r>
            <a:r>
              <a:rPr lang="en-US" dirty="0" smtClean="0">
                <a:ea typeface="ヒラギノ角ゴ Pro W3"/>
                <a:cs typeface="ヒラギノ角ゴ Pro W3"/>
              </a:rPr>
              <a:t>This is the first step in determining indicators. – finding out what change you want to measure </a:t>
            </a:r>
          </a:p>
          <a:p>
            <a:pPr marL="228600" indent="-228600" eaLnBrk="1" hangingPunct="1">
              <a:buFontTx/>
              <a:buAutoNum type="arabicPeriod"/>
            </a:pPr>
            <a:r>
              <a:rPr lang="en-US" b="1" dirty="0" smtClean="0">
                <a:ea typeface="ヒラギノ角ゴ Pro W3"/>
                <a:cs typeface="ヒラギノ角ゴ Pro W3"/>
              </a:rPr>
              <a:t>CLICK: </a:t>
            </a:r>
            <a:r>
              <a:rPr lang="en-US" dirty="0" smtClean="0">
                <a:ea typeface="ヒラギノ角ゴ Pro W3"/>
                <a:cs typeface="ヒラギノ角ゴ Pro W3"/>
              </a:rPr>
              <a:t>In programmatic terms, this is measuring the goals, objectives and activities of the response. </a:t>
            </a:r>
          </a:p>
          <a:p>
            <a:pPr marL="228600" indent="-228600" eaLnBrk="1" hangingPunct="1">
              <a:buFontTx/>
              <a:buAutoNum type="arabicPeriod"/>
            </a:pPr>
            <a:r>
              <a:rPr lang="en-US" dirty="0" smtClean="0">
                <a:ea typeface="ヒラギノ角ゴ Pro W3"/>
                <a:cs typeface="ヒラギノ角ゴ Pro W3"/>
              </a:rPr>
              <a:t>The most difficult indicators to define are usually the most important ones – the ones that show whether or not the populations’ psychosocial wellbeing has improved. </a:t>
            </a:r>
            <a:r>
              <a:rPr lang="en-US" b="1" dirty="0" smtClean="0">
                <a:ea typeface="ヒラギノ角ゴ Pro W3"/>
                <a:cs typeface="ヒラギノ角ゴ Pro W3"/>
              </a:rPr>
              <a:t>CLICK:</a:t>
            </a:r>
            <a:r>
              <a:rPr lang="en-US" dirty="0" smtClean="0">
                <a:ea typeface="ヒラギノ角ゴ Pro W3"/>
                <a:cs typeface="ヒラギノ角ゴ Pro W3"/>
              </a:rPr>
              <a:t> To choose the right indicators for this one first needs to know what the local definition of psychosocial wellbeing is. </a:t>
            </a:r>
            <a:endParaRPr lang="en-GB" dirty="0" smtClean="0">
              <a:ea typeface="ヒラギノ角ゴ Pro W3"/>
              <a:cs typeface="ヒラギノ角ゴ Pro W3"/>
            </a:endParaRPr>
          </a:p>
          <a:p>
            <a:pPr marL="228600" indent="-228600" eaLnBrk="1" hangingPunct="1">
              <a:buFontTx/>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p:spPr>
        <p:txBody>
          <a:bodyPr/>
          <a:lstStyle/>
          <a:p>
            <a:fld id="{2D0DBFCD-AFFA-4E59-A854-D352210BAC45}" type="slidenum">
              <a:rPr lang="da-DK" smtClean="0">
                <a:ea typeface="ヒラギノ角ゴ Pro W3"/>
                <a:cs typeface="ヒラギノ角ゴ Pro W3"/>
              </a:rPr>
              <a:pPr/>
              <a:t>25</a:t>
            </a:fld>
            <a:endParaRPr lang="da-DK" smtClean="0">
              <a:ea typeface="ヒラギノ角ゴ Pro W3"/>
              <a:cs typeface="ヒラギノ角ゴ Pro W3"/>
            </a:endParaRPr>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pPr marL="228600" marR="0" indent="-228600" algn="l" defTabSz="914400" rtl="0" eaLnBrk="1" fontAlgn="base" latinLnBrk="0" hangingPunct="1">
              <a:lnSpc>
                <a:spcPct val="100000"/>
              </a:lnSpc>
              <a:spcBef>
                <a:spcPct val="30000"/>
              </a:spcBef>
              <a:spcAft>
                <a:spcPct val="0"/>
              </a:spcAft>
              <a:buClrTx/>
              <a:buSzTx/>
              <a:buFontTx/>
              <a:buNone/>
              <a:tabLst/>
              <a:defRPr/>
            </a:pPr>
            <a:r>
              <a:rPr lang="en-US" dirty="0" smtClean="0">
                <a:ea typeface="ヒラギノ角ゴ Pro W3"/>
                <a:cs typeface="ヒラギノ角ゴ Pro W3"/>
              </a:rPr>
              <a:t>1. 	Here is a very simple explanation of what needs to be done to define indicators for psychosocial wellbeing. </a:t>
            </a:r>
          </a:p>
          <a:p>
            <a:pPr marL="228600" indent="-228600" eaLnBrk="1" hangingPunct="1">
              <a:buFontTx/>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p:spPr>
        <p:txBody>
          <a:bodyPr/>
          <a:lstStyle/>
          <a:p>
            <a:fld id="{F1302DF1-6F02-4F1C-A53C-A119404C96B2}" type="slidenum">
              <a:rPr lang="da-DK" smtClean="0">
                <a:ea typeface="ヒラギノ角ゴ Pro W3"/>
                <a:cs typeface="ヒラギノ角ゴ Pro W3"/>
              </a:rPr>
              <a:pPr/>
              <a:t>26</a:t>
            </a:fld>
            <a:endParaRPr lang="da-DK" smtClean="0">
              <a:ea typeface="ヒラギノ角ゴ Pro W3"/>
              <a:cs typeface="ヒラギノ角ゴ Pro W3"/>
            </a:endParaRPr>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ea typeface="ヒラギノ角ゴ Pro W3"/>
                <a:cs typeface="ヒラギノ角ゴ Pro W3"/>
              </a:rPr>
              <a:t>Like monitoring, evaluations also help to assess if interventions are relevant to the needs of the population – and to the needs of the planned response (real time evaluations). Mid-term evaluations, in particular, are often used to guide adaptations to the interventions, if the results of the evaluation indicate that the population needs have changed or are simply not being met. Final evaluations can help to highlight if at all the response succeeded in meeting the needs, in retrospect – but they do not play a part in guiding adaptations for activities in the response. However, recommendations are usually made for future responses – either to the same population or to others. </a:t>
            </a:r>
          </a:p>
          <a:p>
            <a:pPr marL="228600" indent="-228600" eaLnBrk="1" hangingPunct="1">
              <a:buFontTx/>
              <a:buAutoNum type="arabicPeriod"/>
            </a:pPr>
            <a:r>
              <a:rPr lang="en-GB" dirty="0" smtClean="0">
                <a:ea typeface="ヒラギノ角ゴ Pro W3"/>
                <a:cs typeface="ヒラギノ角ゴ Pro W3"/>
              </a:rPr>
              <a:t>When exploring efficiency, evaluations look at whether the psychosocial response activities are or were implemented </a:t>
            </a:r>
            <a:r>
              <a:rPr lang="en-GB" dirty="0" err="1" smtClean="0">
                <a:ea typeface="ヒラギノ角ゴ Pro W3"/>
                <a:cs typeface="ヒラギノ角ゴ Pro W3"/>
              </a:rPr>
              <a:t>succesfully</a:t>
            </a:r>
            <a:r>
              <a:rPr lang="en-GB" dirty="0" smtClean="0">
                <a:ea typeface="ヒラギノ角ゴ Pro W3"/>
                <a:cs typeface="ヒラギノ角ゴ Pro W3"/>
              </a:rPr>
              <a:t> in terms of intended time-frame and cost. </a:t>
            </a:r>
          </a:p>
          <a:p>
            <a:pPr marL="228600" indent="-228600" eaLnBrk="1" hangingPunct="1">
              <a:buFontTx/>
              <a:buAutoNum type="arabicPeriod"/>
            </a:pPr>
            <a:r>
              <a:rPr lang="en-GB" dirty="0" smtClean="0">
                <a:ea typeface="ヒラギノ角ゴ Pro W3"/>
                <a:cs typeface="ヒラギノ角ゴ Pro W3"/>
              </a:rPr>
              <a:t>As mentioned, evaluations are very important tools in assessing the impact of the response. They explore, in detail, what has changed as a result of the psychosocial response, and if the desired outcome of improved psychosocial wellbeing has been achieved. </a:t>
            </a:r>
          </a:p>
          <a:p>
            <a:pPr marL="228600" indent="-228600" eaLnBrk="1" hangingPunct="1">
              <a:buFontTx/>
              <a:buAutoNum type="arabicPeriod"/>
            </a:pPr>
            <a:r>
              <a:rPr lang="en-GB" dirty="0" smtClean="0">
                <a:ea typeface="ヒラギノ角ゴ Pro W3"/>
                <a:cs typeface="ヒラギノ角ゴ Pro W3"/>
              </a:rPr>
              <a:t>Evaluations also assess whether the objectives set for the program were met – and in this way determine if the program was effective. </a:t>
            </a:r>
          </a:p>
          <a:p>
            <a:pPr marL="228600" indent="-228600" eaLnBrk="1" hangingPunct="1">
              <a:buFontTx/>
              <a:buAutoNum type="arabicPeriod"/>
            </a:pPr>
            <a:r>
              <a:rPr lang="en-GB" dirty="0" smtClean="0">
                <a:ea typeface="ヒラギノ角ゴ Pro W3"/>
                <a:cs typeface="ヒラギノ角ゴ Pro W3"/>
              </a:rPr>
              <a:t>Finally, by not only looking backwards, but also focusing on future needs of the population, evaluations explore whether the benefits of the program are likely to continue </a:t>
            </a:r>
            <a:r>
              <a:rPr lang="en-GB" dirty="0" err="1" smtClean="0">
                <a:ea typeface="ヒラギノ角ゴ Pro W3"/>
                <a:cs typeface="ヒラギノ角ゴ Pro W3"/>
              </a:rPr>
              <a:t>beyound</a:t>
            </a:r>
            <a:r>
              <a:rPr lang="en-GB" dirty="0" smtClean="0">
                <a:ea typeface="ヒラギノ角ゴ Pro W3"/>
                <a:cs typeface="ヒラギノ角ゴ Pro W3"/>
              </a:rPr>
              <a:t> the life of the program. This is especially important for psychosocial support interventions, as a common goal in most psychosocial responses is helping the affected population become strong enough to take care of themselves. Evaluations help to assess this. </a:t>
            </a:r>
          </a:p>
          <a:p>
            <a:pPr marL="228600" indent="-228600" eaLnBrk="1" hangingPunct="1">
              <a:buFontTx/>
              <a:buNone/>
            </a:pP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p:spPr>
        <p:txBody>
          <a:bodyPr/>
          <a:lstStyle/>
          <a:p>
            <a:fld id="{6D01C0E1-7669-478F-89C8-DF84DAEBAEEE}" type="slidenum">
              <a:rPr lang="da-DK" smtClean="0">
                <a:ea typeface="ヒラギノ角ゴ Pro W3"/>
                <a:cs typeface="ヒラギノ角ゴ Pro W3"/>
              </a:rPr>
              <a:pPr/>
              <a:t>27</a:t>
            </a:fld>
            <a:endParaRPr lang="da-DK" smtClean="0">
              <a:ea typeface="ヒラギノ角ゴ Pro W3"/>
              <a:cs typeface="ヒラギノ角ゴ Pro W3"/>
            </a:endParaRPr>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ea typeface="ヒラギノ角ゴ Pro W3"/>
                <a:cs typeface="ヒラギノ角ゴ Pro W3"/>
              </a:rPr>
              <a:t>Evaluations involve the same people as are involved in monitoring, as discussed earlier. </a:t>
            </a:r>
          </a:p>
          <a:p>
            <a:pPr marL="228600" indent="-228600" eaLnBrk="1" hangingPunct="1">
              <a:buFontTx/>
              <a:buAutoNum type="arabicPeriod"/>
            </a:pPr>
            <a:r>
              <a:rPr lang="en-GB" dirty="0" smtClean="0">
                <a:ea typeface="ヒラギノ角ゴ Pro W3"/>
                <a:cs typeface="ヒラギノ角ゴ Pro W3"/>
              </a:rPr>
              <a:t>However, it is very common that </a:t>
            </a:r>
            <a:r>
              <a:rPr lang="en-GB" b="1" dirty="0" smtClean="0">
                <a:ea typeface="ヒラギノ角ゴ Pro W3"/>
                <a:cs typeface="ヒラギノ角ゴ Pro W3"/>
              </a:rPr>
              <a:t>external consultants (CLIKC) </a:t>
            </a:r>
            <a:r>
              <a:rPr lang="en-GB" dirty="0" smtClean="0">
                <a:ea typeface="ヒラギノ角ゴ Pro W3"/>
                <a:cs typeface="ヒラギノ角ゴ Pro W3"/>
              </a:rPr>
              <a:t>are hired to conduct evaluations. </a:t>
            </a:r>
          </a:p>
          <a:p>
            <a:pPr marL="228600" indent="-228600" eaLnBrk="1" hangingPunct="1">
              <a:buFontTx/>
              <a:buAutoNum type="arabicPeriod"/>
            </a:pPr>
            <a:r>
              <a:rPr lang="en-GB" b="1" dirty="0" smtClean="0">
                <a:ea typeface="ヒラギノ角ゴ Pro W3"/>
                <a:cs typeface="ヒラギノ角ゴ Pro W3"/>
              </a:rPr>
              <a:t>Ask the participants why they think this is a good practice?  </a:t>
            </a:r>
          </a:p>
          <a:p>
            <a:pPr marL="228600" indent="-228600" eaLnBrk="1" hangingPunct="1">
              <a:buFontTx/>
              <a:buAutoNum type="arabicPeriod"/>
            </a:pPr>
            <a:r>
              <a:rPr lang="en-GB" b="1" dirty="0" smtClean="0">
                <a:ea typeface="ヒラギノ角ゴ Pro W3"/>
                <a:cs typeface="ヒラギノ角ゴ Pro W3"/>
              </a:rPr>
              <a:t>Explain: </a:t>
            </a:r>
            <a:r>
              <a:rPr lang="en-GB" dirty="0" smtClean="0">
                <a:ea typeface="ヒラギノ角ゴ Pro W3"/>
                <a:cs typeface="ヒラギノ角ゴ Pro W3"/>
              </a:rPr>
              <a:t>External consultants are usually more objective and able to provide honest and constructive feedback, without the fear of losing their jobs or upsetting anyone, if, for example, they report inefficiency of administrative staff, or other issues that may be taken personally. </a:t>
            </a:r>
          </a:p>
          <a:p>
            <a:pPr marL="228600" indent="-228600" eaLnBrk="1" hangingPunct="1">
              <a:buFontTx/>
              <a:buAutoNum type="arabicPeriod"/>
            </a:pPr>
            <a:r>
              <a:rPr lang="en-GB" dirty="0" smtClean="0">
                <a:ea typeface="ヒラギノ角ゴ Pro W3"/>
                <a:cs typeface="ヒラギノ角ゴ Pro W3"/>
              </a:rPr>
              <a:t>Hiring external consultants is often quite pricey, and this should be budgeted for in all psychosocial responses. </a:t>
            </a:r>
          </a:p>
          <a:p>
            <a:pPr marL="228600" indent="-228600" eaLnBrk="1" hangingPunct="1">
              <a:buFontTx/>
              <a:buAutoNum type="arabicPeriod"/>
            </a:pPr>
            <a:r>
              <a:rPr lang="en-GB" dirty="0" smtClean="0">
                <a:ea typeface="ヒラギノ角ゴ Pro W3"/>
                <a:cs typeface="ヒラギノ角ゴ Pro W3"/>
              </a:rPr>
              <a:t>It is definitely a best practice to hire local external consultants – who have a solid understanding and knowledge of the culture and history of the affected population. If this is not possible, then an international external consultant should definitely have opportunities to consult closely with local representation to develop some of this understanding. </a:t>
            </a:r>
            <a:endParaRPr lang="en-GB" b="1" dirty="0" smtClean="0">
              <a:ea typeface="ヒラギノ角ゴ Pro W3"/>
              <a:cs typeface="ヒラギノ角ゴ Pro W3"/>
            </a:endParaRPr>
          </a:p>
          <a:p>
            <a:pPr marL="228600" indent="-228600" eaLnBrk="1" hangingPunct="1">
              <a:buFontTx/>
              <a:buNone/>
            </a:pP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p:spPr>
        <p:txBody>
          <a:bodyPr/>
          <a:lstStyle/>
          <a:p>
            <a:fld id="{1A67FED9-9C0B-4493-BD0D-03A7E84EF2E8}" type="slidenum">
              <a:rPr lang="da-DK" smtClean="0">
                <a:ea typeface="ヒラギノ角ゴ Pro W3"/>
                <a:cs typeface="ヒラギノ角ゴ Pro W3"/>
              </a:rPr>
              <a:pPr/>
              <a:t>28</a:t>
            </a:fld>
            <a:endParaRPr lang="da-DK" smtClean="0">
              <a:ea typeface="ヒラギノ角ゴ Pro W3"/>
              <a:cs typeface="ヒラギノ角ゴ Pro W3"/>
            </a:endParaRPr>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pPr marL="228600" indent="-228600" eaLnBrk="1" hangingPunct="1">
              <a:buFontTx/>
              <a:buAutoNum type="arabicPeriod"/>
            </a:pPr>
            <a:r>
              <a:rPr lang="en-US" b="1" dirty="0" smtClean="0">
                <a:ea typeface="ヒラギノ角ゴ Pro W3"/>
                <a:cs typeface="ヒラギノ角ゴ Pro W3"/>
              </a:rPr>
              <a:t>CLICK: </a:t>
            </a:r>
            <a:r>
              <a:rPr lang="en-US" dirty="0" smtClean="0">
                <a:ea typeface="ヒラギノ角ゴ Pro W3"/>
                <a:cs typeface="ヒラギノ角ゴ Pro W3"/>
              </a:rPr>
              <a:t>In the immediate aftermath of a disaster or before starting a psychosocial response to an ongoing crisis, it is important to obtain data from a sample that is as broad and varied as possible. This will enable a holistic assessment and understanding of how the different subpopulations have been impacted, allow identification of vulnerable groups; and help to identify resources outside the affected population that may be able to assist in the psychosocial response. </a:t>
            </a:r>
          </a:p>
          <a:p>
            <a:pPr marL="228600" indent="-228600" eaLnBrk="1" hangingPunct="1">
              <a:buFontTx/>
              <a:buAutoNum type="arabicPeriod"/>
            </a:pPr>
            <a:r>
              <a:rPr lang="en-US" b="1" dirty="0" smtClean="0">
                <a:ea typeface="ヒラギノ角ゴ Pro W3"/>
                <a:cs typeface="ヒラギノ角ゴ Pro W3"/>
              </a:rPr>
              <a:t>CLICK: </a:t>
            </a:r>
            <a:r>
              <a:rPr lang="en-US" dirty="0" smtClean="0">
                <a:ea typeface="ヒラギノ角ゴ Pro W3"/>
                <a:cs typeface="ヒラギノ角ゴ Pro W3"/>
              </a:rPr>
              <a:t>However, when the target groups for the psychosocial intervention have been chosen, the sampling for the population who provide data for monitoring especially, becomes more narrow. Focus is now on collecting data from the targeted population and from those who work directly with them</a:t>
            </a:r>
          </a:p>
          <a:p>
            <a:pPr marL="228600" indent="-228600" eaLnBrk="1" hangingPunct="1">
              <a:buFontTx/>
              <a:buAutoNum type="arabicPeriod"/>
            </a:pPr>
            <a:r>
              <a:rPr lang="en-US" dirty="0" smtClean="0">
                <a:ea typeface="ヒラギノ角ゴ Pro W3"/>
                <a:cs typeface="ヒラギノ角ゴ Pro W3"/>
              </a:rPr>
              <a:t>The exception may be for the mid-term evaluation, where, like in the final evaluation </a:t>
            </a:r>
            <a:r>
              <a:rPr lang="en-US" b="1" dirty="0" smtClean="0">
                <a:ea typeface="ヒラギノ角ゴ Pro W3"/>
                <a:cs typeface="ヒラギノ角ゴ Pro W3"/>
              </a:rPr>
              <a:t>(CLICK) </a:t>
            </a:r>
            <a:r>
              <a:rPr lang="en-US" dirty="0" smtClean="0">
                <a:ea typeface="ヒラギノ角ゴ Pro W3"/>
                <a:cs typeface="ヒラギノ角ゴ Pro W3"/>
              </a:rPr>
              <a:t>– the sampling again INCLUDES information from a broad and varied group – AS WELL as from the targeted population who provided data throughout the program. </a:t>
            </a:r>
            <a:endParaRPr lang="en-GB" dirty="0" smtClean="0">
              <a:ea typeface="ヒラギノ角ゴ Pro W3"/>
              <a:cs typeface="ヒラギノ角ゴ Pro W3"/>
            </a:endParaRPr>
          </a:p>
          <a:p>
            <a:pPr marL="228600" indent="-228600" eaLnBrk="1" hangingPunct="1">
              <a:buFontTx/>
              <a:buNone/>
            </a:pP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p:spPr>
        <p:txBody>
          <a:bodyPr/>
          <a:lstStyle/>
          <a:p>
            <a:fld id="{F3D53622-6CFA-4CED-885F-DD68C3DCB0D5}" type="slidenum">
              <a:rPr lang="da-DK" smtClean="0">
                <a:ea typeface="ヒラギノ角ゴ Pro W3"/>
                <a:cs typeface="ヒラギノ角ゴ Pro W3"/>
              </a:rPr>
              <a:pPr/>
              <a:t>29</a:t>
            </a:fld>
            <a:endParaRPr lang="da-DK" smtClean="0">
              <a:ea typeface="ヒラギノ角ゴ Pro W3"/>
              <a:cs typeface="ヒラギノ角ゴ Pro W3"/>
            </a:endParaRPr>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ea typeface="ヒラギノ角ゴ Pro W3"/>
                <a:cs typeface="ヒラギノ角ゴ Pro W3"/>
              </a:rPr>
              <a:t>Monitoring schedules will vary according to whether a program is short term or long term, and also according to the program design. In a short term immediate response, monitoring may be done on a daily basis, and then later on a weekly basis. </a:t>
            </a:r>
          </a:p>
          <a:p>
            <a:pPr marL="228600" indent="-228600" eaLnBrk="1" hangingPunct="1">
              <a:buFontTx/>
              <a:buAutoNum type="arabicPeriod"/>
            </a:pPr>
            <a:r>
              <a:rPr lang="en-US" dirty="0" smtClean="0">
                <a:ea typeface="ヒラギノ角ゴ Pro W3"/>
                <a:cs typeface="ヒラギノ角ゴ Pro W3"/>
              </a:rPr>
              <a:t>In a long term </a:t>
            </a:r>
            <a:r>
              <a:rPr lang="en-US" dirty="0" err="1" smtClean="0">
                <a:ea typeface="ヒラギノ角ゴ Pro W3"/>
                <a:cs typeface="ヒラギノ角ゴ Pro W3"/>
              </a:rPr>
              <a:t>programme</a:t>
            </a:r>
            <a:r>
              <a:rPr lang="en-US" dirty="0" smtClean="0">
                <a:ea typeface="ヒラギノ角ゴ Pro W3"/>
                <a:cs typeface="ヒラギノ角ゴ Pro W3"/>
              </a:rPr>
              <a:t>, monitoring may be done weekly in the beginning, and then later be extended to monthly, or even three-monthly. It may be that different aspects of the psychosocial response will need monitoring at different intervals or times. For example, logistic inputs and outputs may need monthly monitoring, whilst it may be decided that impact on psychosocial wellbeing should only be assessed bi-monthly. </a:t>
            </a:r>
          </a:p>
          <a:p>
            <a:pPr marL="228600" indent="-228600" eaLnBrk="1" hangingPunct="1">
              <a:buFontTx/>
              <a:buAutoNum type="arabicPeriod"/>
            </a:pPr>
            <a:r>
              <a:rPr lang="en-US" dirty="0" smtClean="0">
                <a:ea typeface="ヒラギノ角ゴ Pro W3"/>
                <a:cs typeface="ヒラギノ角ゴ Pro W3"/>
              </a:rPr>
              <a:t>What is important is that monitoring is carefully planned as a regular, ongoing and structured series of activities. Monitoring activities should be budgeted for, both in terms of the time the activities take, and the resources – human and financial. </a:t>
            </a:r>
          </a:p>
          <a:p>
            <a:pPr marL="228600" indent="-228600" eaLnBrk="1" hangingPunct="1">
              <a:buFontTx/>
              <a:buAutoNum type="arabicPeriod"/>
            </a:pPr>
            <a:r>
              <a:rPr lang="en-US" dirty="0" smtClean="0">
                <a:ea typeface="ヒラギノ角ゴ Pro W3"/>
                <a:cs typeface="ヒラギノ角ゴ Pro W3"/>
              </a:rPr>
              <a:t>Evaluations are not on-going activities like monitoring, but are usually scheduled to take place around the mid-term mark of the program life, and at the end. As mentioned earlier, real time evaluations take place in the very early stages of a response, and are usually scheduled very quickly in response to a need for them. They are typically multi-</a:t>
            </a:r>
            <a:r>
              <a:rPr lang="en-US" dirty="0" err="1" smtClean="0">
                <a:ea typeface="ヒラギノ角ゴ Pro W3"/>
                <a:cs typeface="ヒラギノ角ゴ Pro W3"/>
              </a:rPr>
              <a:t>sectoral</a:t>
            </a:r>
            <a:r>
              <a:rPr lang="en-US" dirty="0" smtClean="0">
                <a:ea typeface="ヒラギノ角ゴ Pro W3"/>
                <a:cs typeface="ヒラギノ角ゴ Pro W3"/>
              </a:rPr>
              <a:t> and do not focus, for example, only on psychosocial support or any other sector. </a:t>
            </a:r>
          </a:p>
          <a:p>
            <a:pPr marL="228600" indent="-228600" eaLnBrk="1" hangingPunct="1">
              <a:buFontTx/>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p>
            <a:fld id="{6EC33CF8-9F8B-4C13-8663-B2312B7A319F}" type="slidenum">
              <a:rPr lang="da-DK" smtClean="0">
                <a:ea typeface="ヒラギノ角ゴ Pro W3"/>
                <a:cs typeface="ヒラギノ角ゴ Pro W3"/>
              </a:rPr>
              <a:pPr/>
              <a:t>3</a:t>
            </a:fld>
            <a:endParaRPr lang="da-DK" smtClean="0">
              <a:ea typeface="ヒラギノ角ゴ Pro W3"/>
              <a:cs typeface="ヒラギノ角ゴ Pro W3"/>
            </a:endParaRPr>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b="1" dirty="0" smtClean="0">
                <a:ea typeface="ヒラギノ角ゴ Pro W3"/>
                <a:cs typeface="ヒラギノ角ゴ Pro W3"/>
              </a:rPr>
              <a:t>1.Give the participants pieces of card (1/4 of an A4 sheet), markers and sticky putty to display their cards. Ask them what words come to mind then they think of the term ‘monitoring’ and ask them to write these words on their pieces of card, writing one word on each piece of card – for example: ‘control’, ‘quality’, ‘indicators’, ‘outputs’, ‘outcomes'. After a few minutes when they have finished, ask them to place their cards on an assigned board or wall space. If they see someone else has written the same word as them, they should just put the card on top of that card. </a:t>
            </a:r>
          </a:p>
          <a:p>
            <a:pPr eaLnBrk="1" hangingPunct="1"/>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p:cNvSpPr>
          <p:nvPr>
            <p:ph type="sldImg"/>
          </p:nvPr>
        </p:nvSpPr>
        <p:spPr>
          <a:ln/>
        </p:spPr>
      </p:sp>
      <p:sp>
        <p:nvSpPr>
          <p:cNvPr id="75778" name="Notes Placeholder 2"/>
          <p:cNvSpPr>
            <a:spLocks noGrp="1"/>
          </p:cNvSpPr>
          <p:nvPr>
            <p:ph type="body" idx="1"/>
          </p:nvPr>
        </p:nvSpPr>
        <p:spPr>
          <a:noFill/>
          <a:ln/>
        </p:spPr>
        <p:txBody>
          <a:bodyPr/>
          <a:lstStyle/>
          <a:p>
            <a:pPr marL="228600" indent="-228600">
              <a:buFontTx/>
              <a:buAutoNum type="arabicPeriod"/>
            </a:pPr>
            <a:r>
              <a:rPr lang="en-US" dirty="0" smtClean="0">
                <a:ea typeface="ヒラギノ角ゴ Pro W3"/>
                <a:cs typeface="ヒラギノ角ゴ Pro W3"/>
              </a:rPr>
              <a:t> There are two main types of data collection methods, (also explained in chapter and presentation on assessments). The methods used will depend on the nature of the data you want to collect, and what you are going to do with it. </a:t>
            </a:r>
          </a:p>
          <a:p>
            <a:pPr marL="228600" indent="-228600">
              <a:buFontTx/>
              <a:buAutoNum type="arabicPeriod"/>
            </a:pPr>
            <a:r>
              <a:rPr lang="en-US" dirty="0" smtClean="0">
                <a:ea typeface="ヒラギノ角ゴ Pro W3"/>
                <a:cs typeface="ヒラギノ角ゴ Pro W3"/>
              </a:rPr>
              <a:t>Quantitative data is collected through surveys or questionnaires or other tools, that have scaled measures. Such data is usually reported in numeric terms – as counts, ratios or percentages. Sometimes psychometric tools are also used in psychosocial interventions. These are tools that measure people’s reactions, </a:t>
            </a:r>
            <a:r>
              <a:rPr lang="en-US" dirty="0" err="1" smtClean="0">
                <a:ea typeface="ヒラギノ角ゴ Pro W3"/>
                <a:cs typeface="ヒラギノ角ゴ Pro W3"/>
              </a:rPr>
              <a:t>behaviour</a:t>
            </a:r>
            <a:r>
              <a:rPr lang="en-US" dirty="0" smtClean="0">
                <a:ea typeface="ヒラギノ角ゴ Pro W3"/>
                <a:cs typeface="ヒラギノ角ゴ Pro W3"/>
              </a:rPr>
              <a:t> and feelings, using a scaled measure. They are often self-reporting measures.  For example, a psychometric tool may measure signs of depression, by asking a person to indicate from a scale of 1 – 5 how sad they feel, with 1 being ‘not sad at all’ and 5 being ‘so sad I cry all the time’. </a:t>
            </a:r>
          </a:p>
          <a:p>
            <a:pPr marL="228600" indent="-228600">
              <a:buFontTx/>
              <a:buAutoNum type="arabicPeriod"/>
            </a:pPr>
            <a:r>
              <a:rPr lang="en-US" dirty="0" smtClean="0">
                <a:ea typeface="ヒラギノ角ゴ Pro W3"/>
                <a:cs typeface="ヒラギノ角ゴ Pro W3"/>
              </a:rPr>
              <a:t>Whilst quantitative data is usually COUNTED, qualitative data is usually DESCRIBED WITH WORDS, and is collected through TALKING and LOOKING. Examples are focus group discussions, key informant interviews or behavioral observations.</a:t>
            </a:r>
          </a:p>
          <a:p>
            <a:pPr marL="228600" indent="-228600">
              <a:buFontTx/>
              <a:buAutoNum type="arabicPeriod"/>
            </a:pPr>
            <a:r>
              <a:rPr lang="en-US" dirty="0" smtClean="0">
                <a:ea typeface="ヒラギノ角ゴ Pro W3"/>
                <a:cs typeface="ヒラギノ角ゴ Pro W3"/>
              </a:rPr>
              <a:t>It is common to use both quantitative and qualitative data collection methods, because most monitoring and evaluation activities need both kind of data to develop the needed information. </a:t>
            </a:r>
          </a:p>
          <a:p>
            <a:pPr marL="228600" indent="-228600">
              <a:buFontTx/>
              <a:buNone/>
            </a:pPr>
            <a:endParaRPr dirty="0"/>
          </a:p>
        </p:txBody>
      </p:sp>
      <p:sp>
        <p:nvSpPr>
          <p:cNvPr id="75779" name="Slide Number Placeholder 3"/>
          <p:cNvSpPr>
            <a:spLocks noGrp="1"/>
          </p:cNvSpPr>
          <p:nvPr>
            <p:ph type="sldNum" sz="quarter" idx="5"/>
          </p:nvPr>
        </p:nvSpPr>
        <p:spPr>
          <a:noFill/>
        </p:spPr>
        <p:txBody>
          <a:bodyPr/>
          <a:lstStyle/>
          <a:p>
            <a:fld id="{4FFFBF38-673A-42F0-B1D9-516D54E1C15B}" type="slidenum">
              <a:rPr lang="da-DK" smtClean="0">
                <a:ea typeface="ヒラギノ角ゴ Pro W3"/>
                <a:cs typeface="ヒラギノ角ゴ Pro W3"/>
              </a:rPr>
              <a:pPr/>
              <a:t>30</a:t>
            </a:fld>
            <a:endParaRPr lang="da-DK" smtClean="0">
              <a:ea typeface="ヒラギノ角ゴ Pro W3"/>
              <a:cs typeface="ヒラギノ角ゴ Pro W3"/>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p:spPr>
        <p:txBody>
          <a:bodyPr/>
          <a:lstStyle/>
          <a:p>
            <a:fld id="{13D9806E-483E-4E49-A679-D1EFAB61DDF5}" type="slidenum">
              <a:rPr lang="da-DK" smtClean="0">
                <a:ea typeface="ヒラギノ角ゴ Pro W3"/>
                <a:cs typeface="ヒラギノ角ゴ Pro W3"/>
              </a:rPr>
              <a:pPr/>
              <a:t>31</a:t>
            </a:fld>
            <a:endParaRPr lang="da-DK" smtClean="0">
              <a:ea typeface="ヒラギノ角ゴ Pro W3"/>
              <a:cs typeface="ヒラギノ角ゴ Pro W3"/>
            </a:endParaRPr>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ea typeface="ヒラギノ角ゴ Pro W3"/>
                <a:cs typeface="ヒラギノ角ゴ Pro W3"/>
              </a:rPr>
              <a:t>Ask the participants to go through each of the indicators on this LFA example, and to tell you whether the data needed for these indicators is quantitative or qualitative. </a:t>
            </a:r>
          </a:p>
          <a:p>
            <a:pPr marL="228600" indent="-228600" eaLnBrk="1" hangingPunct="1">
              <a:buFontTx/>
              <a:buAutoNum type="arabicPeriod"/>
            </a:pPr>
            <a:r>
              <a:rPr lang="en-GB" b="1" dirty="0" smtClean="0">
                <a:ea typeface="ヒラギノ角ゴ Pro W3"/>
                <a:cs typeface="ヒラギノ角ゴ Pro W3"/>
              </a:rPr>
              <a:t>See below for the correct answers: </a:t>
            </a:r>
          </a:p>
          <a:p>
            <a:pPr marL="685800" lvl="1" indent="-228600" eaLnBrk="1" hangingPunct="1">
              <a:buFontTx/>
              <a:buAutoNum type="arabicPeriod"/>
            </a:pPr>
            <a:r>
              <a:rPr lang="en-GB" dirty="0" smtClean="0">
                <a:ea typeface="ヒラギノ角ゴ Pro W3"/>
                <a:cs typeface="ヒラギノ角ゴ Pro W3"/>
              </a:rPr>
              <a:t>Amount of money – quantitative</a:t>
            </a:r>
          </a:p>
          <a:p>
            <a:pPr marL="685800" lvl="1" indent="-228600" eaLnBrk="1" hangingPunct="1">
              <a:buFontTx/>
              <a:buAutoNum type="arabicPeriod"/>
            </a:pPr>
            <a:r>
              <a:rPr lang="en-GB" dirty="0" smtClean="0">
                <a:ea typeface="ヒラギノ角ゴ Pro W3"/>
                <a:cs typeface="ヒラギノ角ゴ Pro W3"/>
              </a:rPr>
              <a:t>Number of personnel – quantitative</a:t>
            </a:r>
          </a:p>
          <a:p>
            <a:pPr marL="685800" lvl="1" indent="-228600" eaLnBrk="1" hangingPunct="1">
              <a:buFontTx/>
              <a:buAutoNum type="arabicPeriod"/>
            </a:pPr>
            <a:r>
              <a:rPr lang="en-GB" dirty="0" smtClean="0">
                <a:ea typeface="ヒラギノ角ゴ Pro W3"/>
                <a:cs typeface="ヒラギノ角ゴ Pro W3"/>
              </a:rPr>
              <a:t>Number of training manuals and materials – quantitative</a:t>
            </a:r>
          </a:p>
          <a:p>
            <a:pPr marL="685800" lvl="1" indent="-228600" eaLnBrk="1" hangingPunct="1">
              <a:buFontTx/>
              <a:buAutoNum type="arabicPeriod"/>
            </a:pPr>
            <a:r>
              <a:rPr lang="en-GB" dirty="0" smtClean="0">
                <a:ea typeface="ヒラギノ角ゴ Pro W3"/>
                <a:cs typeface="ヒラギノ角ゴ Pro W3"/>
              </a:rPr>
              <a:t>Number of people trained: - quantitative</a:t>
            </a:r>
          </a:p>
          <a:p>
            <a:pPr marL="685800" lvl="1" indent="-228600" eaLnBrk="1" hangingPunct="1">
              <a:buFontTx/>
              <a:buAutoNum type="arabicPeriod"/>
            </a:pPr>
            <a:r>
              <a:rPr lang="en-GB" dirty="0" smtClean="0">
                <a:ea typeface="ヒラギノ角ゴ Pro W3"/>
                <a:cs typeface="ヒラギノ角ゴ Pro W3"/>
              </a:rPr>
              <a:t>Skill level in PFA – could be quantitative or qualitative – discuss why? Skill level could be measured on a self-reporting scale, or it could be observed through, for example, role plays. </a:t>
            </a:r>
          </a:p>
          <a:p>
            <a:pPr marL="685800" lvl="1" indent="-228600" eaLnBrk="1" hangingPunct="1">
              <a:buFontTx/>
              <a:buAutoNum type="arabicPeriod"/>
            </a:pPr>
            <a:r>
              <a:rPr lang="en-GB" dirty="0" smtClean="0">
                <a:ea typeface="ヒラギノ角ゴ Pro W3"/>
                <a:cs typeface="ヒラギノ角ゴ Pro W3"/>
              </a:rPr>
              <a:t>Number of workshops, children attending, trainers – quantitative</a:t>
            </a:r>
          </a:p>
          <a:p>
            <a:pPr marL="685800" lvl="1" indent="-228600" eaLnBrk="1" hangingPunct="1">
              <a:buFontTx/>
              <a:buAutoNum type="arabicPeriod"/>
            </a:pPr>
            <a:r>
              <a:rPr lang="en-GB" dirty="0" smtClean="0">
                <a:ea typeface="ヒラギノ角ゴ Pro W3"/>
                <a:cs typeface="ヒラギノ角ゴ Pro W3"/>
              </a:rPr>
              <a:t>Increase in children’s playfulness, self-confidence and trusting of others – again could be quantitative or qualitative – as above, it could be measured on a measured scaled or through observation. These are more likely to be qualitative</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a:ln/>
        </p:spPr>
      </p:sp>
      <p:sp>
        <p:nvSpPr>
          <p:cNvPr id="79874" name="Notes Placeholder 2"/>
          <p:cNvSpPr>
            <a:spLocks noGrp="1"/>
          </p:cNvSpPr>
          <p:nvPr>
            <p:ph type="body" idx="1"/>
          </p:nvPr>
        </p:nvSpPr>
        <p:spPr>
          <a:noFill/>
          <a:ln/>
        </p:spPr>
        <p:txBody>
          <a:bodyPr/>
          <a:lstStyle/>
          <a:p>
            <a:pPr marL="685800" lvl="1" indent="-228600"/>
            <a:r>
              <a:rPr lang="en-US" b="1" dirty="0" smtClean="0">
                <a:ea typeface="ヒラギノ角ゴ Pro W3"/>
                <a:cs typeface="ヒラギノ角ゴ Pro W3"/>
              </a:rPr>
              <a:t>PLEASE NOTE THE FOLLOWING TWO SLIDES ARE ALSO INCLUDED IN THE PRESENTATION ON ASSESSMENTS. IF THE PARTICIPANTS HAVE ALSO RECEIVED THIS PRESENTATION YOU DO NOT NEED TO INCLUDE THESE TWO SLIDES IN THIS PRESENTATION, UNLESS FOR REMINDER PURPOSES. </a:t>
            </a:r>
          </a:p>
          <a:p>
            <a:pPr marL="685800" lvl="1" indent="-228600"/>
            <a:endParaRPr lang="en-US" dirty="0" smtClean="0">
              <a:ea typeface="ヒラギノ角ゴ Pro W3"/>
              <a:cs typeface="ヒラギノ角ゴ Pro W3"/>
            </a:endParaRPr>
          </a:p>
          <a:p>
            <a:pPr marL="685800" lvl="1" indent="-228600">
              <a:buFontTx/>
              <a:buAutoNum type="arabicPeriod"/>
            </a:pPr>
            <a:r>
              <a:rPr lang="en-US" dirty="0" smtClean="0">
                <a:ea typeface="ヒラギノ角ゴ Pro W3"/>
                <a:cs typeface="ヒラギノ角ゴ Pro W3"/>
              </a:rPr>
              <a:t>There are a number of things one has to be aware of when planning to collect data in assessments. </a:t>
            </a:r>
          </a:p>
          <a:p>
            <a:pPr marL="685800" lvl="1" indent="-228600">
              <a:buFontTx/>
              <a:buAutoNum type="arabicPeriod"/>
            </a:pPr>
            <a:r>
              <a:rPr lang="en-US" dirty="0" smtClean="0">
                <a:ea typeface="ヒラギノ角ゴ Pro W3"/>
                <a:cs typeface="ヒラギノ角ゴ Pro W3"/>
              </a:rPr>
              <a:t>The first is that the data collection is well planned and justifiable. This means there has to be a good reason to collect the data – which there usually is if a disaster has taken place and a population has been hurt or displaced. The data collection activity has to be well planned – the data collectors have to be well trained, and adequate time and resources should be budgeted for the data collection activities. </a:t>
            </a:r>
          </a:p>
          <a:p>
            <a:pPr marL="685800" lvl="1" indent="-228600">
              <a:buFontTx/>
              <a:buAutoNum type="arabicPeriod"/>
            </a:pPr>
            <a:r>
              <a:rPr lang="en-US" dirty="0" smtClean="0">
                <a:ea typeface="ヒラギノ角ゴ Pro W3"/>
                <a:cs typeface="ヒラギノ角ゴ Pro W3"/>
              </a:rPr>
              <a:t>Secondly, it is important to coordinate data collection with others, both in your own organization, and with other organizations and government departments – for example, at coordination meetings. This will prevent the same people from being interviewed over and over again, which can be traumatic for them. It is also less confusing for the affected population. </a:t>
            </a:r>
          </a:p>
          <a:p>
            <a:pPr marL="685800" lvl="1" indent="-228600">
              <a:buFontTx/>
              <a:buAutoNum type="arabicPeriod"/>
            </a:pPr>
            <a:r>
              <a:rPr lang="en-US" dirty="0" smtClean="0">
                <a:ea typeface="ヒラギノ角ゴ Pro W3"/>
                <a:cs typeface="ヒラギノ角ゴ Pro W3"/>
              </a:rPr>
              <a:t>Third, during training of data collectors, it is important that the aims and the ethical and expected procedures are carefully explained and then followed. All data collectors should be able to explain the aims of the data collection they are doing clearly to the people they talk to. </a:t>
            </a:r>
          </a:p>
          <a:p>
            <a:pPr marL="685800" lvl="1" indent="-228600">
              <a:buFontTx/>
              <a:buAutoNum type="arabicPeriod"/>
            </a:pPr>
            <a:r>
              <a:rPr lang="en-US" dirty="0" smtClean="0">
                <a:ea typeface="ヒラギノ角ゴ Pro W3"/>
                <a:cs typeface="ヒラギノ角ゴ Pro W3"/>
              </a:rPr>
              <a:t>Explaining the aims of data collection is connected to this next point, since those who are interviewed should be given the opportunity to understand completely what the data is going to be used for – and then the option of whether they want to contribute with data. This reduces any unrealistic expectations. </a:t>
            </a:r>
          </a:p>
          <a:p>
            <a:pPr marL="685800" lvl="1" indent="-228600">
              <a:buFontTx/>
              <a:buAutoNum type="arabicPeriod"/>
            </a:pPr>
            <a:endParaRPr lang="en-US" dirty="0" smtClean="0">
              <a:ea typeface="ヒラギノ角ゴ Pro W3"/>
              <a:cs typeface="ヒラギノ角ゴ Pro W3"/>
            </a:endParaRPr>
          </a:p>
        </p:txBody>
      </p:sp>
      <p:sp>
        <p:nvSpPr>
          <p:cNvPr id="79875" name="Slide Number Placeholder 3"/>
          <p:cNvSpPr>
            <a:spLocks noGrp="1"/>
          </p:cNvSpPr>
          <p:nvPr>
            <p:ph type="sldNum" sz="quarter" idx="5"/>
          </p:nvPr>
        </p:nvSpPr>
        <p:spPr>
          <a:noFill/>
        </p:spPr>
        <p:txBody>
          <a:bodyPr/>
          <a:lstStyle/>
          <a:p>
            <a:fld id="{6BF1A577-04DB-417E-A596-434DA65DA764}" type="slidenum">
              <a:rPr lang="da-DK" smtClean="0">
                <a:ea typeface="ヒラギノ角ゴ Pro W3"/>
                <a:cs typeface="ヒラギノ角ゴ Pro W3"/>
              </a:rPr>
              <a:pPr/>
              <a:t>32</a:t>
            </a:fld>
            <a:endParaRPr lang="da-DK" smtClean="0">
              <a:ea typeface="ヒラギノ角ゴ Pro W3"/>
              <a:cs typeface="ヒラギノ角ゴ Pro W3"/>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a:ln/>
        </p:spPr>
      </p:sp>
      <p:sp>
        <p:nvSpPr>
          <p:cNvPr id="81922" name="Notes Placeholder 2"/>
          <p:cNvSpPr>
            <a:spLocks noGrp="1"/>
          </p:cNvSpPr>
          <p:nvPr>
            <p:ph type="body" idx="1"/>
          </p:nvPr>
        </p:nvSpPr>
        <p:spPr>
          <a:noFill/>
          <a:ln/>
        </p:spPr>
        <p:txBody>
          <a:bodyPr/>
          <a:lstStyle/>
          <a:p>
            <a:pPr marL="685800" lvl="1" indent="-228600">
              <a:buFontTx/>
              <a:buAutoNum type="arabicPeriod"/>
            </a:pPr>
            <a:r>
              <a:rPr lang="en-US" dirty="0" smtClean="0">
                <a:ea typeface="ヒラギノ角ゴ Pro W3"/>
                <a:cs typeface="ヒラギノ角ゴ Pro W3"/>
              </a:rPr>
              <a:t>In scientific experiments it is usual that one has a control group, or a comparison group, that was not included in the scientific experiment. This is done to show if the experiment worked on the group that was included. This is NOT ethical and should be avoided when planning psychosocial interventions. It is not ethical to deprive some people of psychosocial support purely for comparison purposes. The only way this sometimes works, is if a psychosocial response is implemented with a time delay in some groups – then one could  make comparisons with groups that were waiting to receive support. </a:t>
            </a:r>
          </a:p>
          <a:p>
            <a:pPr marL="685800" lvl="1" indent="-228600">
              <a:buFontTx/>
              <a:buAutoNum type="arabicPeriod"/>
            </a:pPr>
            <a:r>
              <a:rPr lang="en-US" dirty="0" smtClean="0">
                <a:ea typeface="ヒラギノ角ゴ Pro W3"/>
                <a:cs typeface="ヒラギノ角ゴ Pro W3"/>
              </a:rPr>
              <a:t>It is very important that all people who collect data do so in a culturally appropriate and respectful manner. All persons who provide data should also give their informed consent at the beginning of the data collection activity. </a:t>
            </a:r>
          </a:p>
          <a:p>
            <a:pPr marL="685800" lvl="1" indent="-228600">
              <a:buFontTx/>
              <a:buAutoNum type="arabicPeriod"/>
            </a:pPr>
            <a:r>
              <a:rPr lang="en-US" dirty="0" smtClean="0">
                <a:ea typeface="ヒラギノ角ゴ Pro W3"/>
                <a:cs typeface="ヒラギノ角ゴ Pro W3"/>
              </a:rPr>
              <a:t>Whilst giving informers the opportunity to give consent, it should also be explained to them that all the data will be private and confidential, and their names will not be made public or shared with others, except for the purposes of assisting them with psychosocial support. </a:t>
            </a:r>
          </a:p>
          <a:p>
            <a:pPr marL="685800" lvl="1" indent="-228600">
              <a:buFontTx/>
              <a:buAutoNum type="arabicPeriod"/>
            </a:pPr>
            <a:r>
              <a:rPr lang="en-US" dirty="0" smtClean="0">
                <a:ea typeface="ヒラギノ角ゴ Pro W3"/>
                <a:cs typeface="ヒラギノ角ゴ Pro W3"/>
              </a:rPr>
              <a:t>When people have gone through a difficult experience, it may be painful and disturbing for them to talk about it again to others. Data collectors should be trained to deal with this, especially when they are collecting information on psychosocial needs. It is best data collectors expect strong reactions, so they know what to do. </a:t>
            </a:r>
          </a:p>
          <a:p>
            <a:pPr marL="685800" lvl="1" indent="-228600">
              <a:buFontTx/>
              <a:buAutoNum type="arabicPeriod"/>
            </a:pPr>
            <a:endParaRPr lang="en-US" dirty="0" smtClean="0">
              <a:ea typeface="ヒラギノ角ゴ Pro W3"/>
              <a:cs typeface="ヒラギノ角ゴ Pro W3"/>
            </a:endParaRPr>
          </a:p>
          <a:p>
            <a:pPr marL="685800" lvl="1" indent="-228600">
              <a:buFontTx/>
              <a:buNone/>
            </a:pPr>
            <a:endParaRPr dirty="0"/>
          </a:p>
        </p:txBody>
      </p:sp>
      <p:sp>
        <p:nvSpPr>
          <p:cNvPr id="81923" name="Slide Number Placeholder 3"/>
          <p:cNvSpPr>
            <a:spLocks noGrp="1"/>
          </p:cNvSpPr>
          <p:nvPr>
            <p:ph type="sldNum" sz="quarter" idx="5"/>
          </p:nvPr>
        </p:nvSpPr>
        <p:spPr>
          <a:noFill/>
        </p:spPr>
        <p:txBody>
          <a:bodyPr/>
          <a:lstStyle/>
          <a:p>
            <a:fld id="{893A3462-B468-4298-A732-E6452A04CB70}" type="slidenum">
              <a:rPr lang="da-DK" smtClean="0">
                <a:ea typeface="ヒラギノ角ゴ Pro W3"/>
                <a:cs typeface="ヒラギノ角ゴ Pro W3"/>
              </a:rPr>
              <a:pPr/>
              <a:t>33</a:t>
            </a:fld>
            <a:endParaRPr lang="da-DK" smtClean="0">
              <a:ea typeface="ヒラギノ角ゴ Pro W3"/>
              <a:cs typeface="ヒラギノ角ゴ Pro W3"/>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p:spPr>
        <p:txBody>
          <a:bodyPr/>
          <a:lstStyle/>
          <a:p>
            <a:fld id="{27CB5191-2CDB-486C-936F-3263D94A299D}" type="slidenum">
              <a:rPr lang="da-DK" smtClean="0">
                <a:ea typeface="ヒラギノ角ゴ Pro W3"/>
                <a:cs typeface="ヒラギノ角ゴ Pro W3"/>
              </a:rPr>
              <a:pPr/>
              <a:t>34</a:t>
            </a:fld>
            <a:endParaRPr lang="da-DK" smtClean="0">
              <a:ea typeface="ヒラギノ角ゴ Pro W3"/>
              <a:cs typeface="ヒラギノ角ゴ Pro W3"/>
            </a:endParaRPr>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ea typeface="ヒラギノ角ゴ Pro W3"/>
                <a:cs typeface="ヒラギノ角ゴ Pro W3"/>
              </a:rPr>
              <a:t>Explain: </a:t>
            </a:r>
            <a:r>
              <a:rPr lang="en-GB" dirty="0" smtClean="0">
                <a:ea typeface="ヒラギノ角ゴ Pro W3"/>
                <a:cs typeface="ヒラギノ角ゴ Pro W3"/>
              </a:rPr>
              <a:t>Now that we have talked about what monitoring and evaluation are, how they are done and why they are so important, I want you to consider what needs to be done to plan good monitoring and evaluation. </a:t>
            </a:r>
          </a:p>
          <a:p>
            <a:pPr marL="228600" indent="-228600" eaLnBrk="1" hangingPunct="1">
              <a:buFontTx/>
              <a:buAutoNum type="arabicPeriod"/>
            </a:pPr>
            <a:r>
              <a:rPr lang="en-GB" b="1" dirty="0" smtClean="0">
                <a:ea typeface="ヒラギノ角ゴ Pro W3"/>
                <a:cs typeface="ヒラギノ角ゴ Pro W3"/>
              </a:rPr>
              <a:t>Ask the participants to sit in groups and discuss the given question.</a:t>
            </a:r>
          </a:p>
          <a:p>
            <a:pPr marL="228600" indent="-228600" eaLnBrk="1" hangingPunct="1">
              <a:buFontTx/>
              <a:buAutoNum type="arabicPeriod"/>
            </a:pPr>
            <a:r>
              <a:rPr lang="en-US" b="1" dirty="0" smtClean="0">
                <a:ea typeface="ヒラギノ角ゴ Pro W3"/>
                <a:cs typeface="ヒラギノ角ゴ Pro W3"/>
              </a:rPr>
              <a:t>Give them flip charts to record their findings and when they have had adequate time ask them to present their group work to plenary and move on to the next slides as a summary. </a:t>
            </a:r>
            <a:endParaRPr lang="en-GB" b="1" dirty="0" smtClean="0">
              <a:ea typeface="ヒラギノ角ゴ Pro W3"/>
              <a:cs typeface="ヒラギノ角ゴ Pro W3"/>
            </a:endParaRPr>
          </a:p>
          <a:p>
            <a:pPr marL="228600" indent="-228600" eaLnBrk="1" hangingPunct="1">
              <a:buFontTx/>
              <a:buNone/>
            </a:pPr>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a:noFill/>
        </p:spPr>
        <p:txBody>
          <a:bodyPr/>
          <a:lstStyle/>
          <a:p>
            <a:fld id="{3B931DF3-E803-45DF-8B73-9AFC5CF9D6F6}" type="slidenum">
              <a:rPr lang="da-DK" smtClean="0">
                <a:ea typeface="ヒラギノ角ゴ Pro W3"/>
                <a:cs typeface="ヒラギノ角ゴ Pro W3"/>
              </a:rPr>
              <a:pPr/>
              <a:t>35</a:t>
            </a:fld>
            <a:endParaRPr lang="da-DK" smtClean="0">
              <a:ea typeface="ヒラギノ角ゴ Pro W3"/>
              <a:cs typeface="ヒラギノ角ゴ Pro W3"/>
            </a:endParaRPr>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ea typeface="ヒラギノ角ゴ Pro W3"/>
                <a:cs typeface="ヒラギノ角ゴ Pro W3"/>
              </a:rPr>
              <a:t>Two important aspects of planning for good M and E are timing and training. </a:t>
            </a:r>
          </a:p>
          <a:p>
            <a:pPr marL="228600" indent="-228600" eaLnBrk="1" hangingPunct="1">
              <a:buFontTx/>
              <a:buAutoNum type="arabicPeriod"/>
            </a:pPr>
            <a:r>
              <a:rPr lang="en-US" dirty="0" smtClean="0">
                <a:ea typeface="ヒラギノ角ゴ Pro W3"/>
                <a:cs typeface="ヒラギノ角ゴ Pro W3"/>
              </a:rPr>
              <a:t>Regarding timing, it is first and foremost important to know and plan according to whether you are going to implement a short term or long term response. This will determine the appropriate intervals for monitoring activities, and planning of evaluations. </a:t>
            </a:r>
          </a:p>
          <a:p>
            <a:pPr marL="228600" indent="-228600" eaLnBrk="1" hangingPunct="1">
              <a:buFontTx/>
              <a:buAutoNum type="arabicPeriod"/>
            </a:pPr>
            <a:r>
              <a:rPr lang="en-US" dirty="0" smtClean="0">
                <a:ea typeface="ヒラギノ角ゴ Pro W3"/>
                <a:cs typeface="ヒラギノ角ゴ Pro W3"/>
              </a:rPr>
              <a:t>Secondly, when planning data collection activities, it is of course important to plan these activities when it is convenient for the targeted population. For example, it would not be a good idea to plan data collection with in-school children during exam time, or during their holidays. </a:t>
            </a:r>
          </a:p>
          <a:p>
            <a:pPr marL="228600" indent="-228600" eaLnBrk="1" hangingPunct="1">
              <a:buFontTx/>
              <a:buAutoNum type="arabicPeriod"/>
            </a:pPr>
            <a:r>
              <a:rPr lang="en-US" dirty="0" smtClean="0">
                <a:ea typeface="ヒラギノ角ゴ Pro W3"/>
                <a:cs typeface="ヒラギノ角ゴ Pro W3"/>
              </a:rPr>
              <a:t>Third, both monitoring and evaluation take TIME. The amount of time taken to conduct these activities well should NOT be underestimated. Time should be allocated and budgeted for, in terms of financial and human resources. </a:t>
            </a:r>
          </a:p>
          <a:p>
            <a:pPr marL="228600" indent="-228600" eaLnBrk="1" hangingPunct="1">
              <a:buFontTx/>
              <a:buAutoNum type="arabicPeriod"/>
            </a:pPr>
            <a:r>
              <a:rPr lang="en-US" dirty="0" smtClean="0">
                <a:ea typeface="ヒラギノ角ゴ Pro W3"/>
                <a:cs typeface="ヒラギノ角ゴ Pro W3"/>
              </a:rPr>
              <a:t>Regarding training: </a:t>
            </a:r>
          </a:p>
          <a:p>
            <a:pPr marL="685800" lvl="1" indent="-228600" eaLnBrk="1" hangingPunct="1">
              <a:buFontTx/>
              <a:buAutoNum type="arabicPeriod"/>
            </a:pPr>
            <a:r>
              <a:rPr lang="en-US" dirty="0" smtClean="0">
                <a:ea typeface="ヒラギノ角ゴ Pro W3"/>
                <a:cs typeface="ヒラギノ角ゴ Pro W3"/>
              </a:rPr>
              <a:t>It may be necessary for top management staff to receive some training, or at least, orientation on what psychosocial support is, how it will be provided, and what needs to be done in terms of M and E. The reason for this is that PSS is not a cross-cutting field YET, at some management staff may not yet understand exactly what it is. To enable budgeting for M and E, they need to understand what it is first. </a:t>
            </a:r>
          </a:p>
          <a:p>
            <a:pPr marL="685800" lvl="1" indent="-228600" eaLnBrk="1" hangingPunct="1">
              <a:buFontTx/>
              <a:buAutoNum type="arabicPeriod"/>
            </a:pPr>
            <a:r>
              <a:rPr lang="en-US" dirty="0" smtClean="0">
                <a:ea typeface="ヒラギノ角ゴ Pro W3"/>
                <a:cs typeface="ヒラギノ角ゴ Pro W3"/>
              </a:rPr>
              <a:t>Second, data collectors need careful training in data collection methods and ethics. </a:t>
            </a:r>
          </a:p>
          <a:p>
            <a:pPr marL="685800" lvl="1" indent="-228600" eaLnBrk="1" hangingPunct="1">
              <a:buFontTx/>
              <a:buAutoNum type="arabicPeriod"/>
            </a:pPr>
            <a:r>
              <a:rPr lang="en-US" dirty="0" smtClean="0">
                <a:ea typeface="ヒラギノ角ゴ Pro W3"/>
                <a:cs typeface="ヒラギノ角ゴ Pro W3"/>
              </a:rPr>
              <a:t>Third, the program team who have responsibility for the M and E activities also need to be well-trained and skilled in data collection, analysis and appropriate reporting. </a:t>
            </a:r>
            <a:endParaRPr lang="en-GB" dirty="0" smtClean="0">
              <a:ea typeface="ヒラギノ角ゴ Pro W3"/>
              <a:cs typeface="ヒラギノ角ゴ Pro W3"/>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p:cNvSpPr>
            <a:spLocks noGrp="1" noChangeArrowheads="1"/>
          </p:cNvSpPr>
          <p:nvPr>
            <p:ph type="sldNum" sz="quarter" idx="5"/>
          </p:nvPr>
        </p:nvSpPr>
        <p:spPr>
          <a:noFill/>
        </p:spPr>
        <p:txBody>
          <a:bodyPr/>
          <a:lstStyle/>
          <a:p>
            <a:fld id="{53C3A50F-AF39-49D6-8D7D-CE3EF814431D}" type="slidenum">
              <a:rPr lang="da-DK" smtClean="0">
                <a:ea typeface="ヒラギノ角ゴ Pro W3"/>
                <a:cs typeface="ヒラギノ角ゴ Pro W3"/>
              </a:rPr>
              <a:pPr/>
              <a:t>36</a:t>
            </a:fld>
            <a:endParaRPr lang="da-DK" smtClean="0">
              <a:ea typeface="ヒラギノ角ゴ Pro W3"/>
              <a:cs typeface="ヒラギノ角ゴ Pro W3"/>
            </a:endParaRPr>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ea typeface="ヒラギノ角ゴ Pro W3"/>
                <a:cs typeface="ヒラギノ角ゴ Pro W3"/>
              </a:rPr>
              <a:t>As mentioned on the previous slide, good planning for M and E requires adequate resource allocation. </a:t>
            </a:r>
          </a:p>
          <a:p>
            <a:pPr marL="228600" indent="-228600" eaLnBrk="1" hangingPunct="1">
              <a:buFontTx/>
              <a:buAutoNum type="arabicPeriod"/>
            </a:pPr>
            <a:r>
              <a:rPr lang="en-US" dirty="0" smtClean="0">
                <a:ea typeface="ヒラギノ角ゴ Pro W3"/>
                <a:cs typeface="ヒラギノ角ゴ Pro W3"/>
              </a:rPr>
              <a:t>The final important part of planning, is making sure that monitoring tools are well-prepared and carefully filled out – according to the required standards and formats. This will make reporting easier and more successful</a:t>
            </a:r>
          </a:p>
          <a:p>
            <a:pPr marL="228600" indent="-228600" eaLnBrk="1" hangingPunct="1">
              <a:buFontTx/>
              <a:buAutoNum type="arabicPeriod"/>
            </a:pPr>
            <a:r>
              <a:rPr lang="en-GB" dirty="0" smtClean="0">
                <a:ea typeface="ヒラギノ角ゴ Pro W3"/>
                <a:cs typeface="ヒラギノ角ゴ Pro W3"/>
              </a:rPr>
              <a:t>As results of monitoring and evaluation activities are achieved, decisions also have to be made on how to share the results. There may be a need to present the results in different ways, according to who is going to read them. Donors might, for example, want financial reporting, whereas the beneficiaries and the public may be more interested in results of the impacts of the interventions, and recommendations for the future. </a:t>
            </a:r>
          </a:p>
          <a:p>
            <a:pPr marL="228600" indent="-228600" eaLnBrk="1" hangingPunct="1">
              <a:buFontTx/>
              <a:buNone/>
            </a:pPr>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p:spPr>
        <p:txBody>
          <a:bodyPr/>
          <a:lstStyle/>
          <a:p>
            <a:fld id="{AD7AF05F-DAC4-472D-8E6B-36990FDBE92A}" type="slidenum">
              <a:rPr lang="da-DK" smtClean="0">
                <a:ea typeface="ヒラギノ角ゴ Pro W3"/>
                <a:cs typeface="ヒラギノ角ゴ Pro W3"/>
              </a:rPr>
              <a:pPr/>
              <a:t>37</a:t>
            </a:fld>
            <a:endParaRPr lang="da-DK" smtClean="0">
              <a:ea typeface="ヒラギノ角ゴ Pro W3"/>
              <a:cs typeface="ヒラギノ角ゴ Pro W3"/>
            </a:endParaRPr>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ln/>
        </p:spPr>
        <p:txBody>
          <a:bodyPr/>
          <a:lstStyle/>
          <a:p>
            <a:pPr marL="228600" indent="-228600" eaLnBrk="1" hangingPunct="1">
              <a:buFontTx/>
              <a:buAutoNum type="arabicPeriod"/>
            </a:pPr>
            <a:r>
              <a:rPr lang="en-US" b="1" dirty="0" smtClean="0">
                <a:ea typeface="ヒラギノ角ゴ Pro W3"/>
                <a:cs typeface="ヒラギノ角ゴ Pro W3"/>
              </a:rPr>
              <a:t>In summary, ask the participants why they think monitoring and evaluation is so important, particularly for psychosocial responses. </a:t>
            </a:r>
          </a:p>
          <a:p>
            <a:pPr marL="228600" indent="-228600" eaLnBrk="1" hangingPunct="1">
              <a:buFontTx/>
              <a:buAutoNum type="arabicPeriod"/>
            </a:pPr>
            <a:r>
              <a:rPr lang="en-US" b="1" dirty="0" smtClean="0">
                <a:ea typeface="ヒラギノ角ゴ Pro W3"/>
                <a:cs typeface="ヒラギノ角ゴ Pro W3"/>
              </a:rPr>
              <a:t>When they have finished, present this simple summary with the three given points. </a:t>
            </a:r>
          </a:p>
          <a:p>
            <a:pPr marL="685800" lvl="1" indent="-228600" eaLnBrk="1" hangingPunct="1">
              <a:buFontTx/>
              <a:buAutoNum type="arabicPeriod"/>
            </a:pPr>
            <a:r>
              <a:rPr lang="en-US" dirty="0" smtClean="0">
                <a:ea typeface="ヒラギノ角ゴ Pro W3"/>
                <a:cs typeface="ヒラギノ角ゴ Pro W3"/>
              </a:rPr>
              <a:t>M and E help to keep us on the right track throughout the program period. </a:t>
            </a:r>
          </a:p>
          <a:p>
            <a:pPr marL="685800" lvl="1" indent="-228600" eaLnBrk="1" hangingPunct="1">
              <a:buFontTx/>
              <a:buAutoNum type="arabicPeriod"/>
            </a:pPr>
            <a:r>
              <a:rPr lang="en-US" dirty="0" smtClean="0">
                <a:ea typeface="ヒラギノ角ゴ Pro W3"/>
                <a:cs typeface="ヒラギノ角ゴ Pro W3"/>
              </a:rPr>
              <a:t>They also help us to understand what the local meaning of psychosocial wellbeing is, for the given population. This is very important as we increasingly recognize that psychosocial wellbeing is experienced differently by different people, in different situations. </a:t>
            </a:r>
          </a:p>
          <a:p>
            <a:pPr marL="685800" lvl="1" indent="-228600" eaLnBrk="1" hangingPunct="1">
              <a:buFontTx/>
              <a:buAutoNum type="arabicPeriod"/>
            </a:pPr>
            <a:r>
              <a:rPr lang="en-US" dirty="0" smtClean="0">
                <a:ea typeface="ヒラギノ角ゴ Pro W3"/>
                <a:cs typeface="ヒラギノ角ゴ Pro W3"/>
              </a:rPr>
              <a:t>Successful data collection, reporting and information sharing in monitoring and evaluation are also invaluable tools for research in the field of psychosocial support – which is definitely still needed. The results of research, and of every monitoring and evaluation activity, help us to improve psychosocial responses, now and in the future. </a:t>
            </a:r>
            <a:endParaRPr lang="en-GB" dirty="0" smtClean="0">
              <a:ea typeface="ヒラギノ角ゴ Pro W3"/>
              <a:cs typeface="ヒラギノ角ゴ Pro W3"/>
            </a:endParaRPr>
          </a:p>
          <a:p>
            <a:pPr marL="228600" indent="-228600" eaLnBrk="1" hangingPunct="1">
              <a:buFontTx/>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p:spPr>
        <p:txBody>
          <a:bodyPr/>
          <a:lstStyle/>
          <a:p>
            <a:fld id="{28CB6467-2BF6-4F5E-A361-C033314D9710}" type="slidenum">
              <a:rPr lang="da-DK" smtClean="0">
                <a:ea typeface="ヒラギノ角ゴ Pro W3"/>
                <a:cs typeface="ヒラギノ角ゴ Pro W3"/>
              </a:rPr>
              <a:pPr/>
              <a:t>4</a:t>
            </a:fld>
            <a:endParaRPr lang="da-DK" smtClean="0">
              <a:ea typeface="ヒラギノ角ゴ Pro W3"/>
              <a:cs typeface="ヒラギノ角ゴ Pro W3"/>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dirty="0" smtClean="0">
                <a:ea typeface="ヒラギノ角ゴ Pro W3"/>
                <a:cs typeface="ヒラギノ角ゴ Pro W3"/>
              </a:rPr>
              <a:t>1.Give the participants pieces of card (1/4 of an A4 sheet), markers and sticky putty to display their cards. Ask them what words come to mind then they think of the term ‘monitoring’ and ask them to write these words on their pieces of card, writing one word on each piece of card – for example: ‘checking’, or ‘control’, or ‘quality’. After a few minutes when they have finished, ask them to place their cards on an assigned board or wall space. If they see someone else has written the same word as them, they should just put the card on top of that card. </a:t>
            </a:r>
          </a:p>
          <a:p>
            <a:pPr eaLnBrk="1" hangingPunct="1"/>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p:spPr>
        <p:txBody>
          <a:bodyPr/>
          <a:lstStyle/>
          <a:p>
            <a:fld id="{BA4A1812-9A1C-4BE6-98D4-20E0E1D9FD9A}" type="slidenum">
              <a:rPr lang="da-DK" smtClean="0">
                <a:ea typeface="ヒラギノ角ゴ Pro W3"/>
                <a:cs typeface="ヒラギノ角ゴ Pro W3"/>
              </a:rPr>
              <a:pPr/>
              <a:t>5</a:t>
            </a:fld>
            <a:endParaRPr lang="da-DK" smtClean="0">
              <a:ea typeface="ヒラギノ角ゴ Pro W3"/>
              <a:cs typeface="ヒラギノ角ゴ Pro W3"/>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ea typeface="ヒラギノ角ゴ Pro W3"/>
                <a:cs typeface="ヒラギノ角ゴ Pro W3"/>
              </a:rPr>
              <a:t>There are two main types of monitoring activities. </a:t>
            </a:r>
          </a:p>
          <a:p>
            <a:pPr marL="228600" indent="-228600" eaLnBrk="1" hangingPunct="1">
              <a:buFontTx/>
              <a:buAutoNum type="arabicPeriod"/>
            </a:pPr>
            <a:r>
              <a:rPr lang="en-GB" dirty="0" smtClean="0">
                <a:ea typeface="ヒラギノ角ゴ Pro W3"/>
                <a:cs typeface="ヒラギノ角ゴ Pro W3"/>
              </a:rPr>
              <a:t>The first is on the process of the response – looking at the progress and development of the response. </a:t>
            </a:r>
          </a:p>
          <a:p>
            <a:pPr marL="228600" indent="-228600" eaLnBrk="1" hangingPunct="1">
              <a:buFontTx/>
              <a:buAutoNum type="arabicPeriod"/>
            </a:pPr>
            <a:r>
              <a:rPr lang="en-GB" dirty="0" smtClean="0">
                <a:ea typeface="ヒラギノ角ゴ Pro W3"/>
                <a:cs typeface="ヒラギノ角ゴ Pro W3"/>
              </a:rPr>
              <a:t>This explores whether activities are being implemented as planned </a:t>
            </a:r>
          </a:p>
          <a:p>
            <a:pPr marL="228600" indent="-228600" eaLnBrk="1" hangingPunct="1">
              <a:buFontTx/>
              <a:buAutoNum type="arabicPeriod"/>
            </a:pPr>
            <a:r>
              <a:rPr lang="en-GB" dirty="0" smtClean="0">
                <a:ea typeface="ヒラギノ角ゴ Pro W3"/>
                <a:cs typeface="ヒラギノ角ゴ Pro W3"/>
              </a:rPr>
              <a:t>And whether resources are being used in the way they were supposed to – and if not, why not? </a:t>
            </a:r>
          </a:p>
          <a:p>
            <a:pPr marL="228600" indent="-228600" eaLnBrk="1" hangingPunct="1">
              <a:buFontTx/>
              <a:buAutoNum type="arabicPeriod"/>
            </a:pPr>
            <a:r>
              <a:rPr lang="en-GB" dirty="0" smtClean="0">
                <a:ea typeface="ヒラギノ角ゴ Pro W3"/>
                <a:cs typeface="ヒラギノ角ゴ Pro W3"/>
              </a:rPr>
              <a:t>And at whether any problems have developed in terms of implementation, and if so, how can these problems best be dealt with</a:t>
            </a:r>
          </a:p>
          <a:p>
            <a:pPr marL="228600" indent="-228600" eaLnBrk="1" hangingPunct="1">
              <a:buFontTx/>
              <a:buAutoNum type="arabicPeriod"/>
            </a:pPr>
            <a:r>
              <a:rPr lang="en-GB" dirty="0" smtClean="0">
                <a:ea typeface="ヒラギノ角ゴ Pro W3"/>
                <a:cs typeface="ヒラギノ角ゴ Pro W3"/>
              </a:rPr>
              <a:t>This type of monitoring also looks at whether new opportunities have arisen to improve the progress of the response. </a:t>
            </a:r>
          </a:p>
          <a:p>
            <a:pPr marL="228600" indent="-228600" eaLnBrk="1" hangingPunct="1"/>
            <a:endParaRPr lang="en-GB" dirty="0" smtClean="0">
              <a:ea typeface="ヒラギノ角ゴ Pro W3"/>
              <a:cs typeface="ヒラギノ角ゴ Pro W3"/>
            </a:endParaRPr>
          </a:p>
          <a:p>
            <a:pPr marL="228600" indent="-228600" eaLnBrk="1" hangingPunct="1"/>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0D38242B-5F05-40B6-B8D5-9F37FF0BB7CE}" type="slidenum">
              <a:rPr lang="da-DK" smtClean="0">
                <a:ea typeface="ヒラギノ角ゴ Pro W3"/>
                <a:cs typeface="ヒラギノ角ゴ Pro W3"/>
              </a:rPr>
              <a:pPr/>
              <a:t>6</a:t>
            </a:fld>
            <a:endParaRPr lang="da-DK" smtClean="0">
              <a:ea typeface="ヒラギノ角ゴ Pro W3"/>
              <a:cs typeface="ヒラギノ角ゴ Pro W3"/>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ea typeface="ヒラギノ角ゴ Pro W3"/>
                <a:cs typeface="ヒラギノ角ゴ Pro W3"/>
              </a:rPr>
              <a:t>There are two main types of monitoring activities. </a:t>
            </a:r>
          </a:p>
          <a:p>
            <a:pPr marL="228600" indent="-228600"/>
            <a:r>
              <a:rPr lang="en-GB" dirty="0" smtClean="0">
                <a:ea typeface="ヒラギノ角ゴ Pro W3"/>
                <a:cs typeface="ヒラギノ角ゴ Pro W3"/>
              </a:rPr>
              <a:t>2. The second is results oriented and measures direct results of the implemented activities, such as whether activities, present and planned, are relevant to the needs of the population. </a:t>
            </a:r>
          </a:p>
          <a:p>
            <a:pPr marL="228600" indent="-228600"/>
            <a:r>
              <a:rPr lang="en-GB" dirty="0" smtClean="0">
                <a:ea typeface="ヒラギノ角ゴ Pro W3"/>
                <a:cs typeface="ヒラギノ角ゴ Pro W3"/>
              </a:rPr>
              <a:t>- Are the objectives of the response still realistic and relevant or do they need changing?</a:t>
            </a:r>
          </a:p>
          <a:p>
            <a:pPr marL="228600" indent="-228600"/>
            <a:r>
              <a:rPr lang="en-GB" dirty="0" smtClean="0">
                <a:ea typeface="ヒラギノ角ゴ Pro W3"/>
                <a:cs typeface="ヒラギノ角ゴ Pro W3"/>
              </a:rPr>
              <a:t>- Are there changes in the targeted population or the external environment have occurred that affect the planned activities</a:t>
            </a:r>
          </a:p>
          <a:p>
            <a:pPr marL="228600" indent="-228600"/>
            <a:r>
              <a:rPr lang="en-GB" dirty="0" smtClean="0">
                <a:ea typeface="ヒラギノ角ゴ Pro W3"/>
                <a:cs typeface="ヒラギノ角ゴ Pro W3"/>
              </a:rPr>
              <a:t>- New information is needed to enhance understanding of the presenting situation</a:t>
            </a:r>
          </a:p>
          <a:p>
            <a:pPr marL="228600" indent="-228600"/>
            <a:r>
              <a:rPr lang="en-GB" dirty="0" smtClean="0">
                <a:ea typeface="ヒラギノ角ゴ Pro W3"/>
                <a:cs typeface="ヒラギノ角ゴ Pro W3"/>
              </a:rPr>
              <a:t>- Both types of monitoring are useful and are required for reporting purposes.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p>
            <a:fld id="{E243798E-C2AE-4028-8301-3BCFD7E0272D}" type="slidenum">
              <a:rPr lang="da-DK" smtClean="0">
                <a:ea typeface="ヒラギノ角ゴ Pro W3"/>
                <a:cs typeface="ヒラギノ角ゴ Pro W3"/>
              </a:rPr>
              <a:pPr/>
              <a:t>7</a:t>
            </a:fld>
            <a:endParaRPr lang="da-DK" smtClean="0">
              <a:ea typeface="ヒラギノ角ゴ Pro W3"/>
              <a:cs typeface="ヒラギノ角ゴ Pro W3"/>
            </a:endParaRPr>
          </a:p>
        </p:txBody>
      </p:sp>
      <p:sp>
        <p:nvSpPr>
          <p:cNvPr id="28674"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ln/>
        </p:spPr>
        <p:txBody>
          <a:bodyPr/>
          <a:lstStyle/>
          <a:p>
            <a:pPr marL="228600" indent="-228600" eaLnBrk="1" hangingPunct="1">
              <a:buFontTx/>
              <a:buAutoNum type="arabicPeriod"/>
              <a:defRPr/>
            </a:pPr>
            <a:r>
              <a:rPr lang="en-GB" dirty="0" smtClean="0"/>
              <a:t>In very simple terms, monitoring helps us to keep a track of whether the response is still relevant to the needs of the population. </a:t>
            </a:r>
          </a:p>
          <a:p>
            <a:pPr marL="228600" indent="-228600" eaLnBrk="1" hangingPunct="1">
              <a:buFontTx/>
              <a:buAutoNum type="arabicPeriod"/>
              <a:defRPr/>
            </a:pPr>
            <a:r>
              <a:rPr lang="en-GB" dirty="0" smtClean="0"/>
              <a:t>This is done by keeping track of the inputs, outputs and outcomes of the implemented interventions by using indicators. </a:t>
            </a:r>
          </a:p>
          <a:p>
            <a:pPr eaLnBrk="1" hangingPunct="1">
              <a:defRPr/>
            </a:pPr>
            <a:endParaRPr lang="en-GB" dirty="0" smtClean="0"/>
          </a:p>
          <a:p>
            <a:pPr eaLnBrk="1" hangingPunct="1">
              <a:defRPr/>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p>
            <a:fld id="{A2B4D78C-D0D7-48A5-A6CF-B73C2BB83525}" type="slidenum">
              <a:rPr lang="da-DK" smtClean="0">
                <a:ea typeface="ヒラギノ角ゴ Pro W3"/>
                <a:cs typeface="ヒラギノ角ゴ Pro W3"/>
              </a:rPr>
              <a:pPr/>
              <a:t>8</a:t>
            </a:fld>
            <a:endParaRPr lang="da-DK" smtClean="0">
              <a:ea typeface="ヒラギノ角ゴ Pro W3"/>
              <a:cs typeface="ヒラギノ角ゴ Pro W3"/>
            </a:endParaRPr>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ea typeface="ヒラギノ角ゴ Pro W3"/>
                <a:cs typeface="ヒラギノ角ゴ Pro W3"/>
              </a:rPr>
              <a:t>Ask the participants what these terms mean, one by one</a:t>
            </a:r>
          </a:p>
          <a:p>
            <a:pPr marL="228600" indent="-228600" eaLnBrk="1" hangingPunct="1">
              <a:buFontTx/>
              <a:buAutoNum type="arabicPeriod"/>
            </a:pPr>
            <a:r>
              <a:rPr lang="en-GB" b="1" dirty="0" smtClean="0">
                <a:ea typeface="ヒラギノ角ゴ Pro W3"/>
                <a:cs typeface="ヒラギノ角ゴ Pro W3"/>
              </a:rPr>
              <a:t>Use the explanations given to summarize or add to the responses of the participants – one by one.</a:t>
            </a:r>
          </a:p>
          <a:p>
            <a:pPr marL="228600" indent="-228600" eaLnBrk="1" hangingPunct="1"/>
            <a:r>
              <a:rPr lang="en-GB" b="1" dirty="0" smtClean="0">
                <a:ea typeface="ヒラギノ角ゴ Pro W3"/>
                <a:cs typeface="ヒラギノ角ゴ Pro W3"/>
              </a:rPr>
              <a:t> (for e.g. ask them what inputs are – when they have given their responses, CLICK and finish discussing inputs before asking what Outputs) Each arrow comes with a CLICK</a:t>
            </a:r>
          </a:p>
          <a:p>
            <a:pPr marL="228600" indent="-228600" eaLnBrk="1" hangingPunct="1"/>
            <a:endParaRPr lang="da-DK" dirty="0" smtClean="0">
              <a:ea typeface="ヒラギノ角ゴ Pro W3"/>
              <a:cs typeface="ヒラギノ角ゴ Pro W3"/>
            </a:endParaRPr>
          </a:p>
          <a:p>
            <a:pPr marL="228600" indent="-228600" eaLnBrk="1" hangingPunct="1"/>
            <a:endParaRPr lang="en-GB" b="1" dirty="0" smtClean="0">
              <a:ea typeface="ヒラギノ角ゴ Pro W3"/>
              <a:cs typeface="ヒラギノ角ゴ Pro W3"/>
            </a:endParaRPr>
          </a:p>
          <a:p>
            <a:pPr marL="228600" indent="-228600" eaLnBrk="1" hangingPunct="1"/>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fld id="{D88AFF07-FCF6-4CF2-B36F-48EDC938C490}" type="slidenum">
              <a:rPr lang="da-DK" smtClean="0">
                <a:ea typeface="ヒラギノ角ゴ Pro W3"/>
                <a:cs typeface="ヒラギノ角ゴ Pro W3"/>
              </a:rPr>
              <a:pPr/>
              <a:t>9</a:t>
            </a:fld>
            <a:endParaRPr lang="da-DK" smtClean="0">
              <a:ea typeface="ヒラギノ角ゴ Pro W3"/>
              <a:cs typeface="ヒラギノ角ゴ Pro W3"/>
            </a:endParaRPr>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p:spPr>
        <p:txBody>
          <a:bodyPr/>
          <a:lstStyle/>
          <a:p>
            <a:pPr marL="228600" marR="0" indent="-228600" algn="l" defTabSz="914400" rtl="0" eaLnBrk="1" fontAlgn="base" latinLnBrk="0" hangingPunct="1">
              <a:lnSpc>
                <a:spcPct val="100000"/>
              </a:lnSpc>
              <a:spcBef>
                <a:spcPct val="30000"/>
              </a:spcBef>
              <a:spcAft>
                <a:spcPct val="0"/>
              </a:spcAft>
              <a:buClrTx/>
              <a:buSzTx/>
              <a:buFontTx/>
              <a:buNone/>
              <a:tabLst/>
              <a:defRPr/>
            </a:pPr>
            <a:r>
              <a:rPr lang="en-US" b="1" dirty="0" smtClean="0">
                <a:ea typeface="ヒラギノ角ゴ Pro W3"/>
                <a:cs typeface="ヒラギノ角ゴ Pro W3"/>
              </a:rPr>
              <a:t>1.	Ask the participants what indicators are? Ask them to just say whatever they think they are, and write their explanations as simply as possible in a flip chart or a board. </a:t>
            </a:r>
            <a:r>
              <a:rPr lang="en-US" b="1" dirty="0" err="1" smtClean="0">
                <a:ea typeface="ヒラギノ角ゴ Pro W3"/>
                <a:cs typeface="ヒラギノ角ゴ Pro W3"/>
              </a:rPr>
              <a:t>Summarise</a:t>
            </a:r>
            <a:r>
              <a:rPr lang="en-US" b="1" dirty="0" smtClean="0">
                <a:ea typeface="ヒラギノ角ゴ Pro W3"/>
                <a:cs typeface="ヒラギノ角ゴ Pro W3"/>
              </a:rPr>
              <a:t> with the definition on the next slide. </a:t>
            </a:r>
            <a:endParaRPr lang="en-GB" b="1" dirty="0" smtClean="0">
              <a:ea typeface="ヒラギノ角ゴ Pro W3"/>
              <a:cs typeface="ヒラギノ角ゴ Pro W3"/>
            </a:endParaRPr>
          </a:p>
          <a:p>
            <a:pPr marL="228600" indent="-228600" eaLnBrk="1" hangingPunct="1">
              <a:buFontTx/>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Rectangle 17"/>
          <p:cNvSpPr>
            <a:spLocks noChangeArrowheads="1"/>
          </p:cNvSpPr>
          <p:nvPr/>
        </p:nvSpPr>
        <p:spPr bwMode="auto">
          <a:xfrm>
            <a:off x="381000" y="1752600"/>
            <a:ext cx="6858000" cy="4343400"/>
          </a:xfrm>
          <a:prstGeom prst="rect">
            <a:avLst/>
          </a:prstGeom>
          <a:noFill/>
          <a:ln w="9525">
            <a:noFill/>
            <a:miter lim="800000"/>
            <a:headEnd/>
            <a:tailEnd/>
          </a:ln>
        </p:spPr>
        <p:txBody>
          <a:bodyPr/>
          <a:lstStyle/>
          <a:p>
            <a:pPr>
              <a:spcBef>
                <a:spcPct val="20000"/>
              </a:spcBef>
              <a:defRPr/>
            </a:pPr>
            <a:r>
              <a:rPr lang="da-DK" sz="500" b="1">
                <a:latin typeface="Helvetica" charset="0"/>
                <a:ea typeface="ヒラギノ角ゴ Pro W3" charset="-128"/>
                <a:cs typeface="ヒラギノ角ゴ Pro W3" charset="-128"/>
              </a:rPr>
              <a:t>Click to edit Master text styles</a:t>
            </a:r>
          </a:p>
          <a:p>
            <a:pPr>
              <a:spcBef>
                <a:spcPct val="20000"/>
              </a:spcBef>
              <a:defRPr/>
            </a:pPr>
            <a:r>
              <a:rPr lang="da-DK" sz="500" b="1">
                <a:latin typeface="Helvetica" charset="0"/>
                <a:ea typeface="ヒラギノ角ゴ Pro W3" charset="-128"/>
                <a:cs typeface="ヒラギノ角ゴ Pro W3" charset="-128"/>
              </a:rPr>
              <a:t>Second level</a:t>
            </a:r>
          </a:p>
          <a:p>
            <a:pPr>
              <a:spcBef>
                <a:spcPct val="20000"/>
              </a:spcBef>
              <a:defRPr/>
            </a:pPr>
            <a:r>
              <a:rPr lang="da-DK" sz="500" b="1">
                <a:latin typeface="Helvetica" charset="0"/>
                <a:ea typeface="ヒラギノ角ゴ Pro W3" charset="-128"/>
                <a:cs typeface="ヒラギノ角ゴ Pro W3" charset="-128"/>
              </a:rPr>
              <a:t>Third level</a:t>
            </a:r>
          </a:p>
          <a:p>
            <a:pPr>
              <a:spcBef>
                <a:spcPct val="20000"/>
              </a:spcBef>
              <a:defRPr/>
            </a:pPr>
            <a:r>
              <a:rPr lang="da-DK" sz="500" b="1">
                <a:latin typeface="Helvetica" charset="0"/>
                <a:ea typeface="ヒラギノ角ゴ Pro W3" charset="-128"/>
                <a:cs typeface="ヒラギノ角ゴ Pro W3" charset="-128"/>
              </a:rPr>
              <a:t>Fourth level</a:t>
            </a:r>
          </a:p>
          <a:p>
            <a:pPr>
              <a:spcBef>
                <a:spcPct val="20000"/>
              </a:spcBef>
              <a:defRPr/>
            </a:pPr>
            <a:r>
              <a:rPr lang="da-DK" sz="500" b="1">
                <a:latin typeface="Helvetica" charset="0"/>
                <a:ea typeface="ヒラギノ角ゴ Pro W3" charset="-128"/>
                <a:cs typeface="ヒラギノ角ゴ Pro W3" charset="-128"/>
              </a:rPr>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4600" y="457200"/>
            <a:ext cx="19812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457200"/>
            <a:ext cx="57912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862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457200"/>
            <a:ext cx="79248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a-DK" smtClean="0"/>
              <a:t>Click to edit Master title style</a:t>
            </a:r>
          </a:p>
        </p:txBody>
      </p:sp>
      <p:sp>
        <p:nvSpPr>
          <p:cNvPr id="1027" name="Rectangle 3"/>
          <p:cNvSpPr>
            <a:spLocks noGrp="1" noChangeArrowheads="1"/>
          </p:cNvSpPr>
          <p:nvPr>
            <p:ph type="body" idx="1"/>
          </p:nvPr>
        </p:nvSpPr>
        <p:spPr bwMode="auto">
          <a:xfrm>
            <a:off x="381000" y="1752600"/>
            <a:ext cx="68580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p>
        </p:txBody>
      </p:sp>
    </p:spTree>
  </p:cSld>
  <p:clrMap bg1="lt1" tx1="dk1" bg2="lt2" tx2="dk2" accent1="accent1" accent2="accent2" accent3="accent3" accent4="accent4" accent5="accent5" accent6="accent6" hlink="hlink" folHlink="folHlink"/>
  <p:sldLayoutIdLst>
    <p:sldLayoutId id="2147483660"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2pPr>
      <a:lvl3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3pPr>
      <a:lvl4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4pPr>
      <a:lvl5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5pPr>
      <a:lvl6pPr marL="4572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6pPr>
      <a:lvl7pPr marL="9144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7pPr>
      <a:lvl8pPr marL="13716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8pPr>
      <a:lvl9pPr marL="18288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9pPr>
    </p:titleStyle>
    <p:bodyStyle>
      <a:lvl1pPr marL="342900" indent="-342900" algn="l" rtl="0" eaLnBrk="0" fontAlgn="base" hangingPunct="0">
        <a:spcBef>
          <a:spcPct val="20000"/>
        </a:spcBef>
        <a:spcAft>
          <a:spcPct val="0"/>
        </a:spcAft>
        <a:defRPr sz="1600">
          <a:solidFill>
            <a:schemeClr val="tx1"/>
          </a:solidFill>
          <a:latin typeface="+mn-lt"/>
          <a:ea typeface="+mn-ea"/>
          <a:cs typeface="+mn-cs"/>
        </a:defRPr>
      </a:lvl1pPr>
      <a:lvl2pPr marL="742950" indent="-285750" algn="l" rtl="0" eaLnBrk="0" fontAlgn="base" hangingPunct="0">
        <a:spcBef>
          <a:spcPct val="20000"/>
        </a:spcBef>
        <a:spcAft>
          <a:spcPct val="0"/>
        </a:spcAft>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30323"/>
        </a:solidFill>
        <a:effectLst/>
      </p:bgPr>
    </p:bg>
    <p:spTree>
      <p:nvGrpSpPr>
        <p:cNvPr id="1" name=""/>
        <p:cNvGrpSpPr/>
        <p:nvPr/>
      </p:nvGrpSpPr>
      <p:grpSpPr>
        <a:xfrm>
          <a:off x="0" y="0"/>
          <a:ext cx="0" cy="0"/>
          <a:chOff x="0" y="0"/>
          <a:chExt cx="0" cy="0"/>
        </a:xfrm>
      </p:grpSpPr>
      <p:pic>
        <p:nvPicPr>
          <p:cNvPr id="1536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5363" name="Text Box 11"/>
          <p:cNvSpPr txBox="1">
            <a:spLocks noChangeArrowheads="1"/>
          </p:cNvSpPr>
          <p:nvPr/>
        </p:nvSpPr>
        <p:spPr bwMode="auto">
          <a:xfrm>
            <a:off x="0" y="609600"/>
            <a:ext cx="9144000" cy="769938"/>
          </a:xfrm>
          <a:prstGeom prst="rect">
            <a:avLst/>
          </a:prstGeom>
          <a:noFill/>
          <a:ln w="9525">
            <a:noFill/>
            <a:miter lim="800000"/>
            <a:headEnd/>
            <a:tailEnd/>
          </a:ln>
        </p:spPr>
        <p:txBody>
          <a:bodyPr>
            <a:spAutoFit/>
          </a:bodyPr>
          <a:lstStyle/>
          <a:p>
            <a:pPr algn="ctr" eaLnBrk="0" hangingPunct="0">
              <a:spcBef>
                <a:spcPct val="50000"/>
              </a:spcBef>
            </a:pPr>
            <a:r>
              <a:rPr lang="da-DK" sz="4400" b="1" dirty="0">
                <a:solidFill>
                  <a:schemeClr val="tx2"/>
                </a:solidFill>
                <a:latin typeface="Helvetica"/>
              </a:rPr>
              <a:t>Suivi et </a:t>
            </a:r>
            <a:r>
              <a:rPr lang="da-DK" sz="4400" b="1" dirty="0" smtClean="0">
                <a:solidFill>
                  <a:schemeClr val="tx2"/>
                </a:solidFill>
                <a:latin typeface="Helvetica"/>
              </a:rPr>
              <a:t>Évaluation</a:t>
            </a:r>
            <a:endParaRPr lang="da-DK" sz="4400" b="1" dirty="0">
              <a:solidFill>
                <a:schemeClr val="tx2"/>
              </a:solidFill>
              <a:latin typeface="Helvetica"/>
            </a:endParaRPr>
          </a:p>
        </p:txBody>
      </p:sp>
      <p:sp>
        <p:nvSpPr>
          <p:cNvPr id="15364" name="Text Box 12"/>
          <p:cNvSpPr txBox="1">
            <a:spLocks noChangeArrowheads="1"/>
          </p:cNvSpPr>
          <p:nvPr/>
        </p:nvSpPr>
        <p:spPr bwMode="auto">
          <a:xfrm>
            <a:off x="3581400" y="150813"/>
            <a:ext cx="4876800" cy="246062"/>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15365" name="Picture 14"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15366" name="Picture 9"/>
          <p:cNvPicPr>
            <a:picLocks noChangeAspect="1"/>
          </p:cNvPicPr>
          <p:nvPr/>
        </p:nvPicPr>
        <p:blipFill>
          <a:blip r:embed="rId5"/>
          <a:srcRect/>
          <a:stretch>
            <a:fillRect/>
          </a:stretch>
        </p:blipFill>
        <p:spPr bwMode="auto">
          <a:xfrm>
            <a:off x="2133600" y="1676400"/>
            <a:ext cx="5181600" cy="4618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3794"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3379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3796"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pPr algn="ctr"/>
            <a:r>
              <a:rPr lang="en-US" sz="3200" b="1">
                <a:solidFill>
                  <a:schemeClr val="tx2"/>
                </a:solidFill>
                <a:latin typeface="Helvetica"/>
              </a:rPr>
              <a:t>Qu'est-ce que les indicateurs ? </a:t>
            </a:r>
          </a:p>
        </p:txBody>
      </p:sp>
      <p:sp>
        <p:nvSpPr>
          <p:cNvPr id="10" name="Rectangle 9"/>
          <p:cNvSpPr/>
          <p:nvPr/>
        </p:nvSpPr>
        <p:spPr>
          <a:xfrm>
            <a:off x="533400" y="1676400"/>
            <a:ext cx="8610600" cy="2400657"/>
          </a:xfrm>
          <a:prstGeom prst="rect">
            <a:avLst/>
          </a:prstGeom>
        </p:spPr>
        <p:txBody>
          <a:bodyPr wrap="square">
            <a:spAutoFit/>
          </a:bodyPr>
          <a:lstStyle/>
          <a:p>
            <a:pPr marL="406400" indent="-292100" eaLnBrk="0" hangingPunct="0">
              <a:spcAft>
                <a:spcPts val="0"/>
              </a:spcAft>
              <a:buFont typeface="Arial"/>
              <a:buChar char="•"/>
              <a:defRPr/>
            </a:pPr>
            <a:r>
              <a:rPr lang="en-US" dirty="0">
                <a:solidFill>
                  <a:srgbClr val="FF0000"/>
                </a:solidFill>
                <a:ea typeface="ヒラギノ角ゴ Pro W3" charset="-128"/>
                <a:cs typeface="ヒラギノ角ゴ Pro W3" charset="-128"/>
              </a:rPr>
              <a:t>Critères</a:t>
            </a:r>
            <a:r>
              <a:rPr lang="en-US" dirty="0">
                <a:ea typeface="ヒラギノ角ゴ Pro W3" charset="-128"/>
                <a:cs typeface="ヒラギノ角ゴ Pro W3" charset="-128"/>
              </a:rPr>
              <a:t> utilisés pour mesurer les </a:t>
            </a:r>
            <a:r>
              <a:rPr lang="en-US" dirty="0" err="1">
                <a:ea typeface="ヒラギノ角ゴ Pro W3" charset="-128"/>
                <a:cs typeface="ヒラギノ角ゴ Pro W3" charset="-128"/>
              </a:rPr>
              <a:t>données</a:t>
            </a:r>
            <a:r>
              <a:rPr lang="en-US" dirty="0">
                <a:ea typeface="ヒラギノ角ゴ Pro W3" charset="-128"/>
                <a:cs typeface="ヒラギノ角ゴ Pro W3" charset="-128"/>
              </a:rPr>
              <a:t> </a:t>
            </a:r>
            <a:r>
              <a:rPr lang="en-US" dirty="0" err="1" smtClean="0">
                <a:ea typeface="ヒラギノ角ゴ Pro W3" charset="-128"/>
                <a:cs typeface="ヒラギノ角ゴ Pro W3" charset="-128"/>
              </a:rPr>
              <a:t>recueillies</a:t>
            </a:r>
            <a:endParaRPr lang="en-US" dirty="0" smtClean="0">
              <a:ea typeface="ヒラギノ角ゴ Pro W3" charset="-128"/>
              <a:cs typeface="ヒラギノ角ゴ Pro W3" charset="-128"/>
            </a:endParaRPr>
          </a:p>
          <a:p>
            <a:pPr marL="406400" indent="-292100" eaLnBrk="0" hangingPunct="0">
              <a:spcAft>
                <a:spcPts val="0"/>
              </a:spcAft>
              <a:buFont typeface="Arial"/>
              <a:buChar char="•"/>
              <a:defRPr/>
            </a:pPr>
            <a:endParaRPr lang="en-US" dirty="0" smtClean="0">
              <a:ea typeface="ヒラギノ角ゴ Pro W3" charset="-128"/>
              <a:cs typeface="ヒラギノ角ゴ Pro W3" charset="-128"/>
            </a:endParaRPr>
          </a:p>
          <a:p>
            <a:pPr marL="406400" indent="-292100" eaLnBrk="0" hangingPunct="0">
              <a:spcAft>
                <a:spcPts val="0"/>
              </a:spcAft>
              <a:buFont typeface="Arial"/>
              <a:buChar char="•"/>
              <a:defRPr/>
            </a:pPr>
            <a:r>
              <a:rPr lang="en-US" dirty="0" err="1" smtClean="0">
                <a:ea typeface="ヒラギノ角ゴ Pro W3" charset="-128"/>
                <a:cs typeface="ヒラギノ角ゴ Pro W3" charset="-128"/>
              </a:rPr>
              <a:t>Mesurer</a:t>
            </a:r>
            <a:r>
              <a:rPr lang="en-US" dirty="0" smtClean="0">
                <a:ea typeface="ヒラギノ角ゴ Pro W3" charset="-128"/>
                <a:cs typeface="ヒラギノ角ゴ Pro W3" charset="-128"/>
              </a:rPr>
              <a:t> </a:t>
            </a:r>
            <a:r>
              <a:rPr lang="en-US" dirty="0">
                <a:solidFill>
                  <a:srgbClr val="FF0000"/>
                </a:solidFill>
                <a:ea typeface="ヒラギノ角ゴ Pro W3" charset="-128"/>
                <a:cs typeface="ヒラギノ角ゴ Pro W3" charset="-128"/>
              </a:rPr>
              <a:t>les changements</a:t>
            </a:r>
            <a:r>
              <a:rPr lang="en-US" dirty="0">
                <a:ea typeface="ヒラギノ角ゴ Pro W3" charset="-128"/>
                <a:cs typeface="ヒラギノ角ゴ Pro W3" charset="-128"/>
              </a:rPr>
              <a:t> associés à la mise en œuvre</a:t>
            </a:r>
          </a:p>
          <a:p>
            <a:pPr marL="114300" eaLnBrk="0" hangingPunct="0">
              <a:spcAft>
                <a:spcPts val="3600"/>
              </a:spcAft>
              <a:defRPr/>
            </a:pPr>
            <a:endParaRPr dirty="0"/>
          </a:p>
          <a:p>
            <a:pPr marL="114300" eaLnBrk="0" hangingPunct="0">
              <a:spcAft>
                <a:spcPts val="3600"/>
              </a:spcAft>
              <a:defRPr/>
            </a:pPr>
            <a:endParaRPr dirty="0"/>
          </a:p>
        </p:txBody>
      </p:sp>
      <p:sp>
        <p:nvSpPr>
          <p:cNvPr id="8" name="TextBox 7"/>
          <p:cNvSpPr txBox="1">
            <a:spLocks noChangeArrowheads="1"/>
          </p:cNvSpPr>
          <p:nvPr/>
        </p:nvSpPr>
        <p:spPr bwMode="auto">
          <a:xfrm>
            <a:off x="228600" y="3124200"/>
            <a:ext cx="8686800" cy="3077766"/>
          </a:xfrm>
          <a:prstGeom prst="rect">
            <a:avLst/>
          </a:prstGeom>
          <a:noFill/>
          <a:ln w="9525">
            <a:noFill/>
            <a:miter lim="800000"/>
            <a:headEnd/>
            <a:tailEnd/>
          </a:ln>
        </p:spPr>
        <p:txBody>
          <a:bodyPr wrap="square">
            <a:spAutoFit/>
          </a:bodyPr>
          <a:lstStyle/>
          <a:p>
            <a:pPr eaLnBrk="0" hangingPunct="0">
              <a:spcAft>
                <a:spcPts val="1200"/>
              </a:spcAft>
            </a:pPr>
            <a:r>
              <a:rPr lang="en-US" sz="2200" b="1" dirty="0" err="1"/>
              <a:t>Exemples</a:t>
            </a:r>
            <a:r>
              <a:rPr lang="en-US" sz="2200" b="1" dirty="0"/>
              <a:t> </a:t>
            </a:r>
            <a:r>
              <a:rPr lang="en-US" sz="2200" b="1" dirty="0" err="1"/>
              <a:t>d'indicateurs</a:t>
            </a:r>
            <a:r>
              <a:rPr lang="en-US" sz="2200" b="1" dirty="0"/>
              <a:t> (de </a:t>
            </a:r>
            <a:r>
              <a:rPr lang="en-US" sz="2200" b="1" dirty="0" err="1"/>
              <a:t>résultats</a:t>
            </a:r>
            <a:r>
              <a:rPr lang="en-US" sz="2200" b="1" dirty="0"/>
              <a:t>) pour les </a:t>
            </a:r>
            <a:r>
              <a:rPr lang="en-US" sz="2200" b="1" dirty="0" err="1"/>
              <a:t>réponses</a:t>
            </a:r>
            <a:r>
              <a:rPr lang="en-US" sz="2200" b="1" dirty="0"/>
              <a:t> PS : </a:t>
            </a:r>
          </a:p>
          <a:p>
            <a:pPr eaLnBrk="0" hangingPunct="0">
              <a:spcAft>
                <a:spcPts val="1200"/>
              </a:spcAft>
              <a:buFont typeface="Arial" charset="0"/>
              <a:buChar char="•"/>
            </a:pPr>
            <a:r>
              <a:rPr lang="en-US" sz="2200" dirty="0"/>
              <a:t>Diminution des </a:t>
            </a:r>
            <a:r>
              <a:rPr lang="en-US" sz="2200" dirty="0" err="1"/>
              <a:t>symptômes</a:t>
            </a:r>
            <a:r>
              <a:rPr lang="en-US" sz="2200" dirty="0"/>
              <a:t> </a:t>
            </a:r>
            <a:r>
              <a:rPr lang="en-US" sz="2200" dirty="0" err="1"/>
              <a:t>liés</a:t>
            </a:r>
            <a:r>
              <a:rPr lang="en-US" sz="2200" dirty="0"/>
              <a:t> au stress chez la population A</a:t>
            </a:r>
          </a:p>
          <a:p>
            <a:pPr eaLnBrk="0" hangingPunct="0">
              <a:spcAft>
                <a:spcPts val="1200"/>
              </a:spcAft>
              <a:buFont typeface="Arial" charset="0"/>
              <a:buChar char="•"/>
            </a:pPr>
            <a:r>
              <a:rPr lang="en-US" sz="2200" dirty="0"/>
              <a:t>Augmentation des </a:t>
            </a:r>
            <a:r>
              <a:rPr lang="en-US" sz="2200" dirty="0" err="1"/>
              <a:t>connaissances</a:t>
            </a:r>
            <a:r>
              <a:rPr lang="en-US" sz="2200" dirty="0"/>
              <a:t> et aptitudes </a:t>
            </a:r>
            <a:r>
              <a:rPr lang="en-US" sz="2200" dirty="0" err="1"/>
              <a:t>dans</a:t>
            </a:r>
            <a:r>
              <a:rPr lang="en-US" sz="2200" dirty="0"/>
              <a:t> la </a:t>
            </a:r>
            <a:r>
              <a:rPr lang="en-US" sz="2200" dirty="0" err="1"/>
              <a:t>délivrance</a:t>
            </a:r>
            <a:r>
              <a:rPr lang="en-US" sz="2200" dirty="0"/>
              <a:t> de PSP</a:t>
            </a:r>
          </a:p>
          <a:p>
            <a:pPr eaLnBrk="0" hangingPunct="0">
              <a:spcAft>
                <a:spcPts val="1200"/>
              </a:spcAft>
              <a:buFont typeface="Arial" charset="0"/>
              <a:buChar char="•"/>
            </a:pPr>
            <a:r>
              <a:rPr lang="en-US" sz="2200" dirty="0"/>
              <a:t>Les </a:t>
            </a:r>
            <a:r>
              <a:rPr lang="en-US" sz="2200" dirty="0" err="1"/>
              <a:t>enfants</a:t>
            </a:r>
            <a:r>
              <a:rPr lang="en-US" sz="2200" dirty="0"/>
              <a:t> </a:t>
            </a:r>
            <a:r>
              <a:rPr lang="en-US" sz="2200" dirty="0" err="1"/>
              <a:t>retrouvent</a:t>
            </a:r>
            <a:r>
              <a:rPr lang="en-US" sz="2200" dirty="0"/>
              <a:t> </a:t>
            </a:r>
            <a:r>
              <a:rPr lang="en-US" sz="2200" dirty="0" err="1"/>
              <a:t>l'envie</a:t>
            </a:r>
            <a:r>
              <a:rPr lang="en-US" sz="2200" dirty="0"/>
              <a:t> de </a:t>
            </a:r>
            <a:r>
              <a:rPr lang="en-US" sz="2200" dirty="0" err="1"/>
              <a:t>jouer</a:t>
            </a:r>
            <a:endParaRPr lang="en-US" sz="2200" dirty="0"/>
          </a:p>
          <a:p>
            <a:pPr eaLnBrk="0" hangingPunct="0">
              <a:spcAft>
                <a:spcPts val="1200"/>
              </a:spcAft>
              <a:buFont typeface="Arial" charset="0"/>
              <a:buChar char="•"/>
            </a:pPr>
            <a:r>
              <a:rPr lang="en-US" sz="2200" dirty="0"/>
              <a:t>Les </a:t>
            </a:r>
            <a:r>
              <a:rPr lang="en-US" sz="2200" dirty="0" err="1"/>
              <a:t>bénéficiaires</a:t>
            </a:r>
            <a:r>
              <a:rPr lang="en-US" sz="2200" dirty="0"/>
              <a:t> </a:t>
            </a:r>
            <a:r>
              <a:rPr lang="en-US" sz="2200" dirty="0" err="1"/>
              <a:t>retrouvent</a:t>
            </a:r>
            <a:r>
              <a:rPr lang="en-US" sz="2200" dirty="0"/>
              <a:t> la </a:t>
            </a:r>
            <a:r>
              <a:rPr lang="en-US" sz="2200" dirty="0" err="1"/>
              <a:t>capacité</a:t>
            </a:r>
            <a:r>
              <a:rPr lang="en-US" sz="2200" dirty="0"/>
              <a:t> </a:t>
            </a:r>
            <a:r>
              <a:rPr lang="en-US" sz="2200" dirty="0" err="1"/>
              <a:t>d'avoir</a:t>
            </a:r>
            <a:r>
              <a:rPr lang="en-US" sz="2200" dirty="0"/>
              <a:t> des relations avec </a:t>
            </a:r>
            <a:r>
              <a:rPr lang="en-US" sz="2200" dirty="0" err="1"/>
              <a:t>autrui</a:t>
            </a:r>
            <a:r>
              <a:rPr lang="en-US" sz="22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12"/>
          <p:cNvPicPr>
            <a:picLocks noChangeAspect="1"/>
          </p:cNvPicPr>
          <p:nvPr/>
        </p:nvPicPr>
        <p:blipFill>
          <a:blip r:embed="rId3"/>
          <a:srcRect/>
          <a:stretch>
            <a:fillRect/>
          </a:stretch>
        </p:blipFill>
        <p:spPr bwMode="auto">
          <a:xfrm>
            <a:off x="-25400" y="0"/>
            <a:ext cx="9169400" cy="1612900"/>
          </a:xfrm>
          <a:prstGeom prst="rect">
            <a:avLst/>
          </a:prstGeom>
          <a:noFill/>
          <a:ln w="9525">
            <a:noFill/>
            <a:miter lim="800000"/>
            <a:headEnd/>
            <a:tailEnd/>
          </a:ln>
        </p:spPr>
      </p:pic>
      <p:sp>
        <p:nvSpPr>
          <p:cNvPr id="3584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3584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5844" name="Rectangle 2"/>
          <p:cNvSpPr txBox="1">
            <a:spLocks noChangeArrowheads="1"/>
          </p:cNvSpPr>
          <p:nvPr/>
        </p:nvSpPr>
        <p:spPr bwMode="auto">
          <a:xfrm>
            <a:off x="0" y="533400"/>
            <a:ext cx="9144000" cy="1066800"/>
          </a:xfrm>
          <a:prstGeom prst="rect">
            <a:avLst/>
          </a:prstGeom>
          <a:noFill/>
          <a:ln w="9525">
            <a:noFill/>
            <a:miter lim="800000"/>
            <a:headEnd/>
            <a:tailEnd/>
          </a:ln>
        </p:spPr>
        <p:txBody>
          <a:bodyPr anchor="ctr"/>
          <a:lstStyle/>
          <a:p>
            <a:pPr algn="ctr"/>
            <a:r>
              <a:rPr lang="en-US" sz="2800" b="1" dirty="0" err="1">
                <a:solidFill>
                  <a:schemeClr val="tx2"/>
                </a:solidFill>
                <a:latin typeface="Helvetica"/>
              </a:rPr>
              <a:t>Exemples</a:t>
            </a:r>
            <a:r>
              <a:rPr lang="en-US" sz="2800" b="1" dirty="0">
                <a:solidFill>
                  <a:schemeClr val="tx2"/>
                </a:solidFill>
                <a:latin typeface="Helvetica"/>
              </a:rPr>
              <a:t> </a:t>
            </a:r>
            <a:r>
              <a:rPr lang="en-US" sz="2800" b="1" dirty="0" err="1">
                <a:solidFill>
                  <a:schemeClr val="tx2"/>
                </a:solidFill>
                <a:latin typeface="Helvetica"/>
              </a:rPr>
              <a:t>d'indicateurs</a:t>
            </a:r>
            <a:r>
              <a:rPr lang="en-US" sz="2800" b="1" dirty="0">
                <a:solidFill>
                  <a:schemeClr val="tx2"/>
                </a:solidFill>
                <a:latin typeface="Helvetica"/>
              </a:rPr>
              <a:t> de contributions, de productions et de </a:t>
            </a:r>
            <a:r>
              <a:rPr lang="en-US" sz="2800" b="1" dirty="0" err="1">
                <a:solidFill>
                  <a:schemeClr val="tx2"/>
                </a:solidFill>
                <a:latin typeface="Helvetica"/>
              </a:rPr>
              <a:t>résultats</a:t>
            </a:r>
            <a:endParaRPr lang="en-US" sz="2800" b="1" dirty="0">
              <a:solidFill>
                <a:schemeClr val="tx2"/>
              </a:solidFill>
              <a:latin typeface="Helvetica"/>
            </a:endParaRPr>
          </a:p>
        </p:txBody>
      </p:sp>
      <p:sp>
        <p:nvSpPr>
          <p:cNvPr id="13" name="Down Arrow 12"/>
          <p:cNvSpPr>
            <a:spLocks noChangeArrowheads="1"/>
          </p:cNvSpPr>
          <p:nvPr/>
        </p:nvSpPr>
        <p:spPr bwMode="auto">
          <a:xfrm>
            <a:off x="0" y="1828800"/>
            <a:ext cx="4953000" cy="4495800"/>
          </a:xfrm>
          <a:prstGeom prst="downArrow">
            <a:avLst>
              <a:gd name="adj1" fmla="val 50000"/>
              <a:gd name="adj2" fmla="val 50000"/>
            </a:avLst>
          </a:prstGeom>
          <a:solidFill>
            <a:srgbClr val="FF0000"/>
          </a:solidFill>
          <a:ln w="9525" algn="ctr">
            <a:solidFill>
              <a:schemeClr val="tx1"/>
            </a:solidFill>
            <a:round/>
            <a:headEnd/>
            <a:tailEnd/>
          </a:ln>
        </p:spPr>
        <p:txBody>
          <a:bodyPr/>
          <a:lstStyle/>
          <a:p>
            <a:pPr algn="ctr" eaLnBrk="0" hangingPunct="0"/>
            <a:r>
              <a:rPr lang="en-US" b="1" dirty="0">
                <a:solidFill>
                  <a:schemeClr val="bg1"/>
                </a:solidFill>
              </a:rPr>
              <a:t>Contributions</a:t>
            </a:r>
          </a:p>
          <a:p>
            <a:pPr algn="ctr" eaLnBrk="0" hangingPunct="0"/>
            <a:endParaRPr dirty="0"/>
          </a:p>
          <a:p>
            <a:pPr algn="ctr" eaLnBrk="0" hangingPunct="0"/>
            <a:r>
              <a:rPr lang="en-US" sz="2200" dirty="0" err="1">
                <a:solidFill>
                  <a:schemeClr val="bg1"/>
                </a:solidFill>
              </a:rPr>
              <a:t>Indicateurs</a:t>
            </a:r>
            <a:r>
              <a:rPr lang="en-US" sz="2200" dirty="0">
                <a:solidFill>
                  <a:schemeClr val="bg1"/>
                </a:solidFill>
              </a:rPr>
              <a:t> : </a:t>
            </a:r>
          </a:p>
          <a:p>
            <a:pPr algn="ctr" eaLnBrk="0" hangingPunct="0"/>
            <a:r>
              <a:rPr lang="en-US" sz="2200" dirty="0">
                <a:solidFill>
                  <a:schemeClr val="bg1"/>
                </a:solidFill>
              </a:rPr>
              <a:t>MONTANT EUR/$ </a:t>
            </a:r>
            <a:r>
              <a:rPr lang="en-US" sz="2200" dirty="0" err="1">
                <a:solidFill>
                  <a:schemeClr val="bg1"/>
                </a:solidFill>
              </a:rPr>
              <a:t>dépensé</a:t>
            </a:r>
            <a:r>
              <a:rPr lang="en-US" sz="2200" dirty="0">
                <a:solidFill>
                  <a:schemeClr val="bg1"/>
                </a:solidFill>
              </a:rPr>
              <a:t> ; NOMBRE de </a:t>
            </a:r>
            <a:r>
              <a:rPr lang="en-US" sz="2200" dirty="0" err="1">
                <a:solidFill>
                  <a:schemeClr val="bg1"/>
                </a:solidFill>
              </a:rPr>
              <a:t>membres</a:t>
            </a:r>
            <a:r>
              <a:rPr lang="en-US" sz="2200" dirty="0">
                <a:solidFill>
                  <a:schemeClr val="bg1"/>
                </a:solidFill>
              </a:rPr>
              <a:t> du personnel </a:t>
            </a:r>
            <a:r>
              <a:rPr lang="en-US" sz="2200" dirty="0" err="1">
                <a:solidFill>
                  <a:schemeClr val="bg1"/>
                </a:solidFill>
              </a:rPr>
              <a:t>actifs</a:t>
            </a:r>
            <a:r>
              <a:rPr lang="en-US" sz="2200" dirty="0">
                <a:solidFill>
                  <a:schemeClr val="bg1"/>
                </a:solidFill>
              </a:rPr>
              <a:t> ; NOMBRE </a:t>
            </a:r>
            <a:r>
              <a:rPr lang="en-US" sz="2200" dirty="0" err="1">
                <a:solidFill>
                  <a:schemeClr val="bg1"/>
                </a:solidFill>
              </a:rPr>
              <a:t>d'heures</a:t>
            </a:r>
            <a:endParaRPr lang="en-US" sz="2200" dirty="0">
              <a:solidFill>
                <a:schemeClr val="bg1"/>
              </a:solidFill>
            </a:endParaRPr>
          </a:p>
        </p:txBody>
      </p:sp>
      <p:sp>
        <p:nvSpPr>
          <p:cNvPr id="15" name="Right Arrow 14"/>
          <p:cNvSpPr>
            <a:spLocks noChangeArrowheads="1"/>
          </p:cNvSpPr>
          <p:nvPr/>
        </p:nvSpPr>
        <p:spPr bwMode="auto">
          <a:xfrm>
            <a:off x="3962400" y="1219200"/>
            <a:ext cx="5486400" cy="2971800"/>
          </a:xfrm>
          <a:prstGeom prst="rightArrow">
            <a:avLst>
              <a:gd name="adj1" fmla="val 50000"/>
              <a:gd name="adj2" fmla="val 50000"/>
            </a:avLst>
          </a:prstGeom>
          <a:solidFill>
            <a:srgbClr val="F26429"/>
          </a:solidFill>
          <a:ln w="9525" algn="ctr">
            <a:solidFill>
              <a:schemeClr val="tx1"/>
            </a:solidFill>
            <a:round/>
            <a:headEnd/>
            <a:tailEnd/>
          </a:ln>
        </p:spPr>
        <p:txBody>
          <a:bodyPr/>
          <a:lstStyle/>
          <a:p>
            <a:pPr marL="63500" lvl="1" eaLnBrk="0" hangingPunct="0"/>
            <a:r>
              <a:rPr lang="en-US" sz="1800" b="1" dirty="0" err="1"/>
              <a:t>Indicateurs</a:t>
            </a:r>
            <a:r>
              <a:rPr lang="en-US" sz="1800" b="1" dirty="0"/>
              <a:t> de productions : </a:t>
            </a:r>
            <a:r>
              <a:rPr lang="en-US" sz="1800" dirty="0"/>
              <a:t>NOMBRE de </a:t>
            </a:r>
            <a:r>
              <a:rPr lang="en-US" sz="1800" dirty="0" err="1"/>
              <a:t>personnes</a:t>
            </a:r>
            <a:r>
              <a:rPr lang="en-US" sz="1800" dirty="0"/>
              <a:t> </a:t>
            </a:r>
            <a:r>
              <a:rPr lang="en-US" sz="1800" dirty="0" err="1"/>
              <a:t>formées</a:t>
            </a:r>
            <a:r>
              <a:rPr lang="en-US" sz="1800" dirty="0"/>
              <a:t> ; NOMBRE de </a:t>
            </a:r>
            <a:r>
              <a:rPr lang="en-US" sz="1800" dirty="0" err="1"/>
              <a:t>réunions</a:t>
            </a:r>
            <a:r>
              <a:rPr lang="en-US" sz="1800" dirty="0"/>
              <a:t> </a:t>
            </a:r>
            <a:r>
              <a:rPr lang="en-US" sz="1800" dirty="0" err="1"/>
              <a:t>tenues</a:t>
            </a:r>
            <a:r>
              <a:rPr lang="en-US" sz="1800" dirty="0"/>
              <a:t> ; NOMBRE de kits PS </a:t>
            </a:r>
            <a:r>
              <a:rPr lang="en-US" sz="1800" dirty="0" err="1"/>
              <a:t>distribués</a:t>
            </a:r>
            <a:endParaRPr lang="en-US" sz="1800" dirty="0"/>
          </a:p>
        </p:txBody>
      </p:sp>
      <p:sp>
        <p:nvSpPr>
          <p:cNvPr id="10" name="Right Arrow 9"/>
          <p:cNvSpPr>
            <a:spLocks noChangeArrowheads="1"/>
          </p:cNvSpPr>
          <p:nvPr/>
        </p:nvSpPr>
        <p:spPr bwMode="auto">
          <a:xfrm>
            <a:off x="3886200" y="3886200"/>
            <a:ext cx="5562600" cy="2971800"/>
          </a:xfrm>
          <a:prstGeom prst="rightArrow">
            <a:avLst>
              <a:gd name="adj1" fmla="val 50000"/>
              <a:gd name="adj2" fmla="val 50000"/>
            </a:avLst>
          </a:prstGeom>
          <a:solidFill>
            <a:srgbClr val="F2CB1C"/>
          </a:solidFill>
          <a:ln w="9525" algn="ctr">
            <a:solidFill>
              <a:schemeClr val="tx1"/>
            </a:solidFill>
            <a:round/>
            <a:headEnd/>
            <a:tailEnd/>
          </a:ln>
        </p:spPr>
        <p:txBody>
          <a:bodyPr/>
          <a:lstStyle/>
          <a:p>
            <a:pPr marL="228600" lvl="1" eaLnBrk="0" hangingPunct="0"/>
            <a:r>
              <a:rPr lang="en-US" sz="1800" b="1" dirty="0" err="1"/>
              <a:t>Indicateurs</a:t>
            </a:r>
            <a:r>
              <a:rPr lang="en-US" sz="1800" b="1" dirty="0"/>
              <a:t> de </a:t>
            </a:r>
            <a:r>
              <a:rPr lang="en-US" sz="1800" b="1" dirty="0" err="1"/>
              <a:t>r</a:t>
            </a:r>
            <a:r>
              <a:rPr lang="en-US" sz="1800" b="1" dirty="0" err="1">
                <a:solidFill>
                  <a:srgbClr val="000000"/>
                </a:solidFill>
              </a:rPr>
              <a:t>ésultats</a:t>
            </a:r>
            <a:r>
              <a:rPr lang="en-US" sz="1800" b="1" dirty="0">
                <a:solidFill>
                  <a:srgbClr val="000000"/>
                </a:solidFill>
              </a:rPr>
              <a:t> : </a:t>
            </a:r>
            <a:r>
              <a:rPr lang="en-US" sz="1800" dirty="0">
                <a:solidFill>
                  <a:srgbClr val="000000"/>
                </a:solidFill>
              </a:rPr>
              <a:t>NOMBRE </a:t>
            </a:r>
            <a:r>
              <a:rPr lang="en-US" sz="1800" dirty="0" err="1">
                <a:solidFill>
                  <a:srgbClr val="000000"/>
                </a:solidFill>
              </a:rPr>
              <a:t>d'enfants</a:t>
            </a:r>
            <a:r>
              <a:rPr lang="en-US" sz="1800" dirty="0">
                <a:solidFill>
                  <a:srgbClr val="000000"/>
                </a:solidFill>
              </a:rPr>
              <a:t> qui </a:t>
            </a:r>
            <a:r>
              <a:rPr lang="en-US" sz="1800" dirty="0" err="1">
                <a:solidFill>
                  <a:srgbClr val="000000"/>
                </a:solidFill>
              </a:rPr>
              <a:t>jouent</a:t>
            </a:r>
            <a:r>
              <a:rPr lang="en-US" sz="1800" dirty="0">
                <a:solidFill>
                  <a:srgbClr val="000000"/>
                </a:solidFill>
              </a:rPr>
              <a:t> (</a:t>
            </a:r>
            <a:r>
              <a:rPr lang="en-US" sz="1800" dirty="0" err="1">
                <a:solidFill>
                  <a:srgbClr val="000000"/>
                </a:solidFill>
              </a:rPr>
              <a:t>quantitatif</a:t>
            </a:r>
            <a:r>
              <a:rPr lang="en-US" sz="1800" dirty="0">
                <a:solidFill>
                  <a:srgbClr val="000000"/>
                </a:solidFill>
              </a:rPr>
              <a:t>) ; ACCROISSEMENT auto-</a:t>
            </a:r>
            <a:r>
              <a:rPr lang="en-US" sz="1800" dirty="0" err="1">
                <a:solidFill>
                  <a:srgbClr val="000000"/>
                </a:solidFill>
              </a:rPr>
              <a:t>déclaré</a:t>
            </a:r>
            <a:r>
              <a:rPr lang="en-US" sz="1800" dirty="0">
                <a:solidFill>
                  <a:srgbClr val="000000"/>
                </a:solidFill>
              </a:rPr>
              <a:t> du </a:t>
            </a:r>
            <a:r>
              <a:rPr lang="en-US" sz="1800" dirty="0" err="1">
                <a:solidFill>
                  <a:srgbClr val="000000"/>
                </a:solidFill>
              </a:rPr>
              <a:t>désir</a:t>
            </a:r>
            <a:r>
              <a:rPr lang="en-US" sz="1800" dirty="0">
                <a:solidFill>
                  <a:srgbClr val="000000"/>
                </a:solidFill>
              </a:rPr>
              <a:t> </a:t>
            </a:r>
            <a:r>
              <a:rPr lang="en-US" sz="1800" dirty="0" err="1">
                <a:solidFill>
                  <a:srgbClr val="000000"/>
                </a:solidFill>
              </a:rPr>
              <a:t>d'interaction</a:t>
            </a:r>
            <a:r>
              <a:rPr lang="en-US" sz="1800" dirty="0">
                <a:solidFill>
                  <a:srgbClr val="000000"/>
                </a:solidFill>
              </a:rPr>
              <a:t> </a:t>
            </a:r>
            <a:r>
              <a:rPr lang="en-US" sz="1800" dirty="0" err="1">
                <a:solidFill>
                  <a:srgbClr val="000000"/>
                </a:solidFill>
              </a:rPr>
              <a:t>sociale</a:t>
            </a:r>
            <a:r>
              <a:rPr lang="en-US" sz="1800" dirty="0">
                <a:solidFill>
                  <a:srgbClr val="000000"/>
                </a:solidFill>
              </a:rPr>
              <a:t> (</a:t>
            </a:r>
            <a:r>
              <a:rPr lang="en-US" sz="1800" dirty="0" err="1">
                <a:solidFill>
                  <a:srgbClr val="000000"/>
                </a:solidFill>
              </a:rPr>
              <a:t>qualitatif</a:t>
            </a:r>
            <a:r>
              <a:rPr lang="en-US" sz="1800" dirty="0">
                <a:solidFill>
                  <a:srgbClr val="000000"/>
                </a:solidFill>
              </a:rPr>
              <a:t>) ; NIVEAU </a:t>
            </a:r>
            <a:r>
              <a:rPr lang="en-US" sz="1800" dirty="0" err="1">
                <a:solidFill>
                  <a:srgbClr val="000000"/>
                </a:solidFill>
              </a:rPr>
              <a:t>d'amélioration</a:t>
            </a:r>
            <a:r>
              <a:rPr lang="en-US" sz="1800" dirty="0">
                <a:solidFill>
                  <a:srgbClr val="000000"/>
                </a:solidFill>
              </a:rPr>
              <a:t> des aptitudes de SPS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7890" name="Text Box 10"/>
          <p:cNvSpPr txBox="1">
            <a:spLocks noChangeArrowheads="1"/>
          </p:cNvSpPr>
          <p:nvPr/>
        </p:nvSpPr>
        <p:spPr bwMode="auto">
          <a:xfrm>
            <a:off x="0" y="0"/>
            <a:ext cx="9296400" cy="707886"/>
          </a:xfrm>
          <a:prstGeom prst="rect">
            <a:avLst/>
          </a:prstGeom>
          <a:noFill/>
          <a:ln w="9525">
            <a:noFill/>
            <a:miter lim="800000"/>
            <a:headEnd/>
            <a:tailEnd/>
          </a:ln>
        </p:spPr>
        <p:txBody>
          <a:bodyPr wrap="square">
            <a:spAutoFit/>
          </a:bodyPr>
          <a:lstStyle/>
          <a:p>
            <a:pPr algn="ctr">
              <a:spcBef>
                <a:spcPct val="20000"/>
              </a:spcBef>
            </a:pPr>
            <a:r>
              <a:rPr lang="en-GB" sz="2000" dirty="0"/>
              <a:t>Conserver la trace des contributions, productions et </a:t>
            </a:r>
            <a:r>
              <a:rPr lang="en-GB" sz="2000" dirty="0" err="1"/>
              <a:t>résultats</a:t>
            </a:r>
            <a:r>
              <a:rPr lang="en-GB" sz="2000" dirty="0"/>
              <a:t> des </a:t>
            </a:r>
            <a:r>
              <a:rPr lang="en-GB" sz="2000" dirty="0" err="1" smtClean="0"/>
              <a:t>activités</a:t>
            </a:r>
            <a:r>
              <a:rPr lang="en-GB" sz="2000" dirty="0" smtClean="0"/>
              <a:t/>
            </a:r>
            <a:br>
              <a:rPr lang="en-GB" sz="2000" dirty="0" smtClean="0"/>
            </a:br>
            <a:r>
              <a:rPr lang="en-GB" sz="2000" dirty="0" smtClean="0"/>
              <a:t> </a:t>
            </a:r>
            <a:r>
              <a:rPr lang="en-GB" sz="2000" dirty="0"/>
              <a:t>- Un </a:t>
            </a:r>
            <a:r>
              <a:rPr lang="en-GB" sz="2000" dirty="0" err="1"/>
              <a:t>exemple</a:t>
            </a:r>
            <a:endParaRPr lang="en-GB" sz="2000" dirty="0"/>
          </a:p>
        </p:txBody>
      </p:sp>
      <p:pic>
        <p:nvPicPr>
          <p:cNvPr id="3789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7892" name="Rectangle 2"/>
          <p:cNvSpPr txBox="1">
            <a:spLocks noChangeArrowheads="1"/>
          </p:cNvSpPr>
          <p:nvPr/>
        </p:nvSpPr>
        <p:spPr bwMode="auto">
          <a:xfrm>
            <a:off x="228600" y="0"/>
            <a:ext cx="8915400" cy="1066800"/>
          </a:xfrm>
          <a:prstGeom prst="rect">
            <a:avLst/>
          </a:prstGeom>
          <a:noFill/>
          <a:ln w="9525">
            <a:noFill/>
            <a:miter lim="800000"/>
            <a:headEnd/>
            <a:tailEnd/>
          </a:ln>
        </p:spPr>
        <p:txBody>
          <a:bodyPr anchor="ctr"/>
          <a:lstStyle/>
          <a:p>
            <a:endParaRPr/>
          </a:p>
        </p:txBody>
      </p:sp>
      <p:graphicFrame>
        <p:nvGraphicFramePr>
          <p:cNvPr id="37940" name="Group 52"/>
          <p:cNvGraphicFramePr>
            <a:graphicFrameLocks noGrp="1"/>
          </p:cNvGraphicFramePr>
          <p:nvPr/>
        </p:nvGraphicFramePr>
        <p:xfrm>
          <a:off x="0" y="609600"/>
          <a:ext cx="9144000" cy="6708776"/>
        </p:xfrm>
        <a:graphic>
          <a:graphicData uri="http://schemas.openxmlformats.org/drawingml/2006/table">
            <a:tbl>
              <a:tblPr/>
              <a:tblGrid>
                <a:gridCol w="1704975"/>
                <a:gridCol w="3797300"/>
                <a:gridCol w="3641725"/>
              </a:tblGrid>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dirty="0"/>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Helvetica"/>
                          <a:ea typeface="ヒラギノ角ゴ Pro W3"/>
                          <a:cs typeface="ヒラギノ角ゴ Pro W3"/>
                        </a:rPr>
                        <a:t>Approche de cadre logique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Indicateurs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But général </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Diminuer la souffrance et le risque de développement de traumatismes sévères au sein de la Population 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Adultes et enfants montrent des signes sains d'adaptation à l'impact de la crise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Activité 1</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a:ea typeface="ヒラギノ角ゴ Pro W3"/>
                          <a:cs typeface="ヒラギノ角ゴ Pro W3"/>
                        </a:rPr>
                        <a:t>Formation en PSP</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Contributions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Ressources permettant la formation</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Quantité d'argent ; personnel ; manuels de formation ; matériels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Helvetica"/>
                          <a:ea typeface="ヒラギノ角ゴ Pro W3"/>
                          <a:cs typeface="ヒラギノ角ゴ Pro W3"/>
                        </a:rPr>
                        <a:t>Production</a:t>
                      </a:r>
                      <a:endParaRPr kumimoji="0" lang="en-US" sz="1800" b="1" i="0" u="none" strike="noStrike" cap="none" normalizeH="0" baseline="0" dirty="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La formation a eu lieu</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Nombre de personnes formées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Résultats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Les bénévoles sont capables d'administrer les PSP</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Le niveau de compétences en PSP a augmenté</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Activité 2 :</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Ateliers avec des enfants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Contributions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Ressources pour les ateliers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Quantité d'argent ; personnel ; manuels de formation ; matériels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Productions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Réalisation des ateliers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Nombre d'ateliers réalisés ; nombre d'enfants concernés ; nombre de formateurs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Résultats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Les enfants s'adaptent mieux</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Enfants</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plus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enjoués</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plus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grande</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confiance</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en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soi</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et en les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autres</a:t>
                      </a:r>
                      <a:endParaRPr kumimoji="0" lang="en-US" sz="1800" b="0" i="0" u="none" strike="noStrike" cap="none" normalizeH="0" baseline="0" dirty="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9938"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3993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9940"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Pourquoi le suivi est-il important ? </a:t>
            </a:r>
          </a:p>
        </p:txBody>
      </p:sp>
      <p:sp>
        <p:nvSpPr>
          <p:cNvPr id="9" name="TextBox 8"/>
          <p:cNvSpPr txBox="1">
            <a:spLocks noChangeArrowheads="1"/>
          </p:cNvSpPr>
          <p:nvPr/>
        </p:nvSpPr>
        <p:spPr bwMode="auto">
          <a:xfrm>
            <a:off x="457200" y="1981200"/>
            <a:ext cx="8077200" cy="461963"/>
          </a:xfrm>
          <a:prstGeom prst="rect">
            <a:avLst/>
          </a:prstGeom>
          <a:noFill/>
          <a:ln w="9525">
            <a:noFill/>
            <a:miter lim="800000"/>
            <a:headEnd/>
            <a:tailEnd/>
          </a:ln>
        </p:spPr>
        <p:txBody>
          <a:bodyPr>
            <a:spAutoFit/>
          </a:bodyPr>
          <a:lstStyle/>
          <a:p>
            <a:pPr marL="457200" indent="-457200" eaLnBrk="0" hangingPunct="0">
              <a:buFont typeface="Helvetica"/>
              <a:buAutoNum type="arabicPeriod"/>
            </a:pPr>
            <a:r>
              <a:rPr lang="en-US"/>
              <a:t>Pertinence</a:t>
            </a:r>
          </a:p>
        </p:txBody>
      </p:sp>
      <p:sp>
        <p:nvSpPr>
          <p:cNvPr id="10" name="Rectangle 9"/>
          <p:cNvSpPr>
            <a:spLocks noChangeArrowheads="1"/>
          </p:cNvSpPr>
          <p:nvPr/>
        </p:nvSpPr>
        <p:spPr bwMode="auto">
          <a:xfrm>
            <a:off x="457200" y="2895600"/>
            <a:ext cx="3124200" cy="1552575"/>
          </a:xfrm>
          <a:prstGeom prst="rect">
            <a:avLst/>
          </a:prstGeom>
          <a:noFill/>
          <a:ln w="9525">
            <a:noFill/>
            <a:miter lim="800000"/>
            <a:headEnd/>
            <a:tailEnd/>
          </a:ln>
        </p:spPr>
        <p:txBody>
          <a:bodyPr>
            <a:spAutoFit/>
          </a:bodyPr>
          <a:lstStyle/>
          <a:p>
            <a:pPr marL="457200" indent="-457200" eaLnBrk="0" hangingPunct="0">
              <a:buFont typeface="Helvetica"/>
              <a:buAutoNum type="arabicPeriod" startAt="2"/>
            </a:pPr>
            <a:r>
              <a:rPr lang="en-US" dirty="0" err="1"/>
              <a:t>Responsabilité</a:t>
            </a:r>
            <a:r>
              <a:rPr lang="en-US" dirty="0"/>
              <a:t> et communication</a:t>
            </a:r>
          </a:p>
          <a:p>
            <a:pPr marL="457200" indent="-457200" eaLnBrk="0" hangingPunct="0">
              <a:buFont typeface="Helvetica"/>
              <a:buAutoNum type="arabicPeriod" startAt="2"/>
            </a:pPr>
            <a:endParaRPr dirty="0"/>
          </a:p>
          <a:p>
            <a:pPr marL="457200" indent="-457200" eaLnBrk="0" hangingPunct="0">
              <a:buFont typeface="Helvetica"/>
              <a:buAutoNum type="arabicPeriod" startAt="2"/>
            </a:pPr>
            <a:r>
              <a:rPr lang="en-US" dirty="0" err="1"/>
              <a:t>Permet</a:t>
            </a:r>
            <a:r>
              <a:rPr lang="en-US" dirty="0"/>
              <a:t> de </a:t>
            </a:r>
            <a:r>
              <a:rPr lang="en-US" dirty="0" err="1"/>
              <a:t>rendre</a:t>
            </a:r>
            <a:r>
              <a:rPr lang="en-US" dirty="0"/>
              <a:t> des </a:t>
            </a:r>
            <a:r>
              <a:rPr lang="en-US" dirty="0" err="1"/>
              <a:t>comptes</a:t>
            </a:r>
            <a:endParaRPr lang="en-US" dirty="0"/>
          </a:p>
        </p:txBody>
      </p:sp>
      <p:pic>
        <p:nvPicPr>
          <p:cNvPr id="39943" name="Picture 10"/>
          <p:cNvPicPr>
            <a:picLocks noChangeAspect="1"/>
          </p:cNvPicPr>
          <p:nvPr/>
        </p:nvPicPr>
        <p:blipFill>
          <a:blip r:embed="rId5"/>
          <a:srcRect/>
          <a:stretch>
            <a:fillRect/>
          </a:stretch>
        </p:blipFill>
        <p:spPr bwMode="auto">
          <a:xfrm>
            <a:off x="3886200" y="1981200"/>
            <a:ext cx="5041900" cy="3517900"/>
          </a:xfrm>
          <a:prstGeom prst="rect">
            <a:avLst/>
          </a:prstGeom>
          <a:noFill/>
          <a:ln w="9525">
            <a:noFill/>
            <a:miter lim="800000"/>
            <a:headEnd/>
            <a:tailEnd/>
          </a:ln>
        </p:spPr>
      </p:pic>
      <p:sp>
        <p:nvSpPr>
          <p:cNvPr id="12" name="TextBox 11"/>
          <p:cNvSpPr txBox="1">
            <a:spLocks noChangeArrowheads="1"/>
          </p:cNvSpPr>
          <p:nvPr/>
        </p:nvSpPr>
        <p:spPr bwMode="auto">
          <a:xfrm>
            <a:off x="304800" y="5562600"/>
            <a:ext cx="8534400" cy="830997"/>
          </a:xfrm>
          <a:prstGeom prst="rect">
            <a:avLst/>
          </a:prstGeom>
          <a:noFill/>
          <a:ln w="9525">
            <a:noFill/>
            <a:miter lim="800000"/>
            <a:headEnd/>
            <a:tailEnd/>
          </a:ln>
        </p:spPr>
        <p:txBody>
          <a:bodyPr wrap="square">
            <a:spAutoFit/>
          </a:bodyPr>
          <a:lstStyle/>
          <a:p>
            <a:pPr eaLnBrk="0" hangingPunct="0"/>
            <a:r>
              <a:rPr lang="en-US" b="1" dirty="0">
                <a:solidFill>
                  <a:srgbClr val="FF0000"/>
                </a:solidFill>
              </a:rPr>
              <a:t>Plus </a:t>
            </a:r>
            <a:r>
              <a:rPr lang="en-US" b="1" dirty="0" err="1">
                <a:solidFill>
                  <a:srgbClr val="FF0000"/>
                </a:solidFill>
              </a:rPr>
              <a:t>simplement</a:t>
            </a:r>
            <a:r>
              <a:rPr lang="en-US" b="1" dirty="0">
                <a:solidFill>
                  <a:srgbClr val="FF0000"/>
                </a:solidFill>
              </a:rPr>
              <a:t> : </a:t>
            </a:r>
            <a:r>
              <a:rPr lang="en-US" dirty="0" err="1" smtClean="0">
                <a:solidFill>
                  <a:srgbClr val="FF0000"/>
                </a:solidFill>
              </a:rPr>
              <a:t>Sommes</a:t>
            </a:r>
            <a:r>
              <a:rPr lang="en-US" dirty="0" smtClean="0">
                <a:solidFill>
                  <a:srgbClr val="FF0000"/>
                </a:solidFill>
              </a:rPr>
              <a:t>-nous </a:t>
            </a:r>
            <a:r>
              <a:rPr lang="en-US" dirty="0" err="1">
                <a:solidFill>
                  <a:srgbClr val="FF0000"/>
                </a:solidFill>
              </a:rPr>
              <a:t>sur</a:t>
            </a:r>
            <a:r>
              <a:rPr lang="en-US" dirty="0">
                <a:solidFill>
                  <a:srgbClr val="FF0000"/>
                </a:solidFill>
              </a:rPr>
              <a:t> la </a:t>
            </a:r>
            <a:r>
              <a:rPr lang="en-US" dirty="0" err="1">
                <a:solidFill>
                  <a:srgbClr val="FF0000"/>
                </a:solidFill>
              </a:rPr>
              <a:t>voie</a:t>
            </a:r>
            <a:r>
              <a:rPr lang="en-US" dirty="0">
                <a:solidFill>
                  <a:srgbClr val="FF0000"/>
                </a:solidFill>
              </a:rPr>
              <a:t> </a:t>
            </a:r>
            <a:r>
              <a:rPr lang="en-US" dirty="0" smtClean="0">
                <a:solidFill>
                  <a:srgbClr val="FF0000"/>
                </a:solidFill>
              </a:rPr>
              <a:t>?</a:t>
            </a:r>
            <a:br>
              <a:rPr lang="en-US" dirty="0" smtClean="0">
                <a:solidFill>
                  <a:srgbClr val="FF0000"/>
                </a:solidFill>
              </a:rPr>
            </a:br>
            <a:r>
              <a:rPr lang="en-US" dirty="0" err="1" smtClean="0">
                <a:solidFill>
                  <a:srgbClr val="FF0000"/>
                </a:solidFill>
              </a:rPr>
              <a:t>Sommes</a:t>
            </a:r>
            <a:r>
              <a:rPr lang="en-US" dirty="0" smtClean="0">
                <a:solidFill>
                  <a:srgbClr val="FF0000"/>
                </a:solidFill>
              </a:rPr>
              <a:t>-nous </a:t>
            </a:r>
            <a:r>
              <a:rPr lang="en-US" dirty="0" err="1">
                <a:solidFill>
                  <a:srgbClr val="FF0000"/>
                </a:solidFill>
              </a:rPr>
              <a:t>sur</a:t>
            </a:r>
            <a:r>
              <a:rPr lang="en-US" dirty="0">
                <a:solidFill>
                  <a:srgbClr val="FF0000"/>
                </a:solidFill>
              </a:rPr>
              <a:t> la BONNE </a:t>
            </a:r>
            <a:r>
              <a:rPr lang="en-US" dirty="0" err="1">
                <a:solidFill>
                  <a:srgbClr val="FF0000"/>
                </a:solidFill>
              </a:rPr>
              <a:t>voie</a:t>
            </a:r>
            <a:r>
              <a:rPr lang="en-US" dirty="0">
                <a:solidFill>
                  <a:srgbClr val="FF0000"/>
                </a:solidFill>
              </a:rPr>
              <a:t>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198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4198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1988"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Qui est associé au suivi ? </a:t>
            </a:r>
          </a:p>
        </p:txBody>
      </p:sp>
      <p:grpSp>
        <p:nvGrpSpPr>
          <p:cNvPr id="41989" name="Group 16"/>
          <p:cNvGrpSpPr>
            <a:grpSpLocks/>
          </p:cNvGrpSpPr>
          <p:nvPr/>
        </p:nvGrpSpPr>
        <p:grpSpPr bwMode="auto">
          <a:xfrm>
            <a:off x="533400" y="1752600"/>
            <a:ext cx="7620000" cy="4781550"/>
            <a:chOff x="533400" y="1752600"/>
            <a:chExt cx="7620000" cy="4781826"/>
          </a:xfrm>
        </p:grpSpPr>
        <p:pic>
          <p:nvPicPr>
            <p:cNvPr id="42002" name="Picture 7"/>
            <p:cNvPicPr>
              <a:picLocks noChangeAspect="1"/>
            </p:cNvPicPr>
            <p:nvPr/>
          </p:nvPicPr>
          <p:blipFill>
            <a:blip r:embed="rId5"/>
            <a:srcRect/>
            <a:stretch>
              <a:fillRect/>
            </a:stretch>
          </p:blipFill>
          <p:spPr bwMode="auto">
            <a:xfrm>
              <a:off x="533400" y="1752600"/>
              <a:ext cx="7620000" cy="4781826"/>
            </a:xfrm>
            <a:prstGeom prst="rect">
              <a:avLst/>
            </a:prstGeom>
            <a:noFill/>
            <a:ln w="9525">
              <a:noFill/>
              <a:miter lim="800000"/>
              <a:headEnd/>
              <a:tailEnd/>
            </a:ln>
          </p:spPr>
        </p:pic>
        <p:sp>
          <p:nvSpPr>
            <p:cNvPr id="42003" name="TextBox 10"/>
            <p:cNvSpPr txBox="1">
              <a:spLocks noChangeArrowheads="1"/>
            </p:cNvSpPr>
            <p:nvPr/>
          </p:nvSpPr>
          <p:spPr bwMode="auto">
            <a:xfrm>
              <a:off x="6019800" y="1752600"/>
              <a:ext cx="2133600" cy="646331"/>
            </a:xfrm>
            <a:prstGeom prst="rect">
              <a:avLst/>
            </a:prstGeom>
            <a:solidFill>
              <a:schemeClr val="bg1"/>
            </a:solidFill>
            <a:ln w="9525">
              <a:noFill/>
              <a:miter lim="800000"/>
              <a:headEnd/>
              <a:tailEnd/>
            </a:ln>
          </p:spPr>
          <p:txBody>
            <a:bodyPr>
              <a:spAutoFit/>
            </a:bodyPr>
            <a:lstStyle/>
            <a:p>
              <a:pPr algn="ctr" eaLnBrk="0" hangingPunct="0"/>
              <a:r>
                <a:rPr lang="en-US" sz="1800" dirty="0"/>
                <a:t> </a:t>
              </a:r>
              <a:r>
                <a:rPr lang="en-US" sz="1800" dirty="0" err="1"/>
                <a:t>Responsabilité</a:t>
              </a:r>
              <a:endParaRPr lang="en-US" sz="1800" dirty="0"/>
            </a:p>
          </p:txBody>
        </p:sp>
      </p:grpSp>
      <p:sp>
        <p:nvSpPr>
          <p:cNvPr id="13" name="TextBox 12"/>
          <p:cNvSpPr txBox="1">
            <a:spLocks noChangeArrowheads="1"/>
          </p:cNvSpPr>
          <p:nvPr/>
        </p:nvSpPr>
        <p:spPr bwMode="auto">
          <a:xfrm>
            <a:off x="762000" y="2971800"/>
            <a:ext cx="3733800" cy="338138"/>
          </a:xfrm>
          <a:prstGeom prst="rect">
            <a:avLst/>
          </a:prstGeom>
          <a:noFill/>
          <a:ln w="9525">
            <a:noFill/>
            <a:miter lim="800000"/>
            <a:headEnd/>
            <a:tailEnd/>
          </a:ln>
        </p:spPr>
        <p:txBody>
          <a:bodyPr>
            <a:spAutoFit/>
          </a:bodyPr>
          <a:lstStyle/>
          <a:p>
            <a:pPr eaLnBrk="0" hangingPunct="0"/>
            <a:r>
              <a:rPr lang="en-US" sz="1600"/>
              <a:t>Y compris suivi et évaluation</a:t>
            </a:r>
          </a:p>
        </p:txBody>
      </p:sp>
      <p:grpSp>
        <p:nvGrpSpPr>
          <p:cNvPr id="16" name="Group 15"/>
          <p:cNvGrpSpPr>
            <a:grpSpLocks/>
          </p:cNvGrpSpPr>
          <p:nvPr/>
        </p:nvGrpSpPr>
        <p:grpSpPr bwMode="auto">
          <a:xfrm>
            <a:off x="1447800" y="5105400"/>
            <a:ext cx="1828800" cy="795338"/>
            <a:chOff x="1447800" y="5105400"/>
            <a:chExt cx="1828800" cy="795754"/>
          </a:xfrm>
        </p:grpSpPr>
        <p:sp>
          <p:nvSpPr>
            <p:cNvPr id="42000" name="TextBox 13"/>
            <p:cNvSpPr txBox="1">
              <a:spLocks noChangeArrowheads="1"/>
            </p:cNvSpPr>
            <p:nvPr/>
          </p:nvSpPr>
          <p:spPr bwMode="auto">
            <a:xfrm>
              <a:off x="1447800" y="5105400"/>
              <a:ext cx="1828800" cy="338554"/>
            </a:xfrm>
            <a:prstGeom prst="rect">
              <a:avLst/>
            </a:prstGeom>
            <a:noFill/>
            <a:ln w="9525">
              <a:noFill/>
              <a:miter lim="800000"/>
              <a:headEnd/>
              <a:tailEnd/>
            </a:ln>
          </p:spPr>
          <p:txBody>
            <a:bodyPr>
              <a:spAutoFit/>
            </a:bodyPr>
            <a:lstStyle/>
            <a:p>
              <a:pPr algn="ctr" eaLnBrk="0" hangingPunct="0"/>
              <a:r>
                <a:rPr lang="en-US" sz="1600"/>
                <a:t>Collecte de données</a:t>
              </a:r>
            </a:p>
          </p:txBody>
        </p:sp>
        <p:sp>
          <p:nvSpPr>
            <p:cNvPr id="42001" name="TextBox 14"/>
            <p:cNvSpPr txBox="1">
              <a:spLocks noChangeArrowheads="1"/>
            </p:cNvSpPr>
            <p:nvPr/>
          </p:nvSpPr>
          <p:spPr bwMode="auto">
            <a:xfrm>
              <a:off x="1447800" y="5562600"/>
              <a:ext cx="1828800" cy="338554"/>
            </a:xfrm>
            <a:prstGeom prst="rect">
              <a:avLst/>
            </a:prstGeom>
            <a:noFill/>
            <a:ln w="9525">
              <a:noFill/>
              <a:miter lim="800000"/>
              <a:headEnd/>
              <a:tailEnd/>
            </a:ln>
          </p:spPr>
          <p:txBody>
            <a:bodyPr>
              <a:spAutoFit/>
            </a:bodyPr>
            <a:lstStyle/>
            <a:p>
              <a:pPr algn="ctr" eaLnBrk="0" hangingPunct="0"/>
              <a:r>
                <a:rPr lang="en-US" sz="1600" dirty="0" err="1"/>
                <a:t>Collecte</a:t>
              </a:r>
              <a:r>
                <a:rPr lang="en-US" sz="1600" dirty="0"/>
                <a:t> de </a:t>
              </a:r>
              <a:r>
                <a:rPr lang="en-US" sz="1600" dirty="0" err="1"/>
                <a:t>données</a:t>
              </a:r>
              <a:endParaRPr lang="en-US" sz="1600" dirty="0"/>
            </a:p>
          </p:txBody>
        </p:sp>
      </p:grpSp>
      <p:sp>
        <p:nvSpPr>
          <p:cNvPr id="18" name="Oval 17"/>
          <p:cNvSpPr>
            <a:spLocks noChangeArrowheads="1"/>
          </p:cNvSpPr>
          <p:nvPr/>
        </p:nvSpPr>
        <p:spPr bwMode="auto">
          <a:xfrm>
            <a:off x="4572000" y="2743200"/>
            <a:ext cx="1828800" cy="838200"/>
          </a:xfrm>
          <a:prstGeom prst="ellipse">
            <a:avLst/>
          </a:prstGeom>
          <a:noFill/>
          <a:ln w="38100" algn="ctr">
            <a:solidFill>
              <a:schemeClr val="tx1"/>
            </a:solidFill>
            <a:round/>
            <a:headEnd/>
            <a:tailEnd/>
          </a:ln>
        </p:spPr>
        <p:txBody>
          <a:bodyPr/>
          <a:lstStyle/>
          <a:p>
            <a:pPr eaLnBrk="0" hangingPunct="0"/>
            <a:endParaRPr/>
          </a:p>
        </p:txBody>
      </p:sp>
      <p:sp>
        <p:nvSpPr>
          <p:cNvPr id="19" name="Oval 18"/>
          <p:cNvSpPr>
            <a:spLocks noChangeArrowheads="1"/>
          </p:cNvSpPr>
          <p:nvPr/>
        </p:nvSpPr>
        <p:spPr bwMode="auto">
          <a:xfrm>
            <a:off x="4267200" y="3505200"/>
            <a:ext cx="2362200" cy="914400"/>
          </a:xfrm>
          <a:prstGeom prst="ellipse">
            <a:avLst/>
          </a:prstGeom>
          <a:noFill/>
          <a:ln w="38100" algn="ctr">
            <a:solidFill>
              <a:schemeClr val="tx1"/>
            </a:solidFill>
            <a:round/>
            <a:headEnd/>
            <a:tailEnd/>
          </a:ln>
        </p:spPr>
        <p:txBody>
          <a:bodyPr/>
          <a:lstStyle/>
          <a:p>
            <a:pPr eaLnBrk="0" hangingPunct="0"/>
            <a:endParaRPr/>
          </a:p>
        </p:txBody>
      </p:sp>
      <p:grpSp>
        <p:nvGrpSpPr>
          <p:cNvPr id="22" name="Group 21"/>
          <p:cNvGrpSpPr>
            <a:grpSpLocks/>
          </p:cNvGrpSpPr>
          <p:nvPr/>
        </p:nvGrpSpPr>
        <p:grpSpPr bwMode="auto">
          <a:xfrm>
            <a:off x="4267200" y="4495800"/>
            <a:ext cx="2362200" cy="1752600"/>
            <a:chOff x="4267200" y="4495800"/>
            <a:chExt cx="2362200" cy="1752600"/>
          </a:xfrm>
        </p:grpSpPr>
        <p:sp>
          <p:nvSpPr>
            <p:cNvPr id="41998" name="Oval 19"/>
            <p:cNvSpPr>
              <a:spLocks noChangeArrowheads="1"/>
            </p:cNvSpPr>
            <p:nvPr/>
          </p:nvSpPr>
          <p:spPr bwMode="auto">
            <a:xfrm>
              <a:off x="4267200" y="4495800"/>
              <a:ext cx="2362200" cy="914400"/>
            </a:xfrm>
            <a:prstGeom prst="ellipse">
              <a:avLst/>
            </a:prstGeom>
            <a:noFill/>
            <a:ln w="38100" algn="ctr">
              <a:solidFill>
                <a:schemeClr val="tx1"/>
              </a:solidFill>
              <a:round/>
              <a:headEnd/>
              <a:tailEnd/>
            </a:ln>
          </p:spPr>
          <p:txBody>
            <a:bodyPr/>
            <a:lstStyle/>
            <a:p>
              <a:pPr eaLnBrk="0" hangingPunct="0"/>
              <a:endParaRPr/>
            </a:p>
          </p:txBody>
        </p:sp>
        <p:sp>
          <p:nvSpPr>
            <p:cNvPr id="41999" name="Oval 20"/>
            <p:cNvSpPr>
              <a:spLocks noChangeArrowheads="1"/>
            </p:cNvSpPr>
            <p:nvPr/>
          </p:nvSpPr>
          <p:spPr bwMode="auto">
            <a:xfrm>
              <a:off x="4267200" y="5334000"/>
              <a:ext cx="2362200" cy="914400"/>
            </a:xfrm>
            <a:prstGeom prst="ellipse">
              <a:avLst/>
            </a:prstGeom>
            <a:noFill/>
            <a:ln w="38100" algn="ctr">
              <a:solidFill>
                <a:schemeClr val="tx1"/>
              </a:solidFill>
              <a:round/>
              <a:headEnd/>
              <a:tailEnd/>
            </a:ln>
          </p:spPr>
          <p:txBody>
            <a:bodyPr/>
            <a:lstStyle/>
            <a:p>
              <a:pPr eaLnBrk="0" hangingPunct="0"/>
              <a:endParaRPr/>
            </a:p>
          </p:txBody>
        </p:sp>
      </p:grpSp>
      <p:grpSp>
        <p:nvGrpSpPr>
          <p:cNvPr id="26" name="Group 25"/>
          <p:cNvGrpSpPr>
            <a:grpSpLocks/>
          </p:cNvGrpSpPr>
          <p:nvPr/>
        </p:nvGrpSpPr>
        <p:grpSpPr bwMode="auto">
          <a:xfrm>
            <a:off x="7315200" y="3429000"/>
            <a:ext cx="1828800" cy="874931"/>
            <a:chOff x="7086600" y="5410200"/>
            <a:chExt cx="1828800" cy="874931"/>
          </a:xfrm>
        </p:grpSpPr>
        <p:sp>
          <p:nvSpPr>
            <p:cNvPr id="41996" name="Oval 23"/>
            <p:cNvSpPr>
              <a:spLocks noChangeArrowheads="1"/>
            </p:cNvSpPr>
            <p:nvPr/>
          </p:nvSpPr>
          <p:spPr bwMode="auto">
            <a:xfrm>
              <a:off x="7086600" y="5410200"/>
              <a:ext cx="1828800" cy="838200"/>
            </a:xfrm>
            <a:prstGeom prst="ellipse">
              <a:avLst/>
            </a:prstGeom>
            <a:noFill/>
            <a:ln w="38100" algn="ctr">
              <a:solidFill>
                <a:schemeClr val="tx1"/>
              </a:solidFill>
              <a:round/>
              <a:headEnd/>
              <a:tailEnd/>
            </a:ln>
          </p:spPr>
          <p:txBody>
            <a:bodyPr/>
            <a:lstStyle/>
            <a:p>
              <a:pPr eaLnBrk="0" hangingPunct="0"/>
              <a:endParaRPr/>
            </a:p>
          </p:txBody>
        </p:sp>
        <p:sp>
          <p:nvSpPr>
            <p:cNvPr id="41997" name="TextBox 24"/>
            <p:cNvSpPr txBox="1">
              <a:spLocks noChangeArrowheads="1"/>
            </p:cNvSpPr>
            <p:nvPr/>
          </p:nvSpPr>
          <p:spPr bwMode="auto">
            <a:xfrm>
              <a:off x="7162800" y="5638800"/>
              <a:ext cx="1749104" cy="646331"/>
            </a:xfrm>
            <a:prstGeom prst="rect">
              <a:avLst/>
            </a:prstGeom>
            <a:noFill/>
            <a:ln w="9525">
              <a:noFill/>
              <a:miter lim="800000"/>
              <a:headEnd/>
              <a:tailEnd/>
            </a:ln>
          </p:spPr>
          <p:txBody>
            <a:bodyPr wrap="square">
              <a:spAutoFit/>
            </a:bodyPr>
            <a:lstStyle/>
            <a:p>
              <a:pPr algn="ctr" eaLnBrk="0" hangingPunct="0"/>
              <a:r>
                <a:rPr lang="en-US" sz="1800" dirty="0" err="1"/>
                <a:t>Autres</a:t>
              </a:r>
              <a:r>
                <a:rPr lang="en-US" sz="1800" dirty="0"/>
                <a:t> </a:t>
              </a:r>
              <a:r>
                <a:rPr lang="en-US" sz="1800" dirty="0" err="1"/>
                <a:t>partenaires</a:t>
              </a:r>
              <a:endParaRPr lang="en-US" sz="18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mph" presetSubtype="2" fill="hold" grpId="1" nodeType="clickEffect">
                                  <p:stCondLst>
                                    <p:cond delay="0"/>
                                  </p:stCondLst>
                                  <p:childTnLst>
                                    <p:animClr clrSpc="rgb" dir="cw">
                                      <p:cBhvr override="childStyle">
                                        <p:cTn id="11" dur="500" fill="hold"/>
                                        <p:tgtEl>
                                          <p:spTgt spid="13"/>
                                        </p:tgtEl>
                                        <p:attrNameLst>
                                          <p:attrName>style.color</p:attrName>
                                        </p:attrNameLst>
                                      </p:cBhvr>
                                      <p:to>
                                        <a:srgbClr val="F7050E"/>
                                      </p:to>
                                    </p:animClr>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20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20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mph" presetSubtype="0" accel="50000" decel="50000" fill="hold" nodeType="clickEffect">
                                  <p:stCondLst>
                                    <p:cond delay="0"/>
                                  </p:stCondLst>
                                  <p:childTnLst>
                                    <p:animScale>
                                      <p:cBhvr>
                                        <p:cTn id="25" dur="2000" fill="hold"/>
                                        <p:tgtEl>
                                          <p:spTgt spid="16"/>
                                        </p:tgtEl>
                                      </p:cBhvr>
                                      <p:by x="150000" y="150000"/>
                                    </p:animScale>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P spid="18"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4034"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sp>
        <p:nvSpPr>
          <p:cNvPr id="44035" name="Rectangle 2"/>
          <p:cNvSpPr>
            <a:spLocks noGrp="1" noChangeArrowheads="1"/>
          </p:cNvSpPr>
          <p:nvPr>
            <p:ph type="title" idx="4294967295"/>
          </p:nvPr>
        </p:nvSpPr>
        <p:spPr>
          <a:xfrm>
            <a:off x="304800" y="2057400"/>
            <a:ext cx="8686800" cy="3429000"/>
          </a:xfrm>
        </p:spPr>
        <p:txBody>
          <a:bodyPr/>
          <a:lstStyle/>
          <a:p>
            <a:r>
              <a:rPr lang="en-US" sz="2800" b="0" dirty="0" smtClean="0"/>
              <a:t>En </a:t>
            </a:r>
            <a:r>
              <a:rPr lang="en-US" sz="2800" b="0" dirty="0" err="1" smtClean="0"/>
              <a:t>groupes</a:t>
            </a:r>
            <a:r>
              <a:rPr lang="en-US" sz="2800" b="0" dirty="0" smtClean="0"/>
              <a:t> de </a:t>
            </a:r>
            <a:r>
              <a:rPr lang="en-US" sz="2800" b="0" dirty="0" err="1" smtClean="0"/>
              <a:t>réflexion</a:t>
            </a:r>
            <a:r>
              <a:rPr lang="en-US" sz="2800" b="0" dirty="0" smtClean="0"/>
              <a:t> de 2 </a:t>
            </a:r>
            <a:r>
              <a:rPr lang="en-US" sz="2800" b="0" dirty="0" err="1" smtClean="0"/>
              <a:t>ou</a:t>
            </a:r>
            <a:r>
              <a:rPr lang="en-US" sz="2800" b="0" dirty="0" smtClean="0"/>
              <a:t> 3, </a:t>
            </a:r>
            <a:r>
              <a:rPr lang="en-US" sz="2800" b="0" dirty="0" err="1" smtClean="0"/>
              <a:t>discutez</a:t>
            </a:r>
            <a:r>
              <a:rPr lang="en-US" sz="2800" b="0" dirty="0" smtClean="0"/>
              <a:t> de </a:t>
            </a:r>
            <a:r>
              <a:rPr lang="en-US" sz="2800" b="0" dirty="0" err="1" smtClean="0"/>
              <a:t>ce</a:t>
            </a:r>
            <a:r>
              <a:rPr lang="en-US" sz="2800" b="0" dirty="0" smtClean="0"/>
              <a:t> </a:t>
            </a:r>
            <a:r>
              <a:rPr lang="en-US" sz="2800" b="0" dirty="0" err="1" smtClean="0"/>
              <a:t>que</a:t>
            </a:r>
            <a:r>
              <a:rPr lang="en-US" sz="2800" b="0" dirty="0" smtClean="0"/>
              <a:t> </a:t>
            </a:r>
            <a:r>
              <a:rPr lang="en-US" sz="2800" b="0" dirty="0" err="1" smtClean="0"/>
              <a:t>sont</a:t>
            </a:r>
            <a:r>
              <a:rPr lang="en-US" sz="2800" b="0" dirty="0" smtClean="0"/>
              <a:t> les </a:t>
            </a:r>
            <a:r>
              <a:rPr lang="en-US" sz="2800" b="0" dirty="0" err="1" smtClean="0"/>
              <a:t>évaluations</a:t>
            </a:r>
            <a:r>
              <a:rPr lang="en-US" sz="2800" b="0" dirty="0" smtClean="0"/>
              <a:t> et de </a:t>
            </a:r>
            <a:r>
              <a:rPr lang="en-US" sz="2800" b="0" dirty="0" err="1" smtClean="0"/>
              <a:t>ce</a:t>
            </a:r>
            <a:r>
              <a:rPr lang="en-US" sz="2800" b="0" dirty="0" smtClean="0"/>
              <a:t> en quoi </a:t>
            </a:r>
            <a:r>
              <a:rPr lang="en-US" sz="2800" b="0" dirty="0" err="1" smtClean="0"/>
              <a:t>elles</a:t>
            </a:r>
            <a:r>
              <a:rPr lang="en-US" sz="2800" b="0" dirty="0" smtClean="0"/>
              <a:t> </a:t>
            </a:r>
            <a:r>
              <a:rPr lang="en-US" sz="2800" b="0" dirty="0" err="1" smtClean="0"/>
              <a:t>diffèrent</a:t>
            </a:r>
            <a:r>
              <a:rPr lang="en-US" sz="2800" b="0" dirty="0" smtClean="0"/>
              <a:t> du </a:t>
            </a:r>
            <a:r>
              <a:rPr lang="en-US" sz="2800" b="0" dirty="0" err="1" smtClean="0"/>
              <a:t>suivi</a:t>
            </a:r>
            <a:r>
              <a:rPr lang="en-US" sz="2800" b="0" dirty="0" smtClean="0"/>
              <a:t>.</a:t>
            </a:r>
            <a:br>
              <a:rPr lang="en-US" sz="2800" b="0" dirty="0" smtClean="0"/>
            </a:br>
            <a:r>
              <a:rPr lang="en-US" sz="2800" b="0" dirty="0" smtClean="0"/>
              <a:t/>
            </a:r>
            <a:br>
              <a:rPr lang="en-US" sz="2800" b="0" dirty="0" smtClean="0"/>
            </a:br>
            <a:r>
              <a:rPr lang="en-US" sz="2800" b="0" dirty="0" smtClean="0"/>
              <a:t> </a:t>
            </a:r>
            <a:r>
              <a:rPr lang="en-US" sz="2800" b="0" dirty="0" err="1" smtClean="0"/>
              <a:t>Essayez</a:t>
            </a:r>
            <a:r>
              <a:rPr lang="en-US" sz="2800" b="0" dirty="0" smtClean="0"/>
              <a:t> de </a:t>
            </a:r>
            <a:r>
              <a:rPr lang="en-US" sz="2800" b="0" dirty="0" err="1" smtClean="0"/>
              <a:t>rédiger</a:t>
            </a:r>
            <a:r>
              <a:rPr lang="en-US" sz="2800" b="0" dirty="0" smtClean="0"/>
              <a:t> </a:t>
            </a:r>
            <a:r>
              <a:rPr lang="en-US" sz="2800" b="0" dirty="0" err="1" smtClean="0"/>
              <a:t>une</a:t>
            </a:r>
            <a:r>
              <a:rPr lang="en-US" sz="2800" b="0" dirty="0" smtClean="0"/>
              <a:t> </a:t>
            </a:r>
            <a:r>
              <a:rPr lang="en-US" sz="2800" b="0" dirty="0" err="1" smtClean="0"/>
              <a:t>définition</a:t>
            </a:r>
            <a:r>
              <a:rPr lang="en-US" sz="2800" b="0" dirty="0" smtClean="0"/>
              <a:t> simple et </a:t>
            </a:r>
            <a:r>
              <a:rPr lang="en-US" sz="2800" b="0" dirty="0" err="1" smtClean="0"/>
              <a:t>précise</a:t>
            </a:r>
            <a:r>
              <a:rPr lang="en-US" sz="2800" b="0" dirty="0" smtClean="0"/>
              <a:t> du </a:t>
            </a:r>
            <a:r>
              <a:rPr lang="en-US" sz="2800" b="0" dirty="0" err="1" smtClean="0"/>
              <a:t>rôle</a:t>
            </a:r>
            <a:r>
              <a:rPr lang="en-US" sz="2800" b="0" dirty="0" smtClean="0"/>
              <a:t> de </a:t>
            </a:r>
            <a:r>
              <a:rPr lang="en-US" sz="2800" b="0" dirty="0" err="1" smtClean="0"/>
              <a:t>l'évaluation</a:t>
            </a:r>
            <a:r>
              <a:rPr lang="en-US" sz="2800" b="0" dirty="0" smtClean="0"/>
              <a:t> </a:t>
            </a:r>
            <a:r>
              <a:rPr lang="en-US" sz="2800" b="0" dirty="0" err="1" smtClean="0"/>
              <a:t>dans</a:t>
            </a:r>
            <a:r>
              <a:rPr lang="en-US" sz="2800" b="0" dirty="0" smtClean="0"/>
              <a:t> la </a:t>
            </a:r>
            <a:r>
              <a:rPr lang="en-US" sz="2800" b="0" dirty="0" err="1" smtClean="0"/>
              <a:t>réponse</a:t>
            </a:r>
            <a:r>
              <a:rPr lang="en-US" sz="2800" b="0" dirty="0" smtClean="0"/>
              <a:t> </a:t>
            </a:r>
            <a:r>
              <a:rPr lang="en-US" sz="2800" b="0" dirty="0" err="1" smtClean="0"/>
              <a:t>psychosociale</a:t>
            </a:r>
            <a:r>
              <a:rPr lang="en-US" sz="2800" b="0" dirty="0" smtClean="0"/>
              <a:t>. </a:t>
            </a:r>
            <a:br>
              <a:rPr lang="en-US" sz="2800" b="0" dirty="0" smtClean="0"/>
            </a:br>
            <a:r>
              <a:rPr lang="en-US" sz="2800" b="0" dirty="0" smtClean="0"/>
              <a:t/>
            </a:r>
            <a:br>
              <a:rPr lang="en-US" sz="2800" b="0" dirty="0" smtClean="0"/>
            </a:br>
            <a:endParaRPr lang="en-US" sz="2800" b="0" dirty="0" smtClean="0"/>
          </a:p>
        </p:txBody>
      </p:sp>
      <p:pic>
        <p:nvPicPr>
          <p:cNvPr id="44036"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4037"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dirty="0" err="1" smtClean="0">
                <a:solidFill>
                  <a:schemeClr val="tx2"/>
                </a:solidFill>
                <a:latin typeface="Helvetica"/>
              </a:rPr>
              <a:t>Qu’est</a:t>
            </a:r>
            <a:r>
              <a:rPr lang="en-US" sz="3200" b="1" dirty="0" err="1" smtClean="0">
                <a:solidFill>
                  <a:schemeClr val="tx2"/>
                </a:solidFill>
                <a:latin typeface="Helvetica"/>
              </a:rPr>
              <a:t>-ce</a:t>
            </a:r>
            <a:r>
              <a:rPr lang="en-US" sz="3200" b="1" dirty="0" smtClean="0">
                <a:solidFill>
                  <a:schemeClr val="tx2"/>
                </a:solidFill>
                <a:latin typeface="Helvetica"/>
              </a:rPr>
              <a:t> </a:t>
            </a:r>
            <a:r>
              <a:rPr lang="en-US" sz="3200" b="1" dirty="0" err="1" smtClean="0">
                <a:solidFill>
                  <a:schemeClr val="tx2"/>
                </a:solidFill>
                <a:latin typeface="Helvetica"/>
              </a:rPr>
              <a:t>que</a:t>
            </a:r>
            <a:r>
              <a:rPr lang="en-US" sz="3200" b="1" dirty="0" smtClean="0">
                <a:solidFill>
                  <a:schemeClr val="tx2"/>
                </a:solidFill>
                <a:latin typeface="Helvetica"/>
              </a:rPr>
              <a:t> </a:t>
            </a:r>
            <a:r>
              <a:rPr lang="en-US" sz="3200" b="1" dirty="0" smtClean="0">
                <a:solidFill>
                  <a:schemeClr val="tx2"/>
                </a:solidFill>
                <a:latin typeface="Helvetica"/>
              </a:rPr>
              <a:t>les </a:t>
            </a:r>
            <a:r>
              <a:rPr lang="en-US" sz="3200" b="1" dirty="0" err="1">
                <a:solidFill>
                  <a:schemeClr val="tx2"/>
                </a:solidFill>
                <a:latin typeface="Helvetica"/>
              </a:rPr>
              <a:t>évaluations</a:t>
            </a:r>
            <a:r>
              <a:rPr lang="en-US" sz="3200" b="1" dirty="0">
                <a:solidFill>
                  <a:schemeClr val="tx2"/>
                </a:solidFill>
                <a:latin typeface="Helvetica"/>
              </a:rPr>
              <a:t> ?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608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4608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6084"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Que sont les évaluations ? </a:t>
            </a:r>
          </a:p>
        </p:txBody>
      </p:sp>
      <p:sp>
        <p:nvSpPr>
          <p:cNvPr id="46085" name="TextBox 7"/>
          <p:cNvSpPr txBox="1">
            <a:spLocks noChangeArrowheads="1"/>
          </p:cNvSpPr>
          <p:nvPr/>
        </p:nvSpPr>
        <p:spPr bwMode="auto">
          <a:xfrm>
            <a:off x="228600" y="2057400"/>
            <a:ext cx="8382000" cy="1200150"/>
          </a:xfrm>
          <a:prstGeom prst="rect">
            <a:avLst/>
          </a:prstGeom>
          <a:noFill/>
          <a:ln w="9525">
            <a:noFill/>
            <a:miter lim="800000"/>
            <a:headEnd/>
            <a:tailEnd/>
          </a:ln>
        </p:spPr>
        <p:txBody>
          <a:bodyPr>
            <a:spAutoFit/>
          </a:bodyPr>
          <a:lstStyle/>
          <a:p>
            <a:pPr eaLnBrk="0" hangingPunct="0"/>
            <a:r>
              <a:rPr lang="en-US"/>
              <a:t>« Les évaluations permettent d'établir si les interventions ont atteint les visées et buts généraux de la réponse psychosociale. » </a:t>
            </a:r>
          </a:p>
        </p:txBody>
      </p:sp>
      <p:sp>
        <p:nvSpPr>
          <p:cNvPr id="9" name="TextBox 8"/>
          <p:cNvSpPr txBox="1"/>
          <p:nvPr/>
        </p:nvSpPr>
        <p:spPr>
          <a:xfrm>
            <a:off x="304800" y="3505200"/>
            <a:ext cx="8382000" cy="1938338"/>
          </a:xfrm>
          <a:prstGeom prst="rect">
            <a:avLst/>
          </a:prstGeom>
          <a:noFill/>
        </p:spPr>
        <p:txBody>
          <a:bodyPr>
            <a:spAutoFit/>
          </a:bodyPr>
          <a:lstStyle/>
          <a:p>
            <a:pPr eaLnBrk="0" hangingPunct="0">
              <a:defRPr/>
            </a:pPr>
            <a:r>
              <a:rPr lang="en-US" b="1" dirty="0">
                <a:ea typeface="ヒラギノ角ゴ Pro W3" charset="-128"/>
                <a:cs typeface="ヒラギノ角ゴ Pro W3" charset="-128"/>
              </a:rPr>
              <a:t>Points de débat : </a:t>
            </a:r>
          </a:p>
          <a:p>
            <a:pPr marL="457200" indent="-457200" eaLnBrk="0" hangingPunct="0">
              <a:buFont typeface="+mj-lt"/>
              <a:buAutoNum type="arabicPeriod"/>
              <a:defRPr/>
            </a:pPr>
            <a:r>
              <a:rPr lang="en-US" dirty="0">
                <a:ea typeface="ヒラギノ角ゴ Pro W3" charset="-128"/>
                <a:cs typeface="ヒラギノ角ゴ Pro W3" charset="-128"/>
              </a:rPr>
              <a:t>Les évaluations sont censées être OBJECTIVES – </a:t>
            </a:r>
            <a:r>
              <a:rPr lang="en-US" dirty="0" err="1" smtClean="0">
                <a:ea typeface="ヒラギノ角ゴ Pro W3" charset="-128"/>
                <a:cs typeface="ヒラギノ角ゴ Pro W3" charset="-128"/>
              </a:rPr>
              <a:t>Qu'est-ce</a:t>
            </a:r>
            <a:r>
              <a:rPr lang="en-US" dirty="0" smtClean="0">
                <a:ea typeface="ヒラギノ角ゴ Pro W3" charset="-128"/>
                <a:cs typeface="ヒラギノ角ゴ Pro W3" charset="-128"/>
              </a:rPr>
              <a:t> </a:t>
            </a:r>
            <a:r>
              <a:rPr lang="en-US" dirty="0">
                <a:ea typeface="ヒラギノ角ゴ Pro W3" charset="-128"/>
                <a:cs typeface="ヒラギノ角ゴ Pro W3" charset="-128"/>
              </a:rPr>
              <a:t>que cela signifie et pourquoi est-ce important ? </a:t>
            </a:r>
          </a:p>
          <a:p>
            <a:pPr marL="457200" indent="-457200" eaLnBrk="0" hangingPunct="0">
              <a:buFont typeface="+mj-lt"/>
              <a:buAutoNum type="arabicPeriod"/>
              <a:defRPr/>
            </a:pPr>
            <a:endParaRPr dirty="0"/>
          </a:p>
          <a:p>
            <a:pPr eaLnBrk="0" hangingPunct="0">
              <a:defRPr/>
            </a:pPr>
            <a:endParaRP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813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4813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8132"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Que sont les évaluations ? </a:t>
            </a:r>
          </a:p>
        </p:txBody>
      </p:sp>
      <p:sp>
        <p:nvSpPr>
          <p:cNvPr id="48133" name="TextBox 7"/>
          <p:cNvSpPr txBox="1">
            <a:spLocks noChangeArrowheads="1"/>
          </p:cNvSpPr>
          <p:nvPr/>
        </p:nvSpPr>
        <p:spPr bwMode="auto">
          <a:xfrm>
            <a:off x="228600" y="2057400"/>
            <a:ext cx="5181600" cy="461963"/>
          </a:xfrm>
          <a:prstGeom prst="rect">
            <a:avLst/>
          </a:prstGeom>
          <a:noFill/>
          <a:ln w="9525">
            <a:noFill/>
            <a:miter lim="800000"/>
            <a:headEnd/>
            <a:tailEnd/>
          </a:ln>
        </p:spPr>
        <p:txBody>
          <a:bodyPr>
            <a:spAutoFit/>
          </a:bodyPr>
          <a:lstStyle/>
          <a:p>
            <a:pPr eaLnBrk="0" hangingPunct="0"/>
            <a:r>
              <a:rPr lang="en-US"/>
              <a:t>Évaluations = Suivi + davantage</a:t>
            </a:r>
          </a:p>
        </p:txBody>
      </p:sp>
      <p:grpSp>
        <p:nvGrpSpPr>
          <p:cNvPr id="48134" name="Group 22"/>
          <p:cNvGrpSpPr>
            <a:grpSpLocks/>
          </p:cNvGrpSpPr>
          <p:nvPr/>
        </p:nvGrpSpPr>
        <p:grpSpPr bwMode="auto">
          <a:xfrm>
            <a:off x="152400" y="2819400"/>
            <a:ext cx="8839200" cy="2590800"/>
            <a:chOff x="152400" y="3505200"/>
            <a:chExt cx="8839200" cy="2590800"/>
          </a:xfrm>
        </p:grpSpPr>
        <p:sp>
          <p:nvSpPr>
            <p:cNvPr id="48135" name="Rounded Rectangle 11"/>
            <p:cNvSpPr>
              <a:spLocks noChangeArrowheads="1"/>
            </p:cNvSpPr>
            <p:nvPr/>
          </p:nvSpPr>
          <p:spPr bwMode="auto">
            <a:xfrm>
              <a:off x="152400" y="3505200"/>
              <a:ext cx="8839200" cy="2590800"/>
            </a:xfrm>
            <a:prstGeom prst="roundRect">
              <a:avLst>
                <a:gd name="adj" fmla="val 16667"/>
              </a:avLst>
            </a:prstGeom>
            <a:solidFill>
              <a:srgbClr val="FF0000"/>
            </a:solidFill>
            <a:ln w="9525" algn="ctr">
              <a:solidFill>
                <a:schemeClr val="tx1"/>
              </a:solidFill>
              <a:round/>
              <a:headEnd/>
              <a:tailEnd/>
            </a:ln>
          </p:spPr>
          <p:txBody>
            <a:bodyPr/>
            <a:lstStyle/>
            <a:p>
              <a:pPr eaLnBrk="0" hangingPunct="0"/>
              <a:r>
                <a:rPr lang="en-US">
                  <a:solidFill>
                    <a:schemeClr val="bg1"/>
                  </a:solidFill>
                </a:rPr>
                <a:t> Évaluation finale</a:t>
              </a:r>
            </a:p>
          </p:txBody>
        </p:sp>
        <p:sp>
          <p:nvSpPr>
            <p:cNvPr id="48136" name="Rounded Rectangle 20"/>
            <p:cNvSpPr>
              <a:spLocks noChangeArrowheads="1"/>
            </p:cNvSpPr>
            <p:nvPr/>
          </p:nvSpPr>
          <p:spPr bwMode="auto">
            <a:xfrm>
              <a:off x="609600" y="3581400"/>
              <a:ext cx="3886200" cy="2286000"/>
            </a:xfrm>
            <a:prstGeom prst="roundRect">
              <a:avLst>
                <a:gd name="adj" fmla="val 16667"/>
              </a:avLst>
            </a:prstGeom>
            <a:solidFill>
              <a:srgbClr val="F28A31"/>
            </a:solidFill>
            <a:ln w="9525" algn="ctr">
              <a:solidFill>
                <a:schemeClr val="tx1"/>
              </a:solidFill>
              <a:round/>
              <a:headEnd/>
              <a:tailEnd/>
            </a:ln>
          </p:spPr>
          <p:txBody>
            <a:bodyPr tIns="0"/>
            <a:lstStyle/>
            <a:p>
              <a:pPr algn="ctr" eaLnBrk="0" hangingPunct="0"/>
              <a:r>
                <a:rPr lang="en-US"/>
                <a:t>Évaluation intermédiaire</a:t>
              </a:r>
            </a:p>
          </p:txBody>
        </p:sp>
        <p:sp>
          <p:nvSpPr>
            <p:cNvPr id="48137" name="Oval 12"/>
            <p:cNvSpPr>
              <a:spLocks noChangeArrowheads="1"/>
            </p:cNvSpPr>
            <p:nvPr/>
          </p:nvSpPr>
          <p:spPr bwMode="auto">
            <a:xfrm>
              <a:off x="6858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M1</a:t>
              </a:r>
            </a:p>
          </p:txBody>
        </p:sp>
        <p:sp>
          <p:nvSpPr>
            <p:cNvPr id="48138" name="Oval 13"/>
            <p:cNvSpPr>
              <a:spLocks noChangeArrowheads="1"/>
            </p:cNvSpPr>
            <p:nvPr/>
          </p:nvSpPr>
          <p:spPr bwMode="auto">
            <a:xfrm>
              <a:off x="16764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M2</a:t>
              </a:r>
            </a:p>
          </p:txBody>
        </p:sp>
        <p:sp>
          <p:nvSpPr>
            <p:cNvPr id="48139" name="Oval 14"/>
            <p:cNvSpPr>
              <a:spLocks noChangeArrowheads="1"/>
            </p:cNvSpPr>
            <p:nvPr/>
          </p:nvSpPr>
          <p:spPr bwMode="auto">
            <a:xfrm>
              <a:off x="27432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M3</a:t>
              </a:r>
            </a:p>
          </p:txBody>
        </p:sp>
        <p:sp>
          <p:nvSpPr>
            <p:cNvPr id="48140" name="Oval 15"/>
            <p:cNvSpPr>
              <a:spLocks noChangeArrowheads="1"/>
            </p:cNvSpPr>
            <p:nvPr/>
          </p:nvSpPr>
          <p:spPr bwMode="auto">
            <a:xfrm>
              <a:off x="35814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M4</a:t>
              </a:r>
            </a:p>
          </p:txBody>
        </p:sp>
        <p:sp>
          <p:nvSpPr>
            <p:cNvPr id="48141" name="Oval 16"/>
            <p:cNvSpPr>
              <a:spLocks noChangeArrowheads="1"/>
            </p:cNvSpPr>
            <p:nvPr/>
          </p:nvSpPr>
          <p:spPr bwMode="auto">
            <a:xfrm>
              <a:off x="44196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M5</a:t>
              </a:r>
            </a:p>
          </p:txBody>
        </p:sp>
        <p:sp>
          <p:nvSpPr>
            <p:cNvPr id="48142" name="Oval 17"/>
            <p:cNvSpPr>
              <a:spLocks noChangeArrowheads="1"/>
            </p:cNvSpPr>
            <p:nvPr/>
          </p:nvSpPr>
          <p:spPr bwMode="auto">
            <a:xfrm>
              <a:off x="54102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M6</a:t>
              </a:r>
            </a:p>
          </p:txBody>
        </p:sp>
        <p:sp>
          <p:nvSpPr>
            <p:cNvPr id="48143" name="Oval 18"/>
            <p:cNvSpPr>
              <a:spLocks noChangeArrowheads="1"/>
            </p:cNvSpPr>
            <p:nvPr/>
          </p:nvSpPr>
          <p:spPr bwMode="auto">
            <a:xfrm>
              <a:off x="64770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M7</a:t>
              </a:r>
            </a:p>
          </p:txBody>
        </p:sp>
        <p:sp>
          <p:nvSpPr>
            <p:cNvPr id="48144" name="Oval 21"/>
            <p:cNvSpPr>
              <a:spLocks noChangeArrowheads="1"/>
            </p:cNvSpPr>
            <p:nvPr/>
          </p:nvSpPr>
          <p:spPr bwMode="auto">
            <a:xfrm>
              <a:off x="7239000" y="4038600"/>
              <a:ext cx="1676400" cy="1447800"/>
            </a:xfrm>
            <a:prstGeom prst="ellipse">
              <a:avLst/>
            </a:prstGeom>
            <a:solidFill>
              <a:srgbClr val="F2CB1C"/>
            </a:solidFill>
            <a:ln w="9525" algn="ctr">
              <a:solidFill>
                <a:schemeClr val="tx1"/>
              </a:solidFill>
              <a:round/>
              <a:headEnd/>
              <a:tailEnd/>
            </a:ln>
          </p:spPr>
          <p:txBody>
            <a:bodyPr/>
            <a:lstStyle/>
            <a:p>
              <a:pPr eaLnBrk="0" hangingPunct="0"/>
              <a:r>
                <a:rPr lang="en-US"/>
                <a:t>M8</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0178" name="Text Box 10"/>
          <p:cNvSpPr txBox="1">
            <a:spLocks noChangeArrowheads="1"/>
          </p:cNvSpPr>
          <p:nvPr/>
        </p:nvSpPr>
        <p:spPr bwMode="auto">
          <a:xfrm>
            <a:off x="0" y="0"/>
            <a:ext cx="9144000" cy="461665"/>
          </a:xfrm>
          <a:prstGeom prst="rect">
            <a:avLst/>
          </a:prstGeom>
          <a:noFill/>
          <a:ln w="9525">
            <a:noFill/>
            <a:miter lim="800000"/>
            <a:headEnd/>
            <a:tailEnd/>
          </a:ln>
        </p:spPr>
        <p:txBody>
          <a:bodyPr wrap="square">
            <a:spAutoFit/>
          </a:bodyPr>
          <a:lstStyle/>
          <a:p>
            <a:pPr marL="457200" indent="-457200">
              <a:spcBef>
                <a:spcPct val="30000"/>
              </a:spcBef>
            </a:pPr>
            <a:r>
              <a:rPr lang="en-GB" dirty="0" err="1" smtClean="0"/>
              <a:t>É</a:t>
            </a:r>
            <a:r>
              <a:rPr lang="en-GB" dirty="0" err="1" smtClean="0"/>
              <a:t>valuations</a:t>
            </a:r>
            <a:r>
              <a:rPr lang="en-GB" dirty="0" smtClean="0"/>
              <a:t> </a:t>
            </a:r>
            <a:r>
              <a:rPr lang="en-GB" dirty="0" err="1" smtClean="0"/>
              <a:t>axées</a:t>
            </a:r>
            <a:r>
              <a:rPr lang="en-GB" dirty="0" smtClean="0"/>
              <a:t> </a:t>
            </a:r>
            <a:r>
              <a:rPr lang="en-GB" dirty="0" err="1"/>
              <a:t>sur</a:t>
            </a:r>
            <a:r>
              <a:rPr lang="en-GB" dirty="0"/>
              <a:t> </a:t>
            </a:r>
            <a:r>
              <a:rPr lang="en-GB" dirty="0" err="1"/>
              <a:t>l'estimation</a:t>
            </a:r>
            <a:r>
              <a:rPr lang="en-GB" dirty="0"/>
              <a:t> du BUT/VISÉE GÉNÉRAL(E)</a:t>
            </a:r>
          </a:p>
        </p:txBody>
      </p:sp>
      <p:pic>
        <p:nvPicPr>
          <p:cNvPr id="5017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0180" name="Rectangle 2"/>
          <p:cNvSpPr txBox="1">
            <a:spLocks noChangeArrowheads="1"/>
          </p:cNvSpPr>
          <p:nvPr/>
        </p:nvSpPr>
        <p:spPr bwMode="auto">
          <a:xfrm>
            <a:off x="228600" y="0"/>
            <a:ext cx="8915400" cy="1066800"/>
          </a:xfrm>
          <a:prstGeom prst="rect">
            <a:avLst/>
          </a:prstGeom>
          <a:noFill/>
          <a:ln w="9525">
            <a:noFill/>
            <a:miter lim="800000"/>
            <a:headEnd/>
            <a:tailEnd/>
          </a:ln>
        </p:spPr>
        <p:txBody>
          <a:bodyPr anchor="ctr"/>
          <a:lstStyle/>
          <a:p>
            <a:endParaRPr/>
          </a:p>
        </p:txBody>
      </p:sp>
      <p:graphicFrame>
        <p:nvGraphicFramePr>
          <p:cNvPr id="50230" name="Group 54"/>
          <p:cNvGraphicFramePr>
            <a:graphicFrameLocks noGrp="1"/>
          </p:cNvGraphicFramePr>
          <p:nvPr/>
        </p:nvGraphicFramePr>
        <p:xfrm>
          <a:off x="0" y="609600"/>
          <a:ext cx="9144000" cy="6708776"/>
        </p:xfrm>
        <a:graphic>
          <a:graphicData uri="http://schemas.openxmlformats.org/drawingml/2006/table">
            <a:tbl>
              <a:tblPr/>
              <a:tblGrid>
                <a:gridCol w="1704975"/>
                <a:gridCol w="3797300"/>
                <a:gridCol w="3641725"/>
              </a:tblGrid>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dirty="0"/>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Helvetica"/>
                          <a:ea typeface="ヒラギノ角ゴ Pro W3"/>
                          <a:cs typeface="ヒラギノ角ゴ Pro W3"/>
                        </a:rPr>
                        <a:t>Approche de cadre logique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Indicateurs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But général </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Diminuer la souffrance et le risque de développement de traumatismes sévères dans la Population 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Adultes et enfants montrent des signes sains d'adaptation à l'impact de la crise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Activité 1</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a:ea typeface="ヒラギノ角ゴ Pro W3"/>
                          <a:cs typeface="ヒラギノ角ゴ Pro W3"/>
                        </a:rPr>
                        <a:t>Formation en PSP</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Contributions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Ressources permettant la formation</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Quantité d'argent ; personnel ; manuels de formation ; matériels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Productions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La formation a eu lieu</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Nombre de personnes formées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Résultats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Les bénévoles sont capables d'administrer les PSP</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Le niveau de compétences en PSP a augmenté</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Activité 2 :</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Ateliers avec des enfants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Contributions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Ressources pour les ateliers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Quantité d'argent ; personnel ; manuels de formation ; matériels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Productions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Réalisation des ateliers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Nombre d'ateliers réalisés ; nombre d'enfants concernés ; nombre de formateurs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Résultats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Les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enfants</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s'adaptent</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mieux</a:t>
                      </a:r>
                      <a:endParaRPr kumimoji="0" lang="en-US" sz="1800" b="0" i="0" u="none" strike="noStrike" cap="none" normalizeH="0" baseline="0" dirty="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Enfants</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plus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enjoués</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plus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grande</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confiance</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en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soi</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et en les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autres</a:t>
                      </a:r>
                      <a:endParaRPr kumimoji="0" lang="en-US" sz="1800" b="0" i="0" u="none" strike="noStrike" cap="none" normalizeH="0" baseline="0" dirty="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bl>
          </a:graphicData>
        </a:graphic>
      </p:graphicFrame>
      <p:sp>
        <p:nvSpPr>
          <p:cNvPr id="8" name="Oval 7"/>
          <p:cNvSpPr>
            <a:spLocks noChangeArrowheads="1"/>
          </p:cNvSpPr>
          <p:nvPr/>
        </p:nvSpPr>
        <p:spPr bwMode="auto">
          <a:xfrm>
            <a:off x="0" y="914400"/>
            <a:ext cx="9601200" cy="1066800"/>
          </a:xfrm>
          <a:prstGeom prst="ellipse">
            <a:avLst/>
          </a:prstGeom>
          <a:noFill/>
          <a:ln w="31750" algn="ctr">
            <a:solidFill>
              <a:schemeClr val="tx1"/>
            </a:solidFill>
            <a:round/>
            <a:headEnd/>
            <a:tailEnd/>
          </a:ln>
        </p:spPr>
        <p:txBody>
          <a:bodyPr/>
          <a:lstStyle/>
          <a:p>
            <a:pPr eaLnBrk="0" hangingPunct="0"/>
            <a:endParaRPr/>
          </a:p>
        </p:txBody>
      </p:sp>
      <p:sp>
        <p:nvSpPr>
          <p:cNvPr id="9" name="Oval 8"/>
          <p:cNvSpPr>
            <a:spLocks noChangeArrowheads="1"/>
          </p:cNvSpPr>
          <p:nvPr/>
        </p:nvSpPr>
        <p:spPr bwMode="auto">
          <a:xfrm>
            <a:off x="-304800" y="1828800"/>
            <a:ext cx="9753600" cy="5334000"/>
          </a:xfrm>
          <a:prstGeom prst="ellipse">
            <a:avLst/>
          </a:prstGeom>
          <a:noFill/>
          <a:ln w="31750" algn="ctr">
            <a:solidFill>
              <a:schemeClr val="tx1"/>
            </a:solidFill>
            <a:round/>
            <a:headEnd/>
            <a:tailEnd/>
          </a:ln>
        </p:spPr>
        <p:txBody>
          <a:bodyPr/>
          <a:lstStyle/>
          <a:p>
            <a:pPr eaLnBrk="0" hangingPunc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222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5222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2228"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Types d'évaluations</a:t>
            </a:r>
          </a:p>
        </p:txBody>
      </p:sp>
      <p:graphicFrame>
        <p:nvGraphicFramePr>
          <p:cNvPr id="11" name="Diagram 10"/>
          <p:cNvGraphicFramePr/>
          <p:nvPr/>
        </p:nvGraphicFramePr>
        <p:xfrm>
          <a:off x="152400" y="1676400"/>
          <a:ext cx="8686800" cy="4597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graphicEl>
                                              <a:dgm id="{D50E01EB-D7AA-C442-A539-A36ECB848208}"/>
                                            </p:graphicEl>
                                          </p:spTgt>
                                        </p:tgtEl>
                                        <p:attrNameLst>
                                          <p:attrName>style.visibility</p:attrName>
                                        </p:attrNameLst>
                                      </p:cBhvr>
                                      <p:to>
                                        <p:strVal val="visible"/>
                                      </p:to>
                                    </p:set>
                                    <p:animEffect transition="in" filter="fade">
                                      <p:cBhvr>
                                        <p:cTn id="7" dur="2000"/>
                                        <p:tgtEl>
                                          <p:spTgt spid="11">
                                            <p:graphicEl>
                                              <a:dgm id="{D50E01EB-D7AA-C442-A539-A36ECB84820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graphicEl>
                                              <a:dgm id="{097DF291-6CAB-794B-B608-F145BE796731}"/>
                                            </p:graphicEl>
                                          </p:spTgt>
                                        </p:tgtEl>
                                        <p:attrNameLst>
                                          <p:attrName>style.visibility</p:attrName>
                                        </p:attrNameLst>
                                      </p:cBhvr>
                                      <p:to>
                                        <p:strVal val="visible"/>
                                      </p:to>
                                    </p:set>
                                    <p:animEffect transition="in" filter="fade">
                                      <p:cBhvr>
                                        <p:cTn id="12" dur="2000"/>
                                        <p:tgtEl>
                                          <p:spTgt spid="11">
                                            <p:graphicEl>
                                              <a:dgm id="{097DF291-6CAB-794B-B608-F145BE79673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graphicEl>
                                              <a:dgm id="{5C2D76DB-9469-A34F-9E0D-E16AECFC1406}"/>
                                            </p:graphicEl>
                                          </p:spTgt>
                                        </p:tgtEl>
                                        <p:attrNameLst>
                                          <p:attrName>style.visibility</p:attrName>
                                        </p:attrNameLst>
                                      </p:cBhvr>
                                      <p:to>
                                        <p:strVal val="visible"/>
                                      </p:to>
                                    </p:set>
                                    <p:animEffect transition="in" filter="fade">
                                      <p:cBhvr>
                                        <p:cTn id="17" dur="2000"/>
                                        <p:tgtEl>
                                          <p:spTgt spid="11">
                                            <p:graphicEl>
                                              <a:dgm id="{5C2D76DB-9469-A34F-9E0D-E16AECFC1406}"/>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graphicEl>
                                              <a:dgm id="{F045A48F-E185-2B4E-A0F2-A0FCBE33B4D1}"/>
                                            </p:graphicEl>
                                          </p:spTgt>
                                        </p:tgtEl>
                                        <p:attrNameLst>
                                          <p:attrName>style.visibility</p:attrName>
                                        </p:attrNameLst>
                                      </p:cBhvr>
                                      <p:to>
                                        <p:strVal val="visible"/>
                                      </p:to>
                                    </p:set>
                                    <p:animEffect transition="in" filter="fade">
                                      <p:cBhvr>
                                        <p:cTn id="22" dur="2000"/>
                                        <p:tgtEl>
                                          <p:spTgt spid="11">
                                            <p:graphicEl>
                                              <a:dgm id="{F045A48F-E185-2B4E-A0F2-A0FCBE33B4D1}"/>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graphicEl>
                                              <a:dgm id="{2DBC3601-A4EA-284A-AB0A-3872F9480DAB}"/>
                                            </p:graphicEl>
                                          </p:spTgt>
                                        </p:tgtEl>
                                        <p:attrNameLst>
                                          <p:attrName>style.visibility</p:attrName>
                                        </p:attrNameLst>
                                      </p:cBhvr>
                                      <p:to>
                                        <p:strVal val="visible"/>
                                      </p:to>
                                    </p:set>
                                    <p:animEffect transition="in" filter="fade">
                                      <p:cBhvr>
                                        <p:cTn id="27" dur="2000"/>
                                        <p:tgtEl>
                                          <p:spTgt spid="11">
                                            <p:graphicEl>
                                              <a:dgm id="{2DBC3601-A4EA-284A-AB0A-3872F9480DAB}"/>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graphicEl>
                                              <a:dgm id="{A99E6CFA-C436-854C-A84C-D89E23B09A0E}"/>
                                            </p:graphicEl>
                                          </p:spTgt>
                                        </p:tgtEl>
                                        <p:attrNameLst>
                                          <p:attrName>style.visibility</p:attrName>
                                        </p:attrNameLst>
                                      </p:cBhvr>
                                      <p:to>
                                        <p:strVal val="visible"/>
                                      </p:to>
                                    </p:set>
                                    <p:animEffect transition="in" filter="fade">
                                      <p:cBhvr>
                                        <p:cTn id="32" dur="2000"/>
                                        <p:tgtEl>
                                          <p:spTgt spid="11">
                                            <p:graphicEl>
                                              <a:dgm id="{A99E6CFA-C436-854C-A84C-D89E23B09A0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741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sp>
        <p:nvSpPr>
          <p:cNvPr id="17411" name="Rectangle 2"/>
          <p:cNvSpPr>
            <a:spLocks noGrp="1" noChangeArrowheads="1"/>
          </p:cNvSpPr>
          <p:nvPr>
            <p:ph type="title" idx="4294967295"/>
          </p:nvPr>
        </p:nvSpPr>
        <p:spPr>
          <a:xfrm>
            <a:off x="152400" y="3505200"/>
            <a:ext cx="8610600" cy="4953000"/>
          </a:xfrm>
        </p:spPr>
        <p:txBody>
          <a:bodyPr/>
          <a:lstStyle/>
          <a:p>
            <a:pPr eaLnBrk="1" hangingPunct="1">
              <a:spcAft>
                <a:spcPts val="7800"/>
              </a:spcAft>
            </a:pPr>
            <a:r>
              <a:rPr lang="da-DK" sz="3200" b="0" smtClean="0"/>
              <a:t/>
            </a:r>
            <a:br>
              <a:rPr lang="da-DK" sz="3200" b="0" smtClean="0"/>
            </a:br>
            <a:r>
              <a:rPr lang="da-DK" sz="2800" smtClean="0"/>
              <a:t/>
            </a:r>
            <a:br>
              <a:rPr lang="da-DK" sz="2800" smtClean="0"/>
            </a:br>
            <a:endParaRPr lang="da-DK" sz="2800" smtClean="0"/>
          </a:p>
        </p:txBody>
      </p:sp>
      <p:pic>
        <p:nvPicPr>
          <p:cNvPr id="17412"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7413" name="Rectangle 2"/>
          <p:cNvSpPr txBox="1">
            <a:spLocks noChangeArrowheads="1"/>
          </p:cNvSpPr>
          <p:nvPr/>
        </p:nvSpPr>
        <p:spPr bwMode="auto">
          <a:xfrm>
            <a:off x="228600" y="533400"/>
            <a:ext cx="8915400" cy="914400"/>
          </a:xfrm>
          <a:prstGeom prst="rect">
            <a:avLst/>
          </a:prstGeom>
          <a:noFill/>
          <a:ln w="9525">
            <a:noFill/>
            <a:miter lim="800000"/>
            <a:headEnd/>
            <a:tailEnd/>
          </a:ln>
        </p:spPr>
        <p:txBody>
          <a:bodyPr anchor="ctr"/>
          <a:lstStyle/>
          <a:p>
            <a:r>
              <a:rPr lang="da-DK" sz="3200" b="1">
                <a:solidFill>
                  <a:schemeClr val="tx2"/>
                </a:solidFill>
                <a:latin typeface="Helvetica"/>
              </a:rPr>
              <a:t>Axe de travail de cette session d'atelier</a:t>
            </a:r>
          </a:p>
        </p:txBody>
      </p:sp>
      <p:sp>
        <p:nvSpPr>
          <p:cNvPr id="17414" name="Rounded Rectangle 7"/>
          <p:cNvSpPr>
            <a:spLocks noChangeArrowheads="1"/>
          </p:cNvSpPr>
          <p:nvPr/>
        </p:nvSpPr>
        <p:spPr bwMode="auto">
          <a:xfrm>
            <a:off x="914400" y="2667000"/>
            <a:ext cx="3124200" cy="838200"/>
          </a:xfrm>
          <a:prstGeom prst="roundRect">
            <a:avLst>
              <a:gd name="adj" fmla="val 16667"/>
            </a:avLst>
          </a:prstGeom>
          <a:solidFill>
            <a:srgbClr val="FF6600"/>
          </a:solidFill>
          <a:ln w="9525" algn="ctr">
            <a:solidFill>
              <a:schemeClr val="tx1"/>
            </a:solidFill>
            <a:round/>
            <a:headEnd/>
            <a:tailEnd/>
          </a:ln>
        </p:spPr>
        <p:txBody>
          <a:bodyPr/>
          <a:lstStyle/>
          <a:p>
            <a:pPr algn="ctr" eaLnBrk="0" hangingPunct="0"/>
            <a:r>
              <a:rPr lang="en-US" sz="4000"/>
              <a:t>Suivi</a:t>
            </a:r>
          </a:p>
        </p:txBody>
      </p:sp>
      <p:sp>
        <p:nvSpPr>
          <p:cNvPr id="17415" name="Rounded Rectangle 8"/>
          <p:cNvSpPr>
            <a:spLocks noChangeArrowheads="1"/>
          </p:cNvSpPr>
          <p:nvPr/>
        </p:nvSpPr>
        <p:spPr bwMode="auto">
          <a:xfrm>
            <a:off x="5105400" y="2667000"/>
            <a:ext cx="3124200" cy="838200"/>
          </a:xfrm>
          <a:prstGeom prst="roundRect">
            <a:avLst>
              <a:gd name="adj" fmla="val 16667"/>
            </a:avLst>
          </a:prstGeom>
          <a:solidFill>
            <a:srgbClr val="FF6600"/>
          </a:solidFill>
          <a:ln w="9525" algn="ctr">
            <a:solidFill>
              <a:schemeClr val="tx1"/>
            </a:solidFill>
            <a:round/>
            <a:headEnd/>
            <a:tailEnd/>
          </a:ln>
        </p:spPr>
        <p:txBody>
          <a:bodyPr/>
          <a:lstStyle/>
          <a:p>
            <a:pPr algn="ctr" eaLnBrk="0" hangingPunct="0"/>
            <a:r>
              <a:rPr lang="en-US" sz="4000">
                <a:solidFill>
                  <a:srgbClr val="000000"/>
                </a:solidFill>
              </a:rPr>
              <a:t>Évaluation</a:t>
            </a:r>
          </a:p>
        </p:txBody>
      </p:sp>
      <p:sp>
        <p:nvSpPr>
          <p:cNvPr id="17416" name="Rounded Rectangle 9"/>
          <p:cNvSpPr>
            <a:spLocks noChangeArrowheads="1"/>
          </p:cNvSpPr>
          <p:nvPr/>
        </p:nvSpPr>
        <p:spPr bwMode="auto">
          <a:xfrm>
            <a:off x="2209800" y="3733800"/>
            <a:ext cx="5638800" cy="2667000"/>
          </a:xfrm>
          <a:prstGeom prst="roundRect">
            <a:avLst>
              <a:gd name="adj" fmla="val 16667"/>
            </a:avLst>
          </a:prstGeom>
          <a:solidFill>
            <a:srgbClr val="F2CB1C"/>
          </a:solidFill>
          <a:ln w="9525" algn="ctr">
            <a:solidFill>
              <a:schemeClr val="tx1"/>
            </a:solidFill>
            <a:round/>
            <a:headEnd/>
            <a:tailEnd/>
          </a:ln>
        </p:spPr>
        <p:txBody>
          <a:bodyPr/>
          <a:lstStyle/>
          <a:p>
            <a:pPr algn="ctr" eaLnBrk="0" hangingPunct="0">
              <a:spcAft>
                <a:spcPts val="1200"/>
              </a:spcAft>
            </a:pPr>
            <a:r>
              <a:rPr lang="en-US" sz="2800" dirty="0" err="1"/>
              <a:t>Qu'est-ce</a:t>
            </a:r>
            <a:r>
              <a:rPr lang="en-US" sz="2800" dirty="0"/>
              <a:t> </a:t>
            </a:r>
            <a:r>
              <a:rPr lang="en-US" sz="2800" dirty="0" err="1"/>
              <a:t>que</a:t>
            </a:r>
            <a:r>
              <a:rPr lang="en-US" sz="2800" dirty="0"/>
              <a:t> les </a:t>
            </a:r>
            <a:r>
              <a:rPr lang="en-US" sz="2800" dirty="0" err="1"/>
              <a:t>indicateurs</a:t>
            </a:r>
            <a:r>
              <a:rPr lang="en-US" sz="2800" dirty="0"/>
              <a:t> ? </a:t>
            </a:r>
            <a:r>
              <a:rPr lang="en-US" sz="2800" dirty="0" err="1"/>
              <a:t>Pourquoi</a:t>
            </a:r>
            <a:r>
              <a:rPr lang="en-US" sz="2800" dirty="0"/>
              <a:t> </a:t>
            </a:r>
            <a:r>
              <a:rPr lang="en-US" sz="2800" dirty="0" err="1"/>
              <a:t>sont-ils</a:t>
            </a:r>
            <a:r>
              <a:rPr lang="en-US" sz="2800" dirty="0"/>
              <a:t> </a:t>
            </a:r>
            <a:r>
              <a:rPr lang="en-US" sz="2800" dirty="0" err="1"/>
              <a:t>importants</a:t>
            </a:r>
            <a:r>
              <a:rPr lang="en-US" sz="2800" dirty="0"/>
              <a:t> ? Qui y </a:t>
            </a:r>
            <a:r>
              <a:rPr lang="en-US" sz="2800" dirty="0" err="1"/>
              <a:t>est</a:t>
            </a:r>
            <a:r>
              <a:rPr lang="en-US" sz="2800" dirty="0"/>
              <a:t> </a:t>
            </a:r>
            <a:r>
              <a:rPr lang="en-US" sz="2800" dirty="0" err="1"/>
              <a:t>associé</a:t>
            </a:r>
            <a:r>
              <a:rPr lang="en-US" sz="2800" dirty="0"/>
              <a:t> </a:t>
            </a:r>
            <a:r>
              <a:rPr lang="en-US" sz="2800" dirty="0" smtClean="0"/>
              <a:t>?</a:t>
            </a:r>
            <a:r>
              <a:rPr lang="en-US" sz="2800" dirty="0" smtClean="0"/>
              <a:t/>
            </a:r>
            <a:br>
              <a:rPr lang="en-US" sz="2800" dirty="0" smtClean="0"/>
            </a:br>
            <a:r>
              <a:rPr lang="en-US" sz="2800" dirty="0" err="1" smtClean="0"/>
              <a:t>Planification</a:t>
            </a:r>
            <a:r>
              <a:rPr lang="en-US" sz="2800" dirty="0" smtClean="0"/>
              <a:t/>
            </a:r>
            <a:br>
              <a:rPr lang="en-US" sz="2800" dirty="0" smtClean="0"/>
            </a:br>
            <a:r>
              <a:rPr lang="en-US" sz="2800" dirty="0" err="1" smtClean="0"/>
              <a:t>M</a:t>
            </a:r>
            <a:r>
              <a:rPr lang="en-US" sz="2800" dirty="0" err="1" smtClean="0"/>
              <a:t>éthodes</a:t>
            </a:r>
            <a:r>
              <a:rPr lang="en-US" sz="2800" dirty="0" smtClean="0"/>
              <a:t> </a:t>
            </a:r>
            <a:r>
              <a:rPr lang="en-US" sz="2800" dirty="0"/>
              <a:t/>
            </a:r>
            <a:br>
              <a:rPr lang="en-US" sz="2800" dirty="0"/>
            </a:br>
            <a:r>
              <a:rPr lang="en-US" sz="2800" dirty="0"/>
              <a:t/>
            </a:r>
            <a:br>
              <a:rPr lang="en-US" sz="2800" dirty="0"/>
            </a:br>
            <a:r>
              <a:rPr lang="en-US" sz="2800" dirty="0"/>
              <a:t/>
            </a:r>
            <a:br>
              <a:rPr lang="en-US" sz="2800" dirty="0"/>
            </a:br>
            <a:r>
              <a:rPr lang="en-US" sz="2800" dirty="0"/>
              <a:t/>
            </a:r>
            <a:br>
              <a:rPr lang="en-US" sz="2800" dirty="0"/>
            </a:br>
            <a:endParaRPr lang="en-US" sz="2800" dirty="0"/>
          </a:p>
        </p:txBody>
      </p:sp>
      <p:sp>
        <p:nvSpPr>
          <p:cNvPr id="17417" name="Rounded Rectangle 10"/>
          <p:cNvSpPr>
            <a:spLocks noChangeArrowheads="1"/>
          </p:cNvSpPr>
          <p:nvPr/>
        </p:nvSpPr>
        <p:spPr bwMode="auto">
          <a:xfrm>
            <a:off x="914400" y="1600200"/>
            <a:ext cx="7315200" cy="914400"/>
          </a:xfrm>
          <a:prstGeom prst="roundRect">
            <a:avLst>
              <a:gd name="adj" fmla="val 16667"/>
            </a:avLst>
          </a:prstGeom>
          <a:solidFill>
            <a:srgbClr val="FF0000"/>
          </a:solidFill>
          <a:ln w="9525" algn="ctr">
            <a:solidFill>
              <a:schemeClr val="tx1"/>
            </a:solidFill>
            <a:round/>
            <a:headEnd/>
            <a:tailEnd/>
          </a:ln>
        </p:spPr>
        <p:txBody>
          <a:bodyPr/>
          <a:lstStyle/>
          <a:p>
            <a:pPr algn="ctr" eaLnBrk="0" hangingPunct="0"/>
            <a:r>
              <a:rPr lang="en-US" sz="4000">
                <a:solidFill>
                  <a:schemeClr val="bg1"/>
                </a:solidFill>
              </a:rPr>
              <a:t>Interventions psychosociales</a:t>
            </a:r>
          </a:p>
        </p:txBody>
      </p:sp>
      <p:sp>
        <p:nvSpPr>
          <p:cNvPr id="17418" name="Rounded Rectangle 11"/>
          <p:cNvSpPr>
            <a:spLocks noChangeArrowheads="1"/>
          </p:cNvSpPr>
          <p:nvPr/>
        </p:nvSpPr>
        <p:spPr bwMode="auto">
          <a:xfrm rot="-5400000">
            <a:off x="266700" y="4381500"/>
            <a:ext cx="2667000" cy="1371600"/>
          </a:xfrm>
          <a:prstGeom prst="roundRect">
            <a:avLst>
              <a:gd name="adj" fmla="val 16667"/>
            </a:avLst>
          </a:prstGeom>
          <a:solidFill>
            <a:srgbClr val="800000"/>
          </a:solidFill>
          <a:ln w="9525" algn="ctr">
            <a:solidFill>
              <a:schemeClr val="tx1"/>
            </a:solidFill>
            <a:round/>
            <a:headEnd/>
            <a:tailEnd/>
          </a:ln>
        </p:spPr>
        <p:txBody>
          <a:bodyPr anchor="ctr" anchorCtr="1"/>
          <a:lstStyle/>
          <a:p>
            <a:pPr algn="ctr" eaLnBrk="0" hangingPunct="0"/>
            <a:r>
              <a:rPr lang="en-US" sz="3600">
                <a:solidFill>
                  <a:schemeClr val="bg1"/>
                </a:solidFill>
              </a:rPr>
              <a:t>Indicateurs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8"/>
          <p:cNvPicPr>
            <a:picLocks noChangeAspect="1"/>
          </p:cNvPicPr>
          <p:nvPr/>
        </p:nvPicPr>
        <p:blipFill>
          <a:blip r:embed="rId3"/>
          <a:srcRect/>
          <a:stretch>
            <a:fillRect/>
          </a:stretch>
        </p:blipFill>
        <p:spPr bwMode="auto">
          <a:xfrm>
            <a:off x="228600" y="2286000"/>
            <a:ext cx="8305800" cy="4727575"/>
          </a:xfrm>
          <a:prstGeom prst="rect">
            <a:avLst/>
          </a:prstGeom>
          <a:noFill/>
          <a:ln w="9525">
            <a:noFill/>
            <a:miter lim="800000"/>
            <a:headEnd/>
            <a:tailEnd/>
          </a:ln>
        </p:spPr>
      </p:pic>
      <p:pic>
        <p:nvPicPr>
          <p:cNvPr id="54274" name="Picture 12"/>
          <p:cNvPicPr>
            <a:picLocks noChangeAspect="1"/>
          </p:cNvPicPr>
          <p:nvPr/>
        </p:nvPicPr>
        <p:blipFill>
          <a:blip r:embed="rId4"/>
          <a:srcRect/>
          <a:stretch>
            <a:fillRect/>
          </a:stretch>
        </p:blipFill>
        <p:spPr bwMode="auto">
          <a:xfrm>
            <a:off x="0" y="0"/>
            <a:ext cx="9169400" cy="1612900"/>
          </a:xfrm>
          <a:prstGeom prst="rect">
            <a:avLst/>
          </a:prstGeom>
          <a:noFill/>
          <a:ln w="9525">
            <a:noFill/>
            <a:miter lim="800000"/>
            <a:headEnd/>
            <a:tailEnd/>
          </a:ln>
        </p:spPr>
      </p:pic>
      <p:sp>
        <p:nvSpPr>
          <p:cNvPr id="5427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54276" name="Picture 12" descr="1405_pp_trainers_A1B"/>
          <p:cNvPicPr>
            <a:picLocks noChangeAspect="1" noChangeArrowheads="1"/>
          </p:cNvPicPr>
          <p:nvPr/>
        </p:nvPicPr>
        <p:blipFill>
          <a:blip r:embed="rId5"/>
          <a:srcRect/>
          <a:stretch>
            <a:fillRect/>
          </a:stretch>
        </p:blipFill>
        <p:spPr bwMode="auto">
          <a:xfrm>
            <a:off x="0" y="5943600"/>
            <a:ext cx="9144000" cy="914400"/>
          </a:xfrm>
          <a:prstGeom prst="rect">
            <a:avLst/>
          </a:prstGeom>
          <a:noFill/>
          <a:ln w="9525">
            <a:noFill/>
            <a:miter lim="800000"/>
            <a:headEnd/>
            <a:tailEnd/>
          </a:ln>
        </p:spPr>
      </p:pic>
      <p:sp>
        <p:nvSpPr>
          <p:cNvPr id="54277"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Évaluer l'impact</a:t>
            </a:r>
          </a:p>
        </p:txBody>
      </p:sp>
      <p:sp>
        <p:nvSpPr>
          <p:cNvPr id="54278" name="TextBox 7"/>
          <p:cNvSpPr txBox="1">
            <a:spLocks noChangeArrowheads="1"/>
          </p:cNvSpPr>
          <p:nvPr/>
        </p:nvSpPr>
        <p:spPr bwMode="auto">
          <a:xfrm>
            <a:off x="228600" y="1524000"/>
            <a:ext cx="8382000" cy="838200"/>
          </a:xfrm>
          <a:prstGeom prst="rect">
            <a:avLst/>
          </a:prstGeom>
          <a:noFill/>
          <a:ln w="9525">
            <a:noFill/>
            <a:miter lim="800000"/>
            <a:headEnd/>
            <a:tailEnd/>
          </a:ln>
        </p:spPr>
        <p:txBody>
          <a:bodyPr>
            <a:spAutoFit/>
          </a:bodyPr>
          <a:lstStyle/>
          <a:p>
            <a:pPr marL="342900" indent="-279400" eaLnBrk="0" hangingPunct="0">
              <a:buFont typeface="Arial" charset="0"/>
              <a:buChar char="•"/>
            </a:pPr>
            <a:r>
              <a:rPr lang="en-US"/>
              <a:t>Comment mesurez-vous l'</a:t>
            </a:r>
            <a:r>
              <a:rPr lang="en-US">
                <a:solidFill>
                  <a:srgbClr val="FF0000"/>
                </a:solidFill>
              </a:rPr>
              <a:t>impact</a:t>
            </a:r>
            <a:r>
              <a:rPr lang="en-US"/>
              <a:t> d'une intervention ? </a:t>
            </a:r>
          </a:p>
          <a:p>
            <a:pPr marL="342900" indent="-279400" eaLnBrk="0" hangingPunct="0">
              <a:buFont typeface="Arial" charset="0"/>
              <a:buChar char="•"/>
            </a:pPr>
            <a:r>
              <a:rPr lang="en-US"/>
              <a:t>De quoi avez-vous besoin ? </a:t>
            </a:r>
          </a:p>
        </p:txBody>
      </p:sp>
      <p:grpSp>
        <p:nvGrpSpPr>
          <p:cNvPr id="20" name="Group 19"/>
          <p:cNvGrpSpPr>
            <a:grpSpLocks/>
          </p:cNvGrpSpPr>
          <p:nvPr/>
        </p:nvGrpSpPr>
        <p:grpSpPr bwMode="auto">
          <a:xfrm>
            <a:off x="990600" y="5029201"/>
            <a:ext cx="2299887" cy="461963"/>
            <a:chOff x="990743" y="5029153"/>
            <a:chExt cx="2299021" cy="461665"/>
          </a:xfrm>
        </p:grpSpPr>
        <p:sp>
          <p:nvSpPr>
            <p:cNvPr id="54286" name="TextBox 11"/>
            <p:cNvSpPr txBox="1">
              <a:spLocks noChangeArrowheads="1"/>
            </p:cNvSpPr>
            <p:nvPr/>
          </p:nvSpPr>
          <p:spPr bwMode="auto">
            <a:xfrm>
              <a:off x="990743" y="5029153"/>
              <a:ext cx="851766" cy="461665"/>
            </a:xfrm>
            <a:prstGeom prst="rect">
              <a:avLst/>
            </a:prstGeom>
            <a:noFill/>
            <a:ln w="9525">
              <a:noFill/>
              <a:miter lim="800000"/>
              <a:headEnd/>
              <a:tailEnd/>
            </a:ln>
          </p:spPr>
          <p:txBody>
            <a:bodyPr wrap="none">
              <a:spAutoFit/>
            </a:bodyPr>
            <a:lstStyle/>
            <a:p>
              <a:pPr eaLnBrk="0" hangingPunct="0"/>
              <a:r>
                <a:rPr lang="en-US" b="1" dirty="0" err="1"/>
                <a:t>Données</a:t>
              </a:r>
              <a:endParaRPr lang="en-US" b="1" dirty="0"/>
            </a:p>
          </p:txBody>
        </p:sp>
        <p:sp>
          <p:nvSpPr>
            <p:cNvPr id="54287" name="TextBox 12"/>
            <p:cNvSpPr txBox="1">
              <a:spLocks noChangeArrowheads="1"/>
            </p:cNvSpPr>
            <p:nvPr/>
          </p:nvSpPr>
          <p:spPr bwMode="auto">
            <a:xfrm>
              <a:off x="2437998" y="5029153"/>
              <a:ext cx="851766" cy="461665"/>
            </a:xfrm>
            <a:prstGeom prst="rect">
              <a:avLst/>
            </a:prstGeom>
            <a:noFill/>
            <a:ln w="9525">
              <a:noFill/>
              <a:miter lim="800000"/>
              <a:headEnd/>
              <a:tailEnd/>
            </a:ln>
          </p:spPr>
          <p:txBody>
            <a:bodyPr wrap="none">
              <a:spAutoFit/>
            </a:bodyPr>
            <a:lstStyle/>
            <a:p>
              <a:pPr eaLnBrk="0" hangingPunct="0"/>
              <a:r>
                <a:rPr lang="en-US" b="1" dirty="0" err="1"/>
                <a:t>Données</a:t>
              </a:r>
              <a:endParaRPr lang="en-US" b="1" dirty="0"/>
            </a:p>
          </p:txBody>
        </p:sp>
      </p:grpSp>
      <p:sp>
        <p:nvSpPr>
          <p:cNvPr id="54280" name="TextBox 15"/>
          <p:cNvSpPr txBox="1">
            <a:spLocks noChangeArrowheads="1"/>
          </p:cNvSpPr>
          <p:nvPr/>
        </p:nvSpPr>
        <p:spPr bwMode="auto">
          <a:xfrm>
            <a:off x="5181600" y="5105400"/>
            <a:ext cx="184150" cy="461963"/>
          </a:xfrm>
          <a:prstGeom prst="rect">
            <a:avLst/>
          </a:prstGeom>
          <a:noFill/>
          <a:ln w="9525">
            <a:noFill/>
            <a:miter lim="800000"/>
            <a:headEnd/>
            <a:tailEnd/>
          </a:ln>
        </p:spPr>
        <p:txBody>
          <a:bodyPr wrap="none">
            <a:spAutoFit/>
          </a:bodyPr>
          <a:lstStyle/>
          <a:p>
            <a:pPr eaLnBrk="0" hangingPunct="0"/>
            <a:endParaRPr/>
          </a:p>
        </p:txBody>
      </p:sp>
      <p:grpSp>
        <p:nvGrpSpPr>
          <p:cNvPr id="21" name="Group 20"/>
          <p:cNvGrpSpPr>
            <a:grpSpLocks/>
          </p:cNvGrpSpPr>
          <p:nvPr/>
        </p:nvGrpSpPr>
        <p:grpSpPr bwMode="auto">
          <a:xfrm>
            <a:off x="3276600" y="4953000"/>
            <a:ext cx="4814888" cy="990600"/>
            <a:chOff x="3276600" y="4953000"/>
            <a:chExt cx="4814166" cy="990600"/>
          </a:xfrm>
        </p:grpSpPr>
        <p:sp>
          <p:nvSpPr>
            <p:cNvPr id="54283" name="TextBox 13"/>
            <p:cNvSpPr txBox="1">
              <a:spLocks noChangeArrowheads="1"/>
            </p:cNvSpPr>
            <p:nvPr/>
          </p:nvSpPr>
          <p:spPr bwMode="auto">
            <a:xfrm>
              <a:off x="3276600" y="5410200"/>
              <a:ext cx="851766" cy="461665"/>
            </a:xfrm>
            <a:prstGeom prst="rect">
              <a:avLst/>
            </a:prstGeom>
            <a:noFill/>
            <a:ln w="9525">
              <a:noFill/>
              <a:miter lim="800000"/>
              <a:headEnd/>
              <a:tailEnd/>
            </a:ln>
          </p:spPr>
          <p:txBody>
            <a:bodyPr wrap="none">
              <a:spAutoFit/>
            </a:bodyPr>
            <a:lstStyle/>
            <a:p>
              <a:pPr eaLnBrk="0" hangingPunct="0"/>
              <a:r>
                <a:rPr lang="en-US" b="1">
                  <a:solidFill>
                    <a:srgbClr val="FF0000"/>
                  </a:solidFill>
                </a:rPr>
                <a:t>Données</a:t>
              </a:r>
            </a:p>
          </p:txBody>
        </p:sp>
        <p:sp>
          <p:nvSpPr>
            <p:cNvPr id="54284" name="Right Arrow 17"/>
            <p:cNvSpPr>
              <a:spLocks noChangeArrowheads="1"/>
            </p:cNvSpPr>
            <p:nvPr/>
          </p:nvSpPr>
          <p:spPr bwMode="auto">
            <a:xfrm>
              <a:off x="4191000" y="4953000"/>
              <a:ext cx="2667000" cy="990600"/>
            </a:xfrm>
            <a:prstGeom prst="rightArrow">
              <a:avLst>
                <a:gd name="adj1" fmla="val 50000"/>
                <a:gd name="adj2" fmla="val 49995"/>
              </a:avLst>
            </a:prstGeom>
            <a:solidFill>
              <a:srgbClr val="F2E532"/>
            </a:solidFill>
            <a:ln w="9525" algn="ctr">
              <a:solidFill>
                <a:schemeClr val="tx1"/>
              </a:solidFill>
              <a:round/>
              <a:headEnd/>
              <a:tailEnd/>
            </a:ln>
          </p:spPr>
          <p:txBody>
            <a:bodyPr/>
            <a:lstStyle/>
            <a:p>
              <a:pPr algn="ctr" eaLnBrk="0" hangingPunct="0"/>
              <a:r>
                <a:rPr lang="en-US" b="1">
                  <a:solidFill>
                    <a:srgbClr val="FF0000"/>
                  </a:solidFill>
                </a:rPr>
                <a:t>Données</a:t>
              </a:r>
            </a:p>
          </p:txBody>
        </p:sp>
        <p:sp>
          <p:nvSpPr>
            <p:cNvPr id="54285" name="TextBox 18"/>
            <p:cNvSpPr txBox="1">
              <a:spLocks noChangeArrowheads="1"/>
            </p:cNvSpPr>
            <p:nvPr/>
          </p:nvSpPr>
          <p:spPr bwMode="auto">
            <a:xfrm>
              <a:off x="7239000" y="5410200"/>
              <a:ext cx="851766" cy="461665"/>
            </a:xfrm>
            <a:prstGeom prst="rect">
              <a:avLst/>
            </a:prstGeom>
            <a:noFill/>
            <a:ln w="9525">
              <a:noFill/>
              <a:miter lim="800000"/>
              <a:headEnd/>
              <a:tailEnd/>
            </a:ln>
          </p:spPr>
          <p:txBody>
            <a:bodyPr wrap="none">
              <a:spAutoFit/>
            </a:bodyPr>
            <a:lstStyle/>
            <a:p>
              <a:pPr eaLnBrk="0" hangingPunct="0"/>
              <a:r>
                <a:rPr lang="en-US" b="1">
                  <a:solidFill>
                    <a:srgbClr val="FF0000"/>
                  </a:solidFill>
                </a:rPr>
                <a:t>Données</a:t>
              </a:r>
            </a:p>
          </p:txBody>
        </p:sp>
      </p:grpSp>
      <p:sp>
        <p:nvSpPr>
          <p:cNvPr id="22" name="TextBox 21"/>
          <p:cNvSpPr txBox="1">
            <a:spLocks noChangeArrowheads="1"/>
          </p:cNvSpPr>
          <p:nvPr/>
        </p:nvSpPr>
        <p:spPr bwMode="auto">
          <a:xfrm>
            <a:off x="1905000" y="6396038"/>
            <a:ext cx="4724400" cy="461962"/>
          </a:xfrm>
          <a:prstGeom prst="rect">
            <a:avLst/>
          </a:prstGeom>
          <a:noFill/>
          <a:ln w="9525">
            <a:noFill/>
            <a:miter lim="800000"/>
            <a:headEnd/>
            <a:tailEnd/>
          </a:ln>
        </p:spPr>
        <p:txBody>
          <a:bodyPr>
            <a:spAutoFit/>
          </a:bodyPr>
          <a:lstStyle/>
          <a:p>
            <a:pPr algn="ctr" eaLnBrk="0" hangingPunct="0"/>
            <a:r>
              <a:rPr lang="en-US">
                <a:solidFill>
                  <a:srgbClr val="FF0000"/>
                </a:solidFill>
              </a:rPr>
              <a:t>MÊMES INDICATEURS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20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0"/>
                                  </p:iterate>
                                  <p:childTnLst>
                                    <p:set>
                                      <p:cBhvr>
                                        <p:cTn id="16" dur="1" fill="hold">
                                          <p:stCondLst>
                                            <p:cond delay="0"/>
                                          </p:stCondLst>
                                        </p:cTn>
                                        <p:tgtEl>
                                          <p:spTgt spid="22"/>
                                        </p:tgtEl>
                                        <p:attrNameLst>
                                          <p:attrName>style.visibility</p:attrName>
                                        </p:attrNameLst>
                                      </p:cBhvr>
                                      <p:to>
                                        <p:strVal val="visible"/>
                                      </p:to>
                                    </p:set>
                                    <p:animEffect transition="in" filter="fade">
                                      <p:cBhvr>
                                        <p:cTn id="17" dur="20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34" presetClass="emph" presetSubtype="0" fill="hold" grpId="2" nodeType="clickEffect">
                                  <p:stCondLst>
                                    <p:cond delay="0"/>
                                  </p:stCondLst>
                                  <p:iterate type="lt">
                                    <p:tmPct val="10000"/>
                                  </p:iterate>
                                  <p:childTnLst>
                                    <p:animMotion origin="layout" path="M 0.0 0.0 L 0.0 -0.07213" pathEditMode="relative" ptsTypes="">
                                      <p:cBhvr>
                                        <p:cTn id="21" dur="250" accel="50000" decel="50000" autoRev="1" fill="hold">
                                          <p:stCondLst>
                                            <p:cond delay="0"/>
                                          </p:stCondLst>
                                        </p:cTn>
                                        <p:tgtEl>
                                          <p:spTgt spid="22"/>
                                        </p:tgtEl>
                                        <p:attrNameLst>
                                          <p:attrName>ppt_x</p:attrName>
                                          <p:attrName>ppt_y</p:attrName>
                                        </p:attrNameLst>
                                      </p:cBhvr>
                                    </p:animMotion>
                                    <p:animRot by="1500000">
                                      <p:cBhvr>
                                        <p:cTn id="22" dur="125" fill="hold">
                                          <p:stCondLst>
                                            <p:cond delay="0"/>
                                          </p:stCondLst>
                                        </p:cTn>
                                        <p:tgtEl>
                                          <p:spTgt spid="22"/>
                                        </p:tgtEl>
                                        <p:attrNameLst>
                                          <p:attrName>r</p:attrName>
                                        </p:attrNameLst>
                                      </p:cBhvr>
                                    </p:animRot>
                                    <p:animRot by="-1500000">
                                      <p:cBhvr>
                                        <p:cTn id="23" dur="125" fill="hold">
                                          <p:stCondLst>
                                            <p:cond delay="125"/>
                                          </p:stCondLst>
                                        </p:cTn>
                                        <p:tgtEl>
                                          <p:spTgt spid="22"/>
                                        </p:tgtEl>
                                        <p:attrNameLst>
                                          <p:attrName>r</p:attrName>
                                        </p:attrNameLst>
                                      </p:cBhvr>
                                    </p:animRot>
                                    <p:animRot by="-1500000">
                                      <p:cBhvr>
                                        <p:cTn id="24" dur="125" fill="hold">
                                          <p:stCondLst>
                                            <p:cond delay="250"/>
                                          </p:stCondLst>
                                        </p:cTn>
                                        <p:tgtEl>
                                          <p:spTgt spid="22"/>
                                        </p:tgtEl>
                                        <p:attrNameLst>
                                          <p:attrName>r</p:attrName>
                                        </p:attrNameLst>
                                      </p:cBhvr>
                                    </p:animRot>
                                    <p:animRot by="1500000">
                                      <p:cBhvr>
                                        <p:cTn id="25" dur="125" fill="hold">
                                          <p:stCondLst>
                                            <p:cond delay="375"/>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2" grpId="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632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5632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6324" name="Rectangle 2"/>
          <p:cNvSpPr txBox="1">
            <a:spLocks noChangeArrowheads="1"/>
          </p:cNvSpPr>
          <p:nvPr/>
        </p:nvSpPr>
        <p:spPr bwMode="auto">
          <a:xfrm>
            <a:off x="0" y="533400"/>
            <a:ext cx="9144000" cy="1066800"/>
          </a:xfrm>
          <a:prstGeom prst="rect">
            <a:avLst/>
          </a:prstGeom>
          <a:noFill/>
          <a:ln w="9525">
            <a:noFill/>
            <a:miter lim="800000"/>
            <a:headEnd/>
            <a:tailEnd/>
          </a:ln>
        </p:spPr>
        <p:txBody>
          <a:bodyPr anchor="ctr"/>
          <a:lstStyle/>
          <a:p>
            <a:pPr algn="ctr"/>
            <a:r>
              <a:rPr lang="en-US" sz="3200" b="1">
                <a:solidFill>
                  <a:schemeClr val="tx2"/>
                </a:solidFill>
                <a:latin typeface="Helvetica"/>
              </a:rPr>
              <a:t>Comment définir les indicateurs psychosociaux</a:t>
            </a:r>
          </a:p>
        </p:txBody>
      </p:sp>
      <p:sp>
        <p:nvSpPr>
          <p:cNvPr id="10" name="Rectangle 9"/>
          <p:cNvSpPr>
            <a:spLocks noChangeArrowheads="1"/>
          </p:cNvSpPr>
          <p:nvPr/>
        </p:nvSpPr>
        <p:spPr bwMode="auto">
          <a:xfrm>
            <a:off x="457200" y="2209800"/>
            <a:ext cx="7924800" cy="3524042"/>
          </a:xfrm>
          <a:prstGeom prst="rect">
            <a:avLst/>
          </a:prstGeom>
          <a:noFill/>
          <a:ln w="9525">
            <a:noFill/>
            <a:miter lim="800000"/>
            <a:headEnd/>
            <a:tailEnd/>
          </a:ln>
        </p:spPr>
        <p:txBody>
          <a:bodyPr>
            <a:spAutoFit/>
          </a:bodyPr>
          <a:lstStyle/>
          <a:p>
            <a:pPr marL="406400" indent="-292100" eaLnBrk="0" hangingPunct="0">
              <a:spcAft>
                <a:spcPts val="2400"/>
              </a:spcAft>
              <a:buFont typeface="Arial" charset="0"/>
              <a:buChar char="•"/>
            </a:pPr>
            <a:r>
              <a:rPr lang="en-US" sz="2800" dirty="0" err="1"/>
              <a:t>Évaluer</a:t>
            </a:r>
            <a:r>
              <a:rPr lang="en-US" sz="2800" dirty="0"/>
              <a:t> - Comment la population </a:t>
            </a:r>
            <a:r>
              <a:rPr lang="en-US" sz="2800" dirty="0" err="1"/>
              <a:t>est-elle</a:t>
            </a:r>
            <a:r>
              <a:rPr lang="en-US" sz="2800" dirty="0"/>
              <a:t> </a:t>
            </a:r>
            <a:r>
              <a:rPr lang="en-US" sz="2800" dirty="0" err="1"/>
              <a:t>touchée</a:t>
            </a:r>
            <a:r>
              <a:rPr lang="en-US" sz="2800" dirty="0"/>
              <a:t> ? </a:t>
            </a:r>
          </a:p>
          <a:p>
            <a:pPr marL="406400" indent="-292100" eaLnBrk="0" hangingPunct="0">
              <a:spcAft>
                <a:spcPts val="2400"/>
              </a:spcAft>
              <a:buFont typeface="Arial" charset="0"/>
              <a:buChar char="•"/>
            </a:pPr>
            <a:r>
              <a:rPr lang="en-US" sz="2800" dirty="0" err="1"/>
              <a:t>Quel</a:t>
            </a:r>
            <a:r>
              <a:rPr lang="en-US" sz="2800" dirty="0"/>
              <a:t> </a:t>
            </a:r>
            <a:r>
              <a:rPr lang="en-US" sz="2800" dirty="0" err="1" smtClean="0"/>
              <a:t>est</a:t>
            </a:r>
            <a:r>
              <a:rPr lang="en-US" sz="2800" dirty="0" smtClean="0"/>
              <a:t> le type </a:t>
            </a:r>
            <a:r>
              <a:rPr lang="en-US" sz="2800" dirty="0"/>
              <a:t>de </a:t>
            </a:r>
            <a:r>
              <a:rPr lang="en-US" sz="2800" dirty="0" err="1"/>
              <a:t>changement</a:t>
            </a:r>
            <a:r>
              <a:rPr lang="en-US" sz="2800" dirty="0"/>
              <a:t> </a:t>
            </a:r>
            <a:r>
              <a:rPr lang="en-US" sz="2800" dirty="0" err="1" smtClean="0"/>
              <a:t>désiré</a:t>
            </a:r>
            <a:r>
              <a:rPr lang="en-US" sz="2800" dirty="0"/>
              <a:t> ? </a:t>
            </a:r>
          </a:p>
          <a:p>
            <a:pPr marL="406400" indent="-292100" eaLnBrk="0" hangingPunct="0">
              <a:spcAft>
                <a:spcPts val="1800"/>
              </a:spcAft>
            </a:pPr>
            <a:r>
              <a:rPr lang="en-US" sz="2800" dirty="0"/>
              <a:t>(Buts/</a:t>
            </a:r>
            <a:r>
              <a:rPr lang="en-US" sz="2800" dirty="0" err="1"/>
              <a:t>objectifs</a:t>
            </a:r>
            <a:r>
              <a:rPr lang="en-US" sz="2800" dirty="0"/>
              <a:t>/</a:t>
            </a:r>
            <a:r>
              <a:rPr lang="en-US" sz="2800" dirty="0" err="1"/>
              <a:t>activités</a:t>
            </a:r>
            <a:r>
              <a:rPr lang="en-US" sz="2800" dirty="0"/>
              <a:t> de </a:t>
            </a:r>
            <a:r>
              <a:rPr lang="en-US" sz="2800" dirty="0" err="1"/>
              <a:t>réponse</a:t>
            </a:r>
            <a:r>
              <a:rPr lang="en-US" sz="2800" dirty="0"/>
              <a:t>)</a:t>
            </a:r>
          </a:p>
          <a:p>
            <a:pPr marL="406400" indent="-292100" eaLnBrk="0" hangingPunct="0">
              <a:spcAft>
                <a:spcPts val="1800"/>
              </a:spcAft>
              <a:buFont typeface="Arial" charset="0"/>
              <a:buChar char="•"/>
            </a:pPr>
            <a:r>
              <a:rPr lang="en-US" sz="2800" dirty="0" err="1"/>
              <a:t>Quelle</a:t>
            </a:r>
            <a:r>
              <a:rPr lang="en-US" sz="2800" dirty="0"/>
              <a:t> </a:t>
            </a:r>
            <a:r>
              <a:rPr lang="en-US" sz="2800" dirty="0" err="1"/>
              <a:t>est</a:t>
            </a:r>
            <a:r>
              <a:rPr lang="en-US" sz="2800" dirty="0"/>
              <a:t> la </a:t>
            </a:r>
            <a:r>
              <a:rPr lang="en-US" sz="2800" dirty="0" err="1"/>
              <a:t>définition</a:t>
            </a:r>
            <a:r>
              <a:rPr lang="en-US" sz="2800" dirty="0"/>
              <a:t> locale du </a:t>
            </a:r>
            <a:r>
              <a:rPr lang="en-US" sz="2800" dirty="0" err="1"/>
              <a:t>bien-être</a:t>
            </a:r>
            <a:r>
              <a:rPr lang="en-US" sz="2800" dirty="0"/>
              <a:t> psychosocial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20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20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20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837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5837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8372"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pPr algn="ctr"/>
            <a:r>
              <a:rPr lang="en-US" sz="3200" b="1">
                <a:solidFill>
                  <a:schemeClr val="tx2"/>
                </a:solidFill>
                <a:latin typeface="Helvetica"/>
              </a:rPr>
              <a:t>Indicateurs du bien-être psychosocial</a:t>
            </a:r>
          </a:p>
        </p:txBody>
      </p:sp>
      <p:pic>
        <p:nvPicPr>
          <p:cNvPr id="58373" name="Picture 8"/>
          <p:cNvPicPr>
            <a:picLocks noChangeAspect="1"/>
          </p:cNvPicPr>
          <p:nvPr/>
        </p:nvPicPr>
        <p:blipFill>
          <a:blip r:embed="rId5"/>
          <a:srcRect/>
          <a:stretch>
            <a:fillRect/>
          </a:stretch>
        </p:blipFill>
        <p:spPr bwMode="auto">
          <a:xfrm>
            <a:off x="0" y="1600200"/>
            <a:ext cx="91440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0418"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6041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0420"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pPr algn="ctr"/>
            <a:r>
              <a:rPr lang="en-US" sz="3200" b="1">
                <a:solidFill>
                  <a:schemeClr val="tx2"/>
                </a:solidFill>
                <a:latin typeface="Helvetica"/>
              </a:rPr>
              <a:t>Indicateurs psychosociaux</a:t>
            </a:r>
          </a:p>
        </p:txBody>
      </p:sp>
      <p:sp>
        <p:nvSpPr>
          <p:cNvPr id="10" name="Rectangle 9"/>
          <p:cNvSpPr>
            <a:spLocks noChangeArrowheads="1"/>
          </p:cNvSpPr>
          <p:nvPr/>
        </p:nvSpPr>
        <p:spPr bwMode="auto">
          <a:xfrm>
            <a:off x="0" y="1600200"/>
            <a:ext cx="9144000" cy="4548938"/>
          </a:xfrm>
          <a:prstGeom prst="rect">
            <a:avLst/>
          </a:prstGeom>
          <a:noFill/>
          <a:ln w="9525">
            <a:noFill/>
            <a:miter lim="800000"/>
            <a:headEnd/>
            <a:tailEnd/>
          </a:ln>
        </p:spPr>
        <p:txBody>
          <a:bodyPr>
            <a:spAutoFit/>
          </a:bodyPr>
          <a:lstStyle/>
          <a:p>
            <a:pPr marL="571500" indent="-457200">
              <a:spcBef>
                <a:spcPct val="30000"/>
              </a:spcBef>
            </a:pPr>
            <a:r>
              <a:rPr lang="en-GB" b="1" dirty="0"/>
              <a:t> 1. </a:t>
            </a:r>
            <a:r>
              <a:rPr lang="en-GB" b="1" dirty="0" err="1"/>
              <a:t>Écrivez</a:t>
            </a:r>
            <a:r>
              <a:rPr lang="en-GB" b="1" dirty="0"/>
              <a:t> </a:t>
            </a:r>
            <a:r>
              <a:rPr lang="en-GB" b="1" dirty="0" err="1"/>
              <a:t>trois</a:t>
            </a:r>
            <a:r>
              <a:rPr lang="en-GB" b="1" dirty="0"/>
              <a:t> </a:t>
            </a:r>
            <a:r>
              <a:rPr lang="en-GB" b="1" dirty="0" err="1"/>
              <a:t>choses</a:t>
            </a:r>
            <a:r>
              <a:rPr lang="en-GB" b="1" dirty="0"/>
              <a:t> </a:t>
            </a:r>
            <a:r>
              <a:rPr lang="en-GB" b="1" dirty="0" err="1"/>
              <a:t>sur</a:t>
            </a:r>
            <a:r>
              <a:rPr lang="en-GB" b="1" dirty="0"/>
              <a:t> </a:t>
            </a:r>
            <a:r>
              <a:rPr lang="en-GB" b="1" dirty="0" err="1"/>
              <a:t>vous-même</a:t>
            </a:r>
            <a:r>
              <a:rPr lang="en-GB" b="1" dirty="0"/>
              <a:t> </a:t>
            </a:r>
            <a:r>
              <a:rPr lang="en-GB" b="1" dirty="0" err="1"/>
              <a:t>ou</a:t>
            </a:r>
            <a:r>
              <a:rPr lang="en-GB" b="1" dirty="0"/>
              <a:t> </a:t>
            </a:r>
            <a:r>
              <a:rPr lang="en-GB" b="1" dirty="0" err="1"/>
              <a:t>sur</a:t>
            </a:r>
            <a:r>
              <a:rPr lang="en-GB" b="1" dirty="0"/>
              <a:t> </a:t>
            </a:r>
            <a:r>
              <a:rPr lang="en-GB" b="1" dirty="0" err="1"/>
              <a:t>votre</a:t>
            </a:r>
            <a:r>
              <a:rPr lang="en-GB" b="1" dirty="0"/>
              <a:t> vie qui, </a:t>
            </a:r>
            <a:r>
              <a:rPr lang="en-GB" b="1" dirty="0" err="1"/>
              <a:t>selon</a:t>
            </a:r>
            <a:r>
              <a:rPr lang="en-GB" b="1" dirty="0"/>
              <a:t> </a:t>
            </a:r>
            <a:r>
              <a:rPr lang="en-GB" b="1" dirty="0" err="1"/>
              <a:t>vous</a:t>
            </a:r>
            <a:r>
              <a:rPr lang="en-GB" b="1" dirty="0"/>
              <a:t>, </a:t>
            </a:r>
            <a:r>
              <a:rPr lang="en-GB" b="1" dirty="0" err="1"/>
              <a:t>montrent</a:t>
            </a:r>
            <a:r>
              <a:rPr lang="en-GB" b="1" dirty="0"/>
              <a:t> aux </a:t>
            </a:r>
            <a:r>
              <a:rPr lang="en-GB" b="1" dirty="0" err="1"/>
              <a:t>autres</a:t>
            </a:r>
            <a:r>
              <a:rPr lang="en-GB" b="1" dirty="0"/>
              <a:t> </a:t>
            </a:r>
            <a:r>
              <a:rPr lang="en-GB" b="1" dirty="0" err="1"/>
              <a:t>que</a:t>
            </a:r>
            <a:r>
              <a:rPr lang="en-GB" b="1" dirty="0"/>
              <a:t> </a:t>
            </a:r>
            <a:r>
              <a:rPr lang="en-GB" b="1" dirty="0" err="1"/>
              <a:t>vous</a:t>
            </a:r>
            <a:r>
              <a:rPr lang="en-GB" b="1" dirty="0"/>
              <a:t> </a:t>
            </a:r>
            <a:r>
              <a:rPr lang="en-GB" b="1" dirty="0" err="1"/>
              <a:t>vous</a:t>
            </a:r>
            <a:r>
              <a:rPr lang="en-GB" b="1" dirty="0"/>
              <a:t> </a:t>
            </a:r>
            <a:r>
              <a:rPr lang="en-GB" b="1" dirty="0" err="1"/>
              <a:t>sentez</a:t>
            </a:r>
            <a:r>
              <a:rPr lang="en-GB" b="1" dirty="0"/>
              <a:t> </a:t>
            </a:r>
            <a:r>
              <a:rPr lang="en-GB" b="1" dirty="0" err="1"/>
              <a:t>bien</a:t>
            </a:r>
            <a:r>
              <a:rPr lang="en-GB" b="1" dirty="0"/>
              <a:t> et </a:t>
            </a:r>
            <a:r>
              <a:rPr lang="en-GB" b="1" dirty="0" err="1"/>
              <a:t>que</a:t>
            </a:r>
            <a:r>
              <a:rPr lang="en-GB" b="1" dirty="0"/>
              <a:t> </a:t>
            </a:r>
            <a:r>
              <a:rPr lang="en-GB" b="1" dirty="0" err="1"/>
              <a:t>vous</a:t>
            </a:r>
            <a:r>
              <a:rPr lang="en-GB" b="1" dirty="0"/>
              <a:t> </a:t>
            </a:r>
            <a:r>
              <a:rPr lang="en-GB" b="1" dirty="0" err="1"/>
              <a:t>allez</a:t>
            </a:r>
            <a:r>
              <a:rPr lang="en-GB" b="1" dirty="0"/>
              <a:t> </a:t>
            </a:r>
            <a:r>
              <a:rPr lang="en-GB" b="1" dirty="0" err="1"/>
              <a:t>bien</a:t>
            </a:r>
            <a:r>
              <a:rPr lang="en-GB" b="1" dirty="0"/>
              <a:t>.</a:t>
            </a:r>
          </a:p>
          <a:p>
            <a:pPr marL="571500" indent="-457200">
              <a:spcBef>
                <a:spcPct val="30000"/>
              </a:spcBef>
            </a:pPr>
            <a:endParaRPr sz="800" dirty="0"/>
          </a:p>
          <a:p>
            <a:pPr marL="571500" indent="-457200">
              <a:spcBef>
                <a:spcPct val="30000"/>
              </a:spcBef>
            </a:pPr>
            <a:r>
              <a:rPr lang="en-GB" b="1" dirty="0"/>
              <a:t>2.  </a:t>
            </a:r>
            <a:r>
              <a:rPr lang="en-GB" b="1" dirty="0" err="1"/>
              <a:t>Maintenant</a:t>
            </a:r>
            <a:r>
              <a:rPr lang="en-GB" b="1" dirty="0"/>
              <a:t> </a:t>
            </a:r>
            <a:r>
              <a:rPr lang="en-GB" b="1" dirty="0" err="1"/>
              <a:t>réfléchissez</a:t>
            </a:r>
            <a:r>
              <a:rPr lang="en-GB" b="1" dirty="0"/>
              <a:t> et </a:t>
            </a:r>
            <a:r>
              <a:rPr lang="en-GB" b="1" dirty="0" err="1"/>
              <a:t>écrivez</a:t>
            </a:r>
            <a:r>
              <a:rPr lang="en-GB" b="1" dirty="0"/>
              <a:t> </a:t>
            </a:r>
            <a:r>
              <a:rPr lang="en-GB" b="1" dirty="0" err="1"/>
              <a:t>ce</a:t>
            </a:r>
            <a:r>
              <a:rPr lang="en-GB" b="1" dirty="0"/>
              <a:t> qui, </a:t>
            </a:r>
            <a:r>
              <a:rPr lang="en-GB" b="1" dirty="0" err="1"/>
              <a:t>selon</a:t>
            </a:r>
            <a:r>
              <a:rPr lang="en-GB" b="1" dirty="0"/>
              <a:t> </a:t>
            </a:r>
            <a:r>
              <a:rPr lang="en-GB" b="1" dirty="0" err="1"/>
              <a:t>vous</a:t>
            </a:r>
            <a:r>
              <a:rPr lang="en-GB" b="1" dirty="0"/>
              <a:t>, </a:t>
            </a:r>
            <a:r>
              <a:rPr lang="en-GB" b="1" dirty="0" err="1"/>
              <a:t>pourrait</a:t>
            </a:r>
            <a:r>
              <a:rPr lang="en-GB" b="1" dirty="0"/>
              <a:t> </a:t>
            </a:r>
            <a:r>
              <a:rPr lang="en-GB" b="1" dirty="0" err="1" smtClean="0"/>
              <a:t>permettre</a:t>
            </a:r>
            <a:r>
              <a:rPr lang="en-GB" b="1" dirty="0" smtClean="0"/>
              <a:t> aux </a:t>
            </a:r>
            <a:r>
              <a:rPr lang="en-GB" b="1" dirty="0" err="1"/>
              <a:t>autres</a:t>
            </a:r>
            <a:r>
              <a:rPr lang="en-GB" b="1" dirty="0"/>
              <a:t> de </a:t>
            </a:r>
            <a:r>
              <a:rPr lang="en-GB" b="1" dirty="0" err="1"/>
              <a:t>mesurer</a:t>
            </a:r>
            <a:r>
              <a:rPr lang="en-GB" b="1" dirty="0"/>
              <a:t> </a:t>
            </a:r>
            <a:r>
              <a:rPr lang="en-GB" b="1" dirty="0" err="1"/>
              <a:t>si</a:t>
            </a:r>
            <a:r>
              <a:rPr lang="en-GB" b="1" dirty="0"/>
              <a:t> </a:t>
            </a:r>
            <a:r>
              <a:rPr lang="en-GB" b="1" dirty="0" err="1"/>
              <a:t>vous</a:t>
            </a:r>
            <a:r>
              <a:rPr lang="en-GB" b="1" dirty="0"/>
              <a:t> </a:t>
            </a:r>
            <a:r>
              <a:rPr lang="en-GB" b="1" dirty="0" err="1"/>
              <a:t>vous</a:t>
            </a:r>
            <a:r>
              <a:rPr lang="en-GB" b="1" dirty="0"/>
              <a:t> </a:t>
            </a:r>
            <a:r>
              <a:rPr lang="en-GB" b="1" dirty="0" err="1"/>
              <a:t>sentez</a:t>
            </a:r>
            <a:r>
              <a:rPr lang="en-GB" b="1" dirty="0"/>
              <a:t> </a:t>
            </a:r>
            <a:r>
              <a:rPr lang="en-GB" b="1" dirty="0" err="1"/>
              <a:t>mieux</a:t>
            </a:r>
            <a:r>
              <a:rPr lang="en-GB" b="1" dirty="0"/>
              <a:t> de jour en jour. </a:t>
            </a:r>
          </a:p>
          <a:p>
            <a:pPr marL="571500" indent="-457200"/>
            <a:endParaRPr sz="800" dirty="0"/>
          </a:p>
          <a:p>
            <a:pPr marL="571500" indent="-457200"/>
            <a:r>
              <a:rPr lang="en-GB" b="1" dirty="0"/>
              <a:t> 3. En </a:t>
            </a:r>
            <a:r>
              <a:rPr lang="en-GB" b="1" dirty="0" err="1"/>
              <a:t>plénière</a:t>
            </a:r>
            <a:r>
              <a:rPr lang="en-GB" b="1" dirty="0"/>
              <a:t>, </a:t>
            </a:r>
            <a:r>
              <a:rPr lang="en-GB" b="1" dirty="0" err="1"/>
              <a:t>partagez</a:t>
            </a:r>
            <a:r>
              <a:rPr lang="en-GB" b="1" dirty="0"/>
              <a:t> </a:t>
            </a:r>
            <a:r>
              <a:rPr lang="en-GB" b="1" dirty="0" err="1"/>
              <a:t>quelques-uns</a:t>
            </a:r>
            <a:r>
              <a:rPr lang="en-GB" b="1" dirty="0"/>
              <a:t> de </a:t>
            </a:r>
            <a:r>
              <a:rPr lang="en-GB" b="1" dirty="0" err="1"/>
              <a:t>vos</a:t>
            </a:r>
            <a:r>
              <a:rPr lang="en-GB" b="1" dirty="0"/>
              <a:t> </a:t>
            </a:r>
            <a:r>
              <a:rPr lang="en-GB" b="1" dirty="0" err="1"/>
              <a:t>indicateurs</a:t>
            </a:r>
            <a:r>
              <a:rPr lang="en-GB" b="1" dirty="0"/>
              <a:t> de </a:t>
            </a:r>
            <a:r>
              <a:rPr lang="en-GB" b="1" dirty="0" err="1"/>
              <a:t>bien-être</a:t>
            </a:r>
            <a:r>
              <a:rPr lang="en-GB" b="1" dirty="0"/>
              <a:t>. </a:t>
            </a:r>
            <a:r>
              <a:rPr lang="en-GB" b="1" dirty="0" smtClean="0"/>
              <a:t>Nous </a:t>
            </a:r>
            <a:r>
              <a:rPr lang="en-GB" b="1" dirty="0" err="1"/>
              <a:t>cherchons</a:t>
            </a:r>
            <a:r>
              <a:rPr lang="en-GB" b="1" dirty="0"/>
              <a:t> à </a:t>
            </a:r>
            <a:r>
              <a:rPr lang="en-GB" b="1" dirty="0" err="1"/>
              <a:t>obtenir</a:t>
            </a:r>
            <a:r>
              <a:rPr lang="en-GB" b="1" dirty="0"/>
              <a:t> des </a:t>
            </a:r>
            <a:r>
              <a:rPr lang="en-GB" b="1" dirty="0" err="1"/>
              <a:t>indicateurs</a:t>
            </a:r>
            <a:r>
              <a:rPr lang="en-GB" b="1" dirty="0"/>
              <a:t> </a:t>
            </a:r>
            <a:r>
              <a:rPr lang="en-GB" b="1" dirty="0" err="1"/>
              <a:t>très</a:t>
            </a:r>
            <a:r>
              <a:rPr lang="en-GB" b="1" dirty="0"/>
              <a:t> divers, </a:t>
            </a:r>
            <a:r>
              <a:rPr lang="en-GB" b="1" dirty="0" err="1"/>
              <a:t>mais</a:t>
            </a:r>
            <a:r>
              <a:rPr lang="en-GB" b="1" dirty="0"/>
              <a:t> </a:t>
            </a:r>
            <a:r>
              <a:rPr lang="en-GB" b="1" dirty="0" err="1" smtClean="0"/>
              <a:t>aussi</a:t>
            </a:r>
            <a:r>
              <a:rPr lang="en-GB" b="1" dirty="0" smtClean="0"/>
              <a:t> </a:t>
            </a:r>
            <a:r>
              <a:rPr lang="en-GB" b="1" dirty="0" err="1" smtClean="0"/>
              <a:t>certains</a:t>
            </a:r>
            <a:r>
              <a:rPr lang="en-GB" b="1" dirty="0" smtClean="0"/>
              <a:t> </a:t>
            </a:r>
            <a:r>
              <a:rPr lang="en-GB" b="1" dirty="0" err="1"/>
              <a:t>indicateurs</a:t>
            </a:r>
            <a:r>
              <a:rPr lang="en-GB" b="1" dirty="0"/>
              <a:t> qui </a:t>
            </a:r>
            <a:r>
              <a:rPr lang="en-GB" b="1" dirty="0" err="1"/>
              <a:t>soient</a:t>
            </a:r>
            <a:r>
              <a:rPr lang="en-GB" b="1" dirty="0"/>
              <a:t> </a:t>
            </a:r>
            <a:r>
              <a:rPr lang="en-GB" b="1" dirty="0" err="1"/>
              <a:t>valides</a:t>
            </a:r>
            <a:r>
              <a:rPr lang="en-GB" b="1" dirty="0"/>
              <a:t> pour </a:t>
            </a:r>
            <a:r>
              <a:rPr lang="en-GB" b="1" dirty="0" err="1" smtClean="0"/>
              <a:t>l'ensemble</a:t>
            </a:r>
            <a:r>
              <a:rPr lang="en-GB" b="1" dirty="0" smtClean="0"/>
              <a:t> </a:t>
            </a:r>
            <a:r>
              <a:rPr lang="en-GB" b="1" dirty="0"/>
              <a:t>du </a:t>
            </a:r>
            <a:r>
              <a:rPr lang="en-GB" b="1" dirty="0" err="1"/>
              <a:t>groupe</a:t>
            </a:r>
            <a:r>
              <a:rPr lang="en-GB" b="1" dirty="0"/>
              <a:t>. </a:t>
            </a:r>
          </a:p>
          <a:p>
            <a:pPr marL="571500" indent="-457200"/>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2000"/>
                                        <p:tgtEl>
                                          <p:spTgt spid="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0">
                                            <p:txEl>
                                              <p:pRg st="4" end="4"/>
                                            </p:txEl>
                                          </p:spTgt>
                                        </p:tgtEl>
                                        <p:attrNameLst>
                                          <p:attrName>style.visibility</p:attrName>
                                        </p:attrNameLst>
                                      </p:cBhvr>
                                      <p:to>
                                        <p:strVal val="visible"/>
                                      </p:to>
                                    </p:set>
                                    <p:animEffect transition="in" filter="fade">
                                      <p:cBhvr>
                                        <p:cTn id="17" dur="20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246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6246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2468"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pPr algn="ctr"/>
            <a:r>
              <a:rPr lang="en-US" sz="3200" b="1">
                <a:solidFill>
                  <a:schemeClr val="tx2"/>
                </a:solidFill>
                <a:latin typeface="Helvetica"/>
              </a:rPr>
              <a:t>Indicateurs psychosociaux</a:t>
            </a:r>
          </a:p>
        </p:txBody>
      </p:sp>
      <p:sp>
        <p:nvSpPr>
          <p:cNvPr id="10" name="Rectangle 9"/>
          <p:cNvSpPr>
            <a:spLocks noChangeArrowheads="1"/>
          </p:cNvSpPr>
          <p:nvPr/>
        </p:nvSpPr>
        <p:spPr bwMode="auto">
          <a:xfrm>
            <a:off x="0" y="1600200"/>
            <a:ext cx="9144000" cy="4893647"/>
          </a:xfrm>
          <a:prstGeom prst="rect">
            <a:avLst/>
          </a:prstGeom>
          <a:noFill/>
          <a:ln w="9525">
            <a:noFill/>
            <a:miter lim="800000"/>
            <a:headEnd/>
            <a:tailEnd/>
          </a:ln>
        </p:spPr>
        <p:txBody>
          <a:bodyPr>
            <a:spAutoFit/>
          </a:bodyPr>
          <a:lstStyle/>
          <a:p>
            <a:pPr marL="182880"/>
            <a:r>
              <a:rPr lang="en-GB" b="1" dirty="0"/>
              <a:t>Les </a:t>
            </a:r>
            <a:r>
              <a:rPr lang="en-GB" b="1" dirty="0" err="1"/>
              <a:t>éléments</a:t>
            </a:r>
            <a:r>
              <a:rPr lang="en-GB" b="1" dirty="0"/>
              <a:t> qui </a:t>
            </a:r>
            <a:r>
              <a:rPr lang="en-GB" b="1" dirty="0" err="1"/>
              <a:t>témoignent</a:t>
            </a:r>
            <a:r>
              <a:rPr lang="en-GB" b="1" dirty="0"/>
              <a:t> du </a:t>
            </a:r>
            <a:r>
              <a:rPr lang="en-GB" b="1" dirty="0" err="1"/>
              <a:t>bien-être</a:t>
            </a:r>
            <a:r>
              <a:rPr lang="en-GB" b="1" dirty="0"/>
              <a:t> psychosocial des gens </a:t>
            </a:r>
            <a:r>
              <a:rPr lang="en-GB" b="1" dirty="0" err="1" smtClean="0"/>
              <a:t>sont</a:t>
            </a:r>
            <a:r>
              <a:rPr lang="en-GB" b="1" dirty="0" smtClean="0"/>
              <a:t> </a:t>
            </a:r>
            <a:r>
              <a:rPr lang="en-GB" b="1" dirty="0" err="1" smtClean="0"/>
              <a:t>différents</a:t>
            </a:r>
            <a:r>
              <a:rPr lang="en-GB" b="1" dirty="0"/>
              <a:t>, </a:t>
            </a:r>
            <a:r>
              <a:rPr lang="en-GB" b="1" dirty="0" err="1"/>
              <a:t>toutefois</a:t>
            </a:r>
            <a:r>
              <a:rPr lang="en-GB" b="1" dirty="0"/>
              <a:t>, en </a:t>
            </a:r>
            <a:r>
              <a:rPr lang="en-GB" b="1" dirty="0" err="1"/>
              <a:t>approfondissant</a:t>
            </a:r>
            <a:r>
              <a:rPr lang="en-GB" b="1" dirty="0"/>
              <a:t> un </a:t>
            </a:r>
            <a:r>
              <a:rPr lang="en-GB" b="1" dirty="0" err="1"/>
              <a:t>peu</a:t>
            </a:r>
            <a:r>
              <a:rPr lang="en-GB" b="1" dirty="0"/>
              <a:t>, nous </a:t>
            </a:r>
            <a:r>
              <a:rPr lang="en-GB" b="1" dirty="0" err="1" smtClean="0"/>
              <a:t>déterminerons</a:t>
            </a:r>
            <a:r>
              <a:rPr lang="en-GB" b="1" dirty="0" smtClean="0"/>
              <a:t> </a:t>
            </a:r>
            <a:r>
              <a:rPr lang="en-GB" b="1" dirty="0" err="1" smtClean="0"/>
              <a:t>certainement</a:t>
            </a:r>
            <a:r>
              <a:rPr lang="en-GB" b="1" dirty="0" smtClean="0"/>
              <a:t> </a:t>
            </a:r>
            <a:r>
              <a:rPr lang="en-GB" b="1" dirty="0"/>
              <a:t>des </a:t>
            </a:r>
            <a:r>
              <a:rPr lang="en-GB" b="1" dirty="0" err="1"/>
              <a:t>indicateurs</a:t>
            </a:r>
            <a:r>
              <a:rPr lang="en-GB" b="1" dirty="0"/>
              <a:t> </a:t>
            </a:r>
            <a:r>
              <a:rPr lang="en-GB" b="1" dirty="0" err="1" smtClean="0"/>
              <a:t>courants</a:t>
            </a:r>
            <a:r>
              <a:rPr lang="en-GB" b="1" dirty="0" smtClean="0"/>
              <a:t> à </a:t>
            </a:r>
            <a:r>
              <a:rPr lang="en-GB" b="1" dirty="0"/>
              <a:t>la </a:t>
            </a:r>
            <a:r>
              <a:rPr lang="en-GB" b="1" dirty="0" err="1"/>
              <a:t>fois</a:t>
            </a:r>
            <a:r>
              <a:rPr lang="en-GB" b="1" dirty="0"/>
              <a:t> </a:t>
            </a:r>
            <a:r>
              <a:rPr lang="en-GB" b="1" dirty="0" err="1"/>
              <a:t>généraux</a:t>
            </a:r>
            <a:r>
              <a:rPr lang="en-GB" b="1" dirty="0"/>
              <a:t> et </a:t>
            </a:r>
            <a:r>
              <a:rPr lang="en-GB" b="1" dirty="0" err="1"/>
              <a:t>spécifiques</a:t>
            </a:r>
            <a:r>
              <a:rPr lang="en-GB" b="1" dirty="0"/>
              <a:t>, </a:t>
            </a:r>
            <a:r>
              <a:rPr lang="en-GB" b="1" dirty="0" err="1"/>
              <a:t>assez</a:t>
            </a:r>
            <a:r>
              <a:rPr lang="en-GB" b="1" dirty="0"/>
              <a:t> en tout </a:t>
            </a:r>
            <a:r>
              <a:rPr lang="en-GB" b="1" dirty="0" err="1"/>
              <a:t>cas</a:t>
            </a:r>
            <a:r>
              <a:rPr lang="en-GB" b="1" dirty="0"/>
              <a:t> </a:t>
            </a:r>
            <a:r>
              <a:rPr lang="en-GB" b="1" dirty="0" smtClean="0"/>
              <a:t>pour </a:t>
            </a:r>
            <a:r>
              <a:rPr lang="en-GB" b="1" dirty="0" err="1" smtClean="0"/>
              <a:t>déterminer</a:t>
            </a:r>
            <a:r>
              <a:rPr lang="en-GB" b="1" dirty="0" smtClean="0"/>
              <a:t> </a:t>
            </a:r>
            <a:r>
              <a:rPr lang="en-GB" b="1" dirty="0"/>
              <a:t>le </a:t>
            </a:r>
            <a:r>
              <a:rPr lang="en-GB" b="1" dirty="0" err="1"/>
              <a:t>bien-être</a:t>
            </a:r>
            <a:r>
              <a:rPr lang="en-GB" b="1" dirty="0"/>
              <a:t> psychosocial du </a:t>
            </a:r>
            <a:r>
              <a:rPr lang="en-GB" b="1" dirty="0" err="1"/>
              <a:t>groupe</a:t>
            </a:r>
            <a:r>
              <a:rPr lang="en-GB" b="1" dirty="0"/>
              <a:t>.</a:t>
            </a:r>
          </a:p>
          <a:p>
            <a:pPr marL="571500" indent="-457200"/>
            <a:endParaRPr dirty="0"/>
          </a:p>
          <a:p>
            <a:pPr marL="571500" indent="-457200"/>
            <a:r>
              <a:rPr lang="en-GB" dirty="0"/>
              <a:t>Les </a:t>
            </a:r>
            <a:r>
              <a:rPr lang="en-GB" dirty="0" err="1"/>
              <a:t>indicateurs</a:t>
            </a:r>
            <a:r>
              <a:rPr lang="en-GB" dirty="0"/>
              <a:t> du </a:t>
            </a:r>
            <a:r>
              <a:rPr lang="en-GB" dirty="0" err="1"/>
              <a:t>bien-être</a:t>
            </a:r>
            <a:r>
              <a:rPr lang="en-GB" dirty="0"/>
              <a:t> psychosocial </a:t>
            </a:r>
            <a:r>
              <a:rPr lang="en-GB" dirty="0" err="1"/>
              <a:t>sont</a:t>
            </a:r>
            <a:r>
              <a:rPr lang="en-GB" dirty="0"/>
              <a:t> </a:t>
            </a:r>
            <a:r>
              <a:rPr lang="en-GB" dirty="0" err="1"/>
              <a:t>axés</a:t>
            </a:r>
            <a:r>
              <a:rPr lang="en-GB" dirty="0"/>
              <a:t> </a:t>
            </a:r>
            <a:r>
              <a:rPr lang="en-GB" dirty="0" err="1"/>
              <a:t>sur</a:t>
            </a:r>
            <a:r>
              <a:rPr lang="en-GB" dirty="0"/>
              <a:t> : </a:t>
            </a:r>
          </a:p>
          <a:p>
            <a:pPr marL="571500" indent="-457200">
              <a:buFontTx/>
              <a:buChar char="-"/>
            </a:pPr>
            <a:r>
              <a:rPr lang="en-GB" dirty="0"/>
              <a:t> Comment </a:t>
            </a:r>
            <a:r>
              <a:rPr lang="en-GB" b="1" dirty="0" err="1"/>
              <a:t>vont</a:t>
            </a:r>
            <a:r>
              <a:rPr lang="en-GB" dirty="0"/>
              <a:t> les </a:t>
            </a:r>
            <a:r>
              <a:rPr lang="en-GB" dirty="0" err="1"/>
              <a:t>personnes</a:t>
            </a:r>
            <a:endParaRPr lang="en-GB" dirty="0"/>
          </a:p>
          <a:p>
            <a:pPr marL="571500" indent="-457200">
              <a:buFontTx/>
              <a:buChar char="-"/>
            </a:pPr>
            <a:r>
              <a:rPr lang="en-GB" dirty="0"/>
              <a:t> Comment </a:t>
            </a:r>
            <a:r>
              <a:rPr lang="en-GB" b="1" dirty="0" err="1"/>
              <a:t>va</a:t>
            </a:r>
            <a:r>
              <a:rPr lang="en-GB" dirty="0"/>
              <a:t> le </a:t>
            </a:r>
            <a:r>
              <a:rPr lang="en-GB" dirty="0" err="1"/>
              <a:t>groupe</a:t>
            </a:r>
            <a:r>
              <a:rPr lang="en-GB" dirty="0"/>
              <a:t>. </a:t>
            </a:r>
          </a:p>
          <a:p>
            <a:pPr marL="571500" indent="-457200"/>
            <a:endParaRPr dirty="0"/>
          </a:p>
          <a:p>
            <a:pPr marL="571500" indent="-457200"/>
            <a:r>
              <a:rPr lang="en-GB" dirty="0"/>
              <a:t>Le psychosocial </a:t>
            </a:r>
            <a:r>
              <a:rPr lang="en-GB" dirty="0" err="1"/>
              <a:t>s'intéresse</a:t>
            </a:r>
            <a:r>
              <a:rPr lang="en-GB" dirty="0"/>
              <a:t>, par nature, au </a:t>
            </a:r>
            <a:r>
              <a:rPr lang="en-GB" dirty="0" err="1"/>
              <a:t>psychisme</a:t>
            </a:r>
            <a:r>
              <a:rPr lang="en-GB" dirty="0"/>
              <a:t> de </a:t>
            </a:r>
            <a:r>
              <a:rPr lang="en-GB" dirty="0" err="1"/>
              <a:t>l'individu</a:t>
            </a:r>
            <a:r>
              <a:rPr lang="en-GB" dirty="0" smtClean="0"/>
              <a:t>, à </a:t>
            </a:r>
            <a:r>
              <a:rPr lang="en-GB" dirty="0" err="1"/>
              <a:t>l'interaction</a:t>
            </a:r>
            <a:r>
              <a:rPr lang="en-GB" dirty="0"/>
              <a:t> et aux </a:t>
            </a:r>
            <a:r>
              <a:rPr lang="en-GB" dirty="0" err="1"/>
              <a:t>réseaux</a:t>
            </a:r>
            <a:r>
              <a:rPr lang="en-GB" dirty="0"/>
              <a:t> </a:t>
            </a:r>
            <a:r>
              <a:rPr lang="en-GB" dirty="0" err="1"/>
              <a:t>sociaux</a:t>
            </a:r>
            <a:r>
              <a:rPr lang="en-GB" dirty="0"/>
              <a:t>.   </a:t>
            </a:r>
          </a:p>
          <a:p>
            <a:pPr marL="571500" indent="-457200"/>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0000"/>
                                  </p:iterate>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0000"/>
                                  </p:iterate>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2000"/>
                                        <p:tgtEl>
                                          <p:spTgt spid="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wd">
                                    <p:tmPct val="10000"/>
                                  </p:iterate>
                                  <p:childTnLst>
                                    <p:set>
                                      <p:cBhvr>
                                        <p:cTn id="16" dur="1" fill="hold">
                                          <p:stCondLst>
                                            <p:cond delay="0"/>
                                          </p:stCondLst>
                                        </p:cTn>
                                        <p:tgtEl>
                                          <p:spTgt spid="10">
                                            <p:txEl>
                                              <p:pRg st="3" end="3"/>
                                            </p:txEl>
                                          </p:spTgt>
                                        </p:tgtEl>
                                        <p:attrNameLst>
                                          <p:attrName>style.visibility</p:attrName>
                                        </p:attrNameLst>
                                      </p:cBhvr>
                                      <p:to>
                                        <p:strVal val="visible"/>
                                      </p:to>
                                    </p:set>
                                    <p:animEffect transition="in" filter="fade">
                                      <p:cBhvr>
                                        <p:cTn id="17" dur="2000"/>
                                        <p:tgtEl>
                                          <p:spTgt spid="1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wd">
                                    <p:tmPct val="10000"/>
                                  </p:iterate>
                                  <p:childTnLst>
                                    <p:set>
                                      <p:cBhvr>
                                        <p:cTn id="21" dur="1" fill="hold">
                                          <p:stCondLst>
                                            <p:cond delay="0"/>
                                          </p:stCondLst>
                                        </p:cTn>
                                        <p:tgtEl>
                                          <p:spTgt spid="10">
                                            <p:txEl>
                                              <p:pRg st="4" end="4"/>
                                            </p:txEl>
                                          </p:spTgt>
                                        </p:tgtEl>
                                        <p:attrNameLst>
                                          <p:attrName>style.visibility</p:attrName>
                                        </p:attrNameLst>
                                      </p:cBhvr>
                                      <p:to>
                                        <p:strVal val="visible"/>
                                      </p:to>
                                    </p:set>
                                    <p:animEffect transition="in" filter="fade">
                                      <p:cBhvr>
                                        <p:cTn id="22" dur="2000"/>
                                        <p:tgtEl>
                                          <p:spTgt spid="1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wd">
                                    <p:tmPct val="10000"/>
                                  </p:iterate>
                                  <p:childTnLst>
                                    <p:set>
                                      <p:cBhvr>
                                        <p:cTn id="26" dur="1" fill="hold">
                                          <p:stCondLst>
                                            <p:cond delay="0"/>
                                          </p:stCondLst>
                                        </p:cTn>
                                        <p:tgtEl>
                                          <p:spTgt spid="10">
                                            <p:txEl>
                                              <p:pRg st="6" end="6"/>
                                            </p:txEl>
                                          </p:spTgt>
                                        </p:tgtEl>
                                        <p:attrNameLst>
                                          <p:attrName>style.visibility</p:attrName>
                                        </p:attrNameLst>
                                      </p:cBhvr>
                                      <p:to>
                                        <p:strVal val="visible"/>
                                      </p:to>
                                    </p:set>
                                    <p:animEffect transition="in" filter="fade">
                                      <p:cBhvr>
                                        <p:cTn id="27" dur="20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4514"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6451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4516"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da-DK" sz="3200" b="1">
                <a:solidFill>
                  <a:schemeClr val="tx2"/>
                </a:solidFill>
                <a:latin typeface="Helvetica"/>
              </a:rPr>
              <a:t>Indicateurs psychosociaux</a:t>
            </a:r>
          </a:p>
        </p:txBody>
      </p:sp>
      <p:sp>
        <p:nvSpPr>
          <p:cNvPr id="8" name="Oval Callout 7"/>
          <p:cNvSpPr>
            <a:spLocks noChangeArrowheads="1"/>
          </p:cNvSpPr>
          <p:nvPr/>
        </p:nvSpPr>
        <p:spPr bwMode="auto">
          <a:xfrm rot="-2461567">
            <a:off x="-13965" y="1870215"/>
            <a:ext cx="2897188" cy="2436384"/>
          </a:xfrm>
          <a:prstGeom prst="wedgeEllipseCallout">
            <a:avLst>
              <a:gd name="adj1" fmla="val -20833"/>
              <a:gd name="adj2" fmla="val 62500"/>
            </a:avLst>
          </a:prstGeom>
          <a:noFill/>
          <a:ln w="63500" algn="ctr">
            <a:solidFill>
              <a:srgbClr val="FF0000"/>
            </a:solidFill>
            <a:round/>
            <a:headEnd/>
            <a:tailEnd/>
          </a:ln>
        </p:spPr>
        <p:txBody>
          <a:bodyPr/>
          <a:lstStyle/>
          <a:p>
            <a:pPr algn="ctr" eaLnBrk="0" hangingPunct="0"/>
            <a:r>
              <a:rPr lang="en-US"/>
              <a:t>Nous voulons que les enfants se sentent mieux…. </a:t>
            </a:r>
          </a:p>
        </p:txBody>
      </p:sp>
      <p:sp>
        <p:nvSpPr>
          <p:cNvPr id="9" name="Oval Callout 8"/>
          <p:cNvSpPr>
            <a:spLocks noChangeArrowheads="1"/>
          </p:cNvSpPr>
          <p:nvPr/>
        </p:nvSpPr>
        <p:spPr bwMode="auto">
          <a:xfrm>
            <a:off x="2590800" y="1828800"/>
            <a:ext cx="3048000" cy="3276600"/>
          </a:xfrm>
          <a:prstGeom prst="wedgeEllipseCallout">
            <a:avLst>
              <a:gd name="adj1" fmla="val -20833"/>
              <a:gd name="adj2" fmla="val 62500"/>
            </a:avLst>
          </a:prstGeom>
          <a:noFill/>
          <a:ln w="63500" algn="ctr">
            <a:solidFill>
              <a:srgbClr val="FF6600"/>
            </a:solidFill>
            <a:round/>
            <a:headEnd/>
            <a:tailEnd/>
          </a:ln>
        </p:spPr>
        <p:txBody>
          <a:bodyPr/>
          <a:lstStyle/>
          <a:p>
            <a:pPr algn="ctr" eaLnBrk="0" hangingPunct="0"/>
            <a:r>
              <a:rPr lang="en-US" dirty="0" err="1"/>
              <a:t>Mais</a:t>
            </a:r>
            <a:r>
              <a:rPr lang="en-US" dirty="0"/>
              <a:t> comment SAURONS-nous </a:t>
            </a:r>
            <a:r>
              <a:rPr lang="en-US" dirty="0" err="1"/>
              <a:t>s'ils</a:t>
            </a:r>
            <a:r>
              <a:rPr lang="en-US" dirty="0"/>
              <a:t> se </a:t>
            </a:r>
            <a:r>
              <a:rPr lang="en-US" dirty="0" err="1"/>
              <a:t>sentent</a:t>
            </a:r>
            <a:r>
              <a:rPr lang="en-US" dirty="0"/>
              <a:t> </a:t>
            </a:r>
            <a:r>
              <a:rPr lang="en-US" dirty="0" err="1"/>
              <a:t>mieux</a:t>
            </a:r>
            <a:r>
              <a:rPr lang="en-US" dirty="0"/>
              <a:t> ? </a:t>
            </a:r>
          </a:p>
        </p:txBody>
      </p:sp>
      <p:sp>
        <p:nvSpPr>
          <p:cNvPr id="10" name="Oval Callout 9"/>
          <p:cNvSpPr>
            <a:spLocks noChangeArrowheads="1"/>
          </p:cNvSpPr>
          <p:nvPr/>
        </p:nvSpPr>
        <p:spPr bwMode="auto">
          <a:xfrm>
            <a:off x="4953000" y="1676400"/>
            <a:ext cx="4191000" cy="4267200"/>
          </a:xfrm>
          <a:prstGeom prst="wedgeEllipseCallout">
            <a:avLst>
              <a:gd name="adj1" fmla="val -20833"/>
              <a:gd name="adj2" fmla="val 62500"/>
            </a:avLst>
          </a:prstGeom>
          <a:noFill/>
          <a:ln w="63500" algn="ctr">
            <a:solidFill>
              <a:srgbClr val="800000"/>
            </a:solidFill>
            <a:round/>
            <a:headEnd/>
            <a:tailEnd/>
          </a:ln>
        </p:spPr>
        <p:txBody>
          <a:bodyPr/>
          <a:lstStyle/>
          <a:p>
            <a:pPr algn="ctr" eaLnBrk="0" hangingPunct="0"/>
            <a:r>
              <a:rPr lang="en-US" b="1" dirty="0"/>
              <a:t>JE SAIS...</a:t>
            </a:r>
          </a:p>
          <a:p>
            <a:pPr algn="ctr" eaLnBrk="0" hangingPunct="0"/>
            <a:r>
              <a:rPr lang="en-US" dirty="0" err="1"/>
              <a:t>Demandons-leur</a:t>
            </a:r>
            <a:r>
              <a:rPr lang="en-US" dirty="0"/>
              <a:t> comment ILS </a:t>
            </a:r>
            <a:r>
              <a:rPr lang="en-US" dirty="0" err="1"/>
              <a:t>savent</a:t>
            </a:r>
            <a:r>
              <a:rPr lang="en-US" dirty="0"/>
              <a:t> </a:t>
            </a:r>
            <a:r>
              <a:rPr lang="en-US" dirty="0" err="1"/>
              <a:t>qu'ils</a:t>
            </a:r>
            <a:r>
              <a:rPr lang="en-US" dirty="0"/>
              <a:t> se </a:t>
            </a:r>
            <a:r>
              <a:rPr lang="en-US" dirty="0" err="1"/>
              <a:t>sentent</a:t>
            </a:r>
            <a:r>
              <a:rPr lang="en-US" dirty="0"/>
              <a:t> </a:t>
            </a:r>
            <a:r>
              <a:rPr lang="en-US" dirty="0" err="1"/>
              <a:t>mieux</a:t>
            </a:r>
            <a:r>
              <a:rPr lang="en-US" dirty="0"/>
              <a:t>, </a:t>
            </a:r>
            <a:r>
              <a:rPr lang="en-US" dirty="0" err="1" smtClean="0"/>
              <a:t>comme</a:t>
            </a:r>
            <a:r>
              <a:rPr lang="en-US" dirty="0" smtClean="0"/>
              <a:t> </a:t>
            </a:r>
            <a:r>
              <a:rPr lang="en-US" dirty="0" err="1" smtClean="0"/>
              <a:t>ça</a:t>
            </a:r>
            <a:r>
              <a:rPr lang="en-US" dirty="0" smtClean="0"/>
              <a:t> nous </a:t>
            </a:r>
            <a:r>
              <a:rPr lang="en-US" dirty="0" err="1" smtClean="0"/>
              <a:t>pourrons</a:t>
            </a:r>
            <a:r>
              <a:rPr lang="en-US" dirty="0" smtClean="0"/>
              <a:t> </a:t>
            </a:r>
            <a:r>
              <a:rPr lang="en-US" dirty="0" err="1" smtClean="0"/>
              <a:t>trouver</a:t>
            </a:r>
            <a:r>
              <a:rPr lang="en-US" dirty="0" smtClean="0"/>
              <a:t> des </a:t>
            </a:r>
            <a:r>
              <a:rPr lang="en-US" dirty="0" err="1"/>
              <a:t>moyens</a:t>
            </a:r>
            <a:r>
              <a:rPr lang="en-US" dirty="0"/>
              <a:t> de </a:t>
            </a:r>
            <a:r>
              <a:rPr lang="en-US" dirty="0" err="1"/>
              <a:t>mesurer</a:t>
            </a:r>
            <a:r>
              <a:rPr lang="en-US" dirty="0"/>
              <a:t> </a:t>
            </a:r>
            <a:r>
              <a:rPr lang="en-US" dirty="0" err="1"/>
              <a:t>cette</a:t>
            </a:r>
            <a:r>
              <a:rPr lang="en-US" dirty="0"/>
              <a:t> </a:t>
            </a:r>
            <a:r>
              <a:rPr lang="en-US" dirty="0" err="1"/>
              <a:t>amélioration</a:t>
            </a:r>
            <a:r>
              <a:rPr lang="en-US"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656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6656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6564" name="Rectangle 2"/>
          <p:cNvSpPr txBox="1">
            <a:spLocks noChangeArrowheads="1"/>
          </p:cNvSpPr>
          <p:nvPr/>
        </p:nvSpPr>
        <p:spPr bwMode="auto">
          <a:xfrm>
            <a:off x="0" y="533400"/>
            <a:ext cx="9144000" cy="1066800"/>
          </a:xfrm>
          <a:prstGeom prst="rect">
            <a:avLst/>
          </a:prstGeom>
          <a:noFill/>
          <a:ln w="9525">
            <a:noFill/>
            <a:miter lim="800000"/>
            <a:headEnd/>
            <a:tailEnd/>
          </a:ln>
        </p:spPr>
        <p:txBody>
          <a:bodyPr anchor="ctr"/>
          <a:lstStyle/>
          <a:p>
            <a:r>
              <a:rPr lang="en-US" sz="3200" b="1">
                <a:solidFill>
                  <a:schemeClr val="tx2"/>
                </a:solidFill>
                <a:latin typeface="Helvetica"/>
              </a:rPr>
              <a:t>Pourquoi l'évaluation est-elle importante ? </a:t>
            </a:r>
          </a:p>
        </p:txBody>
      </p:sp>
      <p:sp>
        <p:nvSpPr>
          <p:cNvPr id="66565" name="Rectangle 9"/>
          <p:cNvSpPr>
            <a:spLocks noChangeArrowheads="1"/>
          </p:cNvSpPr>
          <p:nvPr/>
        </p:nvSpPr>
        <p:spPr bwMode="auto">
          <a:xfrm>
            <a:off x="0" y="1600200"/>
            <a:ext cx="3810000" cy="4093428"/>
          </a:xfrm>
          <a:prstGeom prst="rect">
            <a:avLst/>
          </a:prstGeom>
          <a:noFill/>
          <a:ln w="9525">
            <a:noFill/>
            <a:miter lim="800000"/>
            <a:headEnd/>
            <a:tailEnd/>
          </a:ln>
        </p:spPr>
        <p:txBody>
          <a:bodyPr>
            <a:spAutoFit/>
          </a:bodyPr>
          <a:lstStyle/>
          <a:p>
            <a:pPr marL="457200" indent="-457200" eaLnBrk="0" hangingPunct="0">
              <a:spcAft>
                <a:spcPts val="1800"/>
              </a:spcAft>
              <a:buFont typeface="Helvetica"/>
              <a:buAutoNum type="arabicPeriod"/>
            </a:pPr>
            <a:r>
              <a:rPr lang="en-US" sz="2000" dirty="0"/>
              <a:t>Pertinence (</a:t>
            </a:r>
            <a:r>
              <a:rPr lang="en-US" sz="2000" dirty="0" err="1"/>
              <a:t>réponse</a:t>
            </a:r>
            <a:r>
              <a:rPr lang="en-US" sz="2000" dirty="0"/>
              <a:t> </a:t>
            </a:r>
            <a:r>
              <a:rPr lang="en-US" sz="2000" dirty="0" err="1"/>
              <a:t>pertinente</a:t>
            </a:r>
            <a:r>
              <a:rPr lang="en-US" sz="2000" dirty="0"/>
              <a:t> aux </a:t>
            </a:r>
            <a:r>
              <a:rPr lang="en-US" sz="2000" dirty="0" err="1"/>
              <a:t>besoins</a:t>
            </a:r>
            <a:r>
              <a:rPr lang="en-US" sz="2000" dirty="0"/>
              <a:t> de la pop.)</a:t>
            </a:r>
          </a:p>
          <a:p>
            <a:pPr marL="457200" indent="-457200" eaLnBrk="0" hangingPunct="0">
              <a:spcAft>
                <a:spcPts val="1800"/>
              </a:spcAft>
              <a:buFont typeface="Helvetica"/>
              <a:buAutoNum type="arabicPeriod"/>
            </a:pPr>
            <a:r>
              <a:rPr lang="en-US" sz="2000" dirty="0" err="1"/>
              <a:t>Efficacité</a:t>
            </a:r>
            <a:r>
              <a:rPr lang="en-US" sz="2000" dirty="0"/>
              <a:t> (</a:t>
            </a:r>
            <a:r>
              <a:rPr lang="en-US" sz="2000" dirty="0" err="1"/>
              <a:t>calendrier</a:t>
            </a:r>
            <a:r>
              <a:rPr lang="en-US" sz="2000" dirty="0"/>
              <a:t>, </a:t>
            </a:r>
            <a:r>
              <a:rPr lang="en-US" sz="2000" dirty="0" err="1"/>
              <a:t>coût</a:t>
            </a:r>
            <a:r>
              <a:rPr lang="en-US" sz="2000" dirty="0"/>
              <a:t>)</a:t>
            </a:r>
          </a:p>
          <a:p>
            <a:pPr marL="457200" indent="-457200" eaLnBrk="0" hangingPunct="0">
              <a:spcAft>
                <a:spcPts val="1800"/>
              </a:spcAft>
              <a:buFont typeface="Helvetica"/>
              <a:buAutoNum type="arabicPeriod"/>
            </a:pPr>
            <a:r>
              <a:rPr lang="en-US" sz="2000" dirty="0"/>
              <a:t>Impact (</a:t>
            </a:r>
            <a:r>
              <a:rPr lang="en-US" sz="2000" dirty="0" err="1"/>
              <a:t>réussi</a:t>
            </a:r>
            <a:r>
              <a:rPr lang="en-US" sz="2000" dirty="0"/>
              <a:t> </a:t>
            </a:r>
            <a:r>
              <a:rPr lang="en-US" sz="2000" dirty="0" err="1"/>
              <a:t>ou</a:t>
            </a:r>
            <a:r>
              <a:rPr lang="en-US" sz="2000" dirty="0"/>
              <a:t> non)</a:t>
            </a:r>
          </a:p>
          <a:p>
            <a:pPr marL="457200" indent="-457200" eaLnBrk="0" hangingPunct="0">
              <a:spcAft>
                <a:spcPts val="1800"/>
              </a:spcAft>
              <a:buFont typeface="Helvetica"/>
              <a:buAutoNum type="arabicPeriod"/>
            </a:pPr>
            <a:r>
              <a:rPr lang="en-US" sz="2000" dirty="0" err="1"/>
              <a:t>Efficience</a:t>
            </a:r>
            <a:r>
              <a:rPr lang="en-US" sz="2000" dirty="0"/>
              <a:t> (</a:t>
            </a:r>
            <a:r>
              <a:rPr lang="en-US" sz="2000" dirty="0" err="1"/>
              <a:t>objectif</a:t>
            </a:r>
            <a:r>
              <a:rPr lang="en-US" sz="2000" dirty="0"/>
              <a:t> du </a:t>
            </a:r>
            <a:r>
              <a:rPr lang="en-US" sz="2000" dirty="0" err="1"/>
              <a:t>programme</a:t>
            </a:r>
            <a:r>
              <a:rPr lang="en-US" sz="2000" dirty="0"/>
              <a:t> </a:t>
            </a:r>
            <a:r>
              <a:rPr lang="en-US" sz="2000" dirty="0" err="1"/>
              <a:t>atteint</a:t>
            </a:r>
            <a:r>
              <a:rPr lang="en-US" sz="2000" dirty="0"/>
              <a:t>)</a:t>
            </a:r>
          </a:p>
          <a:p>
            <a:pPr marL="457200" indent="-457200" eaLnBrk="0" hangingPunct="0">
              <a:spcAft>
                <a:spcPts val="1800"/>
              </a:spcAft>
              <a:buFont typeface="Helvetica"/>
              <a:buAutoNum type="arabicPeriod"/>
            </a:pPr>
            <a:r>
              <a:rPr lang="en-US" sz="2000" dirty="0" err="1"/>
              <a:t>Durabilité</a:t>
            </a:r>
            <a:r>
              <a:rPr lang="en-US" sz="2000" dirty="0"/>
              <a:t> (</a:t>
            </a:r>
            <a:r>
              <a:rPr lang="en-US" sz="2000" dirty="0" err="1"/>
              <a:t>avantages</a:t>
            </a:r>
            <a:r>
              <a:rPr lang="en-US" sz="2000" dirty="0"/>
              <a:t> qui se </a:t>
            </a:r>
            <a:r>
              <a:rPr lang="en-US" sz="2000" dirty="0" err="1"/>
              <a:t>prolongent</a:t>
            </a:r>
            <a:r>
              <a:rPr lang="en-US" sz="2000" dirty="0"/>
              <a:t> au-</a:t>
            </a:r>
            <a:r>
              <a:rPr lang="en-US" sz="2000" dirty="0" err="1"/>
              <a:t>delà</a:t>
            </a:r>
            <a:r>
              <a:rPr lang="en-US" sz="2000" dirty="0"/>
              <a:t> du </a:t>
            </a:r>
            <a:r>
              <a:rPr lang="en-US" sz="2000" dirty="0" err="1"/>
              <a:t>programme</a:t>
            </a:r>
            <a:r>
              <a:rPr lang="en-US" sz="2000" dirty="0"/>
              <a:t>)</a:t>
            </a:r>
          </a:p>
        </p:txBody>
      </p:sp>
      <p:pic>
        <p:nvPicPr>
          <p:cNvPr id="66566" name="Picture 12"/>
          <p:cNvPicPr>
            <a:picLocks noChangeAspect="1"/>
          </p:cNvPicPr>
          <p:nvPr/>
        </p:nvPicPr>
        <p:blipFill>
          <a:blip r:embed="rId5"/>
          <a:srcRect/>
          <a:stretch>
            <a:fillRect/>
          </a:stretch>
        </p:blipFill>
        <p:spPr bwMode="auto">
          <a:xfrm>
            <a:off x="3810000" y="1600200"/>
            <a:ext cx="50546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861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6861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8612" name="Rectangle 2"/>
          <p:cNvSpPr txBox="1">
            <a:spLocks noChangeArrowheads="1"/>
          </p:cNvSpPr>
          <p:nvPr/>
        </p:nvSpPr>
        <p:spPr bwMode="auto">
          <a:xfrm>
            <a:off x="0" y="533400"/>
            <a:ext cx="9144000" cy="1066800"/>
          </a:xfrm>
          <a:prstGeom prst="rect">
            <a:avLst/>
          </a:prstGeom>
          <a:noFill/>
          <a:ln w="9525">
            <a:noFill/>
            <a:miter lim="800000"/>
            <a:headEnd/>
            <a:tailEnd/>
          </a:ln>
        </p:spPr>
        <p:txBody>
          <a:bodyPr anchor="ctr"/>
          <a:lstStyle/>
          <a:p>
            <a:pPr algn="ctr"/>
            <a:r>
              <a:rPr lang="en-US" sz="2000" b="1" dirty="0">
                <a:solidFill>
                  <a:schemeClr val="tx2"/>
                </a:solidFill>
                <a:latin typeface="Helvetica"/>
              </a:rPr>
              <a:t>Qui </a:t>
            </a:r>
            <a:r>
              <a:rPr lang="en-US" sz="2000" b="1" dirty="0" err="1">
                <a:solidFill>
                  <a:schemeClr val="tx2"/>
                </a:solidFill>
                <a:latin typeface="Helvetica"/>
              </a:rPr>
              <a:t>est</a:t>
            </a:r>
            <a:r>
              <a:rPr lang="en-US" sz="2000" b="1" dirty="0">
                <a:solidFill>
                  <a:schemeClr val="tx2"/>
                </a:solidFill>
                <a:latin typeface="Helvetica"/>
              </a:rPr>
              <a:t> </a:t>
            </a:r>
            <a:r>
              <a:rPr lang="en-US" sz="2000" b="1" dirty="0" err="1">
                <a:solidFill>
                  <a:schemeClr val="tx2"/>
                </a:solidFill>
                <a:latin typeface="Helvetica"/>
              </a:rPr>
              <a:t>associé</a:t>
            </a:r>
            <a:r>
              <a:rPr lang="en-US" sz="2000" b="1" dirty="0">
                <a:solidFill>
                  <a:schemeClr val="tx2"/>
                </a:solidFill>
                <a:latin typeface="Helvetica"/>
              </a:rPr>
              <a:t> aux </a:t>
            </a:r>
            <a:r>
              <a:rPr lang="en-US" sz="2000" b="1" dirty="0" err="1">
                <a:solidFill>
                  <a:schemeClr val="tx2"/>
                </a:solidFill>
                <a:latin typeface="Helvetica"/>
              </a:rPr>
              <a:t>évaluations</a:t>
            </a:r>
            <a:r>
              <a:rPr lang="en-US" sz="2000" b="1" dirty="0">
                <a:solidFill>
                  <a:schemeClr val="tx2"/>
                </a:solidFill>
                <a:latin typeface="Helvetica"/>
              </a:rPr>
              <a:t> </a:t>
            </a:r>
            <a:r>
              <a:rPr lang="en-US" sz="2000" b="1" dirty="0" err="1">
                <a:solidFill>
                  <a:schemeClr val="tx2"/>
                </a:solidFill>
                <a:latin typeface="Helvetica"/>
              </a:rPr>
              <a:t>outre</a:t>
            </a:r>
            <a:r>
              <a:rPr lang="en-US" sz="2000" b="1" dirty="0">
                <a:solidFill>
                  <a:schemeClr val="tx2"/>
                </a:solidFill>
                <a:latin typeface="Helvetica"/>
              </a:rPr>
              <a:t> le personnel, les </a:t>
            </a:r>
            <a:r>
              <a:rPr lang="en-US" sz="2000" b="1" dirty="0" err="1">
                <a:solidFill>
                  <a:schemeClr val="tx2"/>
                </a:solidFill>
                <a:latin typeface="Helvetica"/>
              </a:rPr>
              <a:t>bénévoles</a:t>
            </a:r>
            <a:r>
              <a:rPr lang="en-US" sz="2000" b="1" dirty="0" smtClean="0">
                <a:solidFill>
                  <a:schemeClr val="tx2"/>
                </a:solidFill>
                <a:latin typeface="Helvetica"/>
              </a:rPr>
              <a:t>,</a:t>
            </a:r>
            <a:br>
              <a:rPr lang="en-US" sz="2000" b="1" dirty="0" smtClean="0">
                <a:solidFill>
                  <a:schemeClr val="tx2"/>
                </a:solidFill>
                <a:latin typeface="Helvetica"/>
              </a:rPr>
            </a:br>
            <a:r>
              <a:rPr lang="en-US" sz="2000" b="1" dirty="0" smtClean="0">
                <a:solidFill>
                  <a:schemeClr val="tx2"/>
                </a:solidFill>
                <a:latin typeface="Helvetica"/>
              </a:rPr>
              <a:t>les </a:t>
            </a:r>
            <a:r>
              <a:rPr lang="en-US" sz="2000" b="1" dirty="0" err="1">
                <a:solidFill>
                  <a:schemeClr val="tx2"/>
                </a:solidFill>
                <a:latin typeface="Helvetica"/>
              </a:rPr>
              <a:t>partenaires</a:t>
            </a:r>
            <a:r>
              <a:rPr lang="en-US" sz="2000" b="1" dirty="0">
                <a:solidFill>
                  <a:schemeClr val="tx2"/>
                </a:solidFill>
                <a:latin typeface="Helvetica"/>
              </a:rPr>
              <a:t> ?</a:t>
            </a:r>
          </a:p>
          <a:p>
            <a:r>
              <a:rPr lang="en-US" sz="1800" b="1" dirty="0">
                <a:solidFill>
                  <a:schemeClr val="tx2"/>
                </a:solidFill>
                <a:latin typeface="Helvetica"/>
              </a:rPr>
              <a:t> </a:t>
            </a:r>
          </a:p>
        </p:txBody>
      </p:sp>
      <p:grpSp>
        <p:nvGrpSpPr>
          <p:cNvPr id="68613" name="Group 16"/>
          <p:cNvGrpSpPr>
            <a:grpSpLocks/>
          </p:cNvGrpSpPr>
          <p:nvPr/>
        </p:nvGrpSpPr>
        <p:grpSpPr bwMode="auto">
          <a:xfrm>
            <a:off x="533400" y="1752600"/>
            <a:ext cx="7620000" cy="4781550"/>
            <a:chOff x="533400" y="1752600"/>
            <a:chExt cx="7620000" cy="4781826"/>
          </a:xfrm>
        </p:grpSpPr>
        <p:pic>
          <p:nvPicPr>
            <p:cNvPr id="68629" name="Picture 7"/>
            <p:cNvPicPr>
              <a:picLocks noChangeAspect="1"/>
            </p:cNvPicPr>
            <p:nvPr/>
          </p:nvPicPr>
          <p:blipFill>
            <a:blip r:embed="rId5"/>
            <a:srcRect/>
            <a:stretch>
              <a:fillRect/>
            </a:stretch>
          </p:blipFill>
          <p:spPr bwMode="auto">
            <a:xfrm>
              <a:off x="533400" y="1752600"/>
              <a:ext cx="7620000" cy="4781826"/>
            </a:xfrm>
            <a:prstGeom prst="rect">
              <a:avLst/>
            </a:prstGeom>
            <a:noFill/>
            <a:ln w="9525">
              <a:noFill/>
              <a:miter lim="800000"/>
              <a:headEnd/>
              <a:tailEnd/>
            </a:ln>
          </p:spPr>
        </p:pic>
        <p:sp>
          <p:nvSpPr>
            <p:cNvPr id="68630" name="TextBox 10"/>
            <p:cNvSpPr txBox="1">
              <a:spLocks noChangeArrowheads="1"/>
            </p:cNvSpPr>
            <p:nvPr/>
          </p:nvSpPr>
          <p:spPr bwMode="auto">
            <a:xfrm>
              <a:off x="6019800" y="1752600"/>
              <a:ext cx="2133600" cy="646331"/>
            </a:xfrm>
            <a:prstGeom prst="rect">
              <a:avLst/>
            </a:prstGeom>
            <a:solidFill>
              <a:schemeClr val="bg1"/>
            </a:solidFill>
            <a:ln w="9525">
              <a:noFill/>
              <a:miter lim="800000"/>
              <a:headEnd/>
              <a:tailEnd/>
            </a:ln>
          </p:spPr>
          <p:txBody>
            <a:bodyPr>
              <a:spAutoFit/>
            </a:bodyPr>
            <a:lstStyle/>
            <a:p>
              <a:pPr algn="ctr" eaLnBrk="0" hangingPunct="0"/>
              <a:r>
                <a:rPr lang="en-US" sz="1800" dirty="0"/>
                <a:t> </a:t>
              </a:r>
              <a:r>
                <a:rPr lang="en-US" sz="1800" dirty="0" err="1"/>
                <a:t>Responsabilité</a:t>
              </a:r>
              <a:endParaRPr lang="en-US" sz="1800" dirty="0"/>
            </a:p>
          </p:txBody>
        </p:sp>
      </p:grpSp>
      <p:sp>
        <p:nvSpPr>
          <p:cNvPr id="68614" name="TextBox 12"/>
          <p:cNvSpPr txBox="1">
            <a:spLocks noChangeArrowheads="1"/>
          </p:cNvSpPr>
          <p:nvPr/>
        </p:nvSpPr>
        <p:spPr bwMode="auto">
          <a:xfrm>
            <a:off x="762000" y="2971800"/>
            <a:ext cx="3733800" cy="338138"/>
          </a:xfrm>
          <a:prstGeom prst="rect">
            <a:avLst/>
          </a:prstGeom>
          <a:noFill/>
          <a:ln w="9525">
            <a:noFill/>
            <a:miter lim="800000"/>
            <a:headEnd/>
            <a:tailEnd/>
          </a:ln>
        </p:spPr>
        <p:txBody>
          <a:bodyPr>
            <a:spAutoFit/>
          </a:bodyPr>
          <a:lstStyle/>
          <a:p>
            <a:pPr eaLnBrk="0" hangingPunct="0"/>
            <a:r>
              <a:rPr lang="en-US" sz="1600"/>
              <a:t>Y compris suivi et évaluation</a:t>
            </a:r>
          </a:p>
        </p:txBody>
      </p:sp>
      <p:grpSp>
        <p:nvGrpSpPr>
          <p:cNvPr id="68615" name="Group 15"/>
          <p:cNvGrpSpPr>
            <a:grpSpLocks/>
          </p:cNvGrpSpPr>
          <p:nvPr/>
        </p:nvGrpSpPr>
        <p:grpSpPr bwMode="auto">
          <a:xfrm>
            <a:off x="1447800" y="5105400"/>
            <a:ext cx="1828800" cy="795338"/>
            <a:chOff x="1447800" y="5105400"/>
            <a:chExt cx="1828800" cy="795754"/>
          </a:xfrm>
        </p:grpSpPr>
        <p:sp>
          <p:nvSpPr>
            <p:cNvPr id="68627" name="TextBox 13"/>
            <p:cNvSpPr txBox="1">
              <a:spLocks noChangeArrowheads="1"/>
            </p:cNvSpPr>
            <p:nvPr/>
          </p:nvSpPr>
          <p:spPr bwMode="auto">
            <a:xfrm>
              <a:off x="1447800" y="5105400"/>
              <a:ext cx="1828800" cy="338554"/>
            </a:xfrm>
            <a:prstGeom prst="rect">
              <a:avLst/>
            </a:prstGeom>
            <a:noFill/>
            <a:ln w="9525">
              <a:noFill/>
              <a:miter lim="800000"/>
              <a:headEnd/>
              <a:tailEnd/>
            </a:ln>
          </p:spPr>
          <p:txBody>
            <a:bodyPr>
              <a:spAutoFit/>
            </a:bodyPr>
            <a:lstStyle/>
            <a:p>
              <a:pPr algn="ctr" eaLnBrk="0" hangingPunct="0"/>
              <a:r>
                <a:rPr lang="en-US" sz="1600"/>
                <a:t>Collecte de données</a:t>
              </a:r>
            </a:p>
          </p:txBody>
        </p:sp>
        <p:sp>
          <p:nvSpPr>
            <p:cNvPr id="68628" name="TextBox 14"/>
            <p:cNvSpPr txBox="1">
              <a:spLocks noChangeArrowheads="1"/>
            </p:cNvSpPr>
            <p:nvPr/>
          </p:nvSpPr>
          <p:spPr bwMode="auto">
            <a:xfrm>
              <a:off x="1447800" y="5562600"/>
              <a:ext cx="1828800" cy="338554"/>
            </a:xfrm>
            <a:prstGeom prst="rect">
              <a:avLst/>
            </a:prstGeom>
            <a:noFill/>
            <a:ln w="9525">
              <a:noFill/>
              <a:miter lim="800000"/>
              <a:headEnd/>
              <a:tailEnd/>
            </a:ln>
          </p:spPr>
          <p:txBody>
            <a:bodyPr>
              <a:spAutoFit/>
            </a:bodyPr>
            <a:lstStyle/>
            <a:p>
              <a:pPr algn="ctr" eaLnBrk="0" hangingPunct="0"/>
              <a:r>
                <a:rPr lang="en-US" sz="1600"/>
                <a:t>Collecte de données</a:t>
              </a:r>
            </a:p>
          </p:txBody>
        </p:sp>
      </p:grpSp>
      <p:sp>
        <p:nvSpPr>
          <p:cNvPr id="68616" name="Oval 17"/>
          <p:cNvSpPr>
            <a:spLocks noChangeArrowheads="1"/>
          </p:cNvSpPr>
          <p:nvPr/>
        </p:nvSpPr>
        <p:spPr bwMode="auto">
          <a:xfrm>
            <a:off x="4572000" y="2743200"/>
            <a:ext cx="1828800" cy="838200"/>
          </a:xfrm>
          <a:prstGeom prst="ellipse">
            <a:avLst/>
          </a:prstGeom>
          <a:noFill/>
          <a:ln w="38100" algn="ctr">
            <a:solidFill>
              <a:schemeClr val="tx1"/>
            </a:solidFill>
            <a:round/>
            <a:headEnd/>
            <a:tailEnd/>
          </a:ln>
        </p:spPr>
        <p:txBody>
          <a:bodyPr/>
          <a:lstStyle/>
          <a:p>
            <a:pPr eaLnBrk="0" hangingPunct="0"/>
            <a:endParaRPr/>
          </a:p>
        </p:txBody>
      </p:sp>
      <p:sp>
        <p:nvSpPr>
          <p:cNvPr id="68617" name="Oval 18"/>
          <p:cNvSpPr>
            <a:spLocks noChangeArrowheads="1"/>
          </p:cNvSpPr>
          <p:nvPr/>
        </p:nvSpPr>
        <p:spPr bwMode="auto">
          <a:xfrm>
            <a:off x="4267200" y="3505200"/>
            <a:ext cx="2362200" cy="914400"/>
          </a:xfrm>
          <a:prstGeom prst="ellipse">
            <a:avLst/>
          </a:prstGeom>
          <a:noFill/>
          <a:ln w="38100" algn="ctr">
            <a:solidFill>
              <a:schemeClr val="tx1"/>
            </a:solidFill>
            <a:round/>
            <a:headEnd/>
            <a:tailEnd/>
          </a:ln>
        </p:spPr>
        <p:txBody>
          <a:bodyPr/>
          <a:lstStyle/>
          <a:p>
            <a:pPr eaLnBrk="0" hangingPunct="0"/>
            <a:endParaRPr/>
          </a:p>
        </p:txBody>
      </p:sp>
      <p:grpSp>
        <p:nvGrpSpPr>
          <p:cNvPr id="68618" name="Group 21"/>
          <p:cNvGrpSpPr>
            <a:grpSpLocks/>
          </p:cNvGrpSpPr>
          <p:nvPr/>
        </p:nvGrpSpPr>
        <p:grpSpPr bwMode="auto">
          <a:xfrm>
            <a:off x="4267200" y="4495800"/>
            <a:ext cx="2362200" cy="1752600"/>
            <a:chOff x="4267200" y="4495800"/>
            <a:chExt cx="2362200" cy="1752600"/>
          </a:xfrm>
        </p:grpSpPr>
        <p:sp>
          <p:nvSpPr>
            <p:cNvPr id="68625" name="Oval 19"/>
            <p:cNvSpPr>
              <a:spLocks noChangeArrowheads="1"/>
            </p:cNvSpPr>
            <p:nvPr/>
          </p:nvSpPr>
          <p:spPr bwMode="auto">
            <a:xfrm>
              <a:off x="4267200" y="4495800"/>
              <a:ext cx="2362200" cy="914400"/>
            </a:xfrm>
            <a:prstGeom prst="ellipse">
              <a:avLst/>
            </a:prstGeom>
            <a:noFill/>
            <a:ln w="38100" algn="ctr">
              <a:solidFill>
                <a:schemeClr val="tx1"/>
              </a:solidFill>
              <a:round/>
              <a:headEnd/>
              <a:tailEnd/>
            </a:ln>
          </p:spPr>
          <p:txBody>
            <a:bodyPr/>
            <a:lstStyle/>
            <a:p>
              <a:pPr eaLnBrk="0" hangingPunct="0"/>
              <a:endParaRPr/>
            </a:p>
          </p:txBody>
        </p:sp>
        <p:sp>
          <p:nvSpPr>
            <p:cNvPr id="68626" name="Oval 20"/>
            <p:cNvSpPr>
              <a:spLocks noChangeArrowheads="1"/>
            </p:cNvSpPr>
            <p:nvPr/>
          </p:nvSpPr>
          <p:spPr bwMode="auto">
            <a:xfrm>
              <a:off x="4267200" y="5334000"/>
              <a:ext cx="2362200" cy="914400"/>
            </a:xfrm>
            <a:prstGeom prst="ellipse">
              <a:avLst/>
            </a:prstGeom>
            <a:noFill/>
            <a:ln w="38100" algn="ctr">
              <a:solidFill>
                <a:schemeClr val="tx1"/>
              </a:solidFill>
              <a:round/>
              <a:headEnd/>
              <a:tailEnd/>
            </a:ln>
          </p:spPr>
          <p:txBody>
            <a:bodyPr/>
            <a:lstStyle/>
            <a:p>
              <a:pPr eaLnBrk="0" hangingPunct="0"/>
              <a:endParaRPr/>
            </a:p>
          </p:txBody>
        </p:sp>
      </p:grpSp>
      <p:grpSp>
        <p:nvGrpSpPr>
          <p:cNvPr id="68619" name="Group 25"/>
          <p:cNvGrpSpPr>
            <a:grpSpLocks/>
          </p:cNvGrpSpPr>
          <p:nvPr/>
        </p:nvGrpSpPr>
        <p:grpSpPr bwMode="auto">
          <a:xfrm>
            <a:off x="6934200" y="3429000"/>
            <a:ext cx="2209800" cy="1066800"/>
            <a:chOff x="7086600" y="5410200"/>
            <a:chExt cx="1828800" cy="838200"/>
          </a:xfrm>
        </p:grpSpPr>
        <p:sp>
          <p:nvSpPr>
            <p:cNvPr id="68623" name="Oval 23"/>
            <p:cNvSpPr>
              <a:spLocks noChangeArrowheads="1"/>
            </p:cNvSpPr>
            <p:nvPr/>
          </p:nvSpPr>
          <p:spPr bwMode="auto">
            <a:xfrm>
              <a:off x="7086600" y="5410200"/>
              <a:ext cx="1828800" cy="838200"/>
            </a:xfrm>
            <a:prstGeom prst="ellipse">
              <a:avLst/>
            </a:prstGeom>
            <a:noFill/>
            <a:ln w="38100" algn="ctr">
              <a:solidFill>
                <a:schemeClr val="tx1"/>
              </a:solidFill>
              <a:round/>
              <a:headEnd/>
              <a:tailEnd/>
            </a:ln>
          </p:spPr>
          <p:txBody>
            <a:bodyPr/>
            <a:lstStyle/>
            <a:p>
              <a:pPr eaLnBrk="0" hangingPunct="0"/>
              <a:endParaRPr/>
            </a:p>
          </p:txBody>
        </p:sp>
        <p:sp>
          <p:nvSpPr>
            <p:cNvPr id="68624" name="TextBox 24"/>
            <p:cNvSpPr txBox="1">
              <a:spLocks noChangeArrowheads="1"/>
            </p:cNvSpPr>
            <p:nvPr/>
          </p:nvSpPr>
          <p:spPr bwMode="auto">
            <a:xfrm>
              <a:off x="7162800" y="5638800"/>
              <a:ext cx="1749104" cy="369332"/>
            </a:xfrm>
            <a:prstGeom prst="rect">
              <a:avLst/>
            </a:prstGeom>
            <a:noFill/>
            <a:ln w="9525">
              <a:noFill/>
              <a:miter lim="800000"/>
              <a:headEnd/>
              <a:tailEnd/>
            </a:ln>
          </p:spPr>
          <p:txBody>
            <a:bodyPr>
              <a:spAutoFit/>
            </a:bodyPr>
            <a:lstStyle/>
            <a:p>
              <a:pPr eaLnBrk="0" hangingPunct="0"/>
              <a:r>
                <a:rPr lang="en-US" sz="1800" dirty="0" err="1"/>
                <a:t>Autres</a:t>
              </a:r>
              <a:r>
                <a:rPr lang="en-US" sz="1800" dirty="0"/>
                <a:t> </a:t>
              </a:r>
              <a:r>
                <a:rPr lang="en-US" sz="1800" dirty="0" err="1"/>
                <a:t>partenaires</a:t>
              </a:r>
              <a:endParaRPr lang="en-US" sz="1800" dirty="0"/>
            </a:p>
          </p:txBody>
        </p:sp>
      </p:grpSp>
      <p:grpSp>
        <p:nvGrpSpPr>
          <p:cNvPr id="22" name="Group 25"/>
          <p:cNvGrpSpPr>
            <a:grpSpLocks/>
          </p:cNvGrpSpPr>
          <p:nvPr/>
        </p:nvGrpSpPr>
        <p:grpSpPr bwMode="auto">
          <a:xfrm>
            <a:off x="6324600" y="2590800"/>
            <a:ext cx="2819400" cy="984250"/>
            <a:chOff x="7086600" y="5410200"/>
            <a:chExt cx="1828800" cy="838200"/>
          </a:xfrm>
        </p:grpSpPr>
        <p:sp>
          <p:nvSpPr>
            <p:cNvPr id="68621" name="Oval 22"/>
            <p:cNvSpPr>
              <a:spLocks noChangeArrowheads="1"/>
            </p:cNvSpPr>
            <p:nvPr/>
          </p:nvSpPr>
          <p:spPr bwMode="auto">
            <a:xfrm>
              <a:off x="7086600" y="5410200"/>
              <a:ext cx="1828800" cy="838200"/>
            </a:xfrm>
            <a:prstGeom prst="ellipse">
              <a:avLst/>
            </a:prstGeom>
            <a:noFill/>
            <a:ln w="38100" algn="ctr">
              <a:solidFill>
                <a:srgbClr val="FF0000"/>
              </a:solidFill>
              <a:round/>
              <a:headEnd/>
              <a:tailEnd/>
            </a:ln>
          </p:spPr>
          <p:txBody>
            <a:bodyPr/>
            <a:lstStyle/>
            <a:p>
              <a:pPr eaLnBrk="0" hangingPunct="0"/>
              <a:endParaRPr/>
            </a:p>
          </p:txBody>
        </p:sp>
        <p:sp>
          <p:nvSpPr>
            <p:cNvPr id="68622" name="TextBox 25"/>
            <p:cNvSpPr txBox="1">
              <a:spLocks noChangeArrowheads="1"/>
            </p:cNvSpPr>
            <p:nvPr/>
          </p:nvSpPr>
          <p:spPr bwMode="auto">
            <a:xfrm>
              <a:off x="7162800" y="5638800"/>
              <a:ext cx="1749104" cy="314543"/>
            </a:xfrm>
            <a:prstGeom prst="rect">
              <a:avLst/>
            </a:prstGeom>
            <a:noFill/>
            <a:ln w="9525">
              <a:noFill/>
              <a:miter lim="800000"/>
              <a:headEnd/>
              <a:tailEnd/>
            </a:ln>
          </p:spPr>
          <p:txBody>
            <a:bodyPr>
              <a:spAutoFit/>
            </a:bodyPr>
            <a:lstStyle/>
            <a:p>
              <a:pPr eaLnBrk="0" hangingPunct="0"/>
              <a:r>
                <a:rPr lang="en-US" sz="1800" dirty="0">
                  <a:solidFill>
                    <a:srgbClr val="FF0000"/>
                  </a:solidFill>
                </a:rPr>
                <a:t>Consultants </a:t>
              </a:r>
              <a:r>
                <a:rPr lang="en-US" sz="1800" dirty="0" err="1">
                  <a:solidFill>
                    <a:srgbClr val="FF0000"/>
                  </a:solidFill>
                </a:rPr>
                <a:t>extérieurs</a:t>
              </a:r>
              <a:endParaRPr lang="en-US" sz="1800" dirty="0">
                <a:solidFill>
                  <a:srgbClr val="FF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Picture 19"/>
          <p:cNvPicPr>
            <a:picLocks noChangeAspect="1"/>
          </p:cNvPicPr>
          <p:nvPr/>
        </p:nvPicPr>
        <p:blipFill>
          <a:blip r:embed="rId3"/>
          <a:srcRect/>
          <a:stretch>
            <a:fillRect/>
          </a:stretch>
        </p:blipFill>
        <p:spPr bwMode="auto">
          <a:xfrm>
            <a:off x="0" y="1676400"/>
            <a:ext cx="8331200" cy="4749800"/>
          </a:xfrm>
          <a:prstGeom prst="rect">
            <a:avLst/>
          </a:prstGeom>
          <a:noFill/>
          <a:ln w="9525">
            <a:noFill/>
            <a:miter lim="800000"/>
            <a:headEnd/>
            <a:tailEnd/>
          </a:ln>
        </p:spPr>
      </p:pic>
      <p:pic>
        <p:nvPicPr>
          <p:cNvPr id="70658" name="Picture 12"/>
          <p:cNvPicPr>
            <a:picLocks noChangeAspect="1"/>
          </p:cNvPicPr>
          <p:nvPr/>
        </p:nvPicPr>
        <p:blipFill>
          <a:blip r:embed="rId4"/>
          <a:srcRect/>
          <a:stretch>
            <a:fillRect/>
          </a:stretch>
        </p:blipFill>
        <p:spPr bwMode="auto">
          <a:xfrm>
            <a:off x="0" y="0"/>
            <a:ext cx="9169400" cy="1612900"/>
          </a:xfrm>
          <a:prstGeom prst="rect">
            <a:avLst/>
          </a:prstGeom>
          <a:noFill/>
          <a:ln w="9525">
            <a:noFill/>
            <a:miter lim="800000"/>
            <a:headEnd/>
            <a:tailEnd/>
          </a:ln>
        </p:spPr>
      </p:pic>
      <p:sp>
        <p:nvSpPr>
          <p:cNvPr id="7065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70660" name="Picture 12" descr="1405_pp_trainers_A1B"/>
          <p:cNvPicPr>
            <a:picLocks noChangeAspect="1" noChangeArrowheads="1"/>
          </p:cNvPicPr>
          <p:nvPr/>
        </p:nvPicPr>
        <p:blipFill>
          <a:blip r:embed="rId5"/>
          <a:srcRect/>
          <a:stretch>
            <a:fillRect/>
          </a:stretch>
        </p:blipFill>
        <p:spPr bwMode="auto">
          <a:xfrm>
            <a:off x="0" y="5943600"/>
            <a:ext cx="9144000" cy="914400"/>
          </a:xfrm>
          <a:prstGeom prst="rect">
            <a:avLst/>
          </a:prstGeom>
          <a:noFill/>
          <a:ln w="9525">
            <a:noFill/>
            <a:miter lim="800000"/>
            <a:headEnd/>
            <a:tailEnd/>
          </a:ln>
        </p:spPr>
      </p:pic>
      <p:sp>
        <p:nvSpPr>
          <p:cNvPr id="70661" name="Rectangle 9"/>
          <p:cNvSpPr>
            <a:spLocks noChangeArrowheads="1"/>
          </p:cNvSpPr>
          <p:nvPr/>
        </p:nvSpPr>
        <p:spPr bwMode="auto">
          <a:xfrm>
            <a:off x="304800" y="685800"/>
            <a:ext cx="7924800" cy="584200"/>
          </a:xfrm>
          <a:prstGeom prst="rect">
            <a:avLst/>
          </a:prstGeom>
          <a:noFill/>
          <a:ln w="9525">
            <a:noFill/>
            <a:miter lim="800000"/>
            <a:headEnd/>
            <a:tailEnd/>
          </a:ln>
        </p:spPr>
        <p:txBody>
          <a:bodyPr>
            <a:spAutoFit/>
          </a:bodyPr>
          <a:lstStyle/>
          <a:p>
            <a:pPr marL="114300" eaLnBrk="0" hangingPunct="0">
              <a:spcAft>
                <a:spcPts val="3600"/>
              </a:spcAft>
            </a:pPr>
            <a:r>
              <a:rPr lang="en-US" sz="3200" b="1"/>
              <a:t>Échantillonnage</a:t>
            </a:r>
          </a:p>
        </p:txBody>
      </p:sp>
      <p:grpSp>
        <p:nvGrpSpPr>
          <p:cNvPr id="2" name="Group 25"/>
          <p:cNvGrpSpPr>
            <a:grpSpLocks/>
          </p:cNvGrpSpPr>
          <p:nvPr/>
        </p:nvGrpSpPr>
        <p:grpSpPr bwMode="auto">
          <a:xfrm>
            <a:off x="7162800" y="4724400"/>
            <a:ext cx="2209800" cy="1143000"/>
            <a:chOff x="7151913" y="5410200"/>
            <a:chExt cx="2549770" cy="838200"/>
          </a:xfrm>
        </p:grpSpPr>
        <p:sp>
          <p:nvSpPr>
            <p:cNvPr id="70669" name="Oval 10"/>
            <p:cNvSpPr>
              <a:spLocks noChangeArrowheads="1"/>
            </p:cNvSpPr>
            <p:nvPr/>
          </p:nvSpPr>
          <p:spPr bwMode="auto">
            <a:xfrm>
              <a:off x="7151913" y="5410200"/>
              <a:ext cx="1828800" cy="838200"/>
            </a:xfrm>
            <a:prstGeom prst="ellipse">
              <a:avLst/>
            </a:prstGeom>
            <a:noFill/>
            <a:ln w="38100" algn="ctr">
              <a:solidFill>
                <a:srgbClr val="FF0000"/>
              </a:solidFill>
              <a:round/>
              <a:headEnd/>
              <a:tailEnd/>
            </a:ln>
          </p:spPr>
          <p:txBody>
            <a:bodyPr/>
            <a:lstStyle/>
            <a:p>
              <a:pPr eaLnBrk="0" hangingPunct="0"/>
              <a:endParaRPr/>
            </a:p>
          </p:txBody>
        </p:sp>
        <p:sp>
          <p:nvSpPr>
            <p:cNvPr id="70670" name="TextBox 11"/>
            <p:cNvSpPr txBox="1">
              <a:spLocks noChangeArrowheads="1"/>
            </p:cNvSpPr>
            <p:nvPr/>
          </p:nvSpPr>
          <p:spPr bwMode="auto">
            <a:xfrm>
              <a:off x="7228114" y="5638800"/>
              <a:ext cx="2473569" cy="270843"/>
            </a:xfrm>
            <a:prstGeom prst="rect">
              <a:avLst/>
            </a:prstGeom>
            <a:noFill/>
            <a:ln w="9525">
              <a:noFill/>
              <a:miter lim="800000"/>
              <a:headEnd/>
              <a:tailEnd/>
            </a:ln>
          </p:spPr>
          <p:txBody>
            <a:bodyPr wrap="square">
              <a:spAutoFit/>
            </a:bodyPr>
            <a:lstStyle/>
            <a:p>
              <a:pPr eaLnBrk="0" hangingPunct="0"/>
              <a:r>
                <a:rPr lang="en-US" sz="1800" dirty="0">
                  <a:solidFill>
                    <a:srgbClr val="FF0000"/>
                  </a:solidFill>
                </a:rPr>
                <a:t> Large &amp; </a:t>
              </a:r>
              <a:r>
                <a:rPr lang="en-US" sz="1800" dirty="0" err="1">
                  <a:solidFill>
                    <a:srgbClr val="FF0000"/>
                  </a:solidFill>
                </a:rPr>
                <a:t>varié</a:t>
              </a:r>
              <a:endParaRPr lang="en-US" sz="1800" dirty="0">
                <a:solidFill>
                  <a:srgbClr val="FF0000"/>
                </a:solidFill>
              </a:endParaRPr>
            </a:p>
          </p:txBody>
        </p:sp>
      </p:grpSp>
      <p:grpSp>
        <p:nvGrpSpPr>
          <p:cNvPr id="3" name="Group 25"/>
          <p:cNvGrpSpPr>
            <a:grpSpLocks/>
          </p:cNvGrpSpPr>
          <p:nvPr/>
        </p:nvGrpSpPr>
        <p:grpSpPr bwMode="auto">
          <a:xfrm>
            <a:off x="3352801" y="4495800"/>
            <a:ext cx="4876798" cy="838200"/>
            <a:chOff x="7151913" y="5410200"/>
            <a:chExt cx="1828800" cy="838200"/>
          </a:xfrm>
        </p:grpSpPr>
        <p:sp>
          <p:nvSpPr>
            <p:cNvPr id="70667" name="Oval 13"/>
            <p:cNvSpPr>
              <a:spLocks noChangeArrowheads="1"/>
            </p:cNvSpPr>
            <p:nvPr/>
          </p:nvSpPr>
          <p:spPr bwMode="auto">
            <a:xfrm>
              <a:off x="7151913" y="5410200"/>
              <a:ext cx="1828800" cy="838200"/>
            </a:xfrm>
            <a:prstGeom prst="ellipse">
              <a:avLst/>
            </a:prstGeom>
            <a:noFill/>
            <a:ln w="38100" algn="ctr">
              <a:solidFill>
                <a:srgbClr val="FF0000"/>
              </a:solidFill>
              <a:round/>
              <a:headEnd/>
              <a:tailEnd/>
            </a:ln>
          </p:spPr>
          <p:txBody>
            <a:bodyPr/>
            <a:lstStyle/>
            <a:p>
              <a:pPr eaLnBrk="0" hangingPunct="0"/>
              <a:endParaRPr/>
            </a:p>
          </p:txBody>
        </p:sp>
        <p:sp>
          <p:nvSpPr>
            <p:cNvPr id="70668" name="TextBox 14"/>
            <p:cNvSpPr txBox="1">
              <a:spLocks noChangeArrowheads="1"/>
            </p:cNvSpPr>
            <p:nvPr/>
          </p:nvSpPr>
          <p:spPr bwMode="auto">
            <a:xfrm>
              <a:off x="7609113" y="5638800"/>
              <a:ext cx="866774" cy="369332"/>
            </a:xfrm>
            <a:prstGeom prst="rect">
              <a:avLst/>
            </a:prstGeom>
            <a:noFill/>
            <a:ln w="9525">
              <a:noFill/>
              <a:miter lim="800000"/>
              <a:headEnd/>
              <a:tailEnd/>
            </a:ln>
          </p:spPr>
          <p:txBody>
            <a:bodyPr wrap="square">
              <a:spAutoFit/>
            </a:bodyPr>
            <a:lstStyle/>
            <a:p>
              <a:pPr eaLnBrk="0" hangingPunct="0"/>
              <a:r>
                <a:rPr lang="en-US" sz="1800" dirty="0">
                  <a:solidFill>
                    <a:srgbClr val="FF0000"/>
                  </a:solidFill>
                </a:rPr>
                <a:t> Population </a:t>
              </a:r>
              <a:r>
                <a:rPr lang="en-US" sz="1800" dirty="0" err="1">
                  <a:solidFill>
                    <a:srgbClr val="FF0000"/>
                  </a:solidFill>
                </a:rPr>
                <a:t>ciblée</a:t>
              </a:r>
              <a:endParaRPr lang="en-US" sz="1800" dirty="0">
                <a:solidFill>
                  <a:srgbClr val="FF0000"/>
                </a:solidFill>
              </a:endParaRPr>
            </a:p>
          </p:txBody>
        </p:sp>
      </p:grpSp>
      <p:grpSp>
        <p:nvGrpSpPr>
          <p:cNvPr id="4" name="Group 25"/>
          <p:cNvGrpSpPr>
            <a:grpSpLocks/>
          </p:cNvGrpSpPr>
          <p:nvPr/>
        </p:nvGrpSpPr>
        <p:grpSpPr bwMode="auto">
          <a:xfrm>
            <a:off x="1524000" y="4648200"/>
            <a:ext cx="2667000" cy="838200"/>
            <a:chOff x="7151913" y="5410200"/>
            <a:chExt cx="2286001" cy="838200"/>
          </a:xfrm>
        </p:grpSpPr>
        <p:sp>
          <p:nvSpPr>
            <p:cNvPr id="70665" name="Oval 16"/>
            <p:cNvSpPr>
              <a:spLocks noChangeArrowheads="1"/>
            </p:cNvSpPr>
            <p:nvPr/>
          </p:nvSpPr>
          <p:spPr bwMode="auto">
            <a:xfrm>
              <a:off x="7151913" y="5410200"/>
              <a:ext cx="1828800" cy="838200"/>
            </a:xfrm>
            <a:prstGeom prst="ellipse">
              <a:avLst/>
            </a:prstGeom>
            <a:noFill/>
            <a:ln w="38100" algn="ctr">
              <a:solidFill>
                <a:srgbClr val="FF0000"/>
              </a:solidFill>
              <a:round/>
              <a:headEnd/>
              <a:tailEnd/>
            </a:ln>
          </p:spPr>
          <p:txBody>
            <a:bodyPr/>
            <a:lstStyle/>
            <a:p>
              <a:pPr eaLnBrk="0" hangingPunct="0"/>
              <a:endParaRPr/>
            </a:p>
          </p:txBody>
        </p:sp>
        <p:sp>
          <p:nvSpPr>
            <p:cNvPr id="70666" name="TextBox 17"/>
            <p:cNvSpPr txBox="1">
              <a:spLocks noChangeArrowheads="1"/>
            </p:cNvSpPr>
            <p:nvPr/>
          </p:nvSpPr>
          <p:spPr bwMode="auto">
            <a:xfrm>
              <a:off x="7228113" y="5638800"/>
              <a:ext cx="2209801" cy="366713"/>
            </a:xfrm>
            <a:prstGeom prst="rect">
              <a:avLst/>
            </a:prstGeom>
            <a:noFill/>
            <a:ln w="9525">
              <a:noFill/>
              <a:miter lim="800000"/>
              <a:headEnd/>
              <a:tailEnd/>
            </a:ln>
          </p:spPr>
          <p:txBody>
            <a:bodyPr>
              <a:spAutoFit/>
            </a:bodyPr>
            <a:lstStyle/>
            <a:p>
              <a:pPr eaLnBrk="0" hangingPunct="0"/>
              <a:r>
                <a:rPr lang="en-US" sz="1800">
                  <a:solidFill>
                    <a:srgbClr val="FF0000"/>
                  </a:solidFill>
                </a:rPr>
                <a:t>Large &amp; varié</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270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7270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2708" name="Rectangle 2"/>
          <p:cNvSpPr txBox="1">
            <a:spLocks noChangeArrowheads="1"/>
          </p:cNvSpPr>
          <p:nvPr/>
        </p:nvSpPr>
        <p:spPr bwMode="auto">
          <a:xfrm>
            <a:off x="228600" y="304800"/>
            <a:ext cx="8915400" cy="1066800"/>
          </a:xfrm>
          <a:prstGeom prst="rect">
            <a:avLst/>
          </a:prstGeom>
          <a:noFill/>
          <a:ln w="9525">
            <a:noFill/>
            <a:miter lim="800000"/>
            <a:headEnd/>
            <a:tailEnd/>
          </a:ln>
        </p:spPr>
        <p:txBody>
          <a:bodyPr anchor="ctr"/>
          <a:lstStyle/>
          <a:p>
            <a:r>
              <a:rPr lang="en-US" sz="3200" b="1">
                <a:solidFill>
                  <a:schemeClr val="tx2"/>
                </a:solidFill>
                <a:latin typeface="Helvetica"/>
              </a:rPr>
              <a:t>Quand réaliser un suivi et quand évaluer</a:t>
            </a:r>
          </a:p>
        </p:txBody>
      </p:sp>
      <p:sp>
        <p:nvSpPr>
          <p:cNvPr id="72709" name="TextBox 15"/>
          <p:cNvSpPr txBox="1">
            <a:spLocks noChangeArrowheads="1"/>
          </p:cNvSpPr>
          <p:nvPr/>
        </p:nvSpPr>
        <p:spPr bwMode="auto">
          <a:xfrm>
            <a:off x="5181600" y="5105400"/>
            <a:ext cx="184150" cy="461963"/>
          </a:xfrm>
          <a:prstGeom prst="rect">
            <a:avLst/>
          </a:prstGeom>
          <a:noFill/>
          <a:ln w="9525">
            <a:noFill/>
            <a:miter lim="800000"/>
            <a:headEnd/>
            <a:tailEnd/>
          </a:ln>
        </p:spPr>
        <p:txBody>
          <a:bodyPr wrap="none">
            <a:spAutoFit/>
          </a:bodyPr>
          <a:lstStyle/>
          <a:p>
            <a:pPr eaLnBrk="0" hangingPunct="0"/>
            <a:endParaRPr/>
          </a:p>
        </p:txBody>
      </p:sp>
      <p:pic>
        <p:nvPicPr>
          <p:cNvPr id="72710" name="Picture 19"/>
          <p:cNvPicPr>
            <a:picLocks noChangeAspect="1"/>
          </p:cNvPicPr>
          <p:nvPr/>
        </p:nvPicPr>
        <p:blipFill>
          <a:blip r:embed="rId5"/>
          <a:srcRect/>
          <a:stretch>
            <a:fillRect/>
          </a:stretch>
        </p:blipFill>
        <p:spPr bwMode="auto">
          <a:xfrm>
            <a:off x="-800100" y="1066800"/>
            <a:ext cx="9944100" cy="579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9458"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sp>
        <p:nvSpPr>
          <p:cNvPr id="19459" name="Rectangle 2"/>
          <p:cNvSpPr>
            <a:spLocks noGrp="1" noChangeArrowheads="1"/>
          </p:cNvSpPr>
          <p:nvPr>
            <p:ph type="title" idx="4294967295"/>
          </p:nvPr>
        </p:nvSpPr>
        <p:spPr>
          <a:xfrm>
            <a:off x="228600" y="1600200"/>
            <a:ext cx="8610600" cy="4953000"/>
          </a:xfrm>
        </p:spPr>
        <p:txBody>
          <a:bodyPr/>
          <a:lstStyle/>
          <a:p>
            <a:pPr eaLnBrk="1" hangingPunct="1">
              <a:spcAft>
                <a:spcPts val="10800"/>
              </a:spcAft>
            </a:pPr>
            <a:r>
              <a:rPr lang="en-US" sz="2800" b="0" dirty="0" smtClean="0"/>
              <a:t>Notez un mot ou une phrase que vous associez au terme </a:t>
            </a:r>
            <a:r>
              <a:rPr lang="en-US" sz="2800" dirty="0" smtClean="0"/>
              <a:t>« suivi » </a:t>
            </a:r>
            <a:r>
              <a:rPr lang="en-US" sz="2800" b="0" dirty="0" smtClean="0"/>
              <a:t>sur les cartes que vous avez </a:t>
            </a:r>
            <a:r>
              <a:rPr lang="en-US" sz="2800" b="0" dirty="0" err="1" smtClean="0"/>
              <a:t>reçues</a:t>
            </a:r>
            <a:r>
              <a:rPr lang="en-US" sz="2800" b="0" dirty="0" smtClean="0"/>
              <a:t>.</a:t>
            </a:r>
            <a:br>
              <a:rPr lang="en-US" sz="2800" b="0" dirty="0" smtClean="0"/>
            </a:br>
            <a:r>
              <a:rPr lang="en-US" sz="2800" b="0" dirty="0" smtClean="0"/>
              <a:t/>
            </a:r>
            <a:br>
              <a:rPr lang="en-US" sz="2800" b="0" dirty="0" smtClean="0"/>
            </a:br>
            <a:r>
              <a:rPr lang="en-US" sz="2800" b="0" dirty="0" err="1" smtClean="0"/>
              <a:t>Lorsque</a:t>
            </a:r>
            <a:r>
              <a:rPr lang="en-US" sz="2800" b="0" dirty="0" smtClean="0"/>
              <a:t> </a:t>
            </a:r>
            <a:r>
              <a:rPr lang="en-US" sz="2800" b="0" dirty="0" smtClean="0"/>
              <a:t>vous aurez terminé, affichez vos cartes sur le tableau/espace mural. </a:t>
            </a:r>
            <a:br>
              <a:rPr lang="en-US" sz="2800" b="0" dirty="0" smtClean="0"/>
            </a:br>
            <a:r>
              <a:rPr lang="en-US" sz="2800" b="0" dirty="0" smtClean="0"/>
              <a:t/>
            </a:r>
            <a:br>
              <a:rPr lang="en-US" sz="2800" b="0" dirty="0" smtClean="0"/>
            </a:br>
            <a:r>
              <a:rPr lang="en-GB" sz="2800" b="0" dirty="0" smtClean="0"/>
              <a:t>Si quelqu'un a écrit le même mot que vous, placez votre carte sur la sienne.</a:t>
            </a:r>
            <a:r>
              <a:rPr lang="en-GB" b="0" dirty="0" smtClean="0"/>
              <a:t> </a:t>
            </a:r>
            <a:br>
              <a:rPr lang="en-GB" b="0" dirty="0" smtClean="0"/>
            </a:br>
            <a:endParaRPr lang="en-GB" b="0" dirty="0" smtClean="0"/>
          </a:p>
        </p:txBody>
      </p:sp>
      <p:pic>
        <p:nvPicPr>
          <p:cNvPr id="19460"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9461"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Qu'est-ce que le suivi ?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3" name="Picture 13"/>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4754"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spAutoFit/>
          </a:bodyPr>
          <a:lstStyle/>
          <a:p>
            <a:pPr algn="r">
              <a:spcBef>
                <a:spcPct val="20000"/>
              </a:spcBef>
            </a:pPr>
            <a:r>
              <a:rPr lang="da-DK" sz="1000" b="1" dirty="0">
                <a:solidFill>
                  <a:srgbClr val="FF0000"/>
                </a:solidFill>
                <a:latin typeface="Helvetica"/>
              </a:rPr>
              <a:t>INTERVENTIONS PSYCHOSOCIALES </a:t>
            </a:r>
            <a:r>
              <a:rPr lang="da-DK" sz="1000" b="1" dirty="0" smtClean="0">
                <a:latin typeface="Helvetica"/>
              </a:rPr>
              <a:t>ÉVALUATION</a:t>
            </a:r>
            <a:endParaRPr lang="da-DK" sz="1000" b="1" dirty="0">
              <a:latin typeface="Helvetica"/>
            </a:endParaRPr>
          </a:p>
        </p:txBody>
      </p:sp>
      <p:pic>
        <p:nvPicPr>
          <p:cNvPr id="74755"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4756"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dirty="0">
                <a:solidFill>
                  <a:schemeClr val="tx2"/>
                </a:solidFill>
                <a:latin typeface="Helvetica"/>
              </a:rPr>
              <a:t>Comment </a:t>
            </a:r>
            <a:r>
              <a:rPr lang="en-US" sz="3200" b="1" dirty="0" err="1">
                <a:solidFill>
                  <a:schemeClr val="tx2"/>
                </a:solidFill>
                <a:latin typeface="Helvetica"/>
              </a:rPr>
              <a:t>réaliser</a:t>
            </a:r>
            <a:r>
              <a:rPr lang="en-US" sz="3200" b="1" dirty="0">
                <a:solidFill>
                  <a:schemeClr val="tx2"/>
                </a:solidFill>
                <a:latin typeface="Helvetica"/>
              </a:rPr>
              <a:t> </a:t>
            </a:r>
            <a:r>
              <a:rPr lang="en-US" sz="3200" b="1" dirty="0" err="1" smtClean="0">
                <a:solidFill>
                  <a:schemeClr val="tx2"/>
                </a:solidFill>
                <a:latin typeface="Helvetica"/>
              </a:rPr>
              <a:t>une</a:t>
            </a:r>
            <a:r>
              <a:rPr lang="en-US" sz="3200" b="1" dirty="0" smtClean="0">
                <a:solidFill>
                  <a:schemeClr val="tx2"/>
                </a:solidFill>
                <a:latin typeface="Helvetica"/>
              </a:rPr>
              <a:t> </a:t>
            </a:r>
            <a:r>
              <a:rPr lang="en-US" sz="3200" b="1" dirty="0" err="1" smtClean="0">
                <a:solidFill>
                  <a:schemeClr val="tx2"/>
                </a:solidFill>
                <a:latin typeface="Helvetica"/>
              </a:rPr>
              <a:t>évaluation</a:t>
            </a:r>
            <a:r>
              <a:rPr lang="en-US" sz="3200" b="1" dirty="0">
                <a:solidFill>
                  <a:schemeClr val="tx2"/>
                </a:solidFill>
                <a:latin typeface="Helvetica"/>
              </a:rPr>
              <a:t> ? </a:t>
            </a:r>
          </a:p>
        </p:txBody>
      </p:sp>
      <p:sp>
        <p:nvSpPr>
          <p:cNvPr id="74757" name="Rectangle 12"/>
          <p:cNvSpPr>
            <a:spLocks noChangeArrowheads="1"/>
          </p:cNvSpPr>
          <p:nvPr/>
        </p:nvSpPr>
        <p:spPr bwMode="auto">
          <a:xfrm>
            <a:off x="609600" y="2057400"/>
            <a:ext cx="7924800" cy="3429000"/>
          </a:xfrm>
          <a:prstGeom prst="rect">
            <a:avLst/>
          </a:prstGeom>
          <a:noFill/>
          <a:ln w="9525">
            <a:noFill/>
            <a:miter lim="800000"/>
            <a:headEnd/>
            <a:tailEnd/>
          </a:ln>
        </p:spPr>
        <p:txBody>
          <a:bodyPr/>
          <a:lstStyle/>
          <a:p>
            <a:pPr marL="342900" indent="-342900">
              <a:spcBef>
                <a:spcPct val="20000"/>
              </a:spcBef>
            </a:pPr>
            <a:r>
              <a:rPr lang="en-US" sz="2600">
                <a:solidFill>
                  <a:srgbClr val="292929"/>
                </a:solidFill>
                <a:latin typeface="Helvetica"/>
                <a:cs typeface="Arial" charset="0"/>
              </a:rPr>
              <a:t/>
            </a:r>
            <a:br>
              <a:rPr lang="en-US" sz="2600">
                <a:solidFill>
                  <a:srgbClr val="292929"/>
                </a:solidFill>
                <a:latin typeface="Helvetica"/>
                <a:cs typeface="Arial" charset="0"/>
              </a:rPr>
            </a:br>
            <a:endParaRPr lang="en-US" sz="2600">
              <a:solidFill>
                <a:srgbClr val="292929"/>
              </a:solidFill>
              <a:latin typeface="Helvetica"/>
              <a:cs typeface="Arial" charset="0"/>
            </a:endParaRPr>
          </a:p>
          <a:p>
            <a:pPr marL="342900" indent="-342900">
              <a:spcBef>
                <a:spcPct val="20000"/>
              </a:spcBef>
            </a:pPr>
            <a:endParaRPr/>
          </a:p>
        </p:txBody>
      </p:sp>
      <p:sp>
        <p:nvSpPr>
          <p:cNvPr id="74758" name="Rectangle 12"/>
          <p:cNvSpPr>
            <a:spLocks noChangeArrowheads="1"/>
          </p:cNvSpPr>
          <p:nvPr/>
        </p:nvSpPr>
        <p:spPr bwMode="auto">
          <a:xfrm>
            <a:off x="457200" y="1676400"/>
            <a:ext cx="7924800" cy="685800"/>
          </a:xfrm>
          <a:prstGeom prst="rect">
            <a:avLst/>
          </a:prstGeom>
          <a:noFill/>
          <a:ln w="9525">
            <a:noFill/>
            <a:miter lim="800000"/>
            <a:headEnd/>
            <a:tailEnd/>
          </a:ln>
        </p:spPr>
        <p:txBody>
          <a:bodyPr/>
          <a:lstStyle/>
          <a:p>
            <a:pPr marL="342900" indent="-342900" algn="ctr">
              <a:spcBef>
                <a:spcPct val="20000"/>
              </a:spcBef>
            </a:pPr>
            <a:r>
              <a:rPr lang="en-US" sz="2600" dirty="0" err="1">
                <a:solidFill>
                  <a:srgbClr val="292929"/>
                </a:solidFill>
                <a:latin typeface="Helvetica"/>
                <a:cs typeface="Arial" charset="0"/>
              </a:rPr>
              <a:t>Deux</a:t>
            </a:r>
            <a:r>
              <a:rPr lang="en-US" sz="2600" dirty="0">
                <a:solidFill>
                  <a:srgbClr val="292929"/>
                </a:solidFill>
                <a:latin typeface="Helvetica"/>
                <a:cs typeface="Arial" charset="0"/>
              </a:rPr>
              <a:t> </a:t>
            </a:r>
            <a:r>
              <a:rPr lang="en-US" sz="2600" dirty="0" err="1">
                <a:solidFill>
                  <a:srgbClr val="292929"/>
                </a:solidFill>
                <a:latin typeface="Helvetica"/>
                <a:cs typeface="Arial" charset="0"/>
              </a:rPr>
              <a:t>catégories</a:t>
            </a:r>
            <a:r>
              <a:rPr lang="en-US" sz="2600" dirty="0">
                <a:solidFill>
                  <a:srgbClr val="292929"/>
                </a:solidFill>
                <a:latin typeface="Helvetica"/>
                <a:cs typeface="Arial" charset="0"/>
              </a:rPr>
              <a:t> </a:t>
            </a:r>
            <a:r>
              <a:rPr lang="en-US" sz="2600" dirty="0" err="1">
                <a:solidFill>
                  <a:srgbClr val="292929"/>
                </a:solidFill>
                <a:latin typeface="Helvetica"/>
                <a:cs typeface="Arial" charset="0"/>
              </a:rPr>
              <a:t>principales</a:t>
            </a:r>
            <a:r>
              <a:rPr lang="en-US" sz="2600" dirty="0">
                <a:solidFill>
                  <a:srgbClr val="292929"/>
                </a:solidFill>
                <a:latin typeface="Helvetica"/>
                <a:cs typeface="Arial" charset="0"/>
              </a:rPr>
              <a:t> de </a:t>
            </a:r>
            <a:r>
              <a:rPr lang="en-US" sz="2600" dirty="0" err="1">
                <a:solidFill>
                  <a:srgbClr val="292929"/>
                </a:solidFill>
                <a:latin typeface="Helvetica"/>
                <a:cs typeface="Arial" charset="0"/>
              </a:rPr>
              <a:t>méthodes</a:t>
            </a:r>
            <a:r>
              <a:rPr lang="en-US" sz="2600" dirty="0">
                <a:solidFill>
                  <a:srgbClr val="292929"/>
                </a:solidFill>
                <a:latin typeface="Helvetica"/>
                <a:cs typeface="Arial" charset="0"/>
              </a:rPr>
              <a:t> de </a:t>
            </a:r>
            <a:r>
              <a:rPr lang="en-US" sz="2600" dirty="0" err="1">
                <a:solidFill>
                  <a:srgbClr val="292929"/>
                </a:solidFill>
                <a:latin typeface="Helvetica"/>
                <a:cs typeface="Arial" charset="0"/>
              </a:rPr>
              <a:t>collecte</a:t>
            </a:r>
            <a:r>
              <a:rPr lang="en-US" sz="2600" dirty="0">
                <a:solidFill>
                  <a:srgbClr val="292929"/>
                </a:solidFill>
                <a:latin typeface="Helvetica"/>
                <a:cs typeface="Arial" charset="0"/>
              </a:rPr>
              <a:t> de </a:t>
            </a:r>
            <a:r>
              <a:rPr lang="en-US" sz="2600" dirty="0" err="1">
                <a:solidFill>
                  <a:srgbClr val="292929"/>
                </a:solidFill>
                <a:latin typeface="Helvetica"/>
                <a:cs typeface="Arial" charset="0"/>
              </a:rPr>
              <a:t>données</a:t>
            </a:r>
            <a:endParaRPr lang="en-US" sz="2600" dirty="0">
              <a:solidFill>
                <a:srgbClr val="292929"/>
              </a:solidFill>
              <a:latin typeface="Helvetica"/>
              <a:cs typeface="Arial" charset="0"/>
            </a:endParaRPr>
          </a:p>
          <a:p>
            <a:pPr marL="342900" indent="-342900">
              <a:spcBef>
                <a:spcPct val="20000"/>
              </a:spcBef>
            </a:pPr>
            <a:endParaRPr dirty="0"/>
          </a:p>
          <a:p>
            <a:pPr marL="342900" indent="-342900">
              <a:spcBef>
                <a:spcPct val="20000"/>
              </a:spcBef>
              <a:buFont typeface="Arial" charset="0"/>
              <a:buChar char="•"/>
            </a:pPr>
            <a:endParaRPr dirty="0"/>
          </a:p>
          <a:p>
            <a:pPr marL="342900" indent="-342900">
              <a:spcBef>
                <a:spcPct val="20000"/>
              </a:spcBef>
              <a:buFont typeface="Arial" charset="0"/>
              <a:buChar char="•"/>
            </a:pPr>
            <a:endParaRPr dirty="0"/>
          </a:p>
          <a:p>
            <a:pPr marL="342900" indent="-342900">
              <a:spcBef>
                <a:spcPct val="20000"/>
              </a:spcBef>
            </a:pPr>
            <a:endParaRPr dirty="0"/>
          </a:p>
          <a:p>
            <a:pPr marL="342900" indent="-342900">
              <a:spcBef>
                <a:spcPct val="20000"/>
              </a:spcBef>
              <a:buFont typeface="Arial" charset="0"/>
              <a:buChar char="•"/>
            </a:pPr>
            <a:endParaRPr dirty="0"/>
          </a:p>
          <a:p>
            <a:pPr marL="342900" indent="-342900">
              <a:spcBef>
                <a:spcPct val="20000"/>
              </a:spcBef>
            </a:pPr>
            <a:r>
              <a:rPr lang="en-US" sz="2600" dirty="0">
                <a:solidFill>
                  <a:srgbClr val="292929"/>
                </a:solidFill>
                <a:latin typeface="Helvetica"/>
                <a:cs typeface="Arial" charset="0"/>
              </a:rPr>
              <a:t/>
            </a:r>
            <a:br>
              <a:rPr lang="en-US" sz="2600" dirty="0">
                <a:solidFill>
                  <a:srgbClr val="292929"/>
                </a:solidFill>
                <a:latin typeface="Helvetica"/>
                <a:cs typeface="Arial" charset="0"/>
              </a:rPr>
            </a:br>
            <a:endParaRPr lang="en-US" sz="2600" dirty="0">
              <a:solidFill>
                <a:srgbClr val="292929"/>
              </a:solidFill>
              <a:latin typeface="Helvetica"/>
              <a:cs typeface="Arial" charset="0"/>
            </a:endParaRPr>
          </a:p>
          <a:p>
            <a:pPr marL="342900" indent="-342900">
              <a:spcBef>
                <a:spcPct val="20000"/>
              </a:spcBef>
            </a:pPr>
            <a:endParaRPr dirty="0"/>
          </a:p>
        </p:txBody>
      </p:sp>
      <p:grpSp>
        <p:nvGrpSpPr>
          <p:cNvPr id="16" name="Group 29"/>
          <p:cNvGrpSpPr>
            <a:grpSpLocks/>
          </p:cNvGrpSpPr>
          <p:nvPr/>
        </p:nvGrpSpPr>
        <p:grpSpPr bwMode="auto">
          <a:xfrm>
            <a:off x="152400" y="2286000"/>
            <a:ext cx="8839200" cy="4191000"/>
            <a:chOff x="838200" y="2286000"/>
            <a:chExt cx="7239000" cy="3657600"/>
          </a:xfrm>
        </p:grpSpPr>
        <p:sp>
          <p:nvSpPr>
            <p:cNvPr id="17" name="Connector 26"/>
            <p:cNvSpPr>
              <a:spLocks noChangeArrowheads="1"/>
            </p:cNvSpPr>
            <p:nvPr/>
          </p:nvSpPr>
          <p:spPr bwMode="auto">
            <a:xfrm>
              <a:off x="838200" y="2286000"/>
              <a:ext cx="3962400" cy="3657600"/>
            </a:xfrm>
            <a:prstGeom prst="flowChartConnector">
              <a:avLst/>
            </a:prstGeom>
            <a:noFill/>
            <a:ln w="34925">
              <a:solidFill>
                <a:srgbClr val="FF0000"/>
              </a:solidFill>
              <a:round/>
              <a:headEnd/>
              <a:tailEnd/>
            </a:ln>
          </p:spPr>
          <p:txBody>
            <a:bodyPr>
              <a:prstTxWarp prst="textNoShape">
                <a:avLst/>
              </a:prstTxWarp>
            </a:bodyPr>
            <a:lstStyle/>
            <a:p>
              <a:endParaRPr/>
            </a:p>
          </p:txBody>
        </p:sp>
        <p:sp>
          <p:nvSpPr>
            <p:cNvPr id="18" name="Connector 28"/>
            <p:cNvSpPr>
              <a:spLocks noChangeArrowheads="1"/>
            </p:cNvSpPr>
            <p:nvPr/>
          </p:nvSpPr>
          <p:spPr bwMode="auto">
            <a:xfrm>
              <a:off x="4114800" y="2286000"/>
              <a:ext cx="3962400" cy="3657600"/>
            </a:xfrm>
            <a:prstGeom prst="flowChartConnector">
              <a:avLst/>
            </a:prstGeom>
            <a:noFill/>
            <a:ln w="34925">
              <a:solidFill>
                <a:srgbClr val="F28A31"/>
              </a:solidFill>
              <a:round/>
              <a:headEnd/>
              <a:tailEnd/>
            </a:ln>
          </p:spPr>
          <p:txBody>
            <a:bodyPr>
              <a:prstTxWarp prst="textNoShape">
                <a:avLst/>
              </a:prstTxWarp>
            </a:bodyPr>
            <a:lstStyle/>
            <a:p>
              <a:endParaRPr/>
            </a:p>
          </p:txBody>
        </p:sp>
      </p:grpSp>
      <p:sp>
        <p:nvSpPr>
          <p:cNvPr id="19" name="TextBox 18"/>
          <p:cNvSpPr txBox="1">
            <a:spLocks noChangeArrowheads="1"/>
          </p:cNvSpPr>
          <p:nvPr/>
        </p:nvSpPr>
        <p:spPr bwMode="auto">
          <a:xfrm>
            <a:off x="1524000" y="2590800"/>
            <a:ext cx="5707012" cy="461665"/>
          </a:xfrm>
          <a:prstGeom prst="rect">
            <a:avLst/>
          </a:prstGeom>
          <a:noFill/>
          <a:ln w="9525">
            <a:noFill/>
            <a:miter lim="800000"/>
            <a:headEnd/>
            <a:tailEnd/>
          </a:ln>
        </p:spPr>
        <p:txBody>
          <a:bodyPr wrap="none">
            <a:prstTxWarp prst="textNoShape">
              <a:avLst/>
            </a:prstTxWarp>
            <a:spAutoFit/>
          </a:bodyPr>
          <a:lstStyle/>
          <a:p>
            <a:r>
              <a:rPr lang="en-US" b="1" dirty="0" err="1" smtClean="0"/>
              <a:t>Quantitatives</a:t>
            </a:r>
            <a:r>
              <a:rPr lang="en-US" b="1" dirty="0"/>
              <a:t>	</a:t>
            </a:r>
            <a:r>
              <a:rPr lang="en-US" b="1" dirty="0" smtClean="0"/>
              <a:t>	</a:t>
            </a:r>
            <a:r>
              <a:rPr lang="en-US" b="1" dirty="0" err="1" smtClean="0"/>
              <a:t>Qualitatives</a:t>
            </a:r>
            <a:r>
              <a:rPr lang="en-US" b="1" dirty="0" smtClean="0"/>
              <a:t> </a:t>
            </a:r>
            <a:endParaRPr lang="en-US" b="1" dirty="0"/>
          </a:p>
        </p:txBody>
      </p:sp>
      <p:sp>
        <p:nvSpPr>
          <p:cNvPr id="20" name="TextBox 19"/>
          <p:cNvSpPr txBox="1">
            <a:spLocks noChangeArrowheads="1"/>
          </p:cNvSpPr>
          <p:nvPr/>
        </p:nvSpPr>
        <p:spPr bwMode="auto">
          <a:xfrm>
            <a:off x="457200" y="2918460"/>
            <a:ext cx="4191000" cy="3939540"/>
          </a:xfrm>
          <a:prstGeom prst="rect">
            <a:avLst/>
          </a:prstGeom>
          <a:noFill/>
          <a:ln w="9525">
            <a:noFill/>
            <a:miter lim="800000"/>
            <a:headEnd/>
            <a:tailEnd/>
          </a:ln>
        </p:spPr>
        <p:txBody>
          <a:bodyPr wrap="square">
            <a:prstTxWarp prst="textNoShape">
              <a:avLst/>
            </a:prstTxWarp>
            <a:spAutoFit/>
          </a:bodyPr>
          <a:lstStyle/>
          <a:p>
            <a:pPr>
              <a:spcAft>
                <a:spcPts val="600"/>
              </a:spcAft>
              <a:tabLst>
                <a:tab pos="635000" algn="l"/>
                <a:tab pos="3035300" algn="l"/>
              </a:tabLst>
            </a:pPr>
            <a:r>
              <a:rPr lang="en-US" dirty="0" err="1" smtClean="0"/>
              <a:t>Enquêtes</a:t>
            </a:r>
            <a:r>
              <a:rPr lang="en-US" dirty="0" smtClean="0"/>
              <a:t>,</a:t>
            </a:r>
            <a:br>
              <a:rPr lang="en-US" dirty="0" smtClean="0"/>
            </a:br>
            <a:r>
              <a:rPr lang="en-US" dirty="0" smtClean="0"/>
              <a:t>Questionnaires </a:t>
            </a:r>
            <a:r>
              <a:rPr lang="en-US" dirty="0" smtClean="0"/>
              <a:t/>
            </a:r>
            <a:br>
              <a:rPr lang="en-US" dirty="0" smtClean="0"/>
            </a:br>
            <a:r>
              <a:rPr lang="en-US" dirty="0" err="1" smtClean="0"/>
              <a:t>Outils</a:t>
            </a:r>
            <a:r>
              <a:rPr lang="en-US" dirty="0" smtClean="0"/>
              <a:t> </a:t>
            </a:r>
            <a:r>
              <a:rPr lang="en-US" dirty="0" err="1" smtClean="0"/>
              <a:t>psychométriques</a:t>
            </a:r>
            <a:endParaRPr lang="en-US" dirty="0" smtClean="0"/>
          </a:p>
          <a:p>
            <a:pPr>
              <a:spcAft>
                <a:spcPts val="600"/>
              </a:spcAft>
              <a:tabLst>
                <a:tab pos="635000" algn="l"/>
                <a:tab pos="3035300" algn="l"/>
              </a:tabLst>
            </a:pPr>
            <a:r>
              <a:rPr lang="en-US" dirty="0" smtClean="0"/>
              <a:t>(</a:t>
            </a:r>
            <a:r>
              <a:rPr lang="en-US" dirty="0" err="1" smtClean="0"/>
              <a:t>mesurer</a:t>
            </a:r>
            <a:r>
              <a:rPr lang="en-US" dirty="0" smtClean="0"/>
              <a:t> </a:t>
            </a:r>
            <a:r>
              <a:rPr lang="en-US" dirty="0" err="1" smtClean="0"/>
              <a:t>réactions</a:t>
            </a:r>
            <a:r>
              <a:rPr lang="en-US" dirty="0" smtClean="0"/>
              <a:t>, </a:t>
            </a:r>
            <a:r>
              <a:rPr lang="en-US" dirty="0" err="1" smtClean="0"/>
              <a:t>comportements</a:t>
            </a:r>
            <a:r>
              <a:rPr lang="en-US" dirty="0" smtClean="0"/>
              <a:t>, sentiments, à </a:t>
            </a:r>
            <a:r>
              <a:rPr lang="en-US" dirty="0" err="1" smtClean="0"/>
              <a:t>l’aide</a:t>
            </a:r>
            <a:r>
              <a:rPr lang="en-US" dirty="0" smtClean="0"/>
              <a:t> </a:t>
            </a:r>
            <a:r>
              <a:rPr lang="en-US" dirty="0" err="1" smtClean="0"/>
              <a:t>d’une</a:t>
            </a:r>
            <a:r>
              <a:rPr lang="en-US" dirty="0" smtClean="0"/>
              <a:t> </a:t>
            </a:r>
            <a:r>
              <a:rPr lang="en-US" dirty="0" err="1" smtClean="0"/>
              <a:t>échelle</a:t>
            </a:r>
            <a:r>
              <a:rPr lang="en-US" dirty="0" smtClean="0"/>
              <a:t> </a:t>
            </a:r>
            <a:r>
              <a:rPr lang="en-US" dirty="0" err="1" smtClean="0"/>
              <a:t>graduée</a:t>
            </a:r>
            <a:r>
              <a:rPr lang="en-US" dirty="0" smtClean="0"/>
              <a:t> </a:t>
            </a:r>
            <a:endParaRPr lang="en-US" dirty="0" smtClean="0"/>
          </a:p>
          <a:p>
            <a:pPr>
              <a:tabLst>
                <a:tab pos="635000" algn="l"/>
                <a:tab pos="3035300" algn="l"/>
              </a:tabLst>
            </a:pPr>
            <a:r>
              <a:rPr lang="en-US" dirty="0" smtClean="0"/>
              <a:t>	1,2,3</a:t>
            </a:r>
            <a:r>
              <a:rPr lang="en-US" dirty="0" smtClean="0"/>
              <a:t/>
            </a:r>
            <a:br>
              <a:rPr lang="en-US" dirty="0" smtClean="0"/>
            </a:br>
            <a:r>
              <a:rPr lang="en-US" dirty="0" smtClean="0"/>
              <a:t>	</a:t>
            </a:r>
            <a:r>
              <a:rPr lang="en-US" dirty="0" smtClean="0"/>
              <a:t>     =, </a:t>
            </a:r>
            <a:r>
              <a:rPr lang="en-US" dirty="0"/>
              <a:t>%, a : b</a:t>
            </a:r>
          </a:p>
          <a:p>
            <a:pPr>
              <a:tabLst>
                <a:tab pos="635000" algn="l"/>
                <a:tab pos="3035300" algn="l"/>
              </a:tabLst>
            </a:pPr>
            <a:endParaRPr dirty="0"/>
          </a:p>
        </p:txBody>
      </p:sp>
      <p:sp>
        <p:nvSpPr>
          <p:cNvPr id="21" name="TextBox 20"/>
          <p:cNvSpPr txBox="1">
            <a:spLocks noChangeArrowheads="1"/>
          </p:cNvSpPr>
          <p:nvPr/>
        </p:nvSpPr>
        <p:spPr bwMode="auto">
          <a:xfrm>
            <a:off x="4800600" y="3200400"/>
            <a:ext cx="4038600" cy="2539157"/>
          </a:xfrm>
          <a:prstGeom prst="rect">
            <a:avLst/>
          </a:prstGeom>
          <a:noFill/>
          <a:ln w="9525">
            <a:noFill/>
            <a:miter lim="800000"/>
            <a:headEnd/>
            <a:tailEnd/>
          </a:ln>
        </p:spPr>
        <p:txBody>
          <a:bodyPr wrap="square">
            <a:prstTxWarp prst="textNoShape">
              <a:avLst/>
            </a:prstTxWarp>
            <a:spAutoFit/>
          </a:bodyPr>
          <a:lstStyle/>
          <a:p>
            <a:pPr>
              <a:spcAft>
                <a:spcPts val="600"/>
              </a:spcAft>
              <a:tabLst>
                <a:tab pos="635000" algn="l"/>
                <a:tab pos="3035300" algn="l"/>
              </a:tabLst>
            </a:pPr>
            <a:r>
              <a:rPr lang="en-US" dirty="0" err="1" smtClean="0"/>
              <a:t>Entretiens</a:t>
            </a:r>
            <a:r>
              <a:rPr lang="en-US" dirty="0" smtClean="0"/>
              <a:t> de </a:t>
            </a:r>
            <a:r>
              <a:rPr lang="en-US" dirty="0" err="1" smtClean="0"/>
              <a:t>témoins</a:t>
            </a:r>
            <a:r>
              <a:rPr lang="en-US" dirty="0" smtClean="0"/>
              <a:t> </a:t>
            </a:r>
            <a:r>
              <a:rPr lang="en-US" dirty="0" err="1" smtClean="0"/>
              <a:t>privilégiés</a:t>
            </a:r>
            <a:endParaRPr lang="en-US" dirty="0" smtClean="0"/>
          </a:p>
          <a:p>
            <a:pPr>
              <a:spcAft>
                <a:spcPts val="600"/>
              </a:spcAft>
              <a:tabLst>
                <a:tab pos="635000" algn="l"/>
                <a:tab pos="3035300" algn="l"/>
              </a:tabLst>
            </a:pPr>
            <a:r>
              <a:rPr lang="en-US" dirty="0" smtClean="0"/>
              <a:t>Discussions </a:t>
            </a:r>
            <a:r>
              <a:rPr lang="en-US" dirty="0" err="1" smtClean="0"/>
              <a:t>dirigées</a:t>
            </a:r>
            <a:r>
              <a:rPr lang="en-US" dirty="0" smtClean="0"/>
              <a:t> de </a:t>
            </a:r>
            <a:r>
              <a:rPr lang="en-US" dirty="0" err="1" smtClean="0"/>
              <a:t>groupe</a:t>
            </a:r>
            <a:endParaRPr lang="en-US" dirty="0" smtClean="0"/>
          </a:p>
          <a:p>
            <a:pPr>
              <a:spcAft>
                <a:spcPts val="600"/>
              </a:spcAft>
              <a:tabLst>
                <a:tab pos="635000" algn="l"/>
                <a:tab pos="3035300" algn="l"/>
              </a:tabLst>
            </a:pPr>
            <a:r>
              <a:rPr lang="en-US" dirty="0" smtClean="0"/>
              <a:t>Observations</a:t>
            </a:r>
            <a:endParaRPr lang="en-US" dirty="0"/>
          </a:p>
          <a:p>
            <a:pPr>
              <a:spcAft>
                <a:spcPts val="1200"/>
              </a:spcAft>
              <a:tabLst>
                <a:tab pos="635000" algn="l"/>
                <a:tab pos="3035300" algn="l"/>
              </a:tabLst>
            </a:pPr>
            <a:r>
              <a:rPr lang="en-US" dirty="0" smtClean="0"/>
              <a:t>Description </a:t>
            </a:r>
            <a:r>
              <a:rPr lang="en-US" dirty="0" err="1" smtClean="0"/>
              <a:t>terminologique</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6802" name="Text Box 10"/>
          <p:cNvSpPr txBox="1">
            <a:spLocks noChangeArrowheads="1"/>
          </p:cNvSpPr>
          <p:nvPr/>
        </p:nvSpPr>
        <p:spPr bwMode="auto">
          <a:xfrm>
            <a:off x="-76200" y="76200"/>
            <a:ext cx="8763000" cy="457200"/>
          </a:xfrm>
          <a:prstGeom prst="rect">
            <a:avLst/>
          </a:prstGeom>
          <a:noFill/>
          <a:ln w="9525">
            <a:noFill/>
            <a:miter lim="800000"/>
            <a:headEnd/>
            <a:tailEnd/>
          </a:ln>
        </p:spPr>
        <p:txBody>
          <a:bodyPr>
            <a:spAutoFit/>
          </a:bodyPr>
          <a:lstStyle/>
          <a:p>
            <a:pPr algn="r">
              <a:spcBef>
                <a:spcPct val="20000"/>
              </a:spcBef>
            </a:pPr>
            <a:endParaRPr/>
          </a:p>
        </p:txBody>
      </p:sp>
      <p:pic>
        <p:nvPicPr>
          <p:cNvPr id="7680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6804" name="Rectangle 2"/>
          <p:cNvSpPr txBox="1">
            <a:spLocks noChangeArrowheads="1"/>
          </p:cNvSpPr>
          <p:nvPr/>
        </p:nvSpPr>
        <p:spPr bwMode="auto">
          <a:xfrm>
            <a:off x="228600" y="0"/>
            <a:ext cx="8915400" cy="1066800"/>
          </a:xfrm>
          <a:prstGeom prst="rect">
            <a:avLst/>
          </a:prstGeom>
          <a:noFill/>
          <a:ln w="9525">
            <a:noFill/>
            <a:miter lim="800000"/>
            <a:headEnd/>
            <a:tailEnd/>
          </a:ln>
        </p:spPr>
        <p:txBody>
          <a:bodyPr anchor="ctr"/>
          <a:lstStyle/>
          <a:p>
            <a:endParaRPr/>
          </a:p>
        </p:txBody>
      </p:sp>
      <p:graphicFrame>
        <p:nvGraphicFramePr>
          <p:cNvPr id="72756" name="Group 52"/>
          <p:cNvGraphicFramePr>
            <a:graphicFrameLocks noGrp="1"/>
          </p:cNvGraphicFramePr>
          <p:nvPr/>
        </p:nvGraphicFramePr>
        <p:xfrm>
          <a:off x="0" y="609600"/>
          <a:ext cx="9144000" cy="6708776"/>
        </p:xfrm>
        <a:graphic>
          <a:graphicData uri="http://schemas.openxmlformats.org/drawingml/2006/table">
            <a:tbl>
              <a:tblPr/>
              <a:tblGrid>
                <a:gridCol w="1704975"/>
                <a:gridCol w="3797300"/>
                <a:gridCol w="3641725"/>
              </a:tblGrid>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dirty="0"/>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2"/>
                          </a:solidFill>
                          <a:effectLst/>
                          <a:latin typeface="Helvetica"/>
                          <a:ea typeface="ヒラギノ角ゴ Pro W3"/>
                          <a:cs typeface="ヒラギノ角ゴ Pro W3"/>
                        </a:rPr>
                        <a:t>Approche de cadre logique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Indicateurs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But général </a:t>
                      </a: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Diminuer la souffrance et le risque de développement de traumatismes sévères dans la Population 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Adultes</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et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enfants</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montrent</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des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signes</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sains</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d'adaptation</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à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l'impact</a:t>
                      </a:r>
                      <a:r>
                        <a:rPr kumimoji="0" lang="en-US" sz="1800" b="0" i="0" u="none" strike="noStrike" cap="none" normalizeH="0" baseline="0" dirty="0" smtClean="0">
                          <a:ln>
                            <a:noFill/>
                          </a:ln>
                          <a:solidFill>
                            <a:srgbClr val="000000"/>
                          </a:solidFill>
                          <a:effectLst/>
                          <a:latin typeface="Helvetica"/>
                          <a:ea typeface="ヒラギノ角ゴ Pro W3"/>
                          <a:cs typeface="ヒラギノ角ゴ Pro W3"/>
                        </a:rPr>
                        <a:t> de la </a:t>
                      </a:r>
                      <a:r>
                        <a:rPr kumimoji="0" lang="en-US" sz="1800" b="0" i="0" u="none" strike="noStrike" cap="none" normalizeH="0" baseline="0" dirty="0" err="1" smtClean="0">
                          <a:ln>
                            <a:noFill/>
                          </a:ln>
                          <a:solidFill>
                            <a:srgbClr val="000000"/>
                          </a:solidFill>
                          <a:effectLst/>
                          <a:latin typeface="Helvetica"/>
                          <a:ea typeface="ヒラギノ角ゴ Pro W3"/>
                          <a:cs typeface="ヒラギノ角ゴ Pro W3"/>
                        </a:rPr>
                        <a:t>crise</a:t>
                      </a:r>
                      <a:endParaRPr kumimoji="0" lang="en-US" sz="1800" b="0" i="0" u="none" strike="noStrike" cap="none" normalizeH="0" baseline="0" dirty="0" smtClean="0">
                        <a:ln>
                          <a:noFill/>
                        </a:ln>
                        <a:solidFill>
                          <a:srgbClr val="000000"/>
                        </a:solidFill>
                        <a:effectLst/>
                        <a:latin typeface="Helvetica"/>
                        <a:ea typeface="ヒラギノ角ゴ Pro W3"/>
                        <a:cs typeface="ヒラギノ角ゴ Pro W3"/>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2E532"/>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Activité 1</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Helvetica"/>
                          <a:ea typeface="ヒラギノ角ゴ Pro W3"/>
                          <a:cs typeface="ヒラギノ角ゴ Pro W3"/>
                        </a:rPr>
                        <a:t>Formation en PSP</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Contributions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Ressources permettant la formation</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Quantité d'argent ; personnel ; manuels de formation ; matériels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Productions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La formation a eu lieu</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Nombre de personnes formées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Résultats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Les bénévoles sont capables d'administrer les PSP</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Le niveau de compétences en PSP a augmenté</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390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Activité 2 :</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Ateliers avec les enfants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F6600"/>
                    </a:solidFill>
                  </a:tcPr>
                </a:tc>
              </a:tr>
              <a:tr h="682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Contributions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Ressources pour les ateliers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Quantité d'argent ; personnel ; manuels de formation ; matériels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Productions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Réalisation des ateliers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Nombre d'ateliers réalisés ; nombre d'enfants concernés ; nombre de formateurs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76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Helvetica"/>
                          <a:ea typeface="ヒラギノ角ゴ Pro W3"/>
                          <a:cs typeface="ヒラギノ角ゴ Pro W3"/>
                        </a:rPr>
                        <a:t>Résultats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Les enfants s'adaptent mieux</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Helvetica"/>
                          <a:ea typeface="ヒラギノ角ゴ Pro W3"/>
                          <a:cs typeface="ヒラギノ角ゴ Pro W3"/>
                        </a:rPr>
                        <a:t>Enfants plus enjoués, plus grande confiance en soi et en les autres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F3F4"/>
                    </a:solidFill>
                  </a:tcPr>
                </a:tc>
              </a:tr>
            </a:tbl>
          </a:graphicData>
        </a:graphic>
      </p:graphicFrame>
      <p:sp>
        <p:nvSpPr>
          <p:cNvPr id="76851" name="Rectangle 53"/>
          <p:cNvSpPr>
            <a:spLocks noChangeArrowheads="1"/>
          </p:cNvSpPr>
          <p:nvPr/>
        </p:nvSpPr>
        <p:spPr bwMode="auto">
          <a:xfrm>
            <a:off x="0" y="152400"/>
            <a:ext cx="10274300" cy="461665"/>
          </a:xfrm>
          <a:prstGeom prst="rect">
            <a:avLst/>
          </a:prstGeom>
          <a:noFill/>
          <a:ln w="9525">
            <a:noFill/>
            <a:miter lim="800000"/>
            <a:headEnd/>
            <a:tailEnd/>
          </a:ln>
        </p:spPr>
        <p:txBody>
          <a:bodyPr>
            <a:spAutoFit/>
          </a:bodyPr>
          <a:lstStyle/>
          <a:p>
            <a:pPr marL="457200" indent="-457200">
              <a:spcBef>
                <a:spcPct val="30000"/>
              </a:spcBef>
            </a:pPr>
            <a:r>
              <a:rPr lang="en-GB" dirty="0" err="1" smtClean="0"/>
              <a:t>Faut-il</a:t>
            </a:r>
            <a:r>
              <a:rPr lang="en-GB" dirty="0" smtClean="0"/>
              <a:t> des</a:t>
            </a:r>
            <a:r>
              <a:rPr lang="en-GB" dirty="0" smtClean="0"/>
              <a:t> </a:t>
            </a:r>
            <a:r>
              <a:rPr lang="en-GB" dirty="0" err="1"/>
              <a:t>données</a:t>
            </a:r>
            <a:r>
              <a:rPr lang="en-GB" dirty="0"/>
              <a:t> </a:t>
            </a:r>
            <a:r>
              <a:rPr lang="en-GB" dirty="0" smtClean="0"/>
              <a:t>pour </a:t>
            </a:r>
            <a:r>
              <a:rPr lang="en-GB" dirty="0" err="1"/>
              <a:t>ces</a:t>
            </a:r>
            <a:r>
              <a:rPr lang="en-GB" dirty="0"/>
              <a:t> </a:t>
            </a:r>
            <a:r>
              <a:rPr lang="en-GB" dirty="0" err="1"/>
              <a:t>indicateurs</a:t>
            </a:r>
            <a:r>
              <a:rPr lang="en-GB" dirty="0"/>
              <a:t> </a:t>
            </a:r>
            <a:r>
              <a:rPr lang="en-GB" dirty="0" err="1"/>
              <a:t>quantitatifs</a:t>
            </a:r>
            <a:r>
              <a:rPr lang="en-GB" dirty="0"/>
              <a:t> </a:t>
            </a:r>
            <a:r>
              <a:rPr lang="en-GB" dirty="0" err="1"/>
              <a:t>ou</a:t>
            </a:r>
            <a:r>
              <a:rPr lang="en-GB" dirty="0"/>
              <a:t> </a:t>
            </a:r>
            <a:r>
              <a:rPr lang="en-GB" dirty="0" err="1"/>
              <a:t>qualitatifs</a:t>
            </a:r>
            <a:r>
              <a:rPr lang="en-GB" dirty="0"/>
              <a:t> ? </a:t>
            </a:r>
          </a:p>
        </p:txBody>
      </p:sp>
      <p:sp>
        <p:nvSpPr>
          <p:cNvPr id="76852" name="Text Box 10"/>
          <p:cNvSpPr txBox="1">
            <a:spLocks noChangeArrowheads="1"/>
          </p:cNvSpPr>
          <p:nvPr/>
        </p:nvSpPr>
        <p:spPr bwMode="auto">
          <a:xfrm>
            <a:off x="1752600" y="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49" name="Picture 9"/>
          <p:cNvPicPr>
            <a:picLocks noChangeAspect="1"/>
          </p:cNvPicPr>
          <p:nvPr/>
        </p:nvPicPr>
        <p:blipFill>
          <a:blip r:embed="rId3"/>
          <a:srcRect/>
          <a:stretch>
            <a:fillRect/>
          </a:stretch>
        </p:blipFill>
        <p:spPr bwMode="auto">
          <a:xfrm>
            <a:off x="0" y="63500"/>
            <a:ext cx="9169400" cy="1612900"/>
          </a:xfrm>
          <a:prstGeom prst="rect">
            <a:avLst/>
          </a:prstGeom>
          <a:noFill/>
          <a:ln w="9525">
            <a:noFill/>
            <a:miter lim="800000"/>
            <a:headEnd/>
            <a:tailEnd/>
          </a:ln>
        </p:spPr>
      </p:pic>
      <p:sp>
        <p:nvSpPr>
          <p:cNvPr id="78850"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78851"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8852"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La collecte de données </a:t>
            </a:r>
          </a:p>
        </p:txBody>
      </p:sp>
      <p:sp>
        <p:nvSpPr>
          <p:cNvPr id="78853" name="Rectangle 12"/>
          <p:cNvSpPr>
            <a:spLocks noChangeArrowheads="1"/>
          </p:cNvSpPr>
          <p:nvPr/>
        </p:nvSpPr>
        <p:spPr bwMode="auto">
          <a:xfrm>
            <a:off x="533400" y="2743200"/>
            <a:ext cx="7924800" cy="3429000"/>
          </a:xfrm>
          <a:prstGeom prst="rect">
            <a:avLst/>
          </a:prstGeom>
          <a:noFill/>
          <a:ln w="9525">
            <a:noFill/>
            <a:miter lim="800000"/>
            <a:headEnd/>
            <a:tailEnd/>
          </a:ln>
        </p:spPr>
        <p:txBody>
          <a:bodyPr/>
          <a:lstStyle/>
          <a:p>
            <a:pPr marL="342900" indent="-342900">
              <a:spcBef>
                <a:spcPct val="20000"/>
              </a:spcBef>
            </a:pPr>
            <a:r>
              <a:rPr lang="en-US" sz="2600">
                <a:solidFill>
                  <a:srgbClr val="292929"/>
                </a:solidFill>
                <a:latin typeface="Helvetica"/>
                <a:cs typeface="Arial" charset="0"/>
              </a:rPr>
              <a:t/>
            </a:r>
            <a:br>
              <a:rPr lang="en-US" sz="2600">
                <a:solidFill>
                  <a:srgbClr val="292929"/>
                </a:solidFill>
                <a:latin typeface="Helvetica"/>
                <a:cs typeface="Arial" charset="0"/>
              </a:rPr>
            </a:br>
            <a:endParaRPr lang="en-US" sz="2600">
              <a:solidFill>
                <a:srgbClr val="292929"/>
              </a:solidFill>
              <a:latin typeface="Helvetica"/>
              <a:cs typeface="Arial" charset="0"/>
            </a:endParaRPr>
          </a:p>
          <a:p>
            <a:pPr marL="342900" indent="-342900">
              <a:spcBef>
                <a:spcPct val="20000"/>
              </a:spcBef>
            </a:pPr>
            <a:endParaRPr/>
          </a:p>
        </p:txBody>
      </p:sp>
      <p:sp>
        <p:nvSpPr>
          <p:cNvPr id="78854" name="Rectangle 9"/>
          <p:cNvSpPr>
            <a:spLocks noChangeArrowheads="1"/>
          </p:cNvSpPr>
          <p:nvPr/>
        </p:nvSpPr>
        <p:spPr bwMode="auto">
          <a:xfrm>
            <a:off x="5181600" y="2057400"/>
            <a:ext cx="3657600" cy="5448300"/>
          </a:xfrm>
          <a:prstGeom prst="rect">
            <a:avLst/>
          </a:prstGeom>
          <a:noFill/>
          <a:ln w="9525">
            <a:noFill/>
            <a:miter lim="800000"/>
            <a:headEnd/>
            <a:tailEnd/>
          </a:ln>
        </p:spPr>
        <p:txBody>
          <a:bodyPr>
            <a:spAutoFit/>
          </a:bodyPr>
          <a:lstStyle/>
          <a:p>
            <a:pPr eaLnBrk="0" hangingPunct="0"/>
            <a:endParaRPr dirty="0"/>
          </a:p>
          <a:p>
            <a:pPr eaLnBrk="0" hangingPunct="0">
              <a:spcAft>
                <a:spcPts val="1200"/>
              </a:spcAft>
              <a:buFontTx/>
              <a:buAutoNum type="arabicPeriod"/>
            </a:pPr>
            <a:r>
              <a:rPr lang="en-US" dirty="0"/>
              <a:t>Justifiable et </a:t>
            </a:r>
            <a:r>
              <a:rPr lang="en-US" dirty="0" err="1"/>
              <a:t>correctement</a:t>
            </a:r>
            <a:r>
              <a:rPr lang="en-US" dirty="0"/>
              <a:t> </a:t>
            </a:r>
            <a:r>
              <a:rPr lang="en-US" dirty="0" err="1"/>
              <a:t>planifiée</a:t>
            </a:r>
            <a:r>
              <a:rPr lang="en-US" dirty="0"/>
              <a:t> </a:t>
            </a:r>
          </a:p>
          <a:p>
            <a:pPr eaLnBrk="0" hangingPunct="0">
              <a:spcAft>
                <a:spcPts val="1200"/>
              </a:spcAft>
              <a:buFontTx/>
              <a:buAutoNum type="arabicPeriod"/>
            </a:pPr>
            <a:r>
              <a:rPr lang="en-US" dirty="0"/>
              <a:t>Coordination</a:t>
            </a:r>
          </a:p>
          <a:p>
            <a:pPr eaLnBrk="0" hangingPunct="0">
              <a:spcAft>
                <a:spcPts val="1200"/>
              </a:spcAft>
              <a:buFontTx/>
              <a:buAutoNum type="arabicPeriod"/>
            </a:pPr>
            <a:r>
              <a:rPr lang="en-US" dirty="0" err="1"/>
              <a:t>Expliquer</a:t>
            </a:r>
            <a:r>
              <a:rPr lang="en-US" dirty="0"/>
              <a:t> les </a:t>
            </a:r>
            <a:r>
              <a:rPr lang="en-US" dirty="0" err="1"/>
              <a:t>visées</a:t>
            </a:r>
            <a:r>
              <a:rPr lang="en-US" dirty="0"/>
              <a:t> et les </a:t>
            </a:r>
            <a:r>
              <a:rPr lang="en-US" dirty="0" err="1"/>
              <a:t>procédures</a:t>
            </a:r>
            <a:endParaRPr lang="en-US" dirty="0"/>
          </a:p>
          <a:p>
            <a:pPr eaLnBrk="0" hangingPunct="0">
              <a:spcAft>
                <a:spcPts val="1200"/>
              </a:spcAft>
              <a:buFontTx/>
              <a:buAutoNum type="arabicPeriod"/>
            </a:pPr>
            <a:r>
              <a:rPr lang="en-US" dirty="0"/>
              <a:t>Participative et collaborative</a:t>
            </a:r>
          </a:p>
          <a:p>
            <a:pPr eaLnBrk="0" hangingPunct="0">
              <a:buFontTx/>
              <a:buAutoNum type="arabicPeriod"/>
            </a:pPr>
            <a:endParaRPr dirty="0"/>
          </a:p>
          <a:p>
            <a:pPr eaLnBrk="0" hangingPunct="0">
              <a:buFontTx/>
              <a:buAutoNum type="arabicPeriod"/>
            </a:pPr>
            <a:endParaRPr dirty="0"/>
          </a:p>
          <a:p>
            <a:pPr eaLnBrk="0" hangingPunct="0">
              <a:buFontTx/>
              <a:buAutoNum type="arabicPeriod"/>
            </a:pPr>
            <a:endParaRPr dirty="0"/>
          </a:p>
          <a:p>
            <a:pPr eaLnBrk="0" hangingPunct="0"/>
            <a:endParaRPr dirty="0"/>
          </a:p>
          <a:p>
            <a:pPr eaLnBrk="0" hangingPunct="0"/>
            <a:endParaRPr dirty="0"/>
          </a:p>
        </p:txBody>
      </p:sp>
      <p:sp>
        <p:nvSpPr>
          <p:cNvPr id="78855" name="Rectangle 7"/>
          <p:cNvSpPr>
            <a:spLocks noChangeArrowheads="1"/>
          </p:cNvSpPr>
          <p:nvPr/>
        </p:nvSpPr>
        <p:spPr bwMode="auto">
          <a:xfrm>
            <a:off x="0" y="1752600"/>
            <a:ext cx="8839200" cy="461665"/>
          </a:xfrm>
          <a:prstGeom prst="rect">
            <a:avLst/>
          </a:prstGeom>
          <a:noFill/>
          <a:ln w="9525">
            <a:noFill/>
            <a:miter lim="800000"/>
            <a:headEnd/>
            <a:tailEnd/>
          </a:ln>
        </p:spPr>
        <p:txBody>
          <a:bodyPr wrap="square">
            <a:spAutoFit/>
          </a:bodyPr>
          <a:lstStyle/>
          <a:p>
            <a:pPr algn="ctr" eaLnBrk="0" hangingPunct="0"/>
            <a:r>
              <a:rPr lang="en-US" b="1" dirty="0" err="1">
                <a:solidFill>
                  <a:srgbClr val="FF0000"/>
                </a:solidFill>
              </a:rPr>
              <a:t>Principes</a:t>
            </a:r>
            <a:r>
              <a:rPr lang="en-US" b="1" dirty="0">
                <a:solidFill>
                  <a:srgbClr val="FF0000"/>
                </a:solidFill>
              </a:rPr>
              <a:t> </a:t>
            </a:r>
            <a:r>
              <a:rPr lang="en-US" b="1" dirty="0" err="1">
                <a:solidFill>
                  <a:srgbClr val="FF0000"/>
                </a:solidFill>
              </a:rPr>
              <a:t>éthiques</a:t>
            </a:r>
            <a:r>
              <a:rPr lang="en-US" b="1" dirty="0">
                <a:solidFill>
                  <a:srgbClr val="FF0000"/>
                </a:solidFill>
              </a:rPr>
              <a:t> en </a:t>
            </a:r>
            <a:r>
              <a:rPr lang="en-US" b="1" dirty="0" err="1">
                <a:solidFill>
                  <a:srgbClr val="FF0000"/>
                </a:solidFill>
              </a:rPr>
              <a:t>matière</a:t>
            </a:r>
            <a:r>
              <a:rPr lang="en-US" b="1" dirty="0">
                <a:solidFill>
                  <a:srgbClr val="FF0000"/>
                </a:solidFill>
              </a:rPr>
              <a:t> de </a:t>
            </a:r>
            <a:r>
              <a:rPr lang="en-US" b="1" dirty="0" err="1">
                <a:solidFill>
                  <a:srgbClr val="FF0000"/>
                </a:solidFill>
              </a:rPr>
              <a:t>collecte</a:t>
            </a:r>
            <a:r>
              <a:rPr lang="en-US" b="1" dirty="0">
                <a:solidFill>
                  <a:srgbClr val="FF0000"/>
                </a:solidFill>
              </a:rPr>
              <a:t> de </a:t>
            </a:r>
            <a:r>
              <a:rPr lang="en-US" b="1" dirty="0" err="1">
                <a:solidFill>
                  <a:srgbClr val="FF0000"/>
                </a:solidFill>
              </a:rPr>
              <a:t>données</a:t>
            </a:r>
            <a:endParaRPr lang="en-US" b="1" dirty="0">
              <a:solidFill>
                <a:srgbClr val="FF0000"/>
              </a:solidFill>
            </a:endParaRPr>
          </a:p>
        </p:txBody>
      </p:sp>
      <p:pic>
        <p:nvPicPr>
          <p:cNvPr id="78856" name="Picture 9"/>
          <p:cNvPicPr>
            <a:picLocks noChangeAspect="1"/>
          </p:cNvPicPr>
          <p:nvPr/>
        </p:nvPicPr>
        <p:blipFill>
          <a:blip r:embed="rId5"/>
          <a:srcRect/>
          <a:stretch>
            <a:fillRect/>
          </a:stretch>
        </p:blipFill>
        <p:spPr bwMode="auto">
          <a:xfrm>
            <a:off x="0" y="2133600"/>
            <a:ext cx="5067300" cy="351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9"/>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8" name="Text Box 6"/>
          <p:cNvSpPr txBox="1">
            <a:spLocks noChangeArrowheads="1"/>
          </p:cNvSpPr>
          <p:nvPr/>
        </p:nvSpPr>
        <p:spPr bwMode="auto">
          <a:xfrm>
            <a:off x="1752600" y="150813"/>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80899" name="Picture 7"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0" name="Rectangle 8"/>
          <p:cNvSpPr>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La collecte de données </a:t>
            </a:r>
          </a:p>
        </p:txBody>
      </p:sp>
      <p:sp>
        <p:nvSpPr>
          <p:cNvPr id="80901" name="Rectangle 12"/>
          <p:cNvSpPr>
            <a:spLocks noChangeArrowheads="1"/>
          </p:cNvSpPr>
          <p:nvPr/>
        </p:nvSpPr>
        <p:spPr bwMode="auto">
          <a:xfrm>
            <a:off x="533400" y="2743200"/>
            <a:ext cx="7924800" cy="3429000"/>
          </a:xfrm>
          <a:prstGeom prst="rect">
            <a:avLst/>
          </a:prstGeom>
          <a:noFill/>
          <a:ln w="9525">
            <a:noFill/>
            <a:miter lim="800000"/>
            <a:headEnd/>
            <a:tailEnd/>
          </a:ln>
        </p:spPr>
        <p:txBody>
          <a:bodyPr/>
          <a:lstStyle/>
          <a:p>
            <a:pPr marL="342900" indent="-342900">
              <a:spcBef>
                <a:spcPct val="20000"/>
              </a:spcBef>
            </a:pPr>
            <a:r>
              <a:rPr lang="en-US" sz="2600">
                <a:solidFill>
                  <a:srgbClr val="292929"/>
                </a:solidFill>
                <a:latin typeface="Helvetica"/>
                <a:cs typeface="Arial" charset="0"/>
              </a:rPr>
              <a:t/>
            </a:r>
            <a:br>
              <a:rPr lang="en-US" sz="2600">
                <a:solidFill>
                  <a:srgbClr val="292929"/>
                </a:solidFill>
                <a:latin typeface="Helvetica"/>
                <a:cs typeface="Arial" charset="0"/>
              </a:rPr>
            </a:br>
            <a:endParaRPr lang="en-US" sz="2600">
              <a:solidFill>
                <a:srgbClr val="292929"/>
              </a:solidFill>
              <a:latin typeface="Helvetica"/>
              <a:cs typeface="Arial" charset="0"/>
            </a:endParaRPr>
          </a:p>
          <a:p>
            <a:pPr marL="342900" indent="-342900">
              <a:spcBef>
                <a:spcPct val="20000"/>
              </a:spcBef>
            </a:pPr>
            <a:endParaRPr/>
          </a:p>
        </p:txBody>
      </p:sp>
      <p:sp>
        <p:nvSpPr>
          <p:cNvPr id="80903" name="Rectangle 9"/>
          <p:cNvSpPr>
            <a:spLocks noChangeArrowheads="1"/>
          </p:cNvSpPr>
          <p:nvPr/>
        </p:nvSpPr>
        <p:spPr bwMode="auto">
          <a:xfrm>
            <a:off x="228600" y="2438400"/>
            <a:ext cx="4495800" cy="4770438"/>
          </a:xfrm>
          <a:prstGeom prst="rect">
            <a:avLst/>
          </a:prstGeom>
          <a:noFill/>
          <a:ln w="9525">
            <a:noFill/>
            <a:miter lim="800000"/>
            <a:headEnd/>
            <a:tailEnd/>
          </a:ln>
        </p:spPr>
        <p:txBody>
          <a:bodyPr>
            <a:spAutoFit/>
          </a:bodyPr>
          <a:lstStyle/>
          <a:p>
            <a:pPr eaLnBrk="0" hangingPunct="0">
              <a:defRPr/>
            </a:pPr>
            <a:endParaRPr dirty="0"/>
          </a:p>
          <a:p>
            <a:pPr marL="457200" indent="-457200" eaLnBrk="0" hangingPunct="0">
              <a:spcAft>
                <a:spcPts val="1200"/>
              </a:spcAft>
              <a:buFont typeface="+mj-lt"/>
              <a:buAutoNum type="arabicPeriod" startAt="5"/>
              <a:defRPr/>
            </a:pPr>
            <a:r>
              <a:rPr lang="en-US" dirty="0">
                <a:ea typeface="ヒラギノ角ゴ Pro W3" charset="-128"/>
                <a:cs typeface="ヒラギノ角ゴ Pro W3" charset="-128"/>
              </a:rPr>
              <a:t>Groupes de comparaison</a:t>
            </a:r>
          </a:p>
          <a:p>
            <a:pPr marL="457200" indent="-457200" eaLnBrk="0" hangingPunct="0">
              <a:spcAft>
                <a:spcPts val="1200"/>
              </a:spcAft>
              <a:buFontTx/>
              <a:buAutoNum type="arabicPeriod" startAt="5"/>
              <a:defRPr/>
            </a:pPr>
            <a:r>
              <a:rPr lang="en-US" dirty="0">
                <a:ea typeface="ヒラギノ角ゴ Pro W3" charset="-128"/>
                <a:cs typeface="ヒラギノ角ゴ Pro W3" charset="-128"/>
              </a:rPr>
              <a:t>Conduite et consentement</a:t>
            </a:r>
          </a:p>
          <a:p>
            <a:pPr marL="457200" indent="-457200" eaLnBrk="0" hangingPunct="0">
              <a:spcAft>
                <a:spcPts val="1200"/>
              </a:spcAft>
              <a:buFontTx/>
              <a:buAutoNum type="arabicPeriod" startAt="5"/>
              <a:defRPr/>
            </a:pPr>
            <a:r>
              <a:rPr lang="en-US" dirty="0">
                <a:ea typeface="ヒラギノ角ゴ Pro W3" charset="-128"/>
                <a:cs typeface="ヒラギノ角ゴ Pro W3" charset="-128"/>
              </a:rPr>
              <a:t>Respect de l'intimité et confidentialité</a:t>
            </a:r>
          </a:p>
          <a:p>
            <a:pPr marL="457200" indent="-457200" eaLnBrk="0" hangingPunct="0">
              <a:spcAft>
                <a:spcPts val="1200"/>
              </a:spcAft>
              <a:buFontTx/>
              <a:buAutoNum type="arabicPeriod" startAt="5"/>
              <a:defRPr/>
            </a:pPr>
            <a:r>
              <a:rPr lang="en-US" dirty="0">
                <a:ea typeface="ヒラギノ角ゴ Pro W3" charset="-128"/>
                <a:cs typeface="ヒラギノ角ゴ Pro W3" charset="-128"/>
              </a:rPr>
              <a:t>Anticiper les conséquences négatives</a:t>
            </a:r>
          </a:p>
          <a:p>
            <a:pPr marL="457200" indent="-457200" eaLnBrk="0" hangingPunct="0">
              <a:buFontTx/>
              <a:buAutoNum type="arabicPeriod" startAt="5"/>
              <a:defRPr/>
            </a:pPr>
            <a:endParaRPr dirty="0"/>
          </a:p>
          <a:p>
            <a:pPr marL="457200" indent="-457200" eaLnBrk="0" hangingPunct="0">
              <a:buFontTx/>
              <a:buAutoNum type="arabicPeriod" startAt="5"/>
              <a:defRPr/>
            </a:pPr>
            <a:endParaRPr dirty="0"/>
          </a:p>
          <a:p>
            <a:pPr marL="457200" indent="-457200" eaLnBrk="0" hangingPunct="0">
              <a:buFontTx/>
              <a:buAutoNum type="arabicPeriod" startAt="5"/>
              <a:defRPr/>
            </a:pPr>
            <a:endParaRPr dirty="0"/>
          </a:p>
          <a:p>
            <a:pPr eaLnBrk="0" hangingPunct="0">
              <a:defRPr/>
            </a:pPr>
            <a:endParaRPr dirty="0"/>
          </a:p>
          <a:p>
            <a:pPr eaLnBrk="0" hangingPunct="0">
              <a:defRPr/>
            </a:pPr>
            <a:endParaRPr dirty="0"/>
          </a:p>
        </p:txBody>
      </p:sp>
      <p:sp>
        <p:nvSpPr>
          <p:cNvPr id="2" name="Rectangle 7"/>
          <p:cNvSpPr>
            <a:spLocks noChangeArrowheads="1"/>
          </p:cNvSpPr>
          <p:nvPr/>
        </p:nvSpPr>
        <p:spPr bwMode="auto">
          <a:xfrm>
            <a:off x="381000" y="1752600"/>
            <a:ext cx="8229600" cy="461963"/>
          </a:xfrm>
          <a:prstGeom prst="rect">
            <a:avLst/>
          </a:prstGeom>
          <a:noFill/>
          <a:ln w="9525">
            <a:noFill/>
            <a:miter lim="800000"/>
            <a:headEnd/>
            <a:tailEnd/>
          </a:ln>
        </p:spPr>
        <p:txBody>
          <a:bodyPr>
            <a:spAutoFit/>
          </a:bodyPr>
          <a:lstStyle/>
          <a:p>
            <a:pPr algn="ctr" eaLnBrk="0" hangingPunct="0"/>
            <a:r>
              <a:rPr lang="en-US" b="1">
                <a:solidFill>
                  <a:srgbClr val="FF0000"/>
                </a:solidFill>
              </a:rPr>
              <a:t>Principes éthiques en matière de collecte de données</a:t>
            </a:r>
          </a:p>
        </p:txBody>
      </p:sp>
      <p:pic>
        <p:nvPicPr>
          <p:cNvPr id="80904" name="Picture 9"/>
          <p:cNvPicPr>
            <a:picLocks noChangeAspect="1"/>
          </p:cNvPicPr>
          <p:nvPr/>
        </p:nvPicPr>
        <p:blipFill>
          <a:blip r:embed="rId5"/>
          <a:srcRect/>
          <a:stretch>
            <a:fillRect/>
          </a:stretch>
        </p:blipFill>
        <p:spPr bwMode="auto">
          <a:xfrm>
            <a:off x="4648200" y="2286000"/>
            <a:ext cx="4140200" cy="356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294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8294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2948"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Planifier le suivi et l'évaluation</a:t>
            </a:r>
          </a:p>
        </p:txBody>
      </p:sp>
      <p:sp>
        <p:nvSpPr>
          <p:cNvPr id="82949" name="Rectangle 9"/>
          <p:cNvSpPr>
            <a:spLocks noChangeArrowheads="1"/>
          </p:cNvSpPr>
          <p:nvPr/>
        </p:nvSpPr>
        <p:spPr bwMode="auto">
          <a:xfrm>
            <a:off x="457200" y="2819400"/>
            <a:ext cx="7924800" cy="954088"/>
          </a:xfrm>
          <a:prstGeom prst="rect">
            <a:avLst/>
          </a:prstGeom>
          <a:noFill/>
          <a:ln w="9525">
            <a:noFill/>
            <a:miter lim="800000"/>
            <a:headEnd/>
            <a:tailEnd/>
          </a:ln>
        </p:spPr>
        <p:txBody>
          <a:bodyPr>
            <a:spAutoFit/>
          </a:bodyPr>
          <a:lstStyle/>
          <a:p>
            <a:pPr marL="114300" eaLnBrk="0" hangingPunct="0">
              <a:spcAft>
                <a:spcPts val="3600"/>
              </a:spcAft>
            </a:pPr>
            <a:r>
              <a:rPr lang="en-US" sz="2800" b="1"/>
              <a:t>Travail de groupe : </a:t>
            </a:r>
            <a:r>
              <a:rPr lang="en-US" sz="2800"/>
              <a:t>Que faut-il planifier pour garantir la qualité du suivi et de l'évaluation ?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4994"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8499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4996"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Planifier le suivi et l'évaluation</a:t>
            </a:r>
          </a:p>
        </p:txBody>
      </p:sp>
      <p:sp>
        <p:nvSpPr>
          <p:cNvPr id="84997" name="TextBox 7"/>
          <p:cNvSpPr txBox="1">
            <a:spLocks noChangeArrowheads="1"/>
          </p:cNvSpPr>
          <p:nvPr/>
        </p:nvSpPr>
        <p:spPr bwMode="auto">
          <a:xfrm>
            <a:off x="0" y="1600200"/>
            <a:ext cx="9144000" cy="4355038"/>
          </a:xfrm>
          <a:prstGeom prst="rect">
            <a:avLst/>
          </a:prstGeom>
          <a:noFill/>
          <a:ln w="9525">
            <a:noFill/>
            <a:miter lim="800000"/>
            <a:headEnd/>
            <a:tailEnd/>
          </a:ln>
        </p:spPr>
        <p:txBody>
          <a:bodyPr wrap="square">
            <a:spAutoFit/>
          </a:bodyPr>
          <a:lstStyle/>
          <a:p>
            <a:pPr marL="457200" indent="-457200" eaLnBrk="0" hangingPunct="0">
              <a:spcAft>
                <a:spcPts val="1200"/>
              </a:spcAft>
              <a:buFont typeface="Helvetica"/>
              <a:buAutoNum type="arabicPeriod"/>
            </a:pPr>
            <a:r>
              <a:rPr lang="en-US" sz="2000" b="1" dirty="0" err="1"/>
              <a:t>Calendrier</a:t>
            </a:r>
            <a:endParaRPr lang="en-US" sz="2000" b="1" dirty="0"/>
          </a:p>
          <a:p>
            <a:pPr marL="914400" lvl="1" indent="-457200" eaLnBrk="0" hangingPunct="0">
              <a:spcAft>
                <a:spcPts val="600"/>
              </a:spcAft>
              <a:buFont typeface="Helvetica"/>
              <a:buAutoNum type="alphaLcPeriod"/>
            </a:pPr>
            <a:r>
              <a:rPr lang="en-US" sz="2000" dirty="0" err="1"/>
              <a:t>Durée</a:t>
            </a:r>
            <a:r>
              <a:rPr lang="en-US" sz="2000" dirty="0"/>
              <a:t> de la </a:t>
            </a:r>
            <a:r>
              <a:rPr lang="en-US" sz="2000" dirty="0" err="1"/>
              <a:t>réponse</a:t>
            </a:r>
            <a:r>
              <a:rPr lang="en-US" sz="2000" dirty="0"/>
              <a:t> (court </a:t>
            </a:r>
            <a:r>
              <a:rPr lang="en-US" sz="2000" dirty="0" err="1"/>
              <a:t>terme</a:t>
            </a:r>
            <a:r>
              <a:rPr lang="en-US" sz="2000" dirty="0"/>
              <a:t> </a:t>
            </a:r>
            <a:r>
              <a:rPr lang="en-US" sz="2000" dirty="0" err="1"/>
              <a:t>contre</a:t>
            </a:r>
            <a:r>
              <a:rPr lang="en-US" sz="2000" dirty="0"/>
              <a:t> long </a:t>
            </a:r>
            <a:r>
              <a:rPr lang="en-US" sz="2000" dirty="0" err="1"/>
              <a:t>terme</a:t>
            </a:r>
            <a:r>
              <a:rPr lang="en-US" sz="2000" dirty="0"/>
              <a:t>)</a:t>
            </a:r>
          </a:p>
          <a:p>
            <a:pPr marL="914400" lvl="1" indent="-457200" eaLnBrk="0" hangingPunct="0">
              <a:spcAft>
                <a:spcPts val="600"/>
              </a:spcAft>
              <a:buFont typeface="Helvetica"/>
              <a:buAutoNum type="alphaLcPeriod"/>
            </a:pPr>
            <a:r>
              <a:rPr lang="en-US" sz="2000" dirty="0"/>
              <a:t>Moment </a:t>
            </a:r>
            <a:r>
              <a:rPr lang="en-US" sz="2000" dirty="0" err="1"/>
              <a:t>opportun</a:t>
            </a:r>
            <a:r>
              <a:rPr lang="en-US" sz="2000" dirty="0"/>
              <a:t> pour la pop. </a:t>
            </a:r>
            <a:r>
              <a:rPr lang="en-US" sz="2000" dirty="0" err="1"/>
              <a:t>touchée</a:t>
            </a:r>
            <a:r>
              <a:rPr lang="en-US" sz="2000" dirty="0"/>
              <a:t> (ex. ne pas </a:t>
            </a:r>
            <a:r>
              <a:rPr lang="en-US" sz="2000" dirty="0" err="1" smtClean="0"/>
              <a:t>prévoir</a:t>
            </a:r>
            <a:r>
              <a:rPr lang="en-US" sz="2000" dirty="0" smtClean="0"/>
              <a:t/>
            </a:r>
            <a:br>
              <a:rPr lang="en-US" sz="2000" dirty="0" smtClean="0"/>
            </a:br>
            <a:r>
              <a:rPr lang="en-US" sz="2000" dirty="0" err="1" smtClean="0"/>
              <a:t>d'activités</a:t>
            </a:r>
            <a:r>
              <a:rPr lang="en-US" sz="2000" dirty="0" smtClean="0"/>
              <a:t> </a:t>
            </a:r>
            <a:r>
              <a:rPr lang="en-US" sz="2000" dirty="0"/>
              <a:t>de </a:t>
            </a:r>
            <a:r>
              <a:rPr lang="en-US" sz="2000" dirty="0" err="1"/>
              <a:t>suivi</a:t>
            </a:r>
            <a:r>
              <a:rPr lang="en-US" sz="2000" dirty="0"/>
              <a:t> </a:t>
            </a:r>
            <a:r>
              <a:rPr lang="en-US" sz="2000" dirty="0" err="1"/>
              <a:t>auprès</a:t>
            </a:r>
            <a:r>
              <a:rPr lang="en-US" sz="2000" dirty="0"/>
              <a:t> </a:t>
            </a:r>
            <a:r>
              <a:rPr lang="en-US" sz="2000" dirty="0" err="1"/>
              <a:t>d'enfants</a:t>
            </a:r>
            <a:r>
              <a:rPr lang="en-US" sz="2000" dirty="0"/>
              <a:t> </a:t>
            </a:r>
            <a:r>
              <a:rPr lang="en-US" sz="2000" dirty="0" err="1"/>
              <a:t>scolarisés</a:t>
            </a:r>
            <a:r>
              <a:rPr lang="en-US" sz="2000" dirty="0"/>
              <a:t> pendant la </a:t>
            </a:r>
            <a:r>
              <a:rPr lang="en-US" sz="2000" dirty="0" err="1" smtClean="0"/>
              <a:t>période</a:t>
            </a:r>
            <a:r>
              <a:rPr lang="en-US" sz="2000" dirty="0" smtClean="0"/>
              <a:t/>
            </a:r>
            <a:br>
              <a:rPr lang="en-US" sz="2000" dirty="0" smtClean="0"/>
            </a:br>
            <a:r>
              <a:rPr lang="en-US" sz="2000" dirty="0" smtClean="0"/>
              <a:t>des </a:t>
            </a:r>
            <a:r>
              <a:rPr lang="en-US" sz="2000" dirty="0" err="1"/>
              <a:t>examens</a:t>
            </a:r>
            <a:r>
              <a:rPr lang="en-US" sz="2000" dirty="0"/>
              <a:t>, etc.)</a:t>
            </a:r>
          </a:p>
          <a:p>
            <a:pPr marL="914400" lvl="1" indent="-457200" eaLnBrk="0" hangingPunct="0">
              <a:spcAft>
                <a:spcPts val="600"/>
              </a:spcAft>
              <a:buFont typeface="Helvetica"/>
              <a:buAutoNum type="alphaLcPeriod"/>
            </a:pPr>
            <a:r>
              <a:rPr lang="en-US" sz="2000" dirty="0" err="1"/>
              <a:t>Durée</a:t>
            </a:r>
            <a:r>
              <a:rPr lang="en-US" sz="2000" dirty="0"/>
              <a:t> de </a:t>
            </a:r>
            <a:r>
              <a:rPr lang="en-US" sz="2000" dirty="0" err="1"/>
              <a:t>planification</a:t>
            </a:r>
            <a:r>
              <a:rPr lang="en-US" sz="2000" dirty="0"/>
              <a:t>, de </a:t>
            </a:r>
            <a:r>
              <a:rPr lang="en-US" sz="2000" dirty="0" err="1"/>
              <a:t>mise</a:t>
            </a:r>
            <a:r>
              <a:rPr lang="en-US" sz="2000" dirty="0"/>
              <a:t> en </a:t>
            </a:r>
            <a:r>
              <a:rPr lang="en-US" sz="2000" dirty="0" err="1"/>
              <a:t>œuvre</a:t>
            </a:r>
            <a:r>
              <a:rPr lang="en-US" sz="2000" dirty="0"/>
              <a:t>, </a:t>
            </a:r>
            <a:r>
              <a:rPr lang="en-US" sz="2000" dirty="0" err="1"/>
              <a:t>d'analyse</a:t>
            </a:r>
            <a:r>
              <a:rPr lang="en-US" sz="2000" dirty="0"/>
              <a:t>, de </a:t>
            </a:r>
            <a:r>
              <a:rPr lang="en-US" sz="2000" dirty="0" err="1"/>
              <a:t>suivi</a:t>
            </a:r>
            <a:r>
              <a:rPr lang="en-US" sz="2000" dirty="0"/>
              <a:t> (</a:t>
            </a:r>
            <a:r>
              <a:rPr lang="en-US" sz="2000" dirty="0" err="1" smtClean="0"/>
              <a:t>allouer</a:t>
            </a:r>
            <a:r>
              <a:rPr lang="en-US" sz="2000" dirty="0" smtClean="0"/>
              <a:t/>
            </a:r>
            <a:br>
              <a:rPr lang="en-US" sz="2000" dirty="0" smtClean="0"/>
            </a:br>
            <a:r>
              <a:rPr lang="en-US" sz="2000" dirty="0" smtClean="0"/>
              <a:t>temps </a:t>
            </a:r>
            <a:r>
              <a:rPr lang="en-US" sz="2000" dirty="0"/>
              <a:t>et </a:t>
            </a:r>
            <a:r>
              <a:rPr lang="en-US" sz="2000" dirty="0" err="1"/>
              <a:t>ressources</a:t>
            </a:r>
            <a:r>
              <a:rPr lang="en-US" sz="2000" dirty="0"/>
              <a:t>)</a:t>
            </a:r>
          </a:p>
          <a:p>
            <a:pPr marL="914400" lvl="1" indent="-457200" eaLnBrk="0" hangingPunct="0">
              <a:buFont typeface="Helvetica"/>
              <a:buNone/>
            </a:pPr>
            <a:endParaRPr sz="1200" dirty="0"/>
          </a:p>
          <a:p>
            <a:pPr marL="457200" indent="-457200" eaLnBrk="0" hangingPunct="0">
              <a:spcAft>
                <a:spcPts val="1200"/>
              </a:spcAft>
              <a:buFont typeface="Helvetica"/>
              <a:buAutoNum type="arabicPeriod"/>
            </a:pPr>
            <a:r>
              <a:rPr lang="en-US" sz="2000" b="1" dirty="0"/>
              <a:t>Formation</a:t>
            </a:r>
          </a:p>
          <a:p>
            <a:pPr marL="914400" lvl="1" indent="-457200" eaLnBrk="0" hangingPunct="0">
              <a:spcAft>
                <a:spcPts val="600"/>
              </a:spcAft>
              <a:buFont typeface="Helvetica"/>
              <a:buAutoNum type="alphaLcPeriod"/>
            </a:pPr>
            <a:r>
              <a:rPr lang="en-US" sz="2000" dirty="0" err="1"/>
              <a:t>Gestion</a:t>
            </a:r>
            <a:r>
              <a:rPr lang="en-US" sz="2000" dirty="0"/>
              <a:t> du SPS</a:t>
            </a:r>
          </a:p>
          <a:p>
            <a:pPr marL="914400" lvl="1" indent="-457200" eaLnBrk="0" hangingPunct="0">
              <a:spcAft>
                <a:spcPts val="600"/>
              </a:spcAft>
              <a:buFont typeface="Helvetica"/>
              <a:buAutoNum type="alphaLcPeriod"/>
            </a:pPr>
            <a:r>
              <a:rPr lang="en-US" sz="2000" dirty="0" err="1"/>
              <a:t>Collecteurs</a:t>
            </a:r>
            <a:r>
              <a:rPr lang="en-US" sz="2000" dirty="0"/>
              <a:t> de </a:t>
            </a:r>
            <a:r>
              <a:rPr lang="en-US" sz="2000" dirty="0" err="1"/>
              <a:t>données</a:t>
            </a:r>
            <a:r>
              <a:rPr lang="en-US" sz="2000" dirty="0"/>
              <a:t> </a:t>
            </a:r>
          </a:p>
          <a:p>
            <a:pPr marL="914400" lvl="1" indent="-457200" eaLnBrk="0" hangingPunct="0">
              <a:spcAft>
                <a:spcPts val="600"/>
              </a:spcAft>
              <a:buFont typeface="Helvetica"/>
              <a:buAutoNum type="alphaLcPeriod"/>
            </a:pPr>
            <a:r>
              <a:rPr lang="en-US" sz="2000" dirty="0" err="1"/>
              <a:t>Équipe</a:t>
            </a:r>
            <a:r>
              <a:rPr lang="en-US" sz="2000" dirty="0"/>
              <a:t> du </a:t>
            </a:r>
            <a:r>
              <a:rPr lang="en-US" sz="2000" dirty="0" err="1"/>
              <a:t>programme</a:t>
            </a:r>
            <a:r>
              <a:rPr lang="en-US" sz="2000" dirty="0"/>
              <a:t> – </a:t>
            </a:r>
            <a:r>
              <a:rPr lang="en-US" sz="2000" dirty="0" err="1"/>
              <a:t>analyse</a:t>
            </a:r>
            <a:r>
              <a:rPr lang="en-US" sz="2000" dirty="0"/>
              <a:t> et rapport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704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8704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7044"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Planifier le suivi et l'évaluation</a:t>
            </a:r>
          </a:p>
        </p:txBody>
      </p:sp>
      <p:sp>
        <p:nvSpPr>
          <p:cNvPr id="87045" name="TextBox 7"/>
          <p:cNvSpPr txBox="1">
            <a:spLocks noChangeArrowheads="1"/>
          </p:cNvSpPr>
          <p:nvPr/>
        </p:nvSpPr>
        <p:spPr bwMode="auto">
          <a:xfrm>
            <a:off x="304800" y="1625600"/>
            <a:ext cx="5275263" cy="5232400"/>
          </a:xfrm>
          <a:prstGeom prst="rect">
            <a:avLst/>
          </a:prstGeom>
          <a:noFill/>
          <a:ln w="9525">
            <a:noFill/>
            <a:miter lim="800000"/>
            <a:headEnd/>
            <a:tailEnd/>
          </a:ln>
        </p:spPr>
        <p:txBody>
          <a:bodyPr wrap="none">
            <a:spAutoFit/>
          </a:bodyPr>
          <a:lstStyle/>
          <a:p>
            <a:pPr marL="457200" indent="-457200" eaLnBrk="0" hangingPunct="0">
              <a:buFont typeface="Helvetica"/>
              <a:buAutoNum type="arabicPeriod" startAt="3"/>
            </a:pPr>
            <a:r>
              <a:rPr lang="en-US" dirty="0" err="1"/>
              <a:t>Ressources</a:t>
            </a:r>
            <a:endParaRPr lang="en-US" dirty="0"/>
          </a:p>
          <a:p>
            <a:pPr marL="914400" lvl="1" indent="-457200" eaLnBrk="0" hangingPunct="0">
              <a:spcAft>
                <a:spcPts val="1200"/>
              </a:spcAft>
              <a:buFont typeface="Helvetica"/>
              <a:buAutoNum type="alphaLcPeriod"/>
            </a:pPr>
            <a:r>
              <a:rPr lang="en-US" dirty="0"/>
              <a:t>Personnel et </a:t>
            </a:r>
            <a:r>
              <a:rPr lang="en-US" dirty="0" err="1"/>
              <a:t>bénévoles</a:t>
            </a:r>
            <a:endParaRPr lang="en-US" dirty="0"/>
          </a:p>
          <a:p>
            <a:pPr marL="914400" lvl="1" indent="-457200" eaLnBrk="0" hangingPunct="0">
              <a:spcAft>
                <a:spcPts val="1200"/>
              </a:spcAft>
              <a:buFont typeface="Helvetica"/>
              <a:buAutoNum type="alphaLcPeriod"/>
            </a:pPr>
            <a:r>
              <a:rPr lang="en-US" dirty="0"/>
              <a:t>Finances</a:t>
            </a:r>
          </a:p>
          <a:p>
            <a:pPr marL="914400" lvl="1" indent="-457200" eaLnBrk="0" hangingPunct="0">
              <a:spcAft>
                <a:spcPts val="1200"/>
              </a:spcAft>
              <a:buFont typeface="Helvetica"/>
              <a:buAutoNum type="alphaLcPeriod"/>
            </a:pPr>
            <a:r>
              <a:rPr lang="en-US" dirty="0"/>
              <a:t>Temps</a:t>
            </a:r>
          </a:p>
          <a:p>
            <a:pPr marL="914400" lvl="1" indent="-457200" eaLnBrk="0" hangingPunct="0">
              <a:spcAft>
                <a:spcPts val="1200"/>
              </a:spcAft>
              <a:buFont typeface="Helvetica"/>
              <a:buAutoNum type="alphaLcPeriod"/>
            </a:pPr>
            <a:r>
              <a:rPr lang="en-US" dirty="0" err="1"/>
              <a:t>Logistique</a:t>
            </a:r>
            <a:endParaRPr lang="en-US" dirty="0"/>
          </a:p>
          <a:p>
            <a:pPr marL="914400" lvl="1" indent="-457200" eaLnBrk="0" hangingPunct="0"/>
            <a:endParaRPr dirty="0"/>
          </a:p>
          <a:p>
            <a:pPr marL="457200" indent="-457200" eaLnBrk="0" hangingPunct="0">
              <a:buFont typeface="Helvetica"/>
              <a:buAutoNum type="arabicPeriod" startAt="3"/>
            </a:pPr>
            <a:r>
              <a:rPr lang="en-US" dirty="0" err="1"/>
              <a:t>Partage</a:t>
            </a:r>
            <a:r>
              <a:rPr lang="en-US" dirty="0"/>
              <a:t> de </a:t>
            </a:r>
            <a:r>
              <a:rPr lang="en-US" dirty="0" err="1"/>
              <a:t>l'information</a:t>
            </a:r>
            <a:endParaRPr lang="en-US" dirty="0"/>
          </a:p>
          <a:p>
            <a:pPr marL="914400" lvl="1" indent="-457200" eaLnBrk="0" hangingPunct="0">
              <a:spcAft>
                <a:spcPts val="1200"/>
              </a:spcAft>
              <a:buFont typeface="Helvetica"/>
              <a:buAutoNum type="alphaLcPeriod"/>
            </a:pPr>
            <a:r>
              <a:rPr lang="en-US" dirty="0"/>
              <a:t>Interne - </a:t>
            </a:r>
            <a:r>
              <a:rPr lang="en-US" dirty="0" err="1"/>
              <a:t>normes</a:t>
            </a:r>
            <a:r>
              <a:rPr lang="en-US" dirty="0"/>
              <a:t> et formats</a:t>
            </a:r>
          </a:p>
          <a:p>
            <a:pPr marL="914400" lvl="1" indent="-457200" eaLnBrk="0" hangingPunct="0">
              <a:spcAft>
                <a:spcPts val="1200"/>
              </a:spcAft>
              <a:buFont typeface="Helvetica"/>
              <a:buAutoNum type="alphaLcPeriod"/>
            </a:pPr>
            <a:r>
              <a:rPr lang="en-US" dirty="0" err="1"/>
              <a:t>Externe</a:t>
            </a:r>
            <a:r>
              <a:rPr lang="en-US" dirty="0"/>
              <a:t> – </a:t>
            </a:r>
            <a:r>
              <a:rPr lang="en-US" dirty="0" err="1"/>
              <a:t>différents</a:t>
            </a:r>
            <a:r>
              <a:rPr lang="en-US" dirty="0"/>
              <a:t> </a:t>
            </a:r>
            <a:r>
              <a:rPr lang="en-US" dirty="0" err="1"/>
              <a:t>auditoires</a:t>
            </a:r>
            <a:r>
              <a:rPr lang="en-US" dirty="0"/>
              <a:t> </a:t>
            </a:r>
          </a:p>
          <a:p>
            <a:pPr marL="914400" lvl="1" indent="-457200" eaLnBrk="0" hangingPunct="0">
              <a:spcAft>
                <a:spcPts val="1200"/>
              </a:spcAft>
            </a:pPr>
            <a:r>
              <a:rPr lang="en-US" dirty="0"/>
              <a:t> (</a:t>
            </a:r>
            <a:r>
              <a:rPr lang="en-US" dirty="0" err="1"/>
              <a:t>bénéficiaires</a:t>
            </a:r>
            <a:r>
              <a:rPr lang="en-US" dirty="0"/>
              <a:t>/</a:t>
            </a:r>
            <a:r>
              <a:rPr lang="en-US" dirty="0" err="1"/>
              <a:t>donateurs</a:t>
            </a:r>
            <a:r>
              <a:rPr lang="en-US" dirty="0"/>
              <a:t>/publics)</a:t>
            </a:r>
          </a:p>
          <a:p>
            <a:pPr marL="457200" indent="-457200" eaLnBrk="0" hangingPunct="0">
              <a:buFont typeface="Helvetica"/>
              <a:buAutoNum type="arabicPeriod" startAt="3"/>
            </a:pPr>
            <a:endParaRPr dirty="0"/>
          </a:p>
        </p:txBody>
      </p:sp>
      <p:pic>
        <p:nvPicPr>
          <p:cNvPr id="87046" name="Picture 9"/>
          <p:cNvPicPr>
            <a:picLocks noChangeAspect="1"/>
          </p:cNvPicPr>
          <p:nvPr/>
        </p:nvPicPr>
        <p:blipFill>
          <a:blip r:embed="rId5"/>
          <a:srcRect/>
          <a:stretch>
            <a:fillRect/>
          </a:stretch>
        </p:blipFill>
        <p:spPr bwMode="auto">
          <a:xfrm>
            <a:off x="4927600" y="1600200"/>
            <a:ext cx="4216400" cy="307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8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909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8909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9092" name="Rectangle 2"/>
          <p:cNvSpPr txBox="1">
            <a:spLocks noChangeArrowheads="1"/>
          </p:cNvSpPr>
          <p:nvPr/>
        </p:nvSpPr>
        <p:spPr bwMode="auto">
          <a:xfrm>
            <a:off x="0" y="533400"/>
            <a:ext cx="9144000" cy="1066800"/>
          </a:xfrm>
          <a:prstGeom prst="rect">
            <a:avLst/>
          </a:prstGeom>
          <a:noFill/>
          <a:ln w="9525">
            <a:noFill/>
            <a:miter lim="800000"/>
            <a:headEnd/>
            <a:tailEnd/>
          </a:ln>
        </p:spPr>
        <p:txBody>
          <a:bodyPr anchor="ctr"/>
          <a:lstStyle/>
          <a:p>
            <a:r>
              <a:rPr lang="en-US" sz="3200" b="1">
                <a:solidFill>
                  <a:schemeClr val="tx2"/>
                </a:solidFill>
                <a:latin typeface="Helvetica"/>
              </a:rPr>
              <a:t>Rôle et importance du S&amp;E dans le SPS</a:t>
            </a:r>
          </a:p>
        </p:txBody>
      </p:sp>
      <p:sp>
        <p:nvSpPr>
          <p:cNvPr id="89093" name="Rectangle 9"/>
          <p:cNvSpPr>
            <a:spLocks noChangeArrowheads="1"/>
          </p:cNvSpPr>
          <p:nvPr/>
        </p:nvSpPr>
        <p:spPr bwMode="auto">
          <a:xfrm>
            <a:off x="3276600" y="2133600"/>
            <a:ext cx="5867400" cy="4001095"/>
          </a:xfrm>
          <a:prstGeom prst="rect">
            <a:avLst/>
          </a:prstGeom>
          <a:noFill/>
          <a:ln w="9525">
            <a:noFill/>
            <a:miter lim="800000"/>
            <a:headEnd/>
            <a:tailEnd/>
          </a:ln>
        </p:spPr>
        <p:txBody>
          <a:bodyPr>
            <a:spAutoFit/>
          </a:bodyPr>
          <a:lstStyle/>
          <a:p>
            <a:pPr marL="571500" indent="-342900" eaLnBrk="0" hangingPunct="0">
              <a:spcAft>
                <a:spcPts val="1800"/>
              </a:spcAft>
              <a:buFont typeface="Arial" charset="0"/>
              <a:buChar char="•"/>
            </a:pPr>
            <a:r>
              <a:rPr lang="en-US" sz="2800" dirty="0"/>
              <a:t>Nous aide à </a:t>
            </a:r>
            <a:r>
              <a:rPr lang="en-US" sz="2800" dirty="0" err="1"/>
              <a:t>comprendre</a:t>
            </a:r>
            <a:r>
              <a:rPr lang="en-US" sz="2800" dirty="0"/>
              <a:t> la </a:t>
            </a:r>
            <a:r>
              <a:rPr lang="en-US" sz="2800" dirty="0">
                <a:solidFill>
                  <a:srgbClr val="FF0000"/>
                </a:solidFill>
              </a:rPr>
              <a:t>signification</a:t>
            </a:r>
            <a:r>
              <a:rPr lang="en-US" sz="2800" dirty="0"/>
              <a:t> locale - et </a:t>
            </a:r>
            <a:r>
              <a:rPr lang="en-US" sz="2800" dirty="0" err="1"/>
              <a:t>pertinente</a:t>
            </a:r>
            <a:r>
              <a:rPr lang="en-US" sz="2800" dirty="0"/>
              <a:t> - du </a:t>
            </a:r>
            <a:r>
              <a:rPr lang="en-US" sz="2800" dirty="0" err="1"/>
              <a:t>bien-être</a:t>
            </a:r>
            <a:r>
              <a:rPr lang="en-US" sz="2800" dirty="0"/>
              <a:t> psychosocial</a:t>
            </a:r>
          </a:p>
          <a:p>
            <a:pPr marL="571500" indent="-342900" eaLnBrk="0" hangingPunct="0">
              <a:spcAft>
                <a:spcPts val="1800"/>
              </a:spcAft>
              <a:buFont typeface="Arial" charset="0"/>
              <a:buChar char="•"/>
            </a:pPr>
            <a:r>
              <a:rPr lang="en-US" sz="2800" dirty="0"/>
              <a:t>Nous </a:t>
            </a:r>
            <a:r>
              <a:rPr lang="en-US" sz="2800" dirty="0" err="1"/>
              <a:t>maintient</a:t>
            </a:r>
            <a:r>
              <a:rPr lang="en-US" sz="2800" dirty="0"/>
              <a:t> </a:t>
            </a:r>
            <a:r>
              <a:rPr lang="en-US" sz="2800" dirty="0" err="1"/>
              <a:t>sur</a:t>
            </a:r>
            <a:r>
              <a:rPr lang="en-US" sz="2800" dirty="0"/>
              <a:t> la </a:t>
            </a:r>
            <a:r>
              <a:rPr lang="en-US" sz="2800" dirty="0" err="1"/>
              <a:t>bonne</a:t>
            </a:r>
            <a:r>
              <a:rPr lang="en-US" sz="2800" dirty="0"/>
              <a:t> </a:t>
            </a:r>
            <a:r>
              <a:rPr lang="en-US" sz="2800" dirty="0" err="1"/>
              <a:t>voie</a:t>
            </a:r>
            <a:endParaRPr lang="en-US" sz="2800" dirty="0"/>
          </a:p>
          <a:p>
            <a:pPr marL="571500" indent="-342900" eaLnBrk="0" hangingPunct="0">
              <a:spcAft>
                <a:spcPts val="3600"/>
              </a:spcAft>
              <a:buFont typeface="Arial" charset="0"/>
              <a:buChar char="•"/>
            </a:pPr>
            <a:r>
              <a:rPr lang="en-US" sz="2800" dirty="0"/>
              <a:t>Nous aide à faire de </a:t>
            </a:r>
            <a:r>
              <a:rPr lang="en-US" sz="2800" dirty="0" err="1"/>
              <a:t>notre</a:t>
            </a:r>
            <a:r>
              <a:rPr lang="en-US" sz="2800" dirty="0"/>
              <a:t> </a:t>
            </a:r>
            <a:r>
              <a:rPr lang="en-US" sz="2800" dirty="0" err="1"/>
              <a:t>mieux</a:t>
            </a:r>
            <a:r>
              <a:rPr lang="en-US" sz="2800" dirty="0"/>
              <a:t>, </a:t>
            </a:r>
            <a:r>
              <a:rPr lang="en-US" sz="2800" dirty="0" err="1"/>
              <a:t>actuellement</a:t>
            </a:r>
            <a:r>
              <a:rPr lang="en-US" sz="2800" dirty="0"/>
              <a:t> et à </a:t>
            </a:r>
            <a:r>
              <a:rPr lang="en-US" sz="2800" dirty="0" err="1"/>
              <a:t>l'avenir</a:t>
            </a:r>
            <a:r>
              <a:rPr lang="en-US" sz="2800" dirty="0"/>
              <a:t> </a:t>
            </a:r>
          </a:p>
        </p:txBody>
      </p:sp>
      <p:pic>
        <p:nvPicPr>
          <p:cNvPr id="89094" name="Picture 8"/>
          <p:cNvPicPr>
            <a:picLocks noChangeAspect="1"/>
          </p:cNvPicPr>
          <p:nvPr/>
        </p:nvPicPr>
        <p:blipFill>
          <a:blip r:embed="rId5"/>
          <a:srcRect/>
          <a:stretch>
            <a:fillRect/>
          </a:stretch>
        </p:blipFill>
        <p:spPr bwMode="auto">
          <a:xfrm>
            <a:off x="0" y="1752600"/>
            <a:ext cx="3086100" cy="4237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150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sp>
        <p:nvSpPr>
          <p:cNvPr id="21507" name="Rectangle 2"/>
          <p:cNvSpPr>
            <a:spLocks noGrp="1" noChangeArrowheads="1"/>
          </p:cNvSpPr>
          <p:nvPr>
            <p:ph type="title" idx="4294967295"/>
          </p:nvPr>
        </p:nvSpPr>
        <p:spPr>
          <a:xfrm>
            <a:off x="228600" y="2895600"/>
            <a:ext cx="8610600" cy="1752600"/>
          </a:xfrm>
        </p:spPr>
        <p:txBody>
          <a:bodyPr/>
          <a:lstStyle/>
          <a:p>
            <a:r>
              <a:rPr lang="en-US" sz="3200" b="0" smtClean="0"/>
              <a:t>Le suivi est constitué du </a:t>
            </a:r>
            <a:r>
              <a:rPr lang="en-US" sz="3200" b="0" smtClean="0">
                <a:solidFill>
                  <a:srgbClr val="FF0000"/>
                </a:solidFill>
              </a:rPr>
              <a:t>processus</a:t>
            </a:r>
            <a:r>
              <a:rPr lang="en-US" sz="3200" b="0" smtClean="0"/>
              <a:t> régulier et </a:t>
            </a:r>
            <a:r>
              <a:rPr lang="en-US" sz="3200" b="0" smtClean="0">
                <a:solidFill>
                  <a:srgbClr val="FF0000"/>
                </a:solidFill>
              </a:rPr>
              <a:t>continu</a:t>
            </a:r>
            <a:r>
              <a:rPr lang="en-US" sz="3200" b="0" smtClean="0"/>
              <a:t> de </a:t>
            </a:r>
            <a:r>
              <a:rPr lang="en-US" sz="3200" b="0" smtClean="0">
                <a:solidFill>
                  <a:srgbClr val="FF0000"/>
                </a:solidFill>
              </a:rPr>
              <a:t>collecte</a:t>
            </a:r>
            <a:r>
              <a:rPr lang="en-US" sz="3200" b="0" smtClean="0"/>
              <a:t> et </a:t>
            </a:r>
            <a:r>
              <a:rPr lang="en-US" sz="3200" b="0" smtClean="0">
                <a:solidFill>
                  <a:srgbClr val="FF0000"/>
                </a:solidFill>
              </a:rPr>
              <a:t>d'analyse </a:t>
            </a:r>
            <a:r>
              <a:rPr lang="en-US" sz="3200" b="0" smtClean="0">
                <a:solidFill>
                  <a:schemeClr val="tx1"/>
                </a:solidFill>
              </a:rPr>
              <a:t>des données </a:t>
            </a:r>
            <a:r>
              <a:rPr lang="en-US" sz="3200" b="0" smtClean="0"/>
              <a:t>permettant d'évaluer les avancées et le développement.</a:t>
            </a:r>
            <a:r>
              <a:rPr lang="en-US" sz="3200" smtClean="0"/>
              <a:t/>
            </a:r>
            <a:br>
              <a:rPr lang="en-US" sz="3200" smtClean="0"/>
            </a:br>
            <a:endParaRPr lang="en-US" sz="3200" smtClean="0"/>
          </a:p>
        </p:txBody>
      </p:sp>
      <p:pic>
        <p:nvPicPr>
          <p:cNvPr id="21508"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1509"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da-DK" sz="3200" b="1">
                <a:solidFill>
                  <a:schemeClr val="tx2"/>
                </a:solidFill>
                <a:latin typeface="Helvetica"/>
              </a:rPr>
              <a:t>Qu'est-ce que </a:t>
            </a:r>
            <a:r>
              <a:rPr lang="en-US" sz="3200" b="1">
                <a:solidFill>
                  <a:schemeClr val="tx2"/>
                </a:solidFill>
                <a:latin typeface="Helvetica"/>
              </a:rPr>
              <a:t>le suivi</a:t>
            </a:r>
            <a:r>
              <a:rPr lang="da-DK" sz="3200" b="1">
                <a:solidFill>
                  <a:schemeClr val="tx2"/>
                </a:solidFill>
                <a:latin typeface="Helvetica"/>
              </a:rPr>
              <a:t> ?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3554"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2355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3556"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dirty="0" err="1" smtClean="0">
                <a:solidFill>
                  <a:schemeClr val="tx2"/>
                </a:solidFill>
                <a:latin typeface="Helvetica"/>
              </a:rPr>
              <a:t>D</a:t>
            </a:r>
            <a:r>
              <a:rPr lang="en-US" sz="3200" b="1" dirty="0" err="1" smtClean="0">
                <a:solidFill>
                  <a:schemeClr val="tx2"/>
                </a:solidFill>
                <a:latin typeface="Helvetica"/>
              </a:rPr>
              <a:t>eux</a:t>
            </a:r>
            <a:r>
              <a:rPr lang="en-US" sz="3200" b="1" dirty="0" smtClean="0">
                <a:solidFill>
                  <a:schemeClr val="tx2"/>
                </a:solidFill>
                <a:latin typeface="Helvetica"/>
              </a:rPr>
              <a:t> </a:t>
            </a:r>
            <a:r>
              <a:rPr lang="en-US" sz="3200" b="1" dirty="0" err="1">
                <a:solidFill>
                  <a:schemeClr val="tx2"/>
                </a:solidFill>
                <a:latin typeface="Helvetica"/>
              </a:rPr>
              <a:t>principaux</a:t>
            </a:r>
            <a:r>
              <a:rPr lang="en-US" sz="3200" b="1" dirty="0">
                <a:solidFill>
                  <a:schemeClr val="tx2"/>
                </a:solidFill>
                <a:latin typeface="Helvetica"/>
              </a:rPr>
              <a:t> types de </a:t>
            </a:r>
            <a:r>
              <a:rPr lang="en-US" sz="3200" b="1" dirty="0" err="1">
                <a:solidFill>
                  <a:schemeClr val="tx2"/>
                </a:solidFill>
                <a:latin typeface="Helvetica"/>
              </a:rPr>
              <a:t>suivi</a:t>
            </a:r>
            <a:r>
              <a:rPr lang="en-US" sz="3200" b="1" dirty="0">
                <a:solidFill>
                  <a:schemeClr val="tx2"/>
                </a:solidFill>
                <a:latin typeface="Helvetica"/>
              </a:rPr>
              <a:t> </a:t>
            </a:r>
            <a:r>
              <a:rPr lang="en-US" sz="3200" b="1" dirty="0" smtClean="0">
                <a:solidFill>
                  <a:schemeClr val="tx2"/>
                </a:solidFill>
                <a:latin typeface="Helvetica"/>
              </a:rPr>
              <a:t>-</a:t>
            </a:r>
            <a:r>
              <a:rPr lang="en-US" sz="3200" b="1" dirty="0" smtClean="0">
                <a:solidFill>
                  <a:schemeClr val="tx2"/>
                </a:solidFill>
                <a:latin typeface="Helvetica"/>
              </a:rPr>
              <a:t> </a:t>
            </a:r>
            <a:r>
              <a:rPr lang="en-US" sz="3200" b="1" dirty="0">
                <a:solidFill>
                  <a:schemeClr val="tx2"/>
                </a:solidFill>
                <a:latin typeface="Helvetica"/>
              </a:rPr>
              <a:t>CRCR</a:t>
            </a:r>
          </a:p>
        </p:txBody>
      </p:sp>
      <p:sp>
        <p:nvSpPr>
          <p:cNvPr id="11" name="Down Arrow Callout 10"/>
          <p:cNvSpPr>
            <a:spLocks noChangeArrowheads="1"/>
          </p:cNvSpPr>
          <p:nvPr/>
        </p:nvSpPr>
        <p:spPr bwMode="auto">
          <a:xfrm>
            <a:off x="1828800" y="1676400"/>
            <a:ext cx="5791200" cy="1295400"/>
          </a:xfrm>
          <a:prstGeom prst="downArrowCallout">
            <a:avLst>
              <a:gd name="adj1" fmla="val 25002"/>
              <a:gd name="adj2" fmla="val 25002"/>
              <a:gd name="adj3" fmla="val 25000"/>
              <a:gd name="adj4" fmla="val 64977"/>
            </a:avLst>
          </a:prstGeom>
          <a:solidFill>
            <a:srgbClr val="FF0000"/>
          </a:solidFill>
          <a:ln w="9525" algn="ctr">
            <a:solidFill>
              <a:schemeClr val="tx1"/>
            </a:solidFill>
            <a:round/>
            <a:headEnd/>
            <a:tailEnd/>
          </a:ln>
        </p:spPr>
        <p:txBody>
          <a:bodyPr/>
          <a:lstStyle/>
          <a:p>
            <a:pPr algn="ctr" eaLnBrk="0" hangingPunct="0"/>
            <a:r>
              <a:rPr lang="en-US" sz="4000">
                <a:solidFill>
                  <a:schemeClr val="bg1"/>
                </a:solidFill>
              </a:rPr>
              <a:t>Axés sur le processus</a:t>
            </a:r>
          </a:p>
        </p:txBody>
      </p:sp>
      <p:sp>
        <p:nvSpPr>
          <p:cNvPr id="12" name="Rectangle 11"/>
          <p:cNvSpPr>
            <a:spLocks noChangeArrowheads="1"/>
          </p:cNvSpPr>
          <p:nvPr/>
        </p:nvSpPr>
        <p:spPr bwMode="auto">
          <a:xfrm>
            <a:off x="1828800" y="3048000"/>
            <a:ext cx="5791200" cy="838200"/>
          </a:xfrm>
          <a:prstGeom prst="rect">
            <a:avLst/>
          </a:prstGeom>
          <a:solidFill>
            <a:srgbClr val="FF6600"/>
          </a:solidFill>
          <a:ln w="9525" algn="ctr">
            <a:solidFill>
              <a:schemeClr val="tx1"/>
            </a:solidFill>
            <a:round/>
            <a:headEnd/>
            <a:tailEnd/>
          </a:ln>
        </p:spPr>
        <p:txBody>
          <a:bodyPr anchor="ctr"/>
          <a:lstStyle/>
          <a:p>
            <a:pPr algn="ctr" eaLnBrk="0" hangingPunct="0"/>
            <a:r>
              <a:rPr lang="en-US"/>
              <a:t>Avancées et développement de réponse</a:t>
            </a:r>
          </a:p>
        </p:txBody>
      </p:sp>
      <p:sp>
        <p:nvSpPr>
          <p:cNvPr id="13" name="Rectangle 12"/>
          <p:cNvSpPr>
            <a:spLocks noChangeArrowheads="1"/>
          </p:cNvSpPr>
          <p:nvPr/>
        </p:nvSpPr>
        <p:spPr bwMode="auto">
          <a:xfrm>
            <a:off x="1295400" y="4191000"/>
            <a:ext cx="7162800" cy="1981200"/>
          </a:xfrm>
          <a:prstGeom prst="rect">
            <a:avLst/>
          </a:prstGeom>
          <a:solidFill>
            <a:srgbClr val="F2CB1C"/>
          </a:solidFill>
          <a:ln w="9525" algn="ctr">
            <a:solidFill>
              <a:schemeClr val="tx1"/>
            </a:solidFill>
            <a:round/>
            <a:headEnd/>
            <a:tailEnd/>
          </a:ln>
        </p:spPr>
        <p:txBody>
          <a:bodyPr anchor="ctr"/>
          <a:lstStyle/>
          <a:p>
            <a:pPr algn="ctr" eaLnBrk="0" hangingPunct="0">
              <a:spcAft>
                <a:spcPts val="1800"/>
              </a:spcAft>
            </a:pPr>
            <a:r>
              <a:rPr lang="en-US" sz="2000"/>
              <a:t>Activités mises en œuvre comme prévu ? </a:t>
            </a:r>
          </a:p>
          <a:p>
            <a:pPr algn="ctr" eaLnBrk="0" hangingPunct="0">
              <a:spcAft>
                <a:spcPts val="1800"/>
              </a:spcAft>
            </a:pPr>
            <a:r>
              <a:rPr lang="en-US" sz="2000"/>
              <a:t>Utilisation des ressources </a:t>
            </a:r>
          </a:p>
          <a:p>
            <a:pPr algn="ctr" eaLnBrk="0" hangingPunct="0">
              <a:spcAft>
                <a:spcPts val="1800"/>
              </a:spcAft>
            </a:pPr>
            <a:r>
              <a:rPr lang="en-US" sz="2000"/>
              <a:t>Problèmes ? Comment doivent-ils être abordés ? </a:t>
            </a:r>
          </a:p>
          <a:p>
            <a:pPr algn="ctr" eaLnBrk="0" hangingPunct="0">
              <a:spcAft>
                <a:spcPts val="1800"/>
              </a:spcAft>
            </a:pPr>
            <a:r>
              <a:rPr lang="en-US" sz="2000"/>
              <a:t>Nouvelles opportunités d'affiner la réponse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5602"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2560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5604"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Les deux principaux types de suivi au sein des CRCR</a:t>
            </a:r>
          </a:p>
        </p:txBody>
      </p:sp>
      <p:sp>
        <p:nvSpPr>
          <p:cNvPr id="11" name="Down Arrow Callout 10"/>
          <p:cNvSpPr>
            <a:spLocks noChangeArrowheads="1"/>
          </p:cNvSpPr>
          <p:nvPr/>
        </p:nvSpPr>
        <p:spPr bwMode="auto">
          <a:xfrm>
            <a:off x="1828800" y="1676400"/>
            <a:ext cx="5791200" cy="1295400"/>
          </a:xfrm>
          <a:prstGeom prst="downArrowCallout">
            <a:avLst>
              <a:gd name="adj1" fmla="val 25002"/>
              <a:gd name="adj2" fmla="val 25002"/>
              <a:gd name="adj3" fmla="val 25000"/>
              <a:gd name="adj4" fmla="val 64977"/>
            </a:avLst>
          </a:prstGeom>
          <a:solidFill>
            <a:srgbClr val="FF0000"/>
          </a:solidFill>
          <a:ln w="9525" algn="ctr">
            <a:solidFill>
              <a:schemeClr val="tx1"/>
            </a:solidFill>
            <a:round/>
            <a:headEnd/>
            <a:tailEnd/>
          </a:ln>
        </p:spPr>
        <p:txBody>
          <a:bodyPr/>
          <a:lstStyle/>
          <a:p>
            <a:pPr algn="ctr" eaLnBrk="0" hangingPunct="0"/>
            <a:r>
              <a:rPr lang="en-US" sz="4000" dirty="0">
                <a:solidFill>
                  <a:schemeClr val="bg1"/>
                </a:solidFill>
              </a:rPr>
              <a:t>Axés sur les résultats</a:t>
            </a:r>
          </a:p>
        </p:txBody>
      </p:sp>
      <p:sp>
        <p:nvSpPr>
          <p:cNvPr id="12" name="Rectangle 11"/>
          <p:cNvSpPr>
            <a:spLocks noChangeArrowheads="1"/>
          </p:cNvSpPr>
          <p:nvPr/>
        </p:nvSpPr>
        <p:spPr bwMode="auto">
          <a:xfrm>
            <a:off x="1828800" y="3048000"/>
            <a:ext cx="5791200" cy="838200"/>
          </a:xfrm>
          <a:prstGeom prst="rect">
            <a:avLst/>
          </a:prstGeom>
          <a:solidFill>
            <a:srgbClr val="FF6600"/>
          </a:solidFill>
          <a:ln w="9525" algn="ctr">
            <a:solidFill>
              <a:schemeClr val="tx1"/>
            </a:solidFill>
            <a:round/>
            <a:headEnd/>
            <a:tailEnd/>
          </a:ln>
        </p:spPr>
        <p:txBody>
          <a:bodyPr anchor="ctr"/>
          <a:lstStyle/>
          <a:p>
            <a:pPr algn="ctr" eaLnBrk="0" hangingPunct="0"/>
            <a:r>
              <a:rPr lang="en-US"/>
              <a:t>Résultats directs des interventions</a:t>
            </a:r>
          </a:p>
        </p:txBody>
      </p:sp>
      <p:sp>
        <p:nvSpPr>
          <p:cNvPr id="13" name="Rectangle 12"/>
          <p:cNvSpPr>
            <a:spLocks noChangeArrowheads="1"/>
          </p:cNvSpPr>
          <p:nvPr/>
        </p:nvSpPr>
        <p:spPr bwMode="auto">
          <a:xfrm>
            <a:off x="1295400" y="4191000"/>
            <a:ext cx="7162800" cy="1981200"/>
          </a:xfrm>
          <a:prstGeom prst="rect">
            <a:avLst/>
          </a:prstGeom>
          <a:solidFill>
            <a:srgbClr val="F2CB1C"/>
          </a:solidFill>
          <a:ln w="9525" algn="ctr">
            <a:solidFill>
              <a:schemeClr val="tx1"/>
            </a:solidFill>
            <a:round/>
            <a:headEnd/>
            <a:tailEnd/>
          </a:ln>
        </p:spPr>
        <p:txBody>
          <a:bodyPr anchor="ctr"/>
          <a:lstStyle/>
          <a:p>
            <a:pPr algn="ctr" eaLnBrk="0" hangingPunct="0">
              <a:spcAft>
                <a:spcPts val="600"/>
              </a:spcAft>
            </a:pPr>
            <a:r>
              <a:rPr lang="en-US" sz="2000" dirty="0"/>
              <a:t>Pertinence des activités en cours et des activités planifiées</a:t>
            </a:r>
          </a:p>
          <a:p>
            <a:pPr algn="ctr" eaLnBrk="0" hangingPunct="0">
              <a:spcAft>
                <a:spcPts val="600"/>
              </a:spcAft>
            </a:pPr>
            <a:r>
              <a:rPr lang="en-US" sz="2000" dirty="0"/>
              <a:t>Les objectifs sont-ils encore réalistes/pertinents</a:t>
            </a:r>
            <a:r>
              <a:rPr lang="en-US" sz="2000" dirty="0" smtClean="0"/>
              <a:t> ? </a:t>
            </a:r>
          </a:p>
          <a:p>
            <a:pPr algn="ctr" eaLnBrk="0" hangingPunct="0">
              <a:spcAft>
                <a:spcPts val="600"/>
              </a:spcAft>
            </a:pPr>
            <a:r>
              <a:rPr lang="en-US" sz="2000" dirty="0"/>
              <a:t>Changements dans la population cible / l'environnement (</a:t>
            </a:r>
            <a:r>
              <a:rPr lang="en-US" sz="2000" dirty="0">
                <a:solidFill>
                  <a:srgbClr val="FF0000"/>
                </a:solidFill>
              </a:rPr>
              <a:t>impact</a:t>
            </a:r>
            <a:r>
              <a:rPr lang="en-US" sz="2000" dirty="0"/>
              <a:t>)</a:t>
            </a:r>
          </a:p>
          <a:p>
            <a:pPr algn="ctr" eaLnBrk="0" hangingPunct="0">
              <a:spcAft>
                <a:spcPts val="600"/>
              </a:spcAft>
            </a:pPr>
            <a:r>
              <a:rPr lang="en-US" sz="2000" dirty="0"/>
              <a:t>Faut-il plus d'informations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765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sp>
        <p:nvSpPr>
          <p:cNvPr id="27651" name="Rectangle 2"/>
          <p:cNvSpPr>
            <a:spLocks noGrp="1" noChangeArrowheads="1"/>
          </p:cNvSpPr>
          <p:nvPr>
            <p:ph type="title" idx="4294967295"/>
          </p:nvPr>
        </p:nvSpPr>
        <p:spPr>
          <a:xfrm>
            <a:off x="304800" y="1828800"/>
            <a:ext cx="3962400" cy="1752600"/>
          </a:xfrm>
        </p:spPr>
        <p:txBody>
          <a:bodyPr/>
          <a:lstStyle/>
          <a:p>
            <a:r>
              <a:rPr lang="en-US" sz="2800" b="0" dirty="0" smtClean="0"/>
              <a:t>La </a:t>
            </a:r>
            <a:r>
              <a:rPr lang="en-US" sz="2800" b="0" dirty="0" err="1" smtClean="0"/>
              <a:t>réponse</a:t>
            </a:r>
            <a:r>
              <a:rPr lang="en-US" sz="2800" b="0" dirty="0" smtClean="0"/>
              <a:t> </a:t>
            </a:r>
            <a:r>
              <a:rPr lang="en-US" sz="2800" b="0" dirty="0" err="1" smtClean="0"/>
              <a:t>est-elle</a:t>
            </a:r>
            <a:r>
              <a:rPr lang="en-US" sz="2800" b="0" dirty="0" smtClean="0"/>
              <a:t> </a:t>
            </a:r>
            <a:r>
              <a:rPr lang="en-US" sz="2800" b="0" dirty="0" smtClean="0"/>
              <a:t>encore </a:t>
            </a:r>
            <a:r>
              <a:rPr lang="en-US" sz="2800" b="0" dirty="0" err="1" smtClean="0"/>
              <a:t>adaptée</a:t>
            </a:r>
            <a:r>
              <a:rPr lang="en-US" sz="2800" b="0" dirty="0" smtClean="0"/>
              <a:t> </a:t>
            </a:r>
            <a:r>
              <a:rPr lang="en-US" sz="2800" b="0" dirty="0" smtClean="0"/>
              <a:t>aux </a:t>
            </a:r>
            <a:r>
              <a:rPr lang="en-US" sz="2800" b="0" dirty="0" err="1" smtClean="0"/>
              <a:t>besoins</a:t>
            </a:r>
            <a:r>
              <a:rPr lang="en-US" sz="2800" b="0" dirty="0" smtClean="0"/>
              <a:t> de la population ?</a:t>
            </a:r>
            <a:r>
              <a:rPr lang="da-DK" sz="2800" dirty="0" smtClean="0"/>
              <a:t/>
            </a:r>
            <a:br>
              <a:rPr lang="da-DK" sz="2800" dirty="0" smtClean="0"/>
            </a:br>
            <a:endParaRPr lang="da-DK" sz="2800" dirty="0" smtClean="0"/>
          </a:p>
        </p:txBody>
      </p:sp>
      <p:pic>
        <p:nvPicPr>
          <p:cNvPr id="27652"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7653"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da-DK" sz="3200" b="1">
                <a:solidFill>
                  <a:schemeClr val="tx2"/>
                </a:solidFill>
                <a:latin typeface="Helvetica"/>
              </a:rPr>
              <a:t>Qu'est-ce que le suivi ? </a:t>
            </a:r>
          </a:p>
        </p:txBody>
      </p:sp>
      <p:pic>
        <p:nvPicPr>
          <p:cNvPr id="27654" name="Picture 10"/>
          <p:cNvPicPr>
            <a:picLocks noChangeAspect="1"/>
          </p:cNvPicPr>
          <p:nvPr/>
        </p:nvPicPr>
        <p:blipFill>
          <a:blip r:embed="rId5"/>
          <a:srcRect/>
          <a:stretch>
            <a:fillRect/>
          </a:stretch>
        </p:blipFill>
        <p:spPr bwMode="auto">
          <a:xfrm>
            <a:off x="4419600" y="1676400"/>
            <a:ext cx="3860800" cy="4673600"/>
          </a:xfrm>
          <a:prstGeom prst="rect">
            <a:avLst/>
          </a:prstGeom>
          <a:noFill/>
          <a:ln w="9525">
            <a:noFill/>
            <a:miter lim="800000"/>
            <a:headEnd/>
            <a:tailEnd/>
          </a:ln>
        </p:spPr>
      </p:pic>
      <p:sp>
        <p:nvSpPr>
          <p:cNvPr id="27655" name="Rectangle 7"/>
          <p:cNvSpPr>
            <a:spLocks noChangeArrowheads="1"/>
          </p:cNvSpPr>
          <p:nvPr/>
        </p:nvSpPr>
        <p:spPr bwMode="auto">
          <a:xfrm>
            <a:off x="304800" y="3886200"/>
            <a:ext cx="3429000" cy="1816100"/>
          </a:xfrm>
          <a:prstGeom prst="rect">
            <a:avLst/>
          </a:prstGeom>
          <a:noFill/>
          <a:ln w="9525">
            <a:noFill/>
            <a:miter lim="800000"/>
            <a:headEnd/>
            <a:tailEnd/>
          </a:ln>
        </p:spPr>
        <p:txBody>
          <a:bodyPr>
            <a:spAutoFit/>
          </a:bodyPr>
          <a:lstStyle/>
          <a:p>
            <a:pPr eaLnBrk="0" hangingPunct="0"/>
            <a:r>
              <a:rPr lang="en-US" sz="2800"/>
              <a:t>Conserve la trace des </a:t>
            </a:r>
            <a:r>
              <a:rPr lang="en-US" sz="2800">
                <a:solidFill>
                  <a:srgbClr val="FF0000"/>
                </a:solidFill>
              </a:rPr>
              <a:t>contributions</a:t>
            </a:r>
            <a:r>
              <a:rPr lang="en-US" sz="2800"/>
              <a:t>, </a:t>
            </a:r>
            <a:r>
              <a:rPr lang="en-US" sz="2800">
                <a:solidFill>
                  <a:srgbClr val="FF0000"/>
                </a:solidFill>
              </a:rPr>
              <a:t>productions</a:t>
            </a:r>
            <a:r>
              <a:rPr lang="en-US" sz="2800"/>
              <a:t> et </a:t>
            </a:r>
            <a:r>
              <a:rPr lang="en-US" sz="2800">
                <a:solidFill>
                  <a:srgbClr val="FF0000"/>
                </a:solidFill>
              </a:rPr>
              <a:t>résultats </a:t>
            </a:r>
            <a:r>
              <a:rPr lang="en-US" sz="2800"/>
              <a:t>à l'aide</a:t>
            </a:r>
            <a:r>
              <a:rPr lang="en-US" sz="2800">
                <a:solidFill>
                  <a:srgbClr val="FF0000"/>
                </a:solidFill>
              </a:rPr>
              <a:t> d'indicateurs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9698"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2969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9700"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r>
              <a:rPr lang="en-US" sz="3200" b="1">
                <a:solidFill>
                  <a:schemeClr val="tx2"/>
                </a:solidFill>
                <a:latin typeface="Helvetica"/>
              </a:rPr>
              <a:t>Que sont les contributions, les productions et les résultats ?</a:t>
            </a:r>
          </a:p>
        </p:txBody>
      </p:sp>
      <p:sp>
        <p:nvSpPr>
          <p:cNvPr id="13" name="Down Arrow 12"/>
          <p:cNvSpPr>
            <a:spLocks noChangeArrowheads="1"/>
          </p:cNvSpPr>
          <p:nvPr/>
        </p:nvSpPr>
        <p:spPr bwMode="auto">
          <a:xfrm>
            <a:off x="0" y="1828800"/>
            <a:ext cx="4495800" cy="4038600"/>
          </a:xfrm>
          <a:prstGeom prst="downArrow">
            <a:avLst>
              <a:gd name="adj1" fmla="val 50000"/>
              <a:gd name="adj2" fmla="val 50000"/>
            </a:avLst>
          </a:prstGeom>
          <a:solidFill>
            <a:srgbClr val="FF0000"/>
          </a:solidFill>
          <a:ln w="9525" algn="ctr">
            <a:solidFill>
              <a:schemeClr val="tx1"/>
            </a:solidFill>
            <a:round/>
            <a:headEnd/>
            <a:tailEnd/>
          </a:ln>
        </p:spPr>
        <p:txBody>
          <a:bodyPr/>
          <a:lstStyle/>
          <a:p>
            <a:pPr algn="ctr" eaLnBrk="0" hangingPunct="0"/>
            <a:r>
              <a:rPr lang="en-US" b="1">
                <a:solidFill>
                  <a:schemeClr val="bg1"/>
                </a:solidFill>
              </a:rPr>
              <a:t>Contributions</a:t>
            </a:r>
          </a:p>
          <a:p>
            <a:pPr algn="ctr" eaLnBrk="0" hangingPunct="0"/>
            <a:endParaRPr/>
          </a:p>
          <a:p>
            <a:pPr algn="ctr" eaLnBrk="0" hangingPunct="0"/>
            <a:r>
              <a:rPr lang="en-US" sz="2200">
                <a:solidFill>
                  <a:schemeClr val="bg1"/>
                </a:solidFill>
              </a:rPr>
              <a:t>Toute ressource qui alimente le programme </a:t>
            </a:r>
          </a:p>
          <a:p>
            <a:pPr algn="ctr" eaLnBrk="0" hangingPunct="0"/>
            <a:endParaRPr/>
          </a:p>
          <a:p>
            <a:pPr algn="ctr" eaLnBrk="0" hangingPunct="0"/>
            <a:r>
              <a:rPr lang="en-US" sz="2200">
                <a:solidFill>
                  <a:schemeClr val="bg1"/>
                </a:solidFill>
              </a:rPr>
              <a:t>Ex. : fonds, matériels, personnel, temps </a:t>
            </a:r>
          </a:p>
        </p:txBody>
      </p:sp>
      <p:sp>
        <p:nvSpPr>
          <p:cNvPr id="15" name="Right Arrow 14"/>
          <p:cNvSpPr>
            <a:spLocks noChangeArrowheads="1"/>
          </p:cNvSpPr>
          <p:nvPr/>
        </p:nvSpPr>
        <p:spPr bwMode="auto">
          <a:xfrm>
            <a:off x="4191000" y="1295400"/>
            <a:ext cx="4953000" cy="2971800"/>
          </a:xfrm>
          <a:prstGeom prst="rightArrow">
            <a:avLst>
              <a:gd name="adj1" fmla="val 50000"/>
              <a:gd name="adj2" fmla="val 50000"/>
            </a:avLst>
          </a:prstGeom>
          <a:solidFill>
            <a:srgbClr val="F26429"/>
          </a:solidFill>
          <a:ln w="9525" algn="ctr">
            <a:solidFill>
              <a:schemeClr val="tx1"/>
            </a:solidFill>
            <a:round/>
            <a:headEnd/>
            <a:tailEnd/>
          </a:ln>
        </p:spPr>
        <p:txBody>
          <a:bodyPr/>
          <a:lstStyle/>
          <a:p>
            <a:pPr marL="63500" lvl="1" eaLnBrk="0" hangingPunct="0"/>
            <a:r>
              <a:rPr lang="en-US" sz="1800" b="1" dirty="0" smtClean="0"/>
              <a:t>Production</a:t>
            </a:r>
            <a:r>
              <a:rPr lang="en-US" sz="1800" b="1" dirty="0"/>
              <a:t> : </a:t>
            </a:r>
            <a:r>
              <a:rPr lang="en-US" sz="1800" dirty="0" err="1"/>
              <a:t>réussites</a:t>
            </a:r>
            <a:r>
              <a:rPr lang="en-US" sz="1800" dirty="0"/>
              <a:t> </a:t>
            </a:r>
            <a:r>
              <a:rPr lang="en-US" sz="1800" dirty="0" err="1"/>
              <a:t>mesurables</a:t>
            </a:r>
            <a:r>
              <a:rPr lang="en-US" sz="1800" dirty="0"/>
              <a:t> qui </a:t>
            </a:r>
            <a:r>
              <a:rPr lang="en-US" sz="1800" dirty="0" err="1"/>
              <a:t>ressortent</a:t>
            </a:r>
            <a:r>
              <a:rPr lang="en-US" sz="1800" dirty="0"/>
              <a:t> </a:t>
            </a:r>
            <a:r>
              <a:rPr lang="en-US" sz="1800" dirty="0" err="1"/>
              <a:t>ou</a:t>
            </a:r>
            <a:r>
              <a:rPr lang="en-US" sz="1800" dirty="0"/>
              <a:t> qui </a:t>
            </a:r>
            <a:r>
              <a:rPr lang="en-US" sz="1800" dirty="0" err="1"/>
              <a:t>découlent</a:t>
            </a:r>
            <a:r>
              <a:rPr lang="en-US" sz="1800" dirty="0"/>
              <a:t> de </a:t>
            </a:r>
            <a:r>
              <a:rPr lang="en-US" sz="1800" dirty="0" err="1"/>
              <a:t>l'intervention</a:t>
            </a:r>
            <a:endParaRPr lang="en-US" sz="1800" dirty="0"/>
          </a:p>
          <a:p>
            <a:pPr marL="63500" lvl="1" eaLnBrk="0" hangingPunct="0"/>
            <a:r>
              <a:rPr lang="en-US" sz="1800" b="1" dirty="0"/>
              <a:t>Ex. : </a:t>
            </a:r>
            <a:r>
              <a:rPr lang="en-US" sz="1800" dirty="0" err="1"/>
              <a:t>nombre</a:t>
            </a:r>
            <a:r>
              <a:rPr lang="en-US" sz="1800" dirty="0"/>
              <a:t> de </a:t>
            </a:r>
            <a:r>
              <a:rPr lang="en-US" sz="1800" dirty="0" err="1"/>
              <a:t>personnes</a:t>
            </a:r>
            <a:r>
              <a:rPr lang="en-US" sz="1800" dirty="0"/>
              <a:t> </a:t>
            </a:r>
            <a:r>
              <a:rPr lang="en-US" sz="1800" dirty="0" err="1"/>
              <a:t>formées</a:t>
            </a:r>
            <a:r>
              <a:rPr lang="en-US" sz="1800" dirty="0"/>
              <a:t>, </a:t>
            </a:r>
            <a:r>
              <a:rPr lang="en-US" sz="1800" dirty="0" err="1"/>
              <a:t>nombre</a:t>
            </a:r>
            <a:r>
              <a:rPr lang="en-US" sz="1800" dirty="0"/>
              <a:t> de </a:t>
            </a:r>
            <a:r>
              <a:rPr lang="en-US" sz="1800" dirty="0" err="1"/>
              <a:t>réunions</a:t>
            </a:r>
            <a:r>
              <a:rPr lang="en-US" sz="1800" dirty="0"/>
              <a:t> </a:t>
            </a:r>
            <a:r>
              <a:rPr lang="en-US" sz="1800" dirty="0" err="1"/>
              <a:t>tenues</a:t>
            </a:r>
            <a:r>
              <a:rPr lang="en-US" sz="1800" dirty="0"/>
              <a:t>, etc.  </a:t>
            </a:r>
          </a:p>
        </p:txBody>
      </p:sp>
      <p:sp>
        <p:nvSpPr>
          <p:cNvPr id="10" name="Right Arrow 9"/>
          <p:cNvSpPr>
            <a:spLocks noChangeArrowheads="1"/>
          </p:cNvSpPr>
          <p:nvPr/>
        </p:nvSpPr>
        <p:spPr bwMode="auto">
          <a:xfrm>
            <a:off x="4191000" y="4114800"/>
            <a:ext cx="4953000" cy="2971800"/>
          </a:xfrm>
          <a:prstGeom prst="rightArrow">
            <a:avLst>
              <a:gd name="adj1" fmla="val 50000"/>
              <a:gd name="adj2" fmla="val 50000"/>
            </a:avLst>
          </a:prstGeom>
          <a:solidFill>
            <a:srgbClr val="F2CB1C"/>
          </a:solidFill>
          <a:ln w="9525" algn="ctr">
            <a:solidFill>
              <a:schemeClr val="tx1"/>
            </a:solidFill>
            <a:round/>
            <a:headEnd/>
            <a:tailEnd/>
          </a:ln>
        </p:spPr>
        <p:txBody>
          <a:bodyPr/>
          <a:lstStyle/>
          <a:p>
            <a:pPr marL="228600" lvl="1" eaLnBrk="0" hangingPunct="0"/>
            <a:r>
              <a:rPr lang="en-US" sz="1800" b="1"/>
              <a:t>Résultats : </a:t>
            </a:r>
            <a:r>
              <a:rPr lang="en-US" sz="1800"/>
              <a:t>Changements survenus </a:t>
            </a:r>
            <a:r>
              <a:rPr lang="en-US" sz="1800">
                <a:solidFill>
                  <a:srgbClr val="000000"/>
                </a:solidFill>
              </a:rPr>
              <a:t>du fait du programme</a:t>
            </a:r>
          </a:p>
          <a:p>
            <a:pPr marL="228600" lvl="1" eaLnBrk="0" hangingPunct="0"/>
            <a:r>
              <a:rPr lang="en-US" sz="1800" b="1">
                <a:solidFill>
                  <a:srgbClr val="000000"/>
                </a:solidFill>
              </a:rPr>
              <a:t>Ex. : </a:t>
            </a:r>
            <a:r>
              <a:rPr lang="en-US" sz="1800">
                <a:solidFill>
                  <a:srgbClr val="000000"/>
                </a:solidFill>
              </a:rPr>
              <a:t>amélioration du bien-être psychosocial, des aptitudes et des connaissances liées au SPS,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1746"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spAutoFit/>
          </a:bodyPr>
          <a:lstStyle/>
          <a:p>
            <a:pPr algn="r">
              <a:spcBef>
                <a:spcPct val="20000"/>
              </a:spcBef>
            </a:pPr>
            <a:r>
              <a:rPr lang="da-DK" sz="1000" b="1">
                <a:solidFill>
                  <a:srgbClr val="FF0000"/>
                </a:solidFill>
                <a:latin typeface="Helvetica"/>
              </a:rPr>
              <a:t>INTERVENTIONS PSYCHOSOCIALES</a:t>
            </a:r>
            <a:r>
              <a:rPr lang="da-DK" sz="1000" b="1">
                <a:latin typeface="Helvetica"/>
              </a:rPr>
              <a:t>SUIVI ET ÉVALUATION</a:t>
            </a:r>
          </a:p>
        </p:txBody>
      </p:sp>
      <p:pic>
        <p:nvPicPr>
          <p:cNvPr id="3174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1748"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lstStyle/>
          <a:p>
            <a:pPr algn="ctr"/>
            <a:r>
              <a:rPr lang="da-DK" sz="3200" b="1">
                <a:solidFill>
                  <a:schemeClr val="tx2"/>
                </a:solidFill>
                <a:latin typeface="Helvetica"/>
              </a:rPr>
              <a:t>INDICATEURS</a:t>
            </a:r>
          </a:p>
        </p:txBody>
      </p:sp>
      <p:sp>
        <p:nvSpPr>
          <p:cNvPr id="31749" name="Rectangle 9"/>
          <p:cNvSpPr>
            <a:spLocks noChangeArrowheads="1"/>
          </p:cNvSpPr>
          <p:nvPr/>
        </p:nvSpPr>
        <p:spPr bwMode="auto">
          <a:xfrm>
            <a:off x="457200" y="2819400"/>
            <a:ext cx="7924800" cy="1416050"/>
          </a:xfrm>
          <a:prstGeom prst="rect">
            <a:avLst/>
          </a:prstGeom>
          <a:noFill/>
          <a:ln w="9525">
            <a:noFill/>
            <a:miter lim="800000"/>
            <a:headEnd/>
            <a:tailEnd/>
          </a:ln>
        </p:spPr>
        <p:txBody>
          <a:bodyPr>
            <a:spAutoFit/>
          </a:bodyPr>
          <a:lstStyle/>
          <a:p>
            <a:pPr marL="114300" algn="ctr" eaLnBrk="0" hangingPunct="0">
              <a:spcAft>
                <a:spcPts val="3600"/>
              </a:spcAft>
            </a:pPr>
            <a:r>
              <a:rPr lang="en-US" sz="2800" b="1"/>
              <a:t>Réflexion sur :</a:t>
            </a:r>
          </a:p>
          <a:p>
            <a:pPr marL="114300" algn="ctr" eaLnBrk="0" hangingPunct="0">
              <a:spcAft>
                <a:spcPts val="3600"/>
              </a:spcAft>
            </a:pPr>
            <a:r>
              <a:rPr lang="en-US" sz="2800"/>
              <a:t>Qu'est-ce que les indicateurs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Helvetica"/>
        <a:ea typeface="ヒラギノ角ゴ Pro W3"/>
        <a:cs typeface="ヒラギノ角ゴ Pro W3"/>
      </a:majorFont>
      <a:minorFont>
        <a:latin typeface="Helvetica"/>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13304</TotalTime>
  <Words>6761</Words>
  <Application>Microsoft Office PowerPoint</Application>
  <PresentationFormat>On-screen Show (4:3)</PresentationFormat>
  <Paragraphs>520</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Blank Presentation</vt:lpstr>
      <vt:lpstr>Slide 1</vt:lpstr>
      <vt:lpstr>  </vt:lpstr>
      <vt:lpstr>Notez un mot ou une phrase que vous associez au terme « suivi » sur les cartes que vous avez reçues.  Lorsque vous aurez terminé, affichez vos cartes sur le tableau/espace mural.   Si quelqu'un a écrit le même mot que vous, placez votre carte sur la sienne.  </vt:lpstr>
      <vt:lpstr>Le suivi est constitué du processus régulier et continu de collecte et d'analyse des données permettant d'évaluer les avancées et le développement. </vt:lpstr>
      <vt:lpstr>Slide 5</vt:lpstr>
      <vt:lpstr>Slide 6</vt:lpstr>
      <vt:lpstr>La réponse est-elle encore adaptée aux besoins de la population ? </vt:lpstr>
      <vt:lpstr>Slide 8</vt:lpstr>
      <vt:lpstr>Slide 9</vt:lpstr>
      <vt:lpstr>Slide 10</vt:lpstr>
      <vt:lpstr>Slide 11</vt:lpstr>
      <vt:lpstr>Slide 12</vt:lpstr>
      <vt:lpstr>Slide 13</vt:lpstr>
      <vt:lpstr>Slide 14</vt:lpstr>
      <vt:lpstr>En groupes de réflexion de 2 ou 3, discutez de ce que sont les évaluations et de ce en quoi elles diffèrent du suivi.   Essayez de rédiger une définition simple et précise du rôle de l'évaluation dans la réponse psychosociale.   </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vector>
  </TitlesOfParts>
  <Company>Office 2004 Test Drive 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pc</cp:lastModifiedBy>
  <cp:revision>321</cp:revision>
  <dcterms:created xsi:type="dcterms:W3CDTF">2010-11-22T13:51:30Z</dcterms:created>
  <dcterms:modified xsi:type="dcterms:W3CDTF">2012-06-13T17:06:42Z</dcterms:modified>
</cp:coreProperties>
</file>