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6" r:id="rId2"/>
    <p:sldId id="259" r:id="rId3"/>
    <p:sldId id="293" r:id="rId4"/>
    <p:sldId id="298" r:id="rId5"/>
    <p:sldId id="303" r:id="rId6"/>
    <p:sldId id="299" r:id="rId7"/>
    <p:sldId id="294" r:id="rId8"/>
    <p:sldId id="300" r:id="rId9"/>
    <p:sldId id="296" r:id="rId10"/>
    <p:sldId id="264" r:id="rId11"/>
    <p:sldId id="285" r:id="rId12"/>
    <p:sldId id="267" r:id="rId13"/>
    <p:sldId id="268" r:id="rId14"/>
    <p:sldId id="286" r:id="rId15"/>
    <p:sldId id="301" r:id="rId16"/>
    <p:sldId id="287" r:id="rId17"/>
    <p:sldId id="271" r:id="rId18"/>
    <p:sldId id="289" r:id="rId19"/>
    <p:sldId id="290" r:id="rId20"/>
    <p:sldId id="302" r:id="rId21"/>
    <p:sldId id="292" r:id="rId22"/>
    <p:sldId id="273" r:id="rId23"/>
    <p:sldId id="305" r:id="rId2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ED4"/>
    <a:srgbClr val="5F1F9F"/>
    <a:srgbClr val="872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30" autoAdjust="0"/>
  </p:normalViewPr>
  <p:slideViewPr>
    <p:cSldViewPr>
      <p:cViewPr>
        <p:scale>
          <a:sx n="81" d="100"/>
          <a:sy n="81" d="100"/>
        </p:scale>
        <p:origin x="-546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12142-CAF0-4398-B413-3421A1BD2171}" type="datetimeFigureOut">
              <a:rPr lang="da-DK" smtClean="0"/>
              <a:t>09-06-2015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F00FB-3884-4257-85B1-DE9BEC31863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883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10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11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12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13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14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15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16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17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18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19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2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20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21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22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23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3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4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5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6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7</a:t>
            </a:fld>
            <a:endParaRPr lang="da-DK" altLang="da-DK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8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D02EC-99C0-4B87-9708-0AEE8F4281DC}" type="slidenum">
              <a:rPr lang="da-DK" altLang="da-DK">
                <a:solidFill>
                  <a:prstClr val="black"/>
                </a:solidFill>
              </a:rPr>
              <a:pPr/>
              <a:t>9</a:t>
            </a:fld>
            <a:endParaRPr lang="da-DK" altLang="da-DK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C73-13EC-496B-9469-9A4F7AA8ACE6}" type="datetimeFigureOut">
              <a:rPr lang="da-DK" smtClean="0"/>
              <a:t>09-06-2015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9EBC-53FD-494E-A1FF-514F791B6D7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053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C73-13EC-496B-9469-9A4F7AA8ACE6}" type="datetimeFigureOut">
              <a:rPr lang="da-DK" smtClean="0"/>
              <a:t>09-06-2015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9EBC-53FD-494E-A1FF-514F791B6D7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45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C73-13EC-496B-9469-9A4F7AA8ACE6}" type="datetimeFigureOut">
              <a:rPr lang="da-DK" smtClean="0"/>
              <a:t>09-06-2015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9EBC-53FD-494E-A1FF-514F791B6D7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610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C73-13EC-496B-9469-9A4F7AA8ACE6}" type="datetimeFigureOut">
              <a:rPr lang="da-DK" smtClean="0"/>
              <a:t>09-06-2015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9EBC-53FD-494E-A1FF-514F791B6D7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60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C73-13EC-496B-9469-9A4F7AA8ACE6}" type="datetimeFigureOut">
              <a:rPr lang="da-DK" smtClean="0"/>
              <a:t>09-06-2015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9EBC-53FD-494E-A1FF-514F791B6D7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8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C73-13EC-496B-9469-9A4F7AA8ACE6}" type="datetimeFigureOut">
              <a:rPr lang="da-DK" smtClean="0"/>
              <a:t>09-06-2015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9EBC-53FD-494E-A1FF-514F791B6D7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362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C73-13EC-496B-9469-9A4F7AA8ACE6}" type="datetimeFigureOut">
              <a:rPr lang="da-DK" smtClean="0"/>
              <a:t>09-06-2015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9EBC-53FD-494E-A1FF-514F791B6D7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697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C73-13EC-496B-9469-9A4F7AA8ACE6}" type="datetimeFigureOut">
              <a:rPr lang="da-DK" smtClean="0"/>
              <a:t>09-06-2015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9EBC-53FD-494E-A1FF-514F791B6D7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401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C73-13EC-496B-9469-9A4F7AA8ACE6}" type="datetimeFigureOut">
              <a:rPr lang="da-DK" smtClean="0"/>
              <a:t>09-06-2015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9EBC-53FD-494E-A1FF-514F791B6D7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010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C73-13EC-496B-9469-9A4F7AA8ACE6}" type="datetimeFigureOut">
              <a:rPr lang="da-DK" smtClean="0"/>
              <a:t>09-06-2015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9EBC-53FD-494E-A1FF-514F791B6D7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056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0C73-13EC-496B-9469-9A4F7AA8ACE6}" type="datetimeFigureOut">
              <a:rPr lang="da-DK" smtClean="0"/>
              <a:t>09-06-2015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9EBC-53FD-494E-A1FF-514F791B6D7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991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F0C73-13EC-496B-9469-9A4F7AA8ACE6}" type="datetimeFigureOut">
              <a:rPr lang="da-DK" smtClean="0"/>
              <a:t>09-06-2015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69EBC-53FD-494E-A1FF-514F791B6D7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65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0032" y="2780928"/>
            <a:ext cx="23762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altLang="en-US" b="1" dirty="0" smtClean="0"/>
          </a:p>
          <a:p>
            <a:r>
              <a:rPr lang="da-DK" altLang="en-US" sz="1600" b="1" dirty="0" err="1" smtClean="0"/>
              <a:t>Facilitator</a:t>
            </a:r>
            <a:r>
              <a:rPr lang="da-DK" altLang="en-US" sz="1600" b="1" dirty="0" smtClean="0"/>
              <a:t>: [</a:t>
            </a:r>
            <a:r>
              <a:rPr lang="da-DK" altLang="en-US" sz="1600" b="1" dirty="0" err="1" smtClean="0"/>
              <a:t>Insert</a:t>
            </a:r>
            <a:r>
              <a:rPr lang="da-DK" altLang="en-US" sz="1600" b="1" dirty="0" smtClean="0"/>
              <a:t> </a:t>
            </a:r>
            <a:r>
              <a:rPr lang="da-DK" altLang="en-US" sz="1600" b="1" dirty="0" err="1" smtClean="0"/>
              <a:t>name</a:t>
            </a:r>
            <a:r>
              <a:rPr lang="da-DK" altLang="en-US" sz="1600" b="1" dirty="0" smtClean="0"/>
              <a:t>] </a:t>
            </a:r>
          </a:p>
          <a:p>
            <a:endParaRPr lang="da-DK" altLang="en-US" sz="1600" b="1" dirty="0" smtClean="0"/>
          </a:p>
          <a:p>
            <a:r>
              <a:rPr lang="da-DK" altLang="en-US" sz="1600" b="1" dirty="0" smtClean="0"/>
              <a:t>Date</a:t>
            </a:r>
            <a:r>
              <a:rPr lang="da-DK" altLang="en-US" sz="1600" b="1" dirty="0" smtClean="0"/>
              <a:t>: [</a:t>
            </a:r>
            <a:r>
              <a:rPr lang="da-DK" altLang="en-US" sz="1600" b="1" dirty="0" err="1" smtClean="0"/>
              <a:t>Insert</a:t>
            </a:r>
            <a:r>
              <a:rPr lang="da-DK" altLang="en-US" sz="1600" b="1" dirty="0" smtClean="0"/>
              <a:t>]</a:t>
            </a:r>
          </a:p>
          <a:p>
            <a:endParaRPr lang="da-DK" altLang="en-US" sz="1600" b="1" dirty="0" smtClean="0"/>
          </a:p>
          <a:p>
            <a:r>
              <a:rPr lang="da-DK" altLang="en-US" sz="1600" b="1" dirty="0" err="1" smtClean="0"/>
              <a:t>Venue</a:t>
            </a:r>
            <a:r>
              <a:rPr lang="da-DK" altLang="en-US" sz="1600" b="1" dirty="0" smtClean="0"/>
              <a:t>: [</a:t>
            </a:r>
            <a:r>
              <a:rPr lang="da-DK" altLang="en-US" sz="1600" b="1" dirty="0" err="1" smtClean="0"/>
              <a:t>Insert</a:t>
            </a:r>
            <a:r>
              <a:rPr lang="da-DK" altLang="en-US" sz="1600" b="1" dirty="0" smtClean="0"/>
              <a:t>]</a:t>
            </a:r>
            <a:endParaRPr lang="da-DK" altLang="en-US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18" y="2132856"/>
            <a:ext cx="2718192" cy="3312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 descr="C:\Users\anhan\AppData\Local\Microsoft\Windows\Temporary Internet Files\Content.Outlook\UHIVNHEO\Juul-kommunikatio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60" y="6175028"/>
            <a:ext cx="428600" cy="22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nhan\AppData\Local\Microsoft\Windows\Temporary Internet Files\Content.Outlook\UHIVNHEO\lftw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53" y="6128827"/>
            <a:ext cx="864096" cy="28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nhan\AppData\Local\Microsoft\Windows\Temporary Internet Files\Content.Outlook\UHIVNHEO\ICSSPE_RGB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175028"/>
            <a:ext cx="1011835" cy="22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T:\Reference Centre\3. Communications\5. Graphics, Logos &amp; Illustrations\Logos\PS Centre Logos\PSCentreLOGO_white\centre-logo-transpare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128827"/>
            <a:ext cx="1283662" cy="28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405_pp_trainers_A1B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" y="154282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99973" y="799837"/>
            <a:ext cx="2349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600" b="1" dirty="0" err="1" smtClean="0"/>
              <a:t>Wellcome</a:t>
            </a:r>
            <a:r>
              <a:rPr lang="da-DK" sz="3600" b="1" dirty="0" smtClean="0"/>
              <a:t> !</a:t>
            </a:r>
            <a:endParaRPr lang="da-DK" sz="3600" b="1" dirty="0"/>
          </a:p>
        </p:txBody>
      </p:sp>
    </p:spTree>
    <p:extLst>
      <p:ext uri="{BB962C8B-B14F-4D97-AF65-F5344CB8AC3E}">
        <p14:creationId xmlns:p14="http://schemas.microsoft.com/office/powerpoint/2010/main" val="19927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da-DK" altLang="da-DK" sz="2800" b="1" dirty="0" err="1" smtClean="0"/>
              <a:t>What</a:t>
            </a:r>
            <a:r>
              <a:rPr lang="da-DK" altLang="da-DK" sz="2800" b="1" dirty="0" smtClean="0"/>
              <a:t> is </a:t>
            </a:r>
            <a:r>
              <a:rPr lang="da-DK" altLang="da-DK" sz="2800" b="1" dirty="0" err="1" smtClean="0"/>
              <a:t>d</a:t>
            </a:r>
            <a:r>
              <a:rPr lang="da-DK" altLang="da-DK" sz="2800" b="1" dirty="0" err="1" smtClean="0">
                <a:solidFill>
                  <a:schemeClr val="tx1"/>
                </a:solidFill>
              </a:rPr>
              <a:t>isability</a:t>
            </a:r>
            <a:r>
              <a:rPr lang="da-DK" altLang="da-DK" sz="2800" b="1" dirty="0"/>
              <a:t>?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1746" y="2130425"/>
            <a:ext cx="76306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Disability is an </a:t>
            </a:r>
            <a:r>
              <a:rPr lang="en-US" sz="1600" dirty="0"/>
              <a:t>u</a:t>
            </a:r>
            <a:r>
              <a:rPr lang="en-US" sz="1600" dirty="0" smtClean="0"/>
              <a:t>mbrella term, defined in relation to:</a:t>
            </a:r>
            <a:endParaRPr lang="en-US" sz="1600" dirty="0"/>
          </a:p>
          <a:p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63AED4"/>
                </a:solidFill>
              </a:rPr>
              <a:t>Impairment: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/>
              <a:t>problem in body function or </a:t>
            </a:r>
            <a:r>
              <a:rPr lang="en-US" sz="1600" dirty="0" smtClean="0"/>
              <a:t>structure.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63AED4"/>
                </a:solidFill>
              </a:rPr>
              <a:t>A</a:t>
            </a:r>
            <a:r>
              <a:rPr lang="en-US" sz="1600" b="1" dirty="0" smtClean="0">
                <a:solidFill>
                  <a:srgbClr val="63AED4"/>
                </a:solidFill>
              </a:rPr>
              <a:t>ctivity limitation: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difficulty </a:t>
            </a:r>
            <a:r>
              <a:rPr lang="en-US" sz="1600" dirty="0"/>
              <a:t>encountered by an individual in executing a task or </a:t>
            </a:r>
            <a:r>
              <a:rPr lang="en-US" sz="1600" dirty="0" smtClean="0"/>
              <a:t>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63AED4"/>
                </a:solidFill>
              </a:rPr>
              <a:t>P</a:t>
            </a:r>
            <a:r>
              <a:rPr lang="en-US" sz="1600" b="1" dirty="0" smtClean="0">
                <a:solidFill>
                  <a:srgbClr val="63AED4"/>
                </a:solidFill>
              </a:rPr>
              <a:t>articipation restriction: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problems </a:t>
            </a:r>
            <a:r>
              <a:rPr lang="en-US" sz="1600" dirty="0"/>
              <a:t>experienced by an individual in involvement </a:t>
            </a:r>
            <a:r>
              <a:rPr lang="en-US" sz="1600" dirty="0" smtClean="0"/>
              <a:t>in life </a:t>
            </a:r>
            <a:r>
              <a:rPr lang="en-US" sz="1600" dirty="0"/>
              <a:t>situations.</a:t>
            </a:r>
          </a:p>
          <a:p>
            <a:endParaRPr lang="en-GB" sz="1600" i="1" dirty="0" smtClean="0"/>
          </a:p>
          <a:p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7935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en-US" altLang="da-DK" sz="2800" b="1" dirty="0"/>
              <a:t>Barriers for persons with disabilities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110" y="2130425"/>
            <a:ext cx="74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endParaRPr lang="da-DK" dirty="0"/>
          </a:p>
        </p:txBody>
      </p:sp>
      <p:sp>
        <p:nvSpPr>
          <p:cNvPr id="4" name="Rectangle 3"/>
          <p:cNvSpPr/>
          <p:nvPr/>
        </p:nvSpPr>
        <p:spPr>
          <a:xfrm>
            <a:off x="554704" y="1844824"/>
            <a:ext cx="7903496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Discuss </a:t>
            </a:r>
            <a:r>
              <a:rPr lang="en-US" sz="1600" dirty="0"/>
              <a:t>in your groups the </a:t>
            </a:r>
            <a:r>
              <a:rPr lang="en-US" sz="1600" b="1" dirty="0">
                <a:solidFill>
                  <a:srgbClr val="63AED4"/>
                </a:solidFill>
              </a:rPr>
              <a:t>potential barriers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/>
              <a:t>for your target group </a:t>
            </a:r>
            <a:r>
              <a:rPr lang="en-US" sz="1600" dirty="0" smtClean="0"/>
              <a:t>in participating </a:t>
            </a:r>
            <a:r>
              <a:rPr lang="en-US" sz="1600" dirty="0"/>
              <a:t>in society  (physical,  attitudinal and institutional barriers</a:t>
            </a:r>
            <a:r>
              <a:rPr lang="en-US" sz="1600" dirty="0" smtClean="0"/>
              <a:t>). </a:t>
            </a:r>
          </a:p>
          <a:p>
            <a:pPr marL="342900" lvl="0" indent="-342900">
              <a:buFont typeface="+mj-lt"/>
              <a:buAutoNum type="arabicPeriod"/>
            </a:pP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Consider </a:t>
            </a:r>
            <a:r>
              <a:rPr lang="en-US" sz="1600" b="1" dirty="0">
                <a:solidFill>
                  <a:srgbClr val="63AED4"/>
                </a:solidFill>
              </a:rPr>
              <a:t>gender issues </a:t>
            </a:r>
            <a:r>
              <a:rPr lang="en-US" sz="1600" dirty="0"/>
              <a:t>related to your target group.</a:t>
            </a:r>
          </a:p>
          <a:p>
            <a:pPr marL="342900" lvl="0" indent="-342900">
              <a:buFont typeface="+mj-lt"/>
              <a:buAutoNum type="arabicPeriod"/>
            </a:pPr>
            <a:endParaRPr lang="en-US" sz="1600" dirty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Discuss </a:t>
            </a:r>
            <a:r>
              <a:rPr lang="en-US" sz="1600" dirty="0"/>
              <a:t>how volunteers and professionals can </a:t>
            </a:r>
            <a:r>
              <a:rPr lang="en-US" sz="1600" b="1" dirty="0">
                <a:solidFill>
                  <a:srgbClr val="63AED4"/>
                </a:solidFill>
              </a:rPr>
              <a:t>help </a:t>
            </a:r>
            <a:r>
              <a:rPr lang="en-US" sz="1600" b="1" dirty="0" smtClean="0">
                <a:solidFill>
                  <a:srgbClr val="63AED4"/>
                </a:solidFill>
              </a:rPr>
              <a:t>break </a:t>
            </a:r>
            <a:r>
              <a:rPr lang="en-US" sz="1600" b="1" dirty="0">
                <a:solidFill>
                  <a:srgbClr val="63AED4"/>
                </a:solidFill>
              </a:rPr>
              <a:t>down these barriers </a:t>
            </a:r>
            <a:r>
              <a:rPr lang="en-US" sz="1600" dirty="0" smtClean="0"/>
              <a:t>(e.g. is </a:t>
            </a:r>
            <a:r>
              <a:rPr lang="en-US" sz="1600" dirty="0"/>
              <a:t>there a need for </a:t>
            </a:r>
            <a:r>
              <a:rPr lang="en-US" sz="1600" dirty="0" smtClean="0"/>
              <a:t>advocacy? </a:t>
            </a:r>
            <a:r>
              <a:rPr lang="en-US" sz="1600" dirty="0"/>
              <a:t>how should they communicate with persons with </a:t>
            </a:r>
            <a:r>
              <a:rPr lang="en-US" sz="1600" dirty="0" smtClean="0"/>
              <a:t>disabilities, </a:t>
            </a:r>
            <a:r>
              <a:rPr lang="en-US" sz="1600" dirty="0"/>
              <a:t>etc.?) </a:t>
            </a:r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endParaRPr lang="en-US" sz="1600" i="1" dirty="0"/>
          </a:p>
          <a:p>
            <a:pPr lvl="0"/>
            <a:r>
              <a:rPr lang="en-US" sz="1600" i="1" dirty="0" smtClean="0"/>
              <a:t>Note your discussion points on a flipchart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1011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3344" y="595998"/>
            <a:ext cx="7704856" cy="1066800"/>
          </a:xfrm>
        </p:spPr>
        <p:txBody>
          <a:bodyPr>
            <a:normAutofit/>
          </a:bodyPr>
          <a:lstStyle/>
          <a:p>
            <a:r>
              <a:rPr lang="en-GB" sz="2800" b="1" dirty="0"/>
              <a:t>Psychosocial well-being of persons with disabilities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371600" y="42930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110" y="2130425"/>
            <a:ext cx="74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endParaRPr lang="da-DK" dirty="0"/>
          </a:p>
        </p:txBody>
      </p:sp>
      <p:sp>
        <p:nvSpPr>
          <p:cNvPr id="3" name="Rectangle 2"/>
          <p:cNvSpPr/>
          <p:nvPr/>
        </p:nvSpPr>
        <p:spPr>
          <a:xfrm>
            <a:off x="623290" y="2060848"/>
            <a:ext cx="48128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What </a:t>
            </a:r>
            <a:r>
              <a:rPr lang="en-US" sz="1600" dirty="0"/>
              <a:t>factors promote </a:t>
            </a:r>
            <a:r>
              <a:rPr lang="en-US" sz="1600" dirty="0" smtClean="0"/>
              <a:t>Maria’s psychosocial well-being in terms of:</a:t>
            </a:r>
          </a:p>
          <a:p>
            <a:r>
              <a:rPr lang="en-US" sz="16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physical factors?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psychological factors?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social factors?</a:t>
            </a:r>
          </a:p>
        </p:txBody>
      </p:sp>
      <p:pic>
        <p:nvPicPr>
          <p:cNvPr id="5" name="Billede 4" descr="Maria_72 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88840"/>
            <a:ext cx="292650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da-DK" altLang="da-DK" sz="2800" b="1" dirty="0" smtClean="0">
                <a:solidFill>
                  <a:schemeClr val="tx1"/>
                </a:solidFill>
              </a:rPr>
              <a:t>The </a:t>
            </a:r>
            <a:r>
              <a:rPr lang="da-DK" altLang="da-DK" sz="2800" b="1" dirty="0" err="1" smtClean="0">
                <a:solidFill>
                  <a:schemeClr val="tx1"/>
                </a:solidFill>
              </a:rPr>
              <a:t>grieving</a:t>
            </a:r>
            <a:r>
              <a:rPr lang="da-DK" altLang="da-DK" sz="2800" b="1" dirty="0" smtClean="0">
                <a:solidFill>
                  <a:schemeClr val="tx1"/>
                </a:solidFill>
              </a:rPr>
              <a:t> </a:t>
            </a:r>
            <a:r>
              <a:rPr lang="da-DK" altLang="da-DK" sz="2800" b="1" dirty="0" err="1" smtClean="0">
                <a:solidFill>
                  <a:schemeClr val="tx1"/>
                </a:solidFill>
              </a:rPr>
              <a:t>process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110" y="2130425"/>
            <a:ext cx="74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endParaRPr lang="da-DK" dirty="0"/>
          </a:p>
        </p:txBody>
      </p:sp>
      <p:sp>
        <p:nvSpPr>
          <p:cNvPr id="3" name="Rectangle 2"/>
          <p:cNvSpPr/>
          <p:nvPr/>
        </p:nvSpPr>
        <p:spPr>
          <a:xfrm>
            <a:off x="827583" y="2190302"/>
            <a:ext cx="51845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1600" b="1" dirty="0" smtClean="0">
                <a:solidFill>
                  <a:srgbClr val="63AED4"/>
                </a:solidFill>
              </a:rPr>
              <a:t>Recognition </a:t>
            </a:r>
            <a:r>
              <a:rPr lang="en-GB" sz="1600" b="1" dirty="0">
                <a:solidFill>
                  <a:srgbClr val="63AED4"/>
                </a:solidFill>
              </a:rPr>
              <a:t>and understanding: </a:t>
            </a:r>
            <a:r>
              <a:rPr lang="en-GB" sz="1600" dirty="0"/>
              <a:t>Coming to terms with the fact that what is lost will not come back. </a:t>
            </a:r>
            <a:br>
              <a:rPr lang="en-GB" sz="1600" dirty="0"/>
            </a:br>
            <a:endParaRPr lang="en-GB" sz="1600" dirty="0" smtClean="0"/>
          </a:p>
          <a:p>
            <a:pPr marL="342900" indent="-342900">
              <a:buAutoNum type="arabicPeriod"/>
            </a:pPr>
            <a:r>
              <a:rPr lang="en-GB" sz="1600" b="1" dirty="0" smtClean="0">
                <a:solidFill>
                  <a:srgbClr val="63AED4"/>
                </a:solidFill>
              </a:rPr>
              <a:t>Managing </a:t>
            </a:r>
            <a:r>
              <a:rPr lang="en-GB" sz="1600" b="1" dirty="0">
                <a:solidFill>
                  <a:srgbClr val="63AED4"/>
                </a:solidFill>
              </a:rPr>
              <a:t>negative emotions</a:t>
            </a:r>
            <a:r>
              <a:rPr lang="en-GB" sz="1600" dirty="0">
                <a:solidFill>
                  <a:srgbClr val="63AED4"/>
                </a:solidFill>
              </a:rPr>
              <a:t>: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600" dirty="0"/>
              <a:t>Living through feelings of anger, sadness and frustration. </a:t>
            </a:r>
            <a:endParaRPr lang="en-GB" sz="1600" dirty="0" smtClean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b="1" dirty="0" smtClean="0">
                <a:solidFill>
                  <a:srgbClr val="63AED4"/>
                </a:solidFill>
              </a:rPr>
              <a:t>Skills</a:t>
            </a:r>
            <a:r>
              <a:rPr lang="en-GB" sz="1600" b="1" dirty="0">
                <a:solidFill>
                  <a:srgbClr val="63AED4"/>
                </a:solidFill>
              </a:rPr>
              <a:t>: </a:t>
            </a:r>
            <a:r>
              <a:rPr lang="en-GB" sz="1600" dirty="0"/>
              <a:t>Gaining new skills in the changed life situation. </a:t>
            </a:r>
            <a:endParaRPr lang="en-GB" sz="1600" dirty="0" smtClean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b="1" dirty="0" smtClean="0">
                <a:solidFill>
                  <a:srgbClr val="63AED4"/>
                </a:solidFill>
              </a:rPr>
              <a:t>Hope </a:t>
            </a:r>
            <a:r>
              <a:rPr lang="en-GB" sz="1600" b="1" dirty="0">
                <a:solidFill>
                  <a:srgbClr val="63AED4"/>
                </a:solidFill>
              </a:rPr>
              <a:t>and finding meaning in the future: </a:t>
            </a:r>
            <a:r>
              <a:rPr lang="en-GB" sz="1600" dirty="0"/>
              <a:t>Learning to live with the future. 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41011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en-GB" sz="2800" b="1" dirty="0"/>
              <a:t>B</a:t>
            </a:r>
            <a:r>
              <a:rPr lang="en-GB" sz="2800" b="1" dirty="0" smtClean="0"/>
              <a:t>asic </a:t>
            </a:r>
            <a:r>
              <a:rPr lang="en-GB" sz="2800" b="1" dirty="0"/>
              <a:t>elements of active listening 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110" y="2130425"/>
            <a:ext cx="74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endParaRPr lang="da-DK" dirty="0"/>
          </a:p>
        </p:txBody>
      </p:sp>
      <p:sp>
        <p:nvSpPr>
          <p:cNvPr id="3" name="Rectangle 2"/>
          <p:cNvSpPr/>
          <p:nvPr/>
        </p:nvSpPr>
        <p:spPr>
          <a:xfrm>
            <a:off x="706052" y="2098760"/>
            <a:ext cx="32178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Maintain eye contact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Use </a:t>
            </a:r>
            <a:r>
              <a:rPr lang="en-GB" sz="1600" dirty="0"/>
              <a:t>clarifying statements and summarizing </a:t>
            </a:r>
            <a:r>
              <a:rPr lang="en-GB" sz="1600" dirty="0" smtClean="0"/>
              <a:t>statements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Do not give opinions, argue or sympathize. </a:t>
            </a:r>
            <a:endParaRPr lang="en-GB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Use </a:t>
            </a:r>
            <a:r>
              <a:rPr lang="en-GB" sz="1600" dirty="0"/>
              <a:t>your own body language to convey your attention, </a:t>
            </a:r>
            <a:r>
              <a:rPr lang="en-GB" sz="1600" dirty="0" smtClean="0"/>
              <a:t>and appropriate </a:t>
            </a:r>
            <a:r>
              <a:rPr lang="en-GB" sz="1600" dirty="0"/>
              <a:t>facial expression </a:t>
            </a:r>
            <a:r>
              <a:rPr lang="en-GB" sz="1600" dirty="0" smtClean="0"/>
              <a:t>and </a:t>
            </a:r>
            <a:r>
              <a:rPr lang="en-GB" sz="1600" dirty="0"/>
              <a:t>words like ‘yes’, and ‘hmm,’ and ‘go on.’</a:t>
            </a:r>
            <a:endParaRPr lang="da-DK" sz="1600" dirty="0"/>
          </a:p>
        </p:txBody>
      </p:sp>
      <p:pic>
        <p:nvPicPr>
          <p:cNvPr id="9" name="Billede 8" descr="side-5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2220466"/>
            <a:ext cx="4139952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da-DK" altLang="da-DK" sz="2800" b="1" dirty="0" err="1" smtClean="0">
                <a:solidFill>
                  <a:schemeClr val="tx1"/>
                </a:solidFill>
              </a:rPr>
              <a:t>What</a:t>
            </a:r>
            <a:r>
              <a:rPr lang="da-DK" altLang="da-DK" sz="2800" b="1" dirty="0" smtClean="0">
                <a:solidFill>
                  <a:schemeClr val="tx1"/>
                </a:solidFill>
              </a:rPr>
              <a:t> </a:t>
            </a:r>
            <a:r>
              <a:rPr lang="da-DK" altLang="da-DK" sz="2800" b="1" dirty="0" err="1" smtClean="0">
                <a:solidFill>
                  <a:schemeClr val="tx1"/>
                </a:solidFill>
              </a:rPr>
              <a:t>does</a:t>
            </a:r>
            <a:r>
              <a:rPr lang="da-DK" altLang="da-DK" sz="2800" b="1" dirty="0" smtClean="0">
                <a:solidFill>
                  <a:schemeClr val="tx1"/>
                </a:solidFill>
              </a:rPr>
              <a:t> </a:t>
            </a:r>
            <a:r>
              <a:rPr lang="da-DK" altLang="da-DK" sz="2800" b="1" dirty="0" err="1"/>
              <a:t>i</a:t>
            </a:r>
            <a:r>
              <a:rPr lang="da-DK" altLang="da-DK" sz="2800" b="1" dirty="0" err="1" smtClean="0">
                <a:solidFill>
                  <a:schemeClr val="tx1"/>
                </a:solidFill>
              </a:rPr>
              <a:t>nclusion</a:t>
            </a:r>
            <a:r>
              <a:rPr lang="da-DK" altLang="da-DK" sz="2800" b="1" dirty="0" smtClean="0">
                <a:solidFill>
                  <a:schemeClr val="tx1"/>
                </a:solidFill>
              </a:rPr>
              <a:t> </a:t>
            </a:r>
            <a:r>
              <a:rPr lang="da-DK" altLang="da-DK" sz="2800" b="1" dirty="0" err="1" smtClean="0">
                <a:solidFill>
                  <a:schemeClr val="tx1"/>
                </a:solidFill>
              </a:rPr>
              <a:t>mean</a:t>
            </a:r>
            <a:r>
              <a:rPr lang="da-DK" altLang="da-DK" sz="2800" b="1" dirty="0" smtClean="0">
                <a:solidFill>
                  <a:schemeClr val="tx1"/>
                </a:solidFill>
              </a:rPr>
              <a:t> in </a:t>
            </a:r>
            <a:r>
              <a:rPr lang="da-DK" altLang="da-DK" sz="2800" b="1" dirty="0" err="1" smtClean="0">
                <a:solidFill>
                  <a:schemeClr val="tx1"/>
                </a:solidFill>
              </a:rPr>
              <a:t>practice</a:t>
            </a:r>
            <a:r>
              <a:rPr lang="da-DK" altLang="da-DK" sz="2800" b="1" dirty="0" smtClean="0">
                <a:solidFill>
                  <a:schemeClr val="tx1"/>
                </a:solidFill>
              </a:rPr>
              <a:t>?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371600" y="42930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225" y="2060848"/>
            <a:ext cx="799997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Including everyone, irrespective </a:t>
            </a:r>
            <a:r>
              <a:rPr lang="en-US" sz="1600" dirty="0"/>
              <a:t>of race, gender, (dis)ability, health, socio-economic status, etc. </a:t>
            </a: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</a:t>
            </a:r>
            <a:r>
              <a:rPr lang="en-GB" sz="1600" dirty="0" smtClean="0"/>
              <a:t>aking </a:t>
            </a:r>
            <a:r>
              <a:rPr lang="en-GB" sz="1600" dirty="0"/>
              <a:t>room for all to be part of </a:t>
            </a:r>
            <a:r>
              <a:rPr lang="en-GB" sz="1600" dirty="0" smtClean="0"/>
              <a:t>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</a:t>
            </a:r>
            <a:r>
              <a:rPr lang="en-GB" sz="1600" dirty="0" smtClean="0"/>
              <a:t>hinking </a:t>
            </a:r>
            <a:r>
              <a:rPr lang="en-GB" sz="1600" dirty="0"/>
              <a:t>“we” from the beginning; not “us” and “</a:t>
            </a:r>
            <a:r>
              <a:rPr lang="en-GB" sz="1600" dirty="0" smtClean="0"/>
              <a:t>them.”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Using the </a:t>
            </a:r>
            <a:r>
              <a:rPr lang="da-DK" sz="1600" dirty="0" err="1" smtClean="0"/>
              <a:t>inclusion</a:t>
            </a:r>
            <a:r>
              <a:rPr lang="da-DK" sz="1600" dirty="0" smtClean="0"/>
              <a:t> </a:t>
            </a:r>
            <a:r>
              <a:rPr lang="da-DK" sz="1600" dirty="0" err="1" smtClean="0"/>
              <a:t>spectrum</a:t>
            </a:r>
            <a:r>
              <a:rPr lang="da-DK" sz="1600" dirty="0" smtClean="0"/>
              <a:t> model </a:t>
            </a:r>
            <a:r>
              <a:rPr lang="da-DK" sz="1600" dirty="0" err="1" smtClean="0"/>
              <a:t>when</a:t>
            </a:r>
            <a:r>
              <a:rPr lang="da-DK" sz="1600" dirty="0" smtClean="0"/>
              <a:t> </a:t>
            </a:r>
            <a:r>
              <a:rPr lang="da-DK" sz="1600" dirty="0" err="1" smtClean="0"/>
              <a:t>implementing</a:t>
            </a:r>
            <a:r>
              <a:rPr lang="da-DK" sz="1600" dirty="0" smtClean="0"/>
              <a:t> </a:t>
            </a:r>
            <a:r>
              <a:rPr lang="da-DK" sz="1600" dirty="0" err="1" smtClean="0"/>
              <a:t>physical</a:t>
            </a:r>
            <a:r>
              <a:rPr lang="da-DK" sz="1600" dirty="0" smtClean="0"/>
              <a:t> </a:t>
            </a:r>
            <a:r>
              <a:rPr lang="da-DK" sz="1600" dirty="0" err="1" smtClean="0"/>
              <a:t>activities</a:t>
            </a:r>
            <a:r>
              <a:rPr lang="da-DK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err="1" smtClean="0"/>
              <a:t>Adapting</a:t>
            </a:r>
            <a:r>
              <a:rPr lang="da-DK" sz="1600" dirty="0" smtClean="0"/>
              <a:t> </a:t>
            </a:r>
            <a:r>
              <a:rPr lang="da-DK" sz="1600" dirty="0" err="1" smtClean="0"/>
              <a:t>activities</a:t>
            </a:r>
            <a:r>
              <a:rPr lang="da-DK" sz="1600" dirty="0" smtClean="0"/>
              <a:t> </a:t>
            </a:r>
            <a:r>
              <a:rPr lang="da-DK" sz="1600" dirty="0" err="1" smtClean="0"/>
              <a:t>responsive</a:t>
            </a:r>
            <a:r>
              <a:rPr lang="da-DK" sz="1600" dirty="0" smtClean="0"/>
              <a:t> to the </a:t>
            </a:r>
            <a:r>
              <a:rPr lang="da-DK" sz="1600" dirty="0" err="1" smtClean="0"/>
              <a:t>needs</a:t>
            </a:r>
            <a:r>
              <a:rPr lang="da-DK" sz="1600" dirty="0" smtClean="0"/>
              <a:t> </a:t>
            </a:r>
            <a:r>
              <a:rPr lang="en-GB" sz="1600" dirty="0" smtClean="0"/>
              <a:t>of </a:t>
            </a:r>
            <a:r>
              <a:rPr lang="en-GB" sz="1600" dirty="0"/>
              <a:t>all participants to ensure that everyone with different abilities has the opportunity to be part of the game or </a:t>
            </a:r>
            <a:r>
              <a:rPr lang="en-GB" sz="1600" dirty="0" smtClean="0"/>
              <a:t>activity.</a:t>
            </a:r>
            <a:endParaRPr lang="da-DK" sz="1600" dirty="0"/>
          </a:p>
          <a:p>
            <a:endParaRPr lang="en-GB" b="1" dirty="0" smtClean="0"/>
          </a:p>
          <a:p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40070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da-DK" altLang="da-DK" sz="2800" b="1" dirty="0" err="1" smtClean="0">
                <a:solidFill>
                  <a:schemeClr val="tx1"/>
                </a:solidFill>
              </a:rPr>
              <a:t>Inclusion</a:t>
            </a:r>
            <a:r>
              <a:rPr lang="da-DK" altLang="da-DK" sz="2800" b="1" dirty="0" smtClean="0">
                <a:solidFill>
                  <a:schemeClr val="tx1"/>
                </a:solidFill>
              </a:rPr>
              <a:t> </a:t>
            </a:r>
            <a:r>
              <a:rPr lang="da-DK" altLang="da-DK" sz="2800" b="1" dirty="0" err="1" smtClean="0">
                <a:solidFill>
                  <a:schemeClr val="tx1"/>
                </a:solidFill>
              </a:rPr>
              <a:t>through</a:t>
            </a:r>
            <a:r>
              <a:rPr lang="da-DK" altLang="da-DK" sz="2800" b="1" dirty="0" smtClean="0">
                <a:solidFill>
                  <a:schemeClr val="tx1"/>
                </a:solidFill>
              </a:rPr>
              <a:t> </a:t>
            </a:r>
            <a:r>
              <a:rPr lang="da-DK" altLang="da-DK" sz="2800" b="1" dirty="0" err="1" smtClean="0">
                <a:solidFill>
                  <a:schemeClr val="tx1"/>
                </a:solidFill>
              </a:rPr>
              <a:t>adapted</a:t>
            </a:r>
            <a:r>
              <a:rPr lang="da-DK" altLang="da-DK" sz="2800" b="1" dirty="0" smtClean="0">
                <a:solidFill>
                  <a:schemeClr val="tx1"/>
                </a:solidFill>
              </a:rPr>
              <a:t> </a:t>
            </a:r>
            <a:r>
              <a:rPr lang="da-DK" altLang="da-DK" sz="2800" b="1" dirty="0" err="1" smtClean="0">
                <a:solidFill>
                  <a:schemeClr val="tx1"/>
                </a:solidFill>
              </a:rPr>
              <a:t>physical</a:t>
            </a:r>
            <a:r>
              <a:rPr lang="da-DK" altLang="da-DK" sz="2800" b="1" dirty="0" smtClean="0">
                <a:solidFill>
                  <a:schemeClr val="tx1"/>
                </a:solidFill>
              </a:rPr>
              <a:t> </a:t>
            </a:r>
            <a:r>
              <a:rPr lang="da-DK" altLang="da-DK" sz="2800" b="1" dirty="0" err="1" smtClean="0">
                <a:solidFill>
                  <a:schemeClr val="tx1"/>
                </a:solidFill>
              </a:rPr>
              <a:t>activities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110" y="2130425"/>
            <a:ext cx="74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endParaRPr lang="da-DK" dirty="0"/>
          </a:p>
        </p:txBody>
      </p:sp>
      <p:sp>
        <p:nvSpPr>
          <p:cNvPr id="4" name="Rectangle 3"/>
          <p:cNvSpPr/>
          <p:nvPr/>
        </p:nvSpPr>
        <p:spPr>
          <a:xfrm>
            <a:off x="634110" y="2060848"/>
            <a:ext cx="455585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 smtClean="0"/>
              <a:t>Sport </a:t>
            </a:r>
            <a:r>
              <a:rPr lang="en-GB" sz="1600" b="1" dirty="0"/>
              <a:t>offers a context </a:t>
            </a:r>
            <a:r>
              <a:rPr lang="en-GB" sz="1600" b="1" dirty="0" smtClean="0"/>
              <a:t>for: </a:t>
            </a:r>
          </a:p>
          <a:p>
            <a:pPr lvl="0"/>
            <a:endParaRPr lang="en-GB" sz="16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learning </a:t>
            </a:r>
            <a:r>
              <a:rPr lang="en-GB" sz="1600" dirty="0"/>
              <a:t>to play </a:t>
            </a:r>
            <a:r>
              <a:rPr lang="en-GB" sz="1600" dirty="0" smtClean="0"/>
              <a:t>together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dealing with losing, winning and with </a:t>
            </a:r>
            <a:r>
              <a:rPr lang="en-GB" sz="1600" dirty="0" smtClean="0"/>
              <a:t>competitiveness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building fitness and </a:t>
            </a:r>
            <a:r>
              <a:rPr lang="en-GB" sz="1600" dirty="0" smtClean="0"/>
              <a:t>strength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facing </a:t>
            </a:r>
            <a:r>
              <a:rPr lang="en-GB" sz="1600" dirty="0"/>
              <a:t>challenges </a:t>
            </a:r>
            <a:endParaRPr lang="en-GB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826782" y="2506925"/>
            <a:ext cx="299832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overcoming barriers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boosting self-esteem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promoting empowerment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enhancing physical well-being.</a:t>
            </a:r>
          </a:p>
          <a:p>
            <a:pPr lvl="0"/>
            <a:r>
              <a:rPr lang="en-GB" sz="1600" dirty="0"/>
              <a:t>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08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da-DK" altLang="da-DK" sz="2800" b="1" dirty="0" err="1" smtClean="0"/>
              <a:t>Inclusion</a:t>
            </a:r>
            <a:r>
              <a:rPr lang="da-DK" altLang="da-DK" sz="2800" b="1" dirty="0" smtClean="0"/>
              <a:t> </a:t>
            </a:r>
            <a:r>
              <a:rPr lang="da-DK" altLang="da-DK" sz="2800" b="1" dirty="0" err="1" smtClean="0"/>
              <a:t>through</a:t>
            </a:r>
            <a:r>
              <a:rPr lang="da-DK" altLang="da-DK" sz="2800" b="1" dirty="0" smtClean="0"/>
              <a:t> </a:t>
            </a:r>
            <a:r>
              <a:rPr lang="da-DK" altLang="da-DK" sz="2800" b="1" dirty="0" err="1" smtClean="0"/>
              <a:t>adapted</a:t>
            </a:r>
            <a:r>
              <a:rPr lang="da-DK" altLang="da-DK" sz="2800" b="1" dirty="0" smtClean="0"/>
              <a:t> </a:t>
            </a:r>
            <a:r>
              <a:rPr lang="da-DK" altLang="da-DK" sz="2800" b="1" dirty="0" err="1" smtClean="0"/>
              <a:t>physical</a:t>
            </a:r>
            <a:r>
              <a:rPr lang="da-DK" altLang="da-DK" sz="2800" b="1" dirty="0" smtClean="0"/>
              <a:t> </a:t>
            </a:r>
            <a:r>
              <a:rPr lang="da-DK" altLang="da-DK" sz="2800" b="1" dirty="0" err="1" smtClean="0"/>
              <a:t>activities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371600" y="42930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110" y="2130425"/>
            <a:ext cx="61701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Individual reflection:</a:t>
            </a:r>
          </a:p>
          <a:p>
            <a:endParaRPr lang="en-US" sz="1600" dirty="0"/>
          </a:p>
          <a:p>
            <a:pPr marL="342900" indent="-342900">
              <a:buFont typeface="+mj-lt"/>
              <a:buAutoNum type="alphaLcParenR"/>
            </a:pPr>
            <a:r>
              <a:rPr lang="en-US" sz="1600" dirty="0" smtClean="0"/>
              <a:t>Recall </a:t>
            </a:r>
            <a:r>
              <a:rPr lang="en-US" sz="1600" dirty="0"/>
              <a:t>a time when you were participating in an activity and felt </a:t>
            </a:r>
            <a:r>
              <a:rPr lang="en-US" sz="1600" b="1" dirty="0">
                <a:solidFill>
                  <a:srgbClr val="63AED4"/>
                </a:solidFill>
              </a:rPr>
              <a:t>especially included, engaged or appreciated</a:t>
            </a:r>
            <a:r>
              <a:rPr lang="en-US" sz="1600" b="1" dirty="0" smtClean="0">
                <a:solidFill>
                  <a:srgbClr val="63AED4"/>
                </a:solidFill>
              </a:rPr>
              <a:t>. </a:t>
            </a:r>
            <a:r>
              <a:rPr lang="en-US" sz="1600" dirty="0" smtClean="0"/>
              <a:t>What factors were helpful in promoting your inclusion?</a:t>
            </a:r>
          </a:p>
          <a:p>
            <a:pPr marL="342900" indent="-342900">
              <a:buFont typeface="+mj-lt"/>
              <a:buAutoNum type="alphaLcParenR"/>
            </a:pPr>
            <a:endParaRPr lang="en-US" sz="1600" dirty="0"/>
          </a:p>
          <a:p>
            <a:r>
              <a:rPr lang="en-US" sz="1600" dirty="0" smtClean="0"/>
              <a:t>OR</a:t>
            </a:r>
          </a:p>
          <a:p>
            <a:endParaRPr lang="en-US" sz="1600" dirty="0"/>
          </a:p>
          <a:p>
            <a:pPr marL="342900" indent="-342900">
              <a:buAutoNum type="alphaLcParenR" startAt="2"/>
            </a:pPr>
            <a:r>
              <a:rPr lang="en-US" sz="1600" dirty="0" smtClean="0"/>
              <a:t>Recall </a:t>
            </a:r>
            <a:r>
              <a:rPr lang="en-US" sz="1600" dirty="0"/>
              <a:t>a time when you felt </a:t>
            </a:r>
            <a:r>
              <a:rPr lang="en-US" sz="1600" b="1" dirty="0">
                <a:solidFill>
                  <a:srgbClr val="63AED4"/>
                </a:solidFill>
              </a:rPr>
              <a:t>especially excluded, alienated </a:t>
            </a:r>
            <a:r>
              <a:rPr lang="en-US" sz="1600" b="1" dirty="0" smtClean="0">
                <a:solidFill>
                  <a:srgbClr val="63AED4"/>
                </a:solidFill>
              </a:rPr>
              <a:t>and unappreciated</a:t>
            </a:r>
            <a:r>
              <a:rPr lang="en-US" sz="1600" dirty="0" smtClean="0">
                <a:solidFill>
                  <a:srgbClr val="63AED4"/>
                </a:solidFill>
              </a:rPr>
              <a:t>. </a:t>
            </a:r>
            <a:r>
              <a:rPr lang="en-US" sz="1600" dirty="0" smtClean="0"/>
              <a:t>What could have promoted your inclusion?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11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da-DK" altLang="da-DK" sz="2800" b="1" dirty="0" err="1" smtClean="0"/>
              <a:t>Inclusion</a:t>
            </a:r>
            <a:r>
              <a:rPr lang="da-DK" altLang="da-DK" sz="2800" b="1" dirty="0" smtClean="0"/>
              <a:t> </a:t>
            </a:r>
            <a:r>
              <a:rPr lang="da-DK" altLang="da-DK" sz="2800" b="1" dirty="0" err="1" smtClean="0"/>
              <a:t>through</a:t>
            </a:r>
            <a:r>
              <a:rPr lang="da-DK" altLang="da-DK" sz="2800" b="1" dirty="0" smtClean="0"/>
              <a:t> </a:t>
            </a:r>
            <a:r>
              <a:rPr lang="da-DK" altLang="da-DK" sz="2800" b="1" dirty="0" err="1" smtClean="0"/>
              <a:t>adapted</a:t>
            </a:r>
            <a:r>
              <a:rPr lang="da-DK" altLang="da-DK" sz="2800" b="1" dirty="0" smtClean="0"/>
              <a:t> </a:t>
            </a:r>
            <a:r>
              <a:rPr lang="da-DK" altLang="da-DK" sz="2800" b="1" dirty="0" err="1" smtClean="0"/>
              <a:t>physical</a:t>
            </a:r>
            <a:r>
              <a:rPr lang="da-DK" altLang="da-DK" sz="2800" b="1" dirty="0" smtClean="0"/>
              <a:t> </a:t>
            </a:r>
            <a:r>
              <a:rPr lang="da-DK" altLang="da-DK" sz="2800" b="1" dirty="0" err="1" smtClean="0"/>
              <a:t>activities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371600" y="42930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84772"/>
            <a:ext cx="35981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D</a:t>
            </a:r>
            <a:r>
              <a:rPr lang="en-GB" sz="1600" dirty="0" smtClean="0"/>
              <a:t>iscuss </a:t>
            </a:r>
            <a:r>
              <a:rPr lang="en-GB" sz="1600" dirty="0"/>
              <a:t>for </a:t>
            </a:r>
            <a:r>
              <a:rPr lang="en-GB" sz="1600" dirty="0" smtClean="0"/>
              <a:t>10 minutes: </a:t>
            </a:r>
          </a:p>
          <a:p>
            <a:endParaRPr lang="da-DK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/>
              <a:t>How can facilitators </a:t>
            </a:r>
            <a:r>
              <a:rPr lang="en-GB" sz="1600" b="1" dirty="0">
                <a:solidFill>
                  <a:srgbClr val="63AED4"/>
                </a:solidFill>
              </a:rPr>
              <a:t>promote inclusion </a:t>
            </a:r>
            <a:r>
              <a:rPr lang="en-GB" sz="1600" dirty="0"/>
              <a:t>for persons with disabilities when facilitating physical activities?</a:t>
            </a:r>
            <a:endParaRPr lang="da-DK" sz="1600" dirty="0"/>
          </a:p>
          <a:p>
            <a:r>
              <a:rPr lang="en-GB" sz="1600" dirty="0"/>
              <a:t> </a:t>
            </a:r>
            <a:endParaRPr lang="en-GB" sz="1600" dirty="0" smtClean="0"/>
          </a:p>
          <a:p>
            <a:r>
              <a:rPr lang="en-GB" sz="1600" i="1" dirty="0" smtClean="0"/>
              <a:t>Note your suggestions on post-it notes (one suggestion per post-it note!)</a:t>
            </a:r>
            <a:endParaRPr lang="da-DK" sz="1600" i="1" dirty="0"/>
          </a:p>
        </p:txBody>
      </p:sp>
      <p:pic>
        <p:nvPicPr>
          <p:cNvPr id="4" name="Billede 3" descr="DSC_015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96" y="1948821"/>
            <a:ext cx="2736304" cy="408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da-DK" altLang="da-DK" sz="2800" b="1" dirty="0" smtClean="0"/>
              <a:t>Planning </a:t>
            </a:r>
            <a:r>
              <a:rPr lang="da-DK" altLang="da-DK" sz="2800" b="1" dirty="0" err="1" smtClean="0"/>
              <a:t>safe</a:t>
            </a:r>
            <a:r>
              <a:rPr lang="da-DK" altLang="da-DK" sz="2800" b="1" dirty="0" smtClean="0"/>
              <a:t> </a:t>
            </a:r>
            <a:r>
              <a:rPr lang="da-DK" altLang="da-DK" sz="2800" b="1" dirty="0" err="1" smtClean="0"/>
              <a:t>activities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371600" y="42930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0967" y="2030938"/>
            <a:ext cx="67665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You </a:t>
            </a:r>
            <a:r>
              <a:rPr lang="en-US" sz="1600" dirty="0"/>
              <a:t>and your team decide to set up activities for </a:t>
            </a:r>
            <a:r>
              <a:rPr lang="en-US" sz="1600" dirty="0" smtClean="0"/>
              <a:t>a group. A priority </a:t>
            </a:r>
            <a:r>
              <a:rPr lang="en-US" sz="1600" dirty="0"/>
              <a:t>is to keep everyone safe and healthy. </a:t>
            </a: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What </a:t>
            </a:r>
            <a:r>
              <a:rPr lang="en-US" sz="1600" dirty="0"/>
              <a:t>types of </a:t>
            </a:r>
            <a:r>
              <a:rPr lang="en-US" sz="1600" b="1" dirty="0" smtClean="0">
                <a:solidFill>
                  <a:srgbClr val="63AED4"/>
                </a:solidFill>
              </a:rPr>
              <a:t>risk</a:t>
            </a:r>
            <a:r>
              <a:rPr lang="en-US" sz="1600" dirty="0" smtClean="0">
                <a:solidFill>
                  <a:srgbClr val="63AED4"/>
                </a:solidFill>
              </a:rPr>
              <a:t> </a:t>
            </a:r>
            <a:r>
              <a:rPr lang="en-US" sz="1600" dirty="0" smtClean="0"/>
              <a:t>do you need to consider?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What </a:t>
            </a:r>
            <a:r>
              <a:rPr lang="en-US" sz="1600" b="1" dirty="0">
                <a:solidFill>
                  <a:srgbClr val="63AED4"/>
                </a:solidFill>
              </a:rPr>
              <a:t>practical actions </a:t>
            </a:r>
            <a:r>
              <a:rPr lang="en-US" sz="1600" dirty="0"/>
              <a:t>could be taken to prevent </a:t>
            </a:r>
            <a:r>
              <a:rPr lang="en-US" sz="1600" dirty="0" smtClean="0"/>
              <a:t>these risks?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What</a:t>
            </a:r>
            <a:r>
              <a:rPr lang="en-US" sz="1600" dirty="0" smtClean="0">
                <a:solidFill>
                  <a:srgbClr val="63AED4"/>
                </a:solidFill>
              </a:rPr>
              <a:t> </a:t>
            </a:r>
            <a:r>
              <a:rPr lang="en-US" sz="1600" b="1" dirty="0">
                <a:solidFill>
                  <a:srgbClr val="63AED4"/>
                </a:solidFill>
              </a:rPr>
              <a:t>challenges </a:t>
            </a:r>
            <a:r>
              <a:rPr lang="en-US" sz="1600" b="1" dirty="0" smtClean="0">
                <a:solidFill>
                  <a:srgbClr val="63AED4"/>
                </a:solidFill>
              </a:rPr>
              <a:t>related to gender </a:t>
            </a:r>
            <a:r>
              <a:rPr lang="en-US" sz="1600" b="1" dirty="0">
                <a:solidFill>
                  <a:srgbClr val="63AED4"/>
                </a:solidFill>
              </a:rPr>
              <a:t>and </a:t>
            </a:r>
            <a:r>
              <a:rPr lang="en-US" sz="1600" b="1" dirty="0" smtClean="0">
                <a:solidFill>
                  <a:srgbClr val="63AED4"/>
                </a:solidFill>
              </a:rPr>
              <a:t>culture </a:t>
            </a:r>
            <a:r>
              <a:rPr lang="en-US" sz="1600" dirty="0" smtClean="0"/>
              <a:t>do you need to consider?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da-DK" altLang="da-DK" sz="2800" b="1" dirty="0" smtClean="0">
                <a:solidFill>
                  <a:schemeClr val="tx1"/>
                </a:solidFill>
              </a:rPr>
              <a:t>The </a:t>
            </a:r>
            <a:r>
              <a:rPr lang="da-DK" altLang="da-DK" sz="2800" b="1" dirty="0" err="1" smtClean="0">
                <a:solidFill>
                  <a:schemeClr val="tx1"/>
                </a:solidFill>
              </a:rPr>
              <a:t>training</a:t>
            </a:r>
            <a:r>
              <a:rPr lang="da-DK" altLang="da-DK" sz="2800" b="1" dirty="0" smtClean="0">
                <a:solidFill>
                  <a:schemeClr val="tx1"/>
                </a:solidFill>
              </a:rPr>
              <a:t> programme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458" y="4872815"/>
            <a:ext cx="8168958" cy="1940561"/>
          </a:xfrm>
        </p:spPr>
        <p:txBody>
          <a:bodyPr/>
          <a:lstStyle/>
          <a:p>
            <a:pPr marL="0" lvl="0" indent="0" fontAlgn="auto">
              <a:spcAft>
                <a:spcPts val="0"/>
              </a:spcAft>
              <a:defRPr/>
            </a:pPr>
            <a:endParaRPr lang="en-GB" sz="2800" b="1" i="1" kern="1200" dirty="0">
              <a:solidFill>
                <a:srgbClr val="FF0000"/>
              </a:solidFill>
              <a:latin typeface="+mj-lt"/>
            </a:endParaRPr>
          </a:p>
          <a:p>
            <a:pPr marL="0" lvl="0" indent="0" fontAlgn="auto">
              <a:spcAft>
                <a:spcPts val="0"/>
              </a:spcAft>
              <a:defRPr/>
            </a:pPr>
            <a:endParaRPr lang="en-GB" sz="2000" b="1" i="1" kern="1200" dirty="0" smtClean="0">
              <a:latin typeface="+mj-lt"/>
            </a:endParaRPr>
          </a:p>
          <a:p>
            <a:pPr marL="0" lvl="0" indent="0" algn="ctr" fontAlgn="auto">
              <a:spcAft>
                <a:spcPts val="0"/>
              </a:spcAft>
              <a:defRPr/>
            </a:pPr>
            <a:endParaRPr lang="en-GB" sz="2800" i="1" kern="1200" dirty="0">
              <a:latin typeface="+mj-lt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371600" y="42930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59037"/>
              </p:ext>
            </p:extLst>
          </p:nvPr>
        </p:nvGraphicFramePr>
        <p:xfrm>
          <a:off x="1063587" y="1988841"/>
          <a:ext cx="7064661" cy="4278170"/>
        </p:xfrm>
        <a:graphic>
          <a:graphicData uri="http://schemas.openxmlformats.org/drawingml/2006/table">
            <a:tbl>
              <a:tblPr firstRow="1" firstCol="1" bandRow="1"/>
              <a:tblGrid>
                <a:gridCol w="1015834"/>
                <a:gridCol w="6048827"/>
              </a:tblGrid>
              <a:tr h="313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Time</a:t>
                      </a:r>
                      <a:endParaRPr lang="da-D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Content</a:t>
                      </a:r>
                      <a:endParaRPr lang="da-DK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09:00-09:40</a:t>
                      </a:r>
                      <a:endParaRPr lang="da-DK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Session 1: Welcome and introduction</a:t>
                      </a:r>
                      <a:endParaRPr lang="en-GB" sz="11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09:40-10:15</a:t>
                      </a:r>
                      <a:endParaRPr lang="da-DK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Session 2: Introduction to the bio-psychosocial approach </a:t>
                      </a:r>
                      <a:endParaRPr lang="en-GB" sz="11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10:15-10:30</a:t>
                      </a:r>
                      <a:endParaRPr lang="da-DK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Session 3: What is disability?</a:t>
                      </a:r>
                      <a:endParaRPr lang="en-GB" sz="11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10:30-10:45</a:t>
                      </a:r>
                      <a:endParaRPr lang="da-DK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1" kern="1200" dirty="0" smtClean="0">
                          <a:solidFill>
                            <a:srgbClr val="63AED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Coffee/tea </a:t>
                      </a:r>
                      <a:r>
                        <a:rPr lang="en-GB" sz="1100" b="1" i="1" kern="1200" noProof="0" dirty="0" smtClean="0">
                          <a:solidFill>
                            <a:srgbClr val="63AED4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lang="en-GB" sz="1100" b="1" i="1" kern="1200" noProof="0" dirty="0" smtClean="0">
                          <a:solidFill>
                            <a:srgbClr val="63AED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reak</a:t>
                      </a:r>
                      <a:endParaRPr lang="en-GB" sz="1100" b="1" i="1" noProof="0" dirty="0">
                        <a:solidFill>
                          <a:srgbClr val="63AED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10:45-11:30</a:t>
                      </a:r>
                      <a:endParaRPr lang="da-DK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Session 4: Barriers for persons with disabilities</a:t>
                      </a:r>
                      <a:endParaRPr lang="en-GB" sz="1100" noProof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11:30-12:00</a:t>
                      </a:r>
                      <a:endParaRPr lang="da-DK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Session 5: Psychosocial well-being of persons with disabilities</a:t>
                      </a:r>
                      <a:endParaRPr lang="en-GB" sz="11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12:00-12:30 </a:t>
                      </a:r>
                      <a:endParaRPr lang="da-DK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Session 6: Supportive communication</a:t>
                      </a:r>
                      <a:endParaRPr lang="en-GB" sz="11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12:30-13:00</a:t>
                      </a:r>
                      <a:endParaRPr lang="da-DK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1" kern="1200" noProof="0" dirty="0" smtClean="0">
                          <a:solidFill>
                            <a:srgbClr val="63AED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Lunch</a:t>
                      </a:r>
                      <a:endParaRPr lang="en-GB" sz="1100" b="1" i="1" noProof="0" dirty="0">
                        <a:solidFill>
                          <a:srgbClr val="63AED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13:00-14:15</a:t>
                      </a:r>
                      <a:endParaRPr lang="da-DK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Session 7: Inclusion through adapted physical activities</a:t>
                      </a:r>
                      <a:endParaRPr lang="en-GB" sz="11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14:15-14:30</a:t>
                      </a:r>
                      <a:endParaRPr lang="da-DK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i="1" kern="1200" dirty="0" smtClean="0">
                          <a:solidFill>
                            <a:srgbClr val="63AED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Coffee/tea </a:t>
                      </a:r>
                      <a:r>
                        <a:rPr lang="en-GB" sz="1100" b="1" i="1" kern="1200" noProof="0" dirty="0" smtClean="0">
                          <a:solidFill>
                            <a:srgbClr val="63AED4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</a:t>
                      </a:r>
                      <a:r>
                        <a:rPr lang="en-GB" sz="1100" b="1" i="1" kern="1200" noProof="0" dirty="0" smtClean="0">
                          <a:solidFill>
                            <a:srgbClr val="63AED4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reak</a:t>
                      </a:r>
                      <a:endParaRPr lang="en-GB" sz="1100" b="1" i="1" noProof="0" dirty="0">
                        <a:solidFill>
                          <a:srgbClr val="63AED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14:30-15:30</a:t>
                      </a:r>
                      <a:endParaRPr lang="da-DK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Session 8: Adapting physical activities</a:t>
                      </a:r>
                      <a:endParaRPr lang="en-GB" sz="11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15:30-16:00</a:t>
                      </a:r>
                      <a:endParaRPr lang="da-DK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Session 9: Wrap-up and goodbye</a:t>
                      </a:r>
                      <a:r>
                        <a:rPr lang="en-GB" sz="110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1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9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da-DK" altLang="da-DK" sz="2800" b="1" dirty="0"/>
              <a:t>STEP adaptation </a:t>
            </a:r>
            <a:r>
              <a:rPr lang="da-DK" altLang="da-DK" sz="2800" b="1" dirty="0" smtClean="0"/>
              <a:t>model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0608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371600" y="42930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0967" y="2030938"/>
            <a:ext cx="676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2030938"/>
            <a:ext cx="323812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63AED4"/>
                </a:solidFill>
              </a:rPr>
              <a:t>Space</a:t>
            </a:r>
          </a:p>
          <a:p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Increase/decrease size of the area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Vary the distances to be covered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Divide the field into different zones based on abilities </a:t>
            </a:r>
            <a:endParaRPr lang="en-US" sz="1600" dirty="0"/>
          </a:p>
          <a:p>
            <a:endParaRPr lang="en-US" sz="1600" b="1" dirty="0" smtClean="0"/>
          </a:p>
          <a:p>
            <a:r>
              <a:rPr lang="en-US" sz="1600" b="1" dirty="0" smtClean="0">
                <a:solidFill>
                  <a:srgbClr val="63AED4"/>
                </a:solidFill>
              </a:rPr>
              <a:t>Task</a:t>
            </a:r>
          </a:p>
          <a:p>
            <a:endParaRPr 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Ensure equal participation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Break down complex 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Give enough time to </a:t>
            </a:r>
            <a:r>
              <a:rPr lang="en-US" sz="1600" dirty="0" err="1" smtClean="0"/>
              <a:t>practise</a:t>
            </a:r>
            <a:r>
              <a:rPr lang="en-US" sz="1600" dirty="0" smtClean="0"/>
              <a:t> skills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1539" y="2060848"/>
            <a:ext cx="31683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3AED4"/>
                </a:solidFill>
              </a:rPr>
              <a:t>Equipment</a:t>
            </a:r>
          </a:p>
          <a:p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Increase/decrease size of the ball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equipment that promotes participation</a:t>
            </a:r>
          </a:p>
          <a:p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 smtClean="0">
                <a:solidFill>
                  <a:srgbClr val="63AED4"/>
                </a:solidFill>
              </a:rPr>
              <a:t>People</a:t>
            </a:r>
          </a:p>
          <a:p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Match players of similar abilities in small teams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Balance team numbers according to the overall ability of the group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04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en-GB" sz="2800" b="1" dirty="0"/>
              <a:t>Adapting an activity using the STEP model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112824"/>
            <a:ext cx="58422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Group </a:t>
            </a:r>
            <a:r>
              <a:rPr lang="en-US" sz="1600" dirty="0"/>
              <a:t>1: Visual impairments + activity card </a:t>
            </a:r>
            <a:r>
              <a:rPr lang="en-US" sz="1600" dirty="0" smtClean="0"/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Group </a:t>
            </a:r>
            <a:r>
              <a:rPr lang="en-US" sz="1600" dirty="0"/>
              <a:t>2: Mobility impairments + activity card </a:t>
            </a:r>
            <a:r>
              <a:rPr lang="en-US" sz="1600" dirty="0" smtClean="0"/>
              <a:t>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Group </a:t>
            </a:r>
            <a:r>
              <a:rPr lang="en-US" sz="1600" dirty="0"/>
              <a:t>3:  Cognitive impairments + activity card </a:t>
            </a:r>
            <a:r>
              <a:rPr lang="en-US" sz="1600" dirty="0" smtClean="0"/>
              <a:t>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Group </a:t>
            </a:r>
            <a:r>
              <a:rPr lang="en-US" sz="1600" dirty="0"/>
              <a:t>4: Hearing impairments + activity card 12</a:t>
            </a:r>
          </a:p>
        </p:txBody>
      </p:sp>
    </p:spTree>
    <p:extLst>
      <p:ext uri="{BB962C8B-B14F-4D97-AF65-F5344CB8AC3E}">
        <p14:creationId xmlns:p14="http://schemas.microsoft.com/office/powerpoint/2010/main" val="21013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en-GB" sz="2800" b="1" dirty="0"/>
              <a:t>Adapting an activity using the STEP model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371600" y="42930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110" y="2130425"/>
            <a:ext cx="74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endParaRPr lang="da-DK" dirty="0"/>
          </a:p>
        </p:txBody>
      </p:sp>
      <p:sp>
        <p:nvSpPr>
          <p:cNvPr id="3" name="Rectangle 2"/>
          <p:cNvSpPr/>
          <p:nvPr/>
        </p:nvSpPr>
        <p:spPr>
          <a:xfrm>
            <a:off x="382082" y="1841242"/>
            <a:ext cx="79343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Why </a:t>
            </a:r>
            <a:r>
              <a:rPr lang="en-US" sz="1400" dirty="0"/>
              <a:t>should the activity be modified </a:t>
            </a:r>
            <a:r>
              <a:rPr lang="en-US" sz="1400" dirty="0" smtClean="0"/>
              <a:t>(e.g. do </a:t>
            </a:r>
            <a:r>
              <a:rPr lang="en-US" sz="1400" dirty="0"/>
              <a:t>we want to make it easier, make it less competitive, make it more playful, foster more cooperation, etc</a:t>
            </a:r>
            <a:r>
              <a:rPr lang="en-US" sz="1400" dirty="0" smtClean="0"/>
              <a:t>.)?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Could </a:t>
            </a:r>
            <a:r>
              <a:rPr lang="en-US" sz="1400" dirty="0"/>
              <a:t>the activities activate unwanted feelings</a:t>
            </a:r>
            <a:r>
              <a:rPr lang="en-US" sz="14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How </a:t>
            </a:r>
            <a:r>
              <a:rPr lang="en-US" sz="1400" dirty="0"/>
              <a:t>can facilitators make sure no one feels left </a:t>
            </a:r>
            <a:r>
              <a:rPr lang="en-US" sz="1400" dirty="0" smtClean="0"/>
              <a:t>out?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How </a:t>
            </a:r>
            <a:r>
              <a:rPr lang="en-US" sz="1400" dirty="0"/>
              <a:t>can all participants express their thoughts and ideas in the process</a:t>
            </a:r>
            <a:r>
              <a:rPr lang="en-US" sz="14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Should </a:t>
            </a:r>
            <a:r>
              <a:rPr lang="en-US" sz="1400" dirty="0"/>
              <a:t>the game be competitive, focus strongly on teamwork, or perhaps empower individuals by learning new skills</a:t>
            </a:r>
            <a:r>
              <a:rPr lang="en-US" sz="14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Are </a:t>
            </a:r>
            <a:r>
              <a:rPr lang="en-US" sz="1400" dirty="0"/>
              <a:t>there some moves or techniques that are not allowed or should be discouraged</a:t>
            </a:r>
            <a:r>
              <a:rPr lang="en-US" sz="14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How </a:t>
            </a:r>
            <a:r>
              <a:rPr lang="en-US" sz="1400" dirty="0"/>
              <a:t>can participants support each other</a:t>
            </a:r>
            <a:r>
              <a:rPr lang="en-US" sz="14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What </a:t>
            </a:r>
            <a:r>
              <a:rPr lang="en-US" sz="1400" dirty="0"/>
              <a:t>should the facilitator be aware of when communicating with the participants</a:t>
            </a:r>
            <a:r>
              <a:rPr lang="en-US" sz="1400" dirty="0" smtClean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 smtClean="0"/>
          </a:p>
          <a:p>
            <a:r>
              <a:rPr lang="en-US" sz="1400" i="1" dirty="0"/>
              <a:t>W</a:t>
            </a:r>
            <a:r>
              <a:rPr lang="en-US" sz="1400" i="1" dirty="0" smtClean="0"/>
              <a:t>rite your </a:t>
            </a:r>
            <a:r>
              <a:rPr lang="en-US" sz="1400" i="1" dirty="0"/>
              <a:t>notes on a flipchart </a:t>
            </a:r>
            <a:r>
              <a:rPr lang="en-US" sz="1400" i="1" dirty="0" smtClean="0"/>
              <a:t>and </a:t>
            </a:r>
            <a:r>
              <a:rPr lang="en-US" sz="1400" i="1" dirty="0"/>
              <a:t>prepare </a:t>
            </a:r>
            <a:r>
              <a:rPr lang="en-US" sz="1400" i="1" dirty="0" smtClean="0"/>
              <a:t>a three-minute presentation on the modified activity.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1011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da-DK" altLang="da-DK" sz="2800" b="1" dirty="0" err="1" smtClean="0">
                <a:solidFill>
                  <a:schemeClr val="tx1"/>
                </a:solidFill>
              </a:rPr>
              <a:t>Wrap</a:t>
            </a:r>
            <a:r>
              <a:rPr lang="da-DK" altLang="da-DK" sz="2800" b="1" dirty="0" smtClean="0">
                <a:solidFill>
                  <a:schemeClr val="tx1"/>
                </a:solidFill>
              </a:rPr>
              <a:t> up and </a:t>
            </a:r>
            <a:r>
              <a:rPr lang="da-DK" altLang="da-DK" sz="2800" b="1" dirty="0" err="1" smtClean="0">
                <a:solidFill>
                  <a:schemeClr val="tx1"/>
                </a:solidFill>
              </a:rPr>
              <a:t>goodbye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371600" y="42930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110" y="2130425"/>
            <a:ext cx="74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endParaRPr lang="da-DK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26" y="2109501"/>
            <a:ext cx="6286774" cy="419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63AED4"/>
                </a:solidFill>
              </a:rPr>
              <a:t>Psychosocial: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The</a:t>
            </a:r>
            <a:r>
              <a:rPr lang="en-US" sz="1600" b="1" dirty="0" smtClean="0"/>
              <a:t> </a:t>
            </a:r>
            <a:r>
              <a:rPr lang="en-US" sz="1600" dirty="0"/>
              <a:t>d</a:t>
            </a:r>
            <a:r>
              <a:rPr lang="en-US" sz="1600" dirty="0" smtClean="0"/>
              <a:t>ynamic </a:t>
            </a:r>
            <a:r>
              <a:rPr lang="en-US" sz="1600" dirty="0"/>
              <a:t>relationship between the psychological and social dimensions of a </a:t>
            </a:r>
            <a:r>
              <a:rPr lang="en-US" sz="1600" dirty="0" smtClean="0"/>
              <a:t>person.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 smtClean="0">
                <a:solidFill>
                  <a:srgbClr val="63AED4"/>
                </a:solidFill>
              </a:rPr>
              <a:t>Bio-psychosocial: </a:t>
            </a:r>
            <a:r>
              <a:rPr lang="en-US" sz="1600" dirty="0" smtClean="0"/>
              <a:t>What </a:t>
            </a:r>
            <a:r>
              <a:rPr lang="en-US" sz="1600" dirty="0"/>
              <a:t>affects the body often also affects the mind and vice </a:t>
            </a:r>
            <a:r>
              <a:rPr lang="en-US" sz="1600" dirty="0" smtClean="0"/>
              <a:t>versa.</a:t>
            </a:r>
          </a:p>
          <a:p>
            <a:pPr marL="0" indent="0">
              <a:buNone/>
            </a:pPr>
            <a:endParaRPr lang="en-GB" sz="1600" b="1" dirty="0" smtClean="0"/>
          </a:p>
          <a:p>
            <a:pPr marL="0" indent="0">
              <a:buNone/>
            </a:pPr>
            <a:r>
              <a:rPr lang="en-GB" sz="1600" b="1" dirty="0" smtClean="0">
                <a:solidFill>
                  <a:srgbClr val="63AED4"/>
                </a:solidFill>
              </a:rPr>
              <a:t>Psychosocial well-being: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600" dirty="0"/>
              <a:t>T</a:t>
            </a:r>
            <a:r>
              <a:rPr lang="en-GB" sz="1600" dirty="0" smtClean="0"/>
              <a:t>he </a:t>
            </a:r>
            <a:r>
              <a:rPr lang="en-GB" sz="1600" dirty="0"/>
              <a:t>positive state of being when an individual thrives and is positively influenced by the interplay of </a:t>
            </a:r>
            <a:r>
              <a:rPr lang="en-GB" sz="1600" dirty="0" smtClean="0"/>
              <a:t>biological, psychological </a:t>
            </a:r>
            <a:r>
              <a:rPr lang="en-GB" sz="1600" dirty="0"/>
              <a:t>and social factors.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da-DK" altLang="da-DK" sz="2400" dirty="0"/>
          </a:p>
        </p:txBody>
      </p:sp>
      <p:pic>
        <p:nvPicPr>
          <p:cNvPr id="5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1907704" y="69269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bio-psychosocial approach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6034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5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9019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Resilience</a:t>
            </a:r>
            <a:endParaRPr lang="da-DK" altLang="da-DK" sz="28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r>
              <a:rPr lang="en-GB" sz="1600" dirty="0" smtClean="0"/>
              <a:t>The </a:t>
            </a:r>
            <a:r>
              <a:rPr lang="en-GB" sz="1600" dirty="0"/>
              <a:t>ability to </a:t>
            </a:r>
            <a:r>
              <a:rPr lang="en-GB" sz="1600" b="1" dirty="0">
                <a:solidFill>
                  <a:srgbClr val="63AED4"/>
                </a:solidFill>
              </a:rPr>
              <a:t>react or adapt positively </a:t>
            </a:r>
            <a:r>
              <a:rPr lang="en-GB" sz="1600" dirty="0"/>
              <a:t>to a difficult and challenging event or </a:t>
            </a:r>
            <a:r>
              <a:rPr lang="en-GB" sz="1600" dirty="0" smtClean="0"/>
              <a:t>experience.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/>
              <a:t>T</a:t>
            </a:r>
            <a:r>
              <a:rPr lang="en-GB" sz="1600" dirty="0" smtClean="0"/>
              <a:t>he </a:t>
            </a:r>
            <a:r>
              <a:rPr lang="en-GB" sz="1600" dirty="0"/>
              <a:t>ability to </a:t>
            </a:r>
            <a:r>
              <a:rPr lang="en-GB" sz="1600" b="1" dirty="0">
                <a:solidFill>
                  <a:srgbClr val="63AED4"/>
                </a:solidFill>
              </a:rPr>
              <a:t>bounce back </a:t>
            </a:r>
            <a:r>
              <a:rPr lang="en-GB" sz="1600" dirty="0"/>
              <a:t>after something difficult has happened or to </a:t>
            </a:r>
            <a:r>
              <a:rPr lang="en-GB" sz="1600" b="1" dirty="0">
                <a:solidFill>
                  <a:srgbClr val="63AED4"/>
                </a:solidFill>
              </a:rPr>
              <a:t>get through </a:t>
            </a:r>
            <a:r>
              <a:rPr lang="en-GB" sz="1600" dirty="0"/>
              <a:t>difficult experiences in a positive way. 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Related to </a:t>
            </a:r>
            <a:r>
              <a:rPr lang="en-GB" sz="1600" b="1" dirty="0" smtClean="0">
                <a:solidFill>
                  <a:srgbClr val="63AED4"/>
                </a:solidFill>
              </a:rPr>
              <a:t>personality, experiences </a:t>
            </a:r>
            <a:r>
              <a:rPr lang="en-GB" sz="1600" dirty="0" smtClean="0">
                <a:solidFill>
                  <a:srgbClr val="000000"/>
                </a:solidFill>
              </a:rPr>
              <a:t>and </a:t>
            </a:r>
            <a:r>
              <a:rPr lang="en-GB" sz="1600" b="1" dirty="0" smtClean="0">
                <a:solidFill>
                  <a:srgbClr val="63AED4"/>
                </a:solidFill>
              </a:rPr>
              <a:t>magnitude of impairment/event</a:t>
            </a:r>
            <a:r>
              <a:rPr lang="en-GB" sz="1600" dirty="0" smtClean="0">
                <a:solidFill>
                  <a:srgbClr val="63AED4"/>
                </a:solidFill>
              </a:rPr>
              <a:t>. </a:t>
            </a:r>
            <a:endParaRPr lang="da-DK" sz="1600" dirty="0">
              <a:solidFill>
                <a:srgbClr val="63AED4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63AE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1407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Resilience</a:t>
            </a:r>
            <a:endParaRPr lang="da-DK" altLang="da-DK" sz="28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Personal attributes related to resilience:</a:t>
            </a:r>
          </a:p>
          <a:p>
            <a:pPr marL="0" indent="0">
              <a:buNone/>
            </a:pPr>
            <a:endParaRPr lang="en-GB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bility to make realistic </a:t>
            </a:r>
            <a:r>
              <a:rPr lang="en-US" sz="1600" dirty="0"/>
              <a:t>plans 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positive </a:t>
            </a:r>
            <a:r>
              <a:rPr lang="en-US" sz="1600" dirty="0"/>
              <a:t>image of oneself 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bility to adapt </a:t>
            </a:r>
            <a:r>
              <a:rPr lang="en-US" sz="1600" dirty="0"/>
              <a:t>easily to new </a:t>
            </a:r>
            <a:r>
              <a:rPr lang="en-US" sz="1600" dirty="0" smtClean="0"/>
              <a:t>situations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bility to deal </a:t>
            </a:r>
            <a:r>
              <a:rPr lang="en-US" sz="1600" dirty="0"/>
              <a:t>with strong emotions 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believing </a:t>
            </a:r>
            <a:r>
              <a:rPr lang="en-US" sz="1600" dirty="0"/>
              <a:t>that change can happen.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2" name="Billede 1" descr="DSC_011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6832"/>
            <a:ext cx="261019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da-DK" altLang="da-DK" sz="2800" b="1" dirty="0" smtClean="0">
                <a:solidFill>
                  <a:schemeClr val="tx1"/>
                </a:solidFill>
              </a:rPr>
              <a:t>Empowerment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032" y="2056686"/>
            <a:ext cx="8027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Supporting people to assert control over factors that influence their lives.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45" y="2710512"/>
            <a:ext cx="2302942" cy="345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4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5573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/>
              <a:t>P</a:t>
            </a:r>
            <a:r>
              <a:rPr lang="en-GB" sz="2800" b="1" dirty="0" smtClean="0"/>
              <a:t>sychosocial activities</a:t>
            </a:r>
            <a:endParaRPr lang="da-DK" altLang="da-DK" sz="28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4330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Psychosocial activities may </a:t>
            </a:r>
            <a:r>
              <a:rPr lang="en-US" sz="1600" dirty="0" smtClean="0"/>
              <a:t>include: </a:t>
            </a:r>
          </a:p>
          <a:p>
            <a:pPr marL="0" indent="0">
              <a:buNone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practical </a:t>
            </a:r>
            <a:r>
              <a:rPr lang="en-US" sz="1600" dirty="0"/>
              <a:t>and emotional </a:t>
            </a:r>
            <a:r>
              <a:rPr lang="en-US" sz="1600" dirty="0" smtClean="0"/>
              <a:t>assistance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helping </a:t>
            </a:r>
            <a:r>
              <a:rPr lang="en-US" sz="1600" dirty="0"/>
              <a:t>people to make informed </a:t>
            </a:r>
            <a:r>
              <a:rPr lang="en-US" sz="1600" dirty="0" smtClean="0"/>
              <a:t>decisions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helping </a:t>
            </a:r>
            <a:r>
              <a:rPr lang="en-US" sz="1600" dirty="0"/>
              <a:t>to mobilize social support systems. 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i="1" dirty="0" smtClean="0"/>
              <a:t>Psychosocial </a:t>
            </a:r>
            <a:r>
              <a:rPr lang="en-US" sz="1600" i="1" dirty="0"/>
              <a:t>support aims at enabling people to draw on their own psychological and social resources.</a:t>
            </a:r>
            <a:r>
              <a:rPr lang="en-US" sz="1600" b="1" i="1" dirty="0"/>
              <a:t> </a:t>
            </a:r>
            <a:endParaRPr lang="en-GB" sz="1600" i="1" dirty="0"/>
          </a:p>
        </p:txBody>
      </p:sp>
      <p:pic>
        <p:nvPicPr>
          <p:cNvPr id="2" name="Billede 1" descr="Side 10-Angola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94" y="1844824"/>
            <a:ext cx="3219014" cy="46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en-GB" sz="2800" b="1" dirty="0"/>
              <a:t>Psychosocial activities</a:t>
            </a:r>
            <a:endParaRPr lang="da-DK" altLang="da-DK" sz="3000" b="1" dirty="0">
              <a:solidFill>
                <a:schemeClr val="tx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Undertitel 2"/>
          <p:cNvSpPr txBox="1">
            <a:spLocks/>
          </p:cNvSpPr>
          <p:nvPr/>
        </p:nvSpPr>
        <p:spPr>
          <a:xfrm>
            <a:off x="1371600" y="42930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+mj-lt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110" y="2130425"/>
            <a:ext cx="74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endParaRPr lang="da-DK" dirty="0"/>
          </a:p>
        </p:txBody>
      </p:sp>
      <p:sp>
        <p:nvSpPr>
          <p:cNvPr id="5" name="Rectangle 4"/>
          <p:cNvSpPr/>
          <p:nvPr/>
        </p:nvSpPr>
        <p:spPr>
          <a:xfrm>
            <a:off x="611838" y="2054256"/>
            <a:ext cx="46085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63AED4"/>
                </a:solidFill>
              </a:rPr>
              <a:t>Skills </a:t>
            </a:r>
            <a:r>
              <a:rPr lang="en-US" sz="1600" b="1" dirty="0">
                <a:solidFill>
                  <a:srgbClr val="63AED4"/>
                </a:solidFill>
              </a:rPr>
              <a:t>and </a:t>
            </a:r>
            <a:r>
              <a:rPr lang="en-US" sz="1600" b="1" dirty="0" smtClean="0">
                <a:solidFill>
                  <a:srgbClr val="63AED4"/>
                </a:solidFill>
              </a:rPr>
              <a:t>knowledge </a:t>
            </a:r>
            <a:r>
              <a:rPr lang="en-US" sz="1600" dirty="0" smtClean="0"/>
              <a:t>(e.g. skills in sign language, walking on crutches, using a wheelchair, resolving conflicts, making good choices, communicating with peers).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accent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63AED4"/>
                </a:solidFill>
              </a:rPr>
              <a:t>Emotional well-being </a:t>
            </a:r>
            <a:r>
              <a:rPr lang="en-US" sz="1600" dirty="0" smtClean="0"/>
              <a:t>(e.g. hope for the future, improved sense of control and self-worth).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63AED4"/>
                </a:solidFill>
              </a:rPr>
              <a:t>Social well-being </a:t>
            </a:r>
            <a:r>
              <a:rPr lang="en-US" sz="1600" dirty="0"/>
              <a:t>(e.g. improved ability to interact with other or solve problems with others, a sense of belonging to the community or group).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30" y="2130424"/>
            <a:ext cx="2500686" cy="374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2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76"/>
            <a:ext cx="9144000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8130"/>
            <a:ext cx="7924800" cy="106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Principles </a:t>
            </a:r>
            <a:r>
              <a:rPr lang="en-US" sz="2800" b="1" dirty="0"/>
              <a:t>in psychosocial activities</a:t>
            </a:r>
            <a:endParaRPr lang="da-DK" altLang="da-DK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844824"/>
            <a:ext cx="2448272" cy="324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 </a:t>
            </a:r>
            <a:r>
              <a:rPr lang="en-US" dirty="0"/>
              <a:t>sense of </a:t>
            </a:r>
            <a:r>
              <a:rPr lang="en-US" dirty="0" smtClean="0"/>
              <a:t>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Calming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sense of self and collective </a:t>
            </a:r>
            <a:r>
              <a:rPr lang="en-US" dirty="0" smtClean="0"/>
              <a:t>efficacy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Connectedness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Hope</a:t>
            </a:r>
            <a:endParaRPr lang="en-US" dirty="0"/>
          </a:p>
        </p:txBody>
      </p:sp>
      <p:pic>
        <p:nvPicPr>
          <p:cNvPr id="2" name="Billede 1" descr="02_Teaterkoncert_02_IMG_0108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04864"/>
            <a:ext cx="4241461" cy="283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1180</Words>
  <Application>Microsoft Office PowerPoint</Application>
  <PresentationFormat>On-screen Show (4:3)</PresentationFormat>
  <Paragraphs>288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The training programme</vt:lpstr>
      <vt:lpstr>PowerPoint Presentation</vt:lpstr>
      <vt:lpstr>Resilience</vt:lpstr>
      <vt:lpstr>Resilience</vt:lpstr>
      <vt:lpstr>Empowerment</vt:lpstr>
      <vt:lpstr>Psychosocial activities</vt:lpstr>
      <vt:lpstr>Psychosocial activities</vt:lpstr>
      <vt:lpstr>Principles in psychosocial activities</vt:lpstr>
      <vt:lpstr>What is disability?</vt:lpstr>
      <vt:lpstr>Barriers for persons with disabilities</vt:lpstr>
      <vt:lpstr>Psychosocial well-being of persons with disabilities</vt:lpstr>
      <vt:lpstr>The grieving process</vt:lpstr>
      <vt:lpstr>Basic elements of active listening </vt:lpstr>
      <vt:lpstr>What does inclusion mean in practice?</vt:lpstr>
      <vt:lpstr>Inclusion through adapted physical activities</vt:lpstr>
      <vt:lpstr>Inclusion through adapted physical activities</vt:lpstr>
      <vt:lpstr>Inclusion through adapted physical activities</vt:lpstr>
      <vt:lpstr>Planning safe activities</vt:lpstr>
      <vt:lpstr>STEP adaptation model</vt:lpstr>
      <vt:lpstr>Adapting an activity using the STEP model</vt:lpstr>
      <vt:lpstr>Adapting an activity using the STEP model</vt:lpstr>
      <vt:lpstr>Wrap up and goodbye</vt:lpstr>
    </vt:vector>
  </TitlesOfParts>
  <Company>DRK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Lomholt Lei Hansen</dc:creator>
  <cp:lastModifiedBy>Anne Lomholt Lei Hansen</cp:lastModifiedBy>
  <cp:revision>200</cp:revision>
  <dcterms:created xsi:type="dcterms:W3CDTF">2015-02-12T08:52:06Z</dcterms:created>
  <dcterms:modified xsi:type="dcterms:W3CDTF">2015-06-09T13:04:13Z</dcterms:modified>
</cp:coreProperties>
</file>