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9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2" r:id="rId17"/>
    <p:sldId id="294" r:id="rId18"/>
    <p:sldId id="291" r:id="rId19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endy Ager" initials="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326" y="-5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8F381A-6E24-473B-8B57-1625FB2A26B5}" type="datetimeFigureOut">
              <a:rPr lang="da-DK" smtClean="0"/>
              <a:t>07-06-2016</a:t>
            </a:fld>
            <a:endParaRPr lang="da-D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CEB878-C54F-44ED-A048-5DDB6AA0971B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60777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rtl="0"/>
            <a:fld id="{7F4D02EC-99C0-4B87-9708-0AEE8F4281DC}" type="slidenum">
              <a:rPr>
                <a:solidFill>
                  <a:prstClr val="black"/>
                </a:solidFill>
              </a:rPr>
              <a:pPr/>
              <a:t>1</a:t>
            </a:fld>
            <a:endParaRPr>
              <a:solidFill>
                <a:prstClr val="black"/>
              </a:solidFill>
            </a:endParaRPr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a-DK" altLang="da-DK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rtl="0"/>
            <a:fld id="{7F4D02EC-99C0-4B87-9708-0AEE8F4281DC}" type="slidenum">
              <a:rPr>
                <a:solidFill>
                  <a:prstClr val="black"/>
                </a:solidFill>
              </a:rPr>
              <a:pPr/>
              <a:t>10</a:t>
            </a:fld>
            <a:endParaRPr>
              <a:solidFill>
                <a:prstClr val="black"/>
              </a:solidFill>
            </a:endParaRPr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a-DK" altLang="da-DK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rtl="0"/>
            <a:fld id="{7F4D02EC-99C0-4B87-9708-0AEE8F4281DC}" type="slidenum">
              <a:rPr>
                <a:solidFill>
                  <a:prstClr val="black"/>
                </a:solidFill>
              </a:rPr>
              <a:pPr/>
              <a:t>11</a:t>
            </a:fld>
            <a:endParaRPr>
              <a:solidFill>
                <a:prstClr val="black"/>
              </a:solidFill>
            </a:endParaRPr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a-DK" altLang="da-DK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rtl="0"/>
            <a:fld id="{7F4D02EC-99C0-4B87-9708-0AEE8F4281DC}" type="slidenum">
              <a:rPr>
                <a:solidFill>
                  <a:prstClr val="black"/>
                </a:solidFill>
              </a:rPr>
              <a:pPr/>
              <a:t>12</a:t>
            </a:fld>
            <a:endParaRPr>
              <a:solidFill>
                <a:prstClr val="black"/>
              </a:solidFill>
            </a:endParaRPr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a-DK" altLang="da-DK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rtl="0"/>
            <a:fld id="{7F4D02EC-99C0-4B87-9708-0AEE8F4281DC}" type="slidenum">
              <a:rPr>
                <a:solidFill>
                  <a:prstClr val="black"/>
                </a:solidFill>
              </a:rPr>
              <a:pPr/>
              <a:t>13</a:t>
            </a:fld>
            <a:endParaRPr>
              <a:solidFill>
                <a:prstClr val="black"/>
              </a:solidFill>
            </a:endParaRPr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a-DK" altLang="da-DK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rtl="0"/>
            <a:fld id="{7F4D02EC-99C0-4B87-9708-0AEE8F4281DC}" type="slidenum">
              <a:rPr>
                <a:solidFill>
                  <a:prstClr val="black"/>
                </a:solidFill>
              </a:rPr>
              <a:pPr/>
              <a:t>14</a:t>
            </a:fld>
            <a:endParaRPr>
              <a:solidFill>
                <a:prstClr val="black"/>
              </a:solidFill>
            </a:endParaRPr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a-DK" altLang="da-DK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rtl="0"/>
            <a:fld id="{7F4D02EC-99C0-4B87-9708-0AEE8F4281DC}" type="slidenum">
              <a:rPr>
                <a:solidFill>
                  <a:prstClr val="black"/>
                </a:solidFill>
              </a:rPr>
              <a:pPr/>
              <a:t>15</a:t>
            </a:fld>
            <a:endParaRPr>
              <a:solidFill>
                <a:prstClr val="black"/>
              </a:solidFill>
            </a:endParaRPr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a-DK" altLang="da-DK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rtl="0"/>
            <a:fld id="{7F4D02EC-99C0-4B87-9708-0AEE8F4281DC}" type="slidenum">
              <a:rPr>
                <a:solidFill>
                  <a:prstClr val="black"/>
                </a:solidFill>
              </a:rPr>
              <a:pPr/>
              <a:t>16</a:t>
            </a:fld>
            <a:endParaRPr>
              <a:solidFill>
                <a:prstClr val="black"/>
              </a:solidFill>
            </a:endParaRPr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a-DK" altLang="da-DK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rtl="0"/>
            <a:fld id="{7F4D02EC-99C0-4B87-9708-0AEE8F4281DC}" type="slidenum">
              <a:rPr>
                <a:solidFill>
                  <a:prstClr val="black"/>
                </a:solidFill>
              </a:rPr>
              <a:pPr/>
              <a:t>17</a:t>
            </a:fld>
            <a:endParaRPr>
              <a:solidFill>
                <a:prstClr val="black"/>
              </a:solidFill>
            </a:endParaRPr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a-DK" altLang="da-DK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rtl="0"/>
            <a:fld id="{7F4D02EC-99C0-4B87-9708-0AEE8F4281DC}" type="slidenum">
              <a:rPr>
                <a:solidFill>
                  <a:prstClr val="black"/>
                </a:solidFill>
              </a:rPr>
              <a:pPr/>
              <a:t>18</a:t>
            </a:fld>
            <a:endParaRPr>
              <a:solidFill>
                <a:prstClr val="black"/>
              </a:solidFill>
            </a:endParaRPr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a-DK" altLang="da-D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rtl="0"/>
            <a:fld id="{7F4D02EC-99C0-4B87-9708-0AEE8F4281DC}" type="slidenum">
              <a:rPr>
                <a:solidFill>
                  <a:prstClr val="black"/>
                </a:solidFill>
              </a:rPr>
              <a:pPr/>
              <a:t>2</a:t>
            </a:fld>
            <a:endParaRPr>
              <a:solidFill>
                <a:prstClr val="black"/>
              </a:solidFill>
            </a:endParaRPr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a-DK" altLang="da-DK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rtl="0"/>
            <a:fld id="{7F4D02EC-99C0-4B87-9708-0AEE8F4281DC}" type="slidenum">
              <a:rPr>
                <a:solidFill>
                  <a:prstClr val="black"/>
                </a:solidFill>
              </a:rPr>
              <a:pPr/>
              <a:t>3</a:t>
            </a:fld>
            <a:endParaRPr>
              <a:solidFill>
                <a:prstClr val="black"/>
              </a:solidFill>
            </a:endParaRPr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a-DK" altLang="da-DK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rtl="0"/>
            <a:fld id="{7F4D02EC-99C0-4B87-9708-0AEE8F4281DC}" type="slidenum">
              <a:rPr>
                <a:solidFill>
                  <a:prstClr val="black"/>
                </a:solidFill>
              </a:rPr>
              <a:pPr/>
              <a:t>4</a:t>
            </a:fld>
            <a:endParaRPr>
              <a:solidFill>
                <a:prstClr val="black"/>
              </a:solidFill>
            </a:endParaRPr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a-DK" altLang="da-DK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rtl="0"/>
            <a:fld id="{7F4D02EC-99C0-4B87-9708-0AEE8F4281DC}" type="slidenum">
              <a:rPr>
                <a:solidFill>
                  <a:prstClr val="black"/>
                </a:solidFill>
              </a:rPr>
              <a:pPr/>
              <a:t>5</a:t>
            </a:fld>
            <a:endParaRPr>
              <a:solidFill>
                <a:prstClr val="black"/>
              </a:solidFill>
            </a:endParaRPr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a-DK" altLang="da-DK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rtl="0"/>
            <a:fld id="{7F4D02EC-99C0-4B87-9708-0AEE8F4281DC}" type="slidenum">
              <a:rPr>
                <a:solidFill>
                  <a:prstClr val="black"/>
                </a:solidFill>
              </a:rPr>
              <a:pPr/>
              <a:t>6</a:t>
            </a:fld>
            <a:endParaRPr>
              <a:solidFill>
                <a:prstClr val="black"/>
              </a:solidFill>
            </a:endParaRPr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a-DK" altLang="da-DK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rtl="0"/>
            <a:fld id="{7F4D02EC-99C0-4B87-9708-0AEE8F4281DC}" type="slidenum">
              <a:rPr>
                <a:solidFill>
                  <a:prstClr val="black"/>
                </a:solidFill>
              </a:rPr>
              <a:pPr/>
              <a:t>7</a:t>
            </a:fld>
            <a:endParaRPr>
              <a:solidFill>
                <a:prstClr val="black"/>
              </a:solidFill>
            </a:endParaRPr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a-DK" altLang="da-DK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rtl="0"/>
            <a:fld id="{7F4D02EC-99C0-4B87-9708-0AEE8F4281DC}" type="slidenum">
              <a:rPr>
                <a:solidFill>
                  <a:prstClr val="black"/>
                </a:solidFill>
              </a:rPr>
              <a:pPr/>
              <a:t>8</a:t>
            </a:fld>
            <a:endParaRPr>
              <a:solidFill>
                <a:prstClr val="black"/>
              </a:solidFill>
            </a:endParaRPr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a-DK" altLang="da-DK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rtl="0"/>
            <a:fld id="{7F4D02EC-99C0-4B87-9708-0AEE8F4281DC}" type="slidenum">
              <a:rPr>
                <a:solidFill>
                  <a:prstClr val="black"/>
                </a:solidFill>
              </a:rPr>
              <a:pPr/>
              <a:t>9</a:t>
            </a:fld>
            <a:endParaRPr>
              <a:solidFill>
                <a:prstClr val="black"/>
              </a:solidFill>
            </a:endParaRPr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a-DK" altLang="da-D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F378D-EF0D-4E78-AF3B-FA2C7ED6AF8F}" type="datetimeFigureOut">
              <a:rPr lang="da-DK" smtClean="0"/>
              <a:t>07-06-2016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3A0A-C2C0-4E54-999B-C97C691AC506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64130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F378D-EF0D-4E78-AF3B-FA2C7ED6AF8F}" type="datetimeFigureOut">
              <a:rPr lang="da-DK" smtClean="0"/>
              <a:t>07-06-2016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3A0A-C2C0-4E54-999B-C97C691AC506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39926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F378D-EF0D-4E78-AF3B-FA2C7ED6AF8F}" type="datetimeFigureOut">
              <a:rPr lang="da-DK" smtClean="0"/>
              <a:t>07-06-2016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3A0A-C2C0-4E54-999B-C97C691AC506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93740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F378D-EF0D-4E78-AF3B-FA2C7ED6AF8F}" type="datetimeFigureOut">
              <a:rPr lang="da-DK" smtClean="0"/>
              <a:t>07-06-2016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3A0A-C2C0-4E54-999B-C97C691AC506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1410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F378D-EF0D-4E78-AF3B-FA2C7ED6AF8F}" type="datetimeFigureOut">
              <a:rPr lang="da-DK" smtClean="0"/>
              <a:t>07-06-2016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3A0A-C2C0-4E54-999B-C97C691AC506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69198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F378D-EF0D-4E78-AF3B-FA2C7ED6AF8F}" type="datetimeFigureOut">
              <a:rPr lang="da-DK" smtClean="0"/>
              <a:t>07-06-2016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3A0A-C2C0-4E54-999B-C97C691AC506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14311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F378D-EF0D-4E78-AF3B-FA2C7ED6AF8F}" type="datetimeFigureOut">
              <a:rPr lang="da-DK" smtClean="0"/>
              <a:t>07-06-2016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3A0A-C2C0-4E54-999B-C97C691AC506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6806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F378D-EF0D-4E78-AF3B-FA2C7ED6AF8F}" type="datetimeFigureOut">
              <a:rPr lang="da-DK" smtClean="0"/>
              <a:t>07-06-2016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3A0A-C2C0-4E54-999B-C97C691AC506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81489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F378D-EF0D-4E78-AF3B-FA2C7ED6AF8F}" type="datetimeFigureOut">
              <a:rPr lang="da-DK" smtClean="0"/>
              <a:t>07-06-2016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3A0A-C2C0-4E54-999B-C97C691AC506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60551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F378D-EF0D-4E78-AF3B-FA2C7ED6AF8F}" type="datetimeFigureOut">
              <a:rPr lang="da-DK" smtClean="0"/>
              <a:t>07-06-2016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3A0A-C2C0-4E54-999B-C97C691AC506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50935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F378D-EF0D-4E78-AF3B-FA2C7ED6AF8F}" type="datetimeFigureOut">
              <a:rPr lang="da-DK" smtClean="0"/>
              <a:t>07-06-2016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3A0A-C2C0-4E54-999B-C97C691AC506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89331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F378D-EF0D-4E78-AF3B-FA2C7ED6AF8F}" type="datetimeFigureOut">
              <a:rPr lang="da-DK" smtClean="0"/>
              <a:t>07-06-2016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643A0A-C2C0-4E54-999B-C97C691AC506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89542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g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1405_pp_trainers_A1B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54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4853"/>
            <a:ext cx="8229600" cy="1143000"/>
          </a:xfrm>
        </p:spPr>
        <p:txBody>
          <a:bodyPr>
            <a:normAutofit/>
          </a:bodyPr>
          <a:lstStyle/>
          <a:p>
            <a:pPr rtl="0"/>
            <a:r>
              <a:rPr sz="3200" b="1" dirty="0"/>
              <a:t>Prendre soin des volontaires : formation des formateurs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 algn="ctr" rtl="0">
              <a:buNone/>
            </a:pPr>
            <a:r>
              <a:rPr sz="2400" dirty="0"/>
              <a:t>(NOM DES ANIMATEURS)</a:t>
            </a:r>
          </a:p>
          <a:p>
            <a:pPr marL="0" indent="0" algn="ctr" rtl="0">
              <a:buNone/>
            </a:pPr>
            <a:r>
              <a:rPr sz="2400" dirty="0"/>
              <a:t>(DATE)</a:t>
            </a:r>
          </a:p>
          <a:p>
            <a:pPr marL="0" indent="0" algn="ctr" rtl="0">
              <a:buNone/>
            </a:pPr>
            <a:r>
              <a:rPr sz="2400" dirty="0"/>
              <a:t>(LIEU)</a:t>
            </a:r>
          </a:p>
          <a:p>
            <a:endParaRPr lang="da-DK" altLang="da-DK" dirty="0"/>
          </a:p>
        </p:txBody>
      </p:sp>
      <p:pic>
        <p:nvPicPr>
          <p:cNvPr id="6" name="Picture 3" descr="T:\Reference Centre\3. Communications\5. Graphics, Logos &amp; Illustrations\Logos\PS Centre Logos\PSCentreLOGO_white\centre-logo-transparent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3002" y="120105"/>
            <a:ext cx="1008112" cy="222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96" b="-4896"/>
          <a:stretch/>
        </p:blipFill>
        <p:spPr>
          <a:xfrm>
            <a:off x="1606339" y="3010884"/>
            <a:ext cx="5773973" cy="3847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2523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1405_pp_trainers_A1B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54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53673"/>
            <a:ext cx="8686800" cy="1143000"/>
          </a:xfrm>
        </p:spPr>
        <p:txBody>
          <a:bodyPr>
            <a:normAutofit/>
          </a:bodyPr>
          <a:lstStyle/>
          <a:p>
            <a:pPr rtl="0"/>
            <a:r>
              <a:rPr sz="3200" b="1" dirty="0"/>
              <a:t>Qu'est-ce qu'un bon animateur ?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1514" y="1700808"/>
            <a:ext cx="8229600" cy="4525963"/>
          </a:xfrm>
        </p:spPr>
        <p:txBody>
          <a:bodyPr>
            <a:normAutofit/>
          </a:bodyPr>
          <a:lstStyle/>
          <a:p>
            <a:pPr marL="0" indent="0" rtl="0">
              <a:buNone/>
            </a:pPr>
            <a:r>
              <a:rPr sz="2400" i="1" dirty="0"/>
              <a:t>En groupes de trois :</a:t>
            </a:r>
          </a:p>
          <a:p>
            <a:pPr rtl="0"/>
            <a:r>
              <a:rPr sz="2400" dirty="0"/>
              <a:t>Réfléchissez sur ce qui fait un bon animateur</a:t>
            </a:r>
          </a:p>
          <a:p>
            <a:pPr rtl="0"/>
            <a:r>
              <a:rPr sz="2400" dirty="0"/>
              <a:t>Répertoriez ensuite toutes les fonctions qu'il remplit et les compétences et les qualités qu'il peut avoir</a:t>
            </a:r>
          </a:p>
          <a:p>
            <a:pPr lvl="0"/>
            <a:r>
              <a:rPr sz="2400" dirty="0" err="1"/>
              <a:t>Consignez</a:t>
            </a:r>
            <a:r>
              <a:rPr sz="2400" dirty="0"/>
              <a:t> </a:t>
            </a:r>
            <a:r>
              <a:rPr sz="2400" dirty="0" err="1" smtClean="0"/>
              <a:t>vos</a:t>
            </a:r>
            <a:r>
              <a:rPr lang="da-DK" sz="2400" dirty="0"/>
              <a:t> </a:t>
            </a:r>
            <a:r>
              <a:rPr lang="da-DK" sz="2400" dirty="0" err="1"/>
              <a:t>idées</a:t>
            </a:r>
            <a:r>
              <a:rPr lang="en-GB" sz="2400" dirty="0" smtClean="0"/>
              <a:t/>
            </a:r>
            <a:br>
              <a:rPr lang="en-GB" sz="2400" dirty="0" smtClean="0"/>
            </a:br>
            <a:r>
              <a:rPr sz="2400" dirty="0"/>
              <a:t>sur des post-it </a:t>
            </a:r>
            <a:r>
              <a:rPr lang="en-GB" sz="2400" dirty="0" smtClean="0"/>
              <a:t/>
            </a:r>
            <a:br>
              <a:rPr lang="en-GB" sz="2400" dirty="0" smtClean="0"/>
            </a:br>
            <a:r>
              <a:rPr sz="2400" dirty="0"/>
              <a:t>(un élément par </a:t>
            </a:r>
            <a:r>
              <a:rPr lang="en-GB" sz="2400" dirty="0" smtClean="0"/>
              <a:t/>
            </a:r>
            <a:br>
              <a:rPr lang="en-GB" sz="2400" dirty="0" smtClean="0"/>
            </a:br>
            <a:r>
              <a:rPr sz="2400" dirty="0"/>
              <a:t>post-it)</a:t>
            </a:r>
          </a:p>
        </p:txBody>
      </p:sp>
      <p:pic>
        <p:nvPicPr>
          <p:cNvPr id="6" name="Picture 3" descr="T:\Reference Centre\3. Communications\5. Graphics, Logos &amp; Illustrations\Logos\PS Centre Logos\PSCentreLOGO_white\centre-logo-transparent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3002" y="120105"/>
            <a:ext cx="1008112" cy="222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539704" y="4034523"/>
            <a:ext cx="17237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sz="2400" dirty="0">
                <a:solidFill>
                  <a:srgbClr val="FF0000"/>
                </a:solidFill>
              </a:rPr>
              <a:t>Insérer photo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3510906"/>
            <a:ext cx="4419154" cy="2907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130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1405_pp_trainers_A1B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54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53673"/>
            <a:ext cx="8686800" cy="1143000"/>
          </a:xfrm>
        </p:spPr>
        <p:txBody>
          <a:bodyPr>
            <a:normAutofit/>
          </a:bodyPr>
          <a:lstStyle/>
          <a:p>
            <a:pPr rtl="0"/>
            <a:r>
              <a:rPr sz="3200" b="1" dirty="0"/>
              <a:t>Styles d'apprentissage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44824"/>
            <a:ext cx="8229600" cy="4525963"/>
          </a:xfrm>
        </p:spPr>
        <p:txBody>
          <a:bodyPr>
            <a:normAutofit/>
          </a:bodyPr>
          <a:lstStyle/>
          <a:p>
            <a:pPr marL="0" indent="0" rtl="0">
              <a:buNone/>
            </a:pPr>
            <a:r>
              <a:rPr sz="2400" b="1" dirty="0"/>
              <a:t>Les trois styles d'apprentissage les plus courants sont : </a:t>
            </a:r>
          </a:p>
          <a:p>
            <a:pPr lvl="0" rtl="0"/>
            <a:r>
              <a:rPr sz="2400" dirty="0"/>
              <a:t>Auditif</a:t>
            </a:r>
          </a:p>
          <a:p>
            <a:pPr lvl="0" rtl="0"/>
            <a:r>
              <a:rPr sz="2400" dirty="0"/>
              <a:t>Visuel</a:t>
            </a:r>
          </a:p>
          <a:p>
            <a:pPr lvl="0" rtl="0"/>
            <a:r>
              <a:rPr sz="2400" dirty="0"/>
              <a:t>Kinesthésique</a:t>
            </a:r>
          </a:p>
          <a:p>
            <a:pPr marL="0" lvl="0" indent="0">
              <a:buNone/>
            </a:pPr>
            <a:endParaRPr lang="da-DK" sz="2400" dirty="0"/>
          </a:p>
        </p:txBody>
      </p:sp>
      <p:pic>
        <p:nvPicPr>
          <p:cNvPr id="6" name="Picture 3" descr="T:\Reference Centre\3. Communications\5. Graphics, Logos &amp; Illustrations\Logos\PS Centre Logos\PSCentreLOGO_white\centre-logo-transparent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3002" y="120105"/>
            <a:ext cx="1008112" cy="222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539704" y="4034523"/>
            <a:ext cx="17237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sz="2400" dirty="0">
                <a:solidFill>
                  <a:srgbClr val="FF0000"/>
                </a:solidFill>
              </a:rPr>
              <a:t>Insérer photo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2754969"/>
            <a:ext cx="5544616" cy="3698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130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1405_pp_trainers_A1B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54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53673"/>
            <a:ext cx="8686800" cy="1143000"/>
          </a:xfrm>
        </p:spPr>
        <p:txBody>
          <a:bodyPr>
            <a:normAutofit/>
          </a:bodyPr>
          <a:lstStyle/>
          <a:p>
            <a:pPr rtl="0"/>
            <a:r>
              <a:rPr sz="3200" b="1" dirty="0"/>
              <a:t>Méthodes de formation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44824"/>
            <a:ext cx="8229600" cy="4525963"/>
          </a:xfrm>
        </p:spPr>
        <p:txBody>
          <a:bodyPr>
            <a:normAutofit/>
          </a:bodyPr>
          <a:lstStyle/>
          <a:p>
            <a:pPr marL="0" indent="0" rtl="0">
              <a:buNone/>
            </a:pPr>
            <a:r>
              <a:rPr sz="2400" b="1" dirty="0"/>
              <a:t>Les adultes apprennent mieux dans les circonstances suivantes :</a:t>
            </a:r>
          </a:p>
          <a:p>
            <a:pPr lvl="0" rtl="0"/>
            <a:r>
              <a:rPr sz="2400" dirty="0"/>
              <a:t>quand l'apprentissage s'appuie sur leurs expériences personnelles ;</a:t>
            </a:r>
          </a:p>
          <a:p>
            <a:pPr lvl="0" rtl="0"/>
            <a:r>
              <a:rPr sz="2400" dirty="0"/>
              <a:t>quand l'apprentissage atteint les buts identifiés ; </a:t>
            </a:r>
          </a:p>
          <a:p>
            <a:pPr lvl="0" rtl="0"/>
            <a:r>
              <a:rPr sz="2400" dirty="0"/>
              <a:t>quand l'apprentissage est en rapport avec leur vie quotidienne ou qu'il a du sens pour leur avenir ;</a:t>
            </a:r>
          </a:p>
          <a:p>
            <a:pPr lvl="0" rtl="0"/>
            <a:r>
              <a:rPr sz="2400" dirty="0"/>
              <a:t>quand l'apprentissage peut prendre un effet immédiat.</a:t>
            </a:r>
          </a:p>
          <a:p>
            <a:pPr lvl="0"/>
            <a:endParaRPr lang="da-DK" sz="2400" dirty="0"/>
          </a:p>
        </p:txBody>
      </p:sp>
      <p:pic>
        <p:nvPicPr>
          <p:cNvPr id="6" name="Picture 3" descr="T:\Reference Centre\3. Communications\5. Graphics, Logos &amp; Illustrations\Logos\PS Centre Logos\PSCentreLOGO_white\centre-logo-transparent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3002" y="120105"/>
            <a:ext cx="1008112" cy="222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8130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1405_pp_trainers_A1B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54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53673"/>
            <a:ext cx="8686800" cy="1143000"/>
          </a:xfrm>
        </p:spPr>
        <p:txBody>
          <a:bodyPr>
            <a:normAutofit/>
          </a:bodyPr>
          <a:lstStyle/>
          <a:p>
            <a:pPr rtl="0"/>
            <a:r>
              <a:rPr sz="3200" b="1" dirty="0"/>
              <a:t>Les différentes méthodes de formation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04864"/>
            <a:ext cx="8229600" cy="4165923"/>
          </a:xfrm>
        </p:spPr>
        <p:txBody>
          <a:bodyPr>
            <a:normAutofit/>
          </a:bodyPr>
          <a:lstStyle/>
          <a:p>
            <a:pPr marL="0" lvl="0" indent="0" rtl="0">
              <a:buNone/>
            </a:pPr>
            <a:r>
              <a:rPr sz="2400" i="1" dirty="0"/>
              <a:t>Passez 15 minutes à réfléchir aux méthodes les mieux adaptées à chaque style d'apprentissage :</a:t>
            </a:r>
          </a:p>
          <a:p>
            <a:pPr lvl="1" rtl="0">
              <a:buFont typeface="Arial" panose="020B0604020202020204" pitchFamily="34" charset="0"/>
              <a:buChar char="•"/>
            </a:pPr>
            <a:r>
              <a:rPr sz="2400" dirty="0"/>
              <a:t>Groupe 1 : méthodes auditives</a:t>
            </a:r>
          </a:p>
          <a:p>
            <a:pPr lvl="1" rtl="0">
              <a:buFont typeface="Arial" panose="020B0604020202020204" pitchFamily="34" charset="0"/>
              <a:buChar char="•"/>
            </a:pPr>
            <a:r>
              <a:rPr sz="2400" dirty="0"/>
              <a:t>Groupe 2 : méthodes visuelles</a:t>
            </a:r>
          </a:p>
          <a:p>
            <a:pPr lvl="1" rtl="0">
              <a:buFont typeface="Arial" panose="020B0604020202020204" pitchFamily="34" charset="0"/>
              <a:buChar char="•"/>
            </a:pPr>
            <a:r>
              <a:rPr sz="2400" dirty="0"/>
              <a:t>Groupe 3 : méthodes kinesthésiques</a:t>
            </a:r>
          </a:p>
          <a:p>
            <a:pPr lvl="0"/>
            <a:endParaRPr lang="da-DK" sz="2400" dirty="0"/>
          </a:p>
        </p:txBody>
      </p:sp>
      <p:pic>
        <p:nvPicPr>
          <p:cNvPr id="6" name="Picture 3" descr="T:\Reference Centre\3. Communications\5. Graphics, Logos &amp; Illustrations\Logos\PS Centre Logos\PSCentreLOGO_white\centre-logo-transparent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3002" y="120105"/>
            <a:ext cx="1008112" cy="222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8130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1405_pp_trainers_A1B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54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53673"/>
            <a:ext cx="8686800" cy="1143000"/>
          </a:xfrm>
        </p:spPr>
        <p:txBody>
          <a:bodyPr>
            <a:normAutofit/>
          </a:bodyPr>
          <a:lstStyle/>
          <a:p>
            <a:pPr rtl="0"/>
            <a:r>
              <a:rPr sz="3200" b="1" dirty="0"/>
              <a:t>Préparer une séance de formation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44824"/>
            <a:ext cx="8229600" cy="4525963"/>
          </a:xfrm>
        </p:spPr>
        <p:txBody>
          <a:bodyPr>
            <a:normAutofit/>
          </a:bodyPr>
          <a:lstStyle/>
          <a:p>
            <a:pPr marL="0" indent="0" rtl="0">
              <a:buNone/>
            </a:pPr>
            <a:r>
              <a:rPr sz="2400" dirty="0"/>
              <a:t>Groupe 1 : Section 1 : Comprendre le soutien psychosocial </a:t>
            </a:r>
          </a:p>
          <a:p>
            <a:pPr marL="0" indent="0" rtl="0">
              <a:buNone/>
            </a:pPr>
            <a:r>
              <a:rPr sz="2400" dirty="0"/>
              <a:t>Groupe 2 : Section 2 : Risques, résilience et facteurs protecteurs </a:t>
            </a:r>
          </a:p>
          <a:p>
            <a:pPr marL="0" indent="0" rtl="0">
              <a:buNone/>
            </a:pPr>
            <a:r>
              <a:rPr sz="2400" dirty="0"/>
              <a:t>Groupe 3: Section 3 : Auto-prise en charge </a:t>
            </a:r>
          </a:p>
          <a:p>
            <a:pPr marL="0" indent="0" rtl="0">
              <a:buNone/>
            </a:pPr>
            <a:r>
              <a:rPr sz="2400" dirty="0"/>
              <a:t>Groupe 4 : Section 4 : Soutien par les pairs </a:t>
            </a:r>
          </a:p>
          <a:p>
            <a:pPr marL="0" indent="0" rtl="0">
              <a:buNone/>
            </a:pPr>
            <a:r>
              <a:rPr sz="2400" dirty="0"/>
              <a:t>Groupe 5 : Section 5 : Premiers secours psychologiques</a:t>
            </a:r>
          </a:p>
          <a:p>
            <a:pPr marL="0" indent="0" rtl="0">
              <a:buNone/>
            </a:pPr>
            <a:r>
              <a:rPr sz="2400" dirty="0"/>
              <a:t>Groupe 6 : Section 6.1 : Stratégies de soutien à chaque phase</a:t>
            </a:r>
          </a:p>
          <a:p>
            <a:pPr marL="0" indent="0">
              <a:buNone/>
            </a:pPr>
            <a:r>
              <a:rPr sz="2400" dirty="0"/>
              <a:t>Groupe 7 : Section 6.3 : Développement de </a:t>
            </a:r>
            <a:r>
              <a:rPr lang="da-DK" sz="2400" dirty="0" err="1" smtClean="0"/>
              <a:t>dispositifs</a:t>
            </a:r>
            <a:r>
              <a:rPr lang="da-DK" sz="2400" dirty="0" smtClean="0"/>
              <a:t> </a:t>
            </a:r>
            <a:r>
              <a:rPr sz="2400" dirty="0" smtClean="0"/>
              <a:t>de </a:t>
            </a:r>
            <a:r>
              <a:rPr sz="2400" dirty="0"/>
              <a:t>soutien</a:t>
            </a:r>
          </a:p>
          <a:p>
            <a:pPr marL="0" indent="0" rtl="0">
              <a:buNone/>
            </a:pPr>
            <a:r>
              <a:rPr sz="2400" dirty="0"/>
              <a:t>Groupe 8 : Section 7 : Contrôle et évaluation</a:t>
            </a:r>
          </a:p>
          <a:p>
            <a:pPr marL="0" indent="0" rtl="0">
              <a:buNone/>
            </a:pPr>
            <a:r>
              <a:rPr sz="2400" dirty="0"/>
              <a:t>Groupe 9 : Section 8 : Communiquer le message</a:t>
            </a:r>
          </a:p>
        </p:txBody>
      </p:sp>
      <p:pic>
        <p:nvPicPr>
          <p:cNvPr id="6" name="Picture 3" descr="T:\Reference Centre\3. Communications\5. Graphics, Logos &amp; Illustrations\Logos\PS Centre Logos\PSCentreLOGO_white\centre-logo-transparent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3002" y="120105"/>
            <a:ext cx="1008112" cy="222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8130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1405_pp_trainers_A1B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54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53673"/>
            <a:ext cx="8686800" cy="1143000"/>
          </a:xfrm>
        </p:spPr>
        <p:txBody>
          <a:bodyPr>
            <a:normAutofit fontScale="90000"/>
          </a:bodyPr>
          <a:lstStyle/>
          <a:p>
            <a:pPr rtl="0"/>
            <a:r>
              <a:rPr lang="en-GB" sz="3200" b="1" dirty="0" smtClean="0"/>
              <a:t/>
            </a:r>
            <a:br>
              <a:rPr lang="en-GB" sz="3200" b="1" dirty="0" smtClean="0"/>
            </a:br>
            <a:r>
              <a:rPr sz="3200" b="1" dirty="0"/>
              <a:t>Donner un retour d'information </a:t>
            </a:r>
            <a:r>
              <a:rPr lang="da-DK" sz="3200" b="1" dirty="0"/>
              <a:t/>
            </a:r>
            <a:br>
              <a:rPr lang="da-DK" sz="3200" b="1" dirty="0"/>
            </a:br>
            <a:endParaRPr lang="da-DK" sz="3200" b="1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44824"/>
            <a:ext cx="8229600" cy="4525963"/>
          </a:xfrm>
        </p:spPr>
        <p:txBody>
          <a:bodyPr>
            <a:normAutofit/>
          </a:bodyPr>
          <a:lstStyle/>
          <a:p>
            <a:pPr marL="0" indent="0" rtl="0">
              <a:buNone/>
            </a:pPr>
            <a:r>
              <a:rPr sz="2400" dirty="0"/>
              <a:t>Lorsque vous </a:t>
            </a:r>
            <a:r>
              <a:rPr sz="2400" i="1" dirty="0"/>
              <a:t>donnez un</a:t>
            </a:r>
            <a:r>
              <a:rPr sz="2400" dirty="0"/>
              <a:t> retour d'information, n'oubliez pas de :</a:t>
            </a:r>
          </a:p>
          <a:p>
            <a:pPr lvl="0" rtl="0"/>
            <a:r>
              <a:rPr sz="2400" b="1" dirty="0"/>
              <a:t>Dire à la personne ce qui a bien fonctionné</a:t>
            </a:r>
            <a:r>
              <a:rPr sz="2400" dirty="0"/>
              <a:t>. En disant, par exemple : « C'était vraiment bien quand tu as fait… », « Faire…, c'était une excellente manière d'obtenir l'attention des groupes », « La façon dont vous… était super ! » </a:t>
            </a:r>
          </a:p>
          <a:p>
            <a:pPr lvl="0" rtl="0"/>
            <a:r>
              <a:rPr sz="2400" b="1" dirty="0"/>
              <a:t>Dire à la personne ce qu'elle doit faire davantage</a:t>
            </a:r>
            <a:r>
              <a:rPr sz="2400" dirty="0"/>
              <a:t>. En disant, par exemple : « Continuez à faire… », « La manière dont tu… semble bien fonctionner. Continue comme ça. »</a:t>
            </a:r>
          </a:p>
          <a:p>
            <a:pPr lvl="0" rtl="0"/>
            <a:r>
              <a:rPr sz="2400" b="1" dirty="0"/>
              <a:t>Être clair et précis</a:t>
            </a:r>
            <a:r>
              <a:rPr sz="2400" dirty="0"/>
              <a:t>. Évitez les observations générales comme : « C'était super. » Soyez précis : « C'était super quand tu… parce que cela a montré à quel point tu étais bien préparé. »</a:t>
            </a:r>
          </a:p>
          <a:p>
            <a:pPr lvl="0"/>
            <a:endParaRPr lang="da-DK" sz="2400" dirty="0"/>
          </a:p>
        </p:txBody>
      </p:sp>
      <p:pic>
        <p:nvPicPr>
          <p:cNvPr id="6" name="Picture 3" descr="T:\Reference Centre\3. Communications\5. Graphics, Logos &amp; Illustrations\Logos\PS Centre Logos\PSCentreLOGO_white\centre-logo-transparent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3002" y="120105"/>
            <a:ext cx="1008112" cy="222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8130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1405_pp_trainers_A1B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54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53673"/>
            <a:ext cx="8686800" cy="1143000"/>
          </a:xfrm>
        </p:spPr>
        <p:txBody>
          <a:bodyPr>
            <a:normAutofit fontScale="90000"/>
          </a:bodyPr>
          <a:lstStyle/>
          <a:p>
            <a:pPr rtl="0"/>
            <a:r>
              <a:rPr lang="en-GB" sz="3200" b="1" dirty="0" smtClean="0"/>
              <a:t/>
            </a:r>
            <a:br>
              <a:rPr lang="en-GB" sz="3200" b="1" dirty="0" smtClean="0"/>
            </a:br>
            <a:r>
              <a:rPr sz="3200" b="1" dirty="0"/>
              <a:t>Recevoir un retour d'information </a:t>
            </a:r>
            <a:r>
              <a:rPr lang="da-DK" sz="3200" b="1" dirty="0"/>
              <a:t/>
            </a:r>
            <a:br>
              <a:rPr lang="da-DK" sz="3200" b="1" dirty="0"/>
            </a:br>
            <a:endParaRPr lang="da-DK" sz="3200" b="1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44824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 rtl="0">
              <a:buNone/>
            </a:pPr>
            <a:r>
              <a:rPr sz="2400" dirty="0"/>
              <a:t>Lorsque vous </a:t>
            </a:r>
            <a:r>
              <a:rPr sz="2400" i="1" dirty="0"/>
              <a:t>recevez un</a:t>
            </a:r>
            <a:r>
              <a:rPr sz="2400" dirty="0"/>
              <a:t> retour d'information, n'oubliez pas de :</a:t>
            </a:r>
          </a:p>
          <a:p>
            <a:pPr lvl="0" rtl="0"/>
            <a:r>
              <a:rPr sz="2400" b="1" dirty="0"/>
              <a:t>Pratiquer l'écoute active : </a:t>
            </a:r>
            <a:r>
              <a:rPr sz="2400" dirty="0"/>
              <a:t>conservez un langage corporel ouvert et maintenez le contact visuel. Ne pensez pas à comment vous allez répondre, contentez-vous d'écouter.</a:t>
            </a:r>
          </a:p>
          <a:p>
            <a:pPr rtl="0"/>
            <a:r>
              <a:rPr sz="2400" b="1" dirty="0"/>
              <a:t>Ne discutez pas - demandez des éclaircissements si nécessaire : </a:t>
            </a:r>
            <a:r>
              <a:rPr sz="2400" dirty="0"/>
              <a:t>vous pouvez éventuellement poser des questions permettant de clarifier ce qui a été dit, mais vous ne devez jamais commencer à discuter avec la personne qui vous donne un retour d'information. Vous pouvez dire, par exemple : « Si j'ai bien compris, quand j'ai fait…, tu as senti que..., c'est ça ? »</a:t>
            </a:r>
            <a:r>
              <a:rPr lang="en-GB" sz="2400" dirty="0"/>
              <a:t/>
            </a:r>
            <a:br>
              <a:rPr lang="en-GB" sz="2400" dirty="0"/>
            </a:br>
            <a:endParaRPr lang="en-GB" sz="2400" dirty="0"/>
          </a:p>
        </p:txBody>
      </p:sp>
      <p:pic>
        <p:nvPicPr>
          <p:cNvPr id="6" name="Picture 3" descr="T:\Reference Centre\3. Communications\5. Graphics, Logos &amp; Illustrations\Logos\PS Centre Logos\PSCentreLOGO_white\centre-logo-transparent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3002" y="120105"/>
            <a:ext cx="1008112" cy="222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1728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1405_pp_trainers_A1B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54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76693"/>
            <a:ext cx="8229600" cy="1143000"/>
          </a:xfrm>
        </p:spPr>
        <p:txBody>
          <a:bodyPr>
            <a:normAutofit fontScale="90000"/>
          </a:bodyPr>
          <a:lstStyle/>
          <a:p>
            <a:pPr rtl="0"/>
            <a:r>
              <a:rPr sz="3600" b="1" dirty="0"/>
              <a:t> </a:t>
            </a:r>
            <a:r>
              <a:rPr lang="da-DK" sz="3600" b="1" dirty="0"/>
              <a:t/>
            </a:r>
            <a:br>
              <a:rPr lang="da-DK" sz="3600" b="1" dirty="0"/>
            </a:br>
            <a:r>
              <a:rPr sz="3600" b="1" dirty="0"/>
              <a:t>Développer un plan d'action </a:t>
            </a:r>
            <a:r>
              <a:rPr lang="da-DK" sz="3600" b="1" dirty="0"/>
              <a:t/>
            </a:r>
            <a:br>
              <a:rPr lang="da-DK" sz="3600" b="1" dirty="0"/>
            </a:br>
            <a:endParaRPr lang="da-DK" sz="3600" b="1" dirty="0"/>
          </a:p>
        </p:txBody>
      </p:sp>
      <p:pic>
        <p:nvPicPr>
          <p:cNvPr id="6" name="Picture 3" descr="T:\Reference Centre\3. Communications\5. Graphics, Logos &amp; Illustrations\Logos\PS Centre Logos\PSCentreLOGO_white\centre-logo-transparent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3002" y="120105"/>
            <a:ext cx="1008112" cy="222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Placeholder 6"/>
          <p:cNvSpPr>
            <a:spLocks noGrp="1"/>
          </p:cNvSpPr>
          <p:nvPr>
            <p:ph idx="1"/>
          </p:nvPr>
        </p:nvSpPr>
        <p:spPr>
          <a:xfrm>
            <a:off x="323528" y="1916831"/>
            <a:ext cx="864095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en-GB" sz="2400" dirty="0" smtClean="0"/>
          </a:p>
          <a:p>
            <a:pPr marL="0" lvl="0" indent="0">
              <a:buNone/>
            </a:pPr>
            <a:r>
              <a:rPr sz="2400" dirty="0"/>
              <a:t>La section 9 du </a:t>
            </a:r>
            <a:r>
              <a:rPr lang="da-DK" sz="2400" dirty="0" err="1"/>
              <a:t>Prendre</a:t>
            </a:r>
            <a:r>
              <a:rPr lang="da-DK" sz="2400" dirty="0"/>
              <a:t> </a:t>
            </a:r>
            <a:r>
              <a:rPr lang="da-DK" sz="2400" dirty="0" err="1"/>
              <a:t>soin</a:t>
            </a:r>
            <a:r>
              <a:rPr lang="da-DK" sz="2400" dirty="0"/>
              <a:t> des </a:t>
            </a:r>
            <a:r>
              <a:rPr lang="da-DK" sz="2400" dirty="0" err="1" smtClean="0"/>
              <a:t>volontaires</a:t>
            </a:r>
            <a:r>
              <a:rPr lang="da-DK" sz="2400" dirty="0" smtClean="0"/>
              <a:t>: </a:t>
            </a:r>
            <a:r>
              <a:rPr lang="da-DK" sz="2400" i="1" dirty="0" smtClean="0"/>
              <a:t>M</a:t>
            </a:r>
            <a:r>
              <a:rPr sz="2400" i="1" dirty="0" err="1" smtClean="0"/>
              <a:t>anuel</a:t>
            </a:r>
            <a:r>
              <a:rPr sz="2400" i="1" dirty="0" smtClean="0"/>
              <a:t> </a:t>
            </a:r>
            <a:r>
              <a:rPr sz="2400" i="1" dirty="0"/>
              <a:t>de </a:t>
            </a:r>
            <a:r>
              <a:rPr sz="2400" i="1" dirty="0" smtClean="0"/>
              <a:t>formation </a:t>
            </a:r>
            <a:r>
              <a:rPr sz="2400" dirty="0" smtClean="0"/>
              <a:t>aide </a:t>
            </a:r>
            <a:r>
              <a:rPr sz="2400" dirty="0"/>
              <a:t>les participants </a:t>
            </a:r>
            <a:r>
              <a:rPr sz="2400" dirty="0" smtClean="0"/>
              <a:t>à:</a:t>
            </a:r>
            <a:endParaRPr sz="2400" dirty="0"/>
          </a:p>
          <a:p>
            <a:pPr lvl="0" rtl="0"/>
            <a:r>
              <a:rPr sz="2400" dirty="0"/>
              <a:t>définir leurs objectifs pour les six mois à venir</a:t>
            </a:r>
          </a:p>
          <a:p>
            <a:pPr lvl="0" rtl="0"/>
            <a:r>
              <a:rPr sz="2400" dirty="0"/>
              <a:t>identifier les actions nécessaires pour atteindre ces objectifs</a:t>
            </a:r>
          </a:p>
          <a:p>
            <a:pPr lvl="0" rtl="0"/>
            <a:r>
              <a:rPr sz="2400" dirty="0"/>
              <a:t>décider de la date butoir de chaque action</a:t>
            </a:r>
          </a:p>
          <a:p>
            <a:pPr lvl="0" rtl="0"/>
            <a:r>
              <a:rPr sz="2400" dirty="0"/>
              <a:t>identifier qui est chargé du suivi de chaque action</a:t>
            </a:r>
          </a:p>
        </p:txBody>
      </p:sp>
    </p:spTree>
    <p:extLst>
      <p:ext uri="{BB962C8B-B14F-4D97-AF65-F5344CB8AC3E}">
        <p14:creationId xmlns:p14="http://schemas.microsoft.com/office/powerpoint/2010/main" val="2714121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1405_pp_trainers_A1B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54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53673"/>
            <a:ext cx="8686800" cy="1143000"/>
          </a:xfrm>
        </p:spPr>
        <p:txBody>
          <a:bodyPr>
            <a:normAutofit/>
          </a:bodyPr>
          <a:lstStyle/>
          <a:p>
            <a:pPr rtl="0"/>
            <a:r>
              <a:rPr sz="3200" b="1" dirty="0"/>
              <a:t> Conclusion et salutations</a:t>
            </a:r>
          </a:p>
        </p:txBody>
      </p:sp>
      <p:pic>
        <p:nvPicPr>
          <p:cNvPr id="6" name="Picture 3" descr="T:\Reference Centre\3. Communications\5. Graphics, Logos &amp; Illustrations\Logos\PS Centre Logos\PSCentreLOGO_white\centre-logo-transparent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3002" y="120105"/>
            <a:ext cx="1008112" cy="222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772816"/>
            <a:ext cx="6995120" cy="4663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130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1405_pp_trainers_A1B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54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11163"/>
            <a:ext cx="8229600" cy="1143000"/>
          </a:xfrm>
        </p:spPr>
        <p:txBody>
          <a:bodyPr/>
          <a:lstStyle/>
          <a:p>
            <a:pPr rtl="0"/>
            <a:r>
              <a:rPr sz="3200" b="1" dirty="0"/>
              <a:t>Bienvenue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00808"/>
            <a:ext cx="7669858" cy="4525963"/>
          </a:xfrm>
        </p:spPr>
        <p:txBody>
          <a:bodyPr>
            <a:normAutofit/>
          </a:bodyPr>
          <a:lstStyle/>
          <a:p>
            <a:pPr lvl="0" rtl="0"/>
            <a:r>
              <a:rPr sz="2400" dirty="0"/>
              <a:t>Une activité brise-glace qui détend l'atmosphère et permet de se connaître</a:t>
            </a:r>
          </a:p>
          <a:p>
            <a:pPr lvl="0" rtl="0"/>
            <a:r>
              <a:rPr sz="2400" dirty="0"/>
              <a:t>Le programme de formation</a:t>
            </a:r>
          </a:p>
          <a:p>
            <a:pPr lvl="0" rtl="0"/>
            <a:r>
              <a:rPr sz="2400" dirty="0"/>
              <a:t>Les règles élémentaires de cette formation</a:t>
            </a:r>
          </a:p>
          <a:p>
            <a:endParaRPr lang="da-DK" altLang="da-DK" dirty="0"/>
          </a:p>
        </p:txBody>
      </p:sp>
      <p:pic>
        <p:nvPicPr>
          <p:cNvPr id="6" name="Picture 3" descr="T:\Reference Centre\3. Communications\5. Graphics, Logos &amp; Illustrations\Logos\PS Centre Logos\PSCentreLOGO_white\centre-logo-transparent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3002" y="120105"/>
            <a:ext cx="1008112" cy="222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178" b="-58"/>
          <a:stretch/>
        </p:blipFill>
        <p:spPr>
          <a:xfrm>
            <a:off x="1763688" y="3600277"/>
            <a:ext cx="5199924" cy="3048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1470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1405_pp_trainers_A1B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1340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11163"/>
            <a:ext cx="7715200" cy="857597"/>
          </a:xfrm>
        </p:spPr>
        <p:txBody>
          <a:bodyPr/>
          <a:lstStyle/>
          <a:p>
            <a:pPr rtl="0"/>
            <a:r>
              <a:rPr sz="3200" b="1" dirty="0"/>
              <a:t>Le programme de formation – jour 1</a:t>
            </a:r>
          </a:p>
        </p:txBody>
      </p:sp>
      <p:pic>
        <p:nvPicPr>
          <p:cNvPr id="6" name="Picture 3" descr="T:\Reference Centre\3. Communications\5. Graphics, Logos &amp; Illustrations\Logos\PS Centre Logos\PSCentreLOGO_white\centre-logo-transparent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3002" y="120105"/>
            <a:ext cx="1008112" cy="222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1620815"/>
              </p:ext>
            </p:extLst>
          </p:nvPr>
        </p:nvGraphicFramePr>
        <p:xfrm>
          <a:off x="905095" y="1484784"/>
          <a:ext cx="7333809" cy="49102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75890"/>
                <a:gridCol w="6157919"/>
              </a:tblGrid>
              <a:tr h="404860">
                <a:tc>
                  <a:txBody>
                    <a:bodyPr/>
                    <a:lstStyle/>
                    <a:p>
                      <a:pPr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sz="1200" dirty="0"/>
                        <a:t>9 h 00-10 h 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sz="1200" dirty="0"/>
                        <a:t>Accueil, présentation du programme de formation et des règles élémentaires</a:t>
                      </a:r>
                    </a:p>
                  </a:txBody>
                  <a:tcPr marL="68580" marR="68580" marT="0" marB="0" anchor="ctr"/>
                </a:tc>
              </a:tr>
              <a:tr h="500597">
                <a:tc>
                  <a:txBody>
                    <a:bodyPr/>
                    <a:lstStyle/>
                    <a:p>
                      <a:pPr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sz="1200"/>
                        <a:t>10 h 00-10 h 30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sz="1200" dirty="0" err="1"/>
                        <a:t>Organiser</a:t>
                      </a:r>
                      <a:r>
                        <a:rPr sz="1200" dirty="0"/>
                        <a:t> un atelier de formation</a:t>
                      </a:r>
                    </a:p>
                  </a:txBody>
                  <a:tcPr marL="68580" marR="68580" marT="0" marB="0" anchor="ctr"/>
                </a:tc>
              </a:tr>
              <a:tr h="500597">
                <a:tc>
                  <a:txBody>
                    <a:bodyPr/>
                    <a:lstStyle/>
                    <a:p>
                      <a:pPr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sz="1200" dirty="0"/>
                        <a:t>10 h 30-11 h 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sz="1200" dirty="0"/>
                        <a:t>Créer un environnement d'apprentissage intégrateur et sûr</a:t>
                      </a:r>
                    </a:p>
                  </a:txBody>
                  <a:tcPr marL="68580" marR="68580" marT="0" marB="0" anchor="ctr"/>
                </a:tc>
              </a:tr>
              <a:tr h="500597">
                <a:tc>
                  <a:txBody>
                    <a:bodyPr/>
                    <a:lstStyle/>
                    <a:p>
                      <a:pPr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sz="1200"/>
                        <a:t>11 h 00-11 h 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sz="1200" dirty="0"/>
                        <a:t>PAUSE-CAFÉ</a:t>
                      </a:r>
                    </a:p>
                  </a:txBody>
                  <a:tcPr marL="68580" marR="68580" marT="0" marB="0" anchor="ctr"/>
                </a:tc>
              </a:tr>
              <a:tr h="500597">
                <a:tc>
                  <a:txBody>
                    <a:bodyPr/>
                    <a:lstStyle/>
                    <a:p>
                      <a:pPr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sz="1200"/>
                        <a:t>11 h 15-11 h 45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sz="1200" dirty="0"/>
                        <a:t>Qu'est-ce qu'un bon animateur ?</a:t>
                      </a:r>
                    </a:p>
                  </a:txBody>
                  <a:tcPr marL="68580" marR="68580" marT="0" marB="0" anchor="ctr"/>
                </a:tc>
              </a:tr>
              <a:tr h="500597">
                <a:tc>
                  <a:txBody>
                    <a:bodyPr/>
                    <a:lstStyle/>
                    <a:p>
                      <a:pPr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sz="1200"/>
                        <a:t>11 h 45-12 h 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sz="1200" dirty="0"/>
                        <a:t>Les </a:t>
                      </a:r>
                      <a:r>
                        <a:rPr sz="1200" dirty="0" err="1"/>
                        <a:t>différents</a:t>
                      </a:r>
                      <a:r>
                        <a:rPr sz="1200" dirty="0"/>
                        <a:t> styles </a:t>
                      </a:r>
                      <a:r>
                        <a:rPr sz="1200" dirty="0" err="1"/>
                        <a:t>d'apprentissage</a:t>
                      </a:r>
                      <a:r>
                        <a:rPr sz="1200" dirty="0"/>
                        <a:t> </a:t>
                      </a:r>
                    </a:p>
                  </a:txBody>
                  <a:tcPr marL="68580" marR="68580" marT="0" marB="0" anchor="ctr"/>
                </a:tc>
              </a:tr>
              <a:tr h="500597">
                <a:tc>
                  <a:txBody>
                    <a:bodyPr/>
                    <a:lstStyle/>
                    <a:p>
                      <a:pPr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sz="1200"/>
                        <a:t>12 h 15-13 h 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sz="1200" dirty="0">
                          <a:latin typeface="+mn-lt"/>
                          <a:ea typeface="+mn-ea"/>
                          <a:cs typeface="+mn-cs"/>
                        </a:rPr>
                        <a:t>Méthodes</a:t>
                      </a:r>
                      <a:r>
                        <a:rPr sz="1200" baseline="0" dirty="0">
                          <a:latin typeface="+mn-lt"/>
                          <a:ea typeface="+mn-ea"/>
                          <a:cs typeface="+mn-cs"/>
                        </a:rPr>
                        <a:t> de formation</a:t>
                      </a:r>
                    </a:p>
                  </a:txBody>
                  <a:tcPr marL="68580" marR="68580" marT="0" marB="0" anchor="ctr"/>
                </a:tc>
              </a:tr>
              <a:tr h="500597">
                <a:tc>
                  <a:txBody>
                    <a:bodyPr/>
                    <a:lstStyle/>
                    <a:p>
                      <a:pPr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sz="1200"/>
                        <a:t>13 h 00-14 h 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sz="1200" dirty="0"/>
                        <a:t>DÉJEUNER</a:t>
                      </a:r>
                    </a:p>
                  </a:txBody>
                  <a:tcPr marL="68580" marR="68580" marT="0" marB="0" anchor="ctr"/>
                </a:tc>
              </a:tr>
              <a:tr h="500597">
                <a:tc>
                  <a:txBody>
                    <a:bodyPr/>
                    <a:lstStyle/>
                    <a:p>
                      <a:pPr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sz="1200"/>
                        <a:t>14 h 00-16 h 45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sz="1200" dirty="0"/>
                        <a:t>Préparer une séance de formation</a:t>
                      </a:r>
                    </a:p>
                  </a:txBody>
                  <a:tcPr marL="68580" marR="68580" marT="0" marB="0" anchor="ctr"/>
                </a:tc>
              </a:tr>
              <a:tr h="500597">
                <a:tc>
                  <a:txBody>
                    <a:bodyPr/>
                    <a:lstStyle/>
                    <a:p>
                      <a:pPr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sz="1200" dirty="0"/>
                        <a:t>16 h 45-17 h 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sz="1200" dirty="0"/>
                        <a:t>Conclusion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4277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1405_pp_trainers_A1B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54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11163"/>
            <a:ext cx="8229600" cy="1143000"/>
          </a:xfrm>
        </p:spPr>
        <p:txBody>
          <a:bodyPr/>
          <a:lstStyle/>
          <a:p>
            <a:pPr rtl="0"/>
            <a:r>
              <a:rPr sz="3200" b="1" dirty="0"/>
              <a:t>Le programme de formation – jour 2</a:t>
            </a:r>
          </a:p>
        </p:txBody>
      </p:sp>
      <p:pic>
        <p:nvPicPr>
          <p:cNvPr id="6" name="Picture 3" descr="T:\Reference Centre\3. Communications\5. Graphics, Logos &amp; Illustrations\Logos\PS Centre Logos\PSCentreLOGO_white\centre-logo-transparent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3002" y="120105"/>
            <a:ext cx="1008112" cy="222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8938407"/>
              </p:ext>
            </p:extLst>
          </p:nvPr>
        </p:nvGraphicFramePr>
        <p:xfrm>
          <a:off x="1314765" y="1772816"/>
          <a:ext cx="6514470" cy="49396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2128"/>
                <a:gridCol w="5268362"/>
                <a:gridCol w="93980"/>
              </a:tblGrid>
              <a:tr h="313644">
                <a:tc>
                  <a:txBody>
                    <a:bodyPr/>
                    <a:lstStyle/>
                    <a:p>
                      <a:pPr algn="l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sz="1200" dirty="0"/>
                        <a:t>9 h 00-9 h 45</a:t>
                      </a: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l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sz="1200" dirty="0"/>
                        <a:t>Ouverture de la journée, explication du programme,</a:t>
                      </a:r>
                      <a:r>
                        <a:rPr sz="1200" baseline="0" dirty="0"/>
                        <a:t> retour d'information</a:t>
                      </a:r>
                      <a:r>
                        <a:rPr sz="1200" dirty="0"/>
                        <a:t> structuré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</a:tr>
              <a:tr h="313644">
                <a:tc>
                  <a:txBody>
                    <a:bodyPr/>
                    <a:lstStyle/>
                    <a:p>
                      <a:pPr algn="l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sz="1200"/>
                        <a:t>9 h 45-10 h 15</a:t>
                      </a: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l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sz="1200" dirty="0"/>
                        <a:t>Groupe 1. Comprendre le soutien psychosocial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</a:tr>
              <a:tr h="313644">
                <a:tc>
                  <a:txBody>
                    <a:bodyPr/>
                    <a:lstStyle/>
                    <a:p>
                      <a:pPr algn="l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sz="1200"/>
                        <a:t>10 h 15-10 h 30</a:t>
                      </a: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l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sz="1200" dirty="0"/>
                        <a:t>Séance de retour d'information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</a:tr>
              <a:tr h="313644">
                <a:tc>
                  <a:txBody>
                    <a:bodyPr/>
                    <a:lstStyle/>
                    <a:p>
                      <a:pPr algn="l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sz="1200" dirty="0"/>
                        <a:t>10 h 30-10 h 45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200" dirty="0"/>
                        <a:t>PAUSE-CAFÉ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sz="1200"/>
                        <a:t> </a:t>
                      </a:r>
                    </a:p>
                  </a:txBody>
                  <a:tcPr marL="0" marR="0" marT="0" marB="0" anchor="ctr"/>
                </a:tc>
              </a:tr>
              <a:tr h="313644">
                <a:tc>
                  <a:txBody>
                    <a:bodyPr/>
                    <a:lstStyle/>
                    <a:p>
                      <a:pPr algn="l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sz="1200"/>
                        <a:t>10 h 45-11 h 30</a:t>
                      </a: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l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sz="1200" dirty="0"/>
                        <a:t>Groupe 2. Risques, résilience et facteurs protecteurs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</a:tr>
              <a:tr h="313644">
                <a:tc>
                  <a:txBody>
                    <a:bodyPr/>
                    <a:lstStyle/>
                    <a:p>
                      <a:pPr algn="l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sz="1200"/>
                        <a:t>11 h 30-11 h 45</a:t>
                      </a: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l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sz="1200" dirty="0"/>
                        <a:t>Séance de retour </a:t>
                      </a:r>
                      <a:r>
                        <a:rPr sz="1200" dirty="0" err="1"/>
                        <a:t>d'information</a:t>
                      </a:r>
                      <a:endParaRPr sz="1200" dirty="0"/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</a:tr>
              <a:tr h="313644">
                <a:tc>
                  <a:txBody>
                    <a:bodyPr/>
                    <a:lstStyle/>
                    <a:p>
                      <a:pPr algn="l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sz="1200"/>
                        <a:t>11 h 45-12 h 45</a:t>
                      </a: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l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sz="1200" dirty="0"/>
                        <a:t>Groupe 3. Auto-prise en charge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</a:tr>
              <a:tr h="313644">
                <a:tc>
                  <a:txBody>
                    <a:bodyPr/>
                    <a:lstStyle/>
                    <a:p>
                      <a:pPr algn="l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sz="1200"/>
                        <a:t>12 h 45-13 h 00</a:t>
                      </a: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l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sz="1200" dirty="0"/>
                        <a:t>Séance de retour </a:t>
                      </a:r>
                      <a:r>
                        <a:rPr sz="1200" dirty="0" err="1"/>
                        <a:t>d'information</a:t>
                      </a:r>
                      <a:endParaRPr sz="1200" dirty="0"/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</a:tr>
              <a:tr h="313644">
                <a:tc>
                  <a:txBody>
                    <a:bodyPr/>
                    <a:lstStyle/>
                    <a:p>
                      <a:pPr algn="l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sz="1200"/>
                        <a:t>13 h 00-14 h 00</a:t>
                      </a: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l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sz="1200" dirty="0"/>
                        <a:t>DÉJEUNER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</a:tr>
              <a:tr h="313644">
                <a:tc>
                  <a:txBody>
                    <a:bodyPr/>
                    <a:lstStyle/>
                    <a:p>
                      <a:pPr algn="l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sz="1200"/>
                        <a:t>14 h 00-14 h 45</a:t>
                      </a: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l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sz="1200" dirty="0"/>
                        <a:t>Groupe 4. Soutien par les pairs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</a:tr>
              <a:tr h="313644">
                <a:tc>
                  <a:txBody>
                    <a:bodyPr/>
                    <a:lstStyle/>
                    <a:p>
                      <a:pPr algn="l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sz="1200"/>
                        <a:t>14 h 45-15 h 00</a:t>
                      </a: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l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sz="1200" dirty="0"/>
                        <a:t>Séance de retour d'information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</a:tr>
              <a:tr h="313644">
                <a:tc>
                  <a:txBody>
                    <a:bodyPr/>
                    <a:lstStyle/>
                    <a:p>
                      <a:pPr algn="l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sz="1200"/>
                        <a:t>15 h 00-15 h 15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200" dirty="0"/>
                        <a:t> PAUSE-CAFÉ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sz="1200"/>
                        <a:t> </a:t>
                      </a:r>
                    </a:p>
                  </a:txBody>
                  <a:tcPr marL="0" marR="0" marT="0" marB="0" anchor="ctr"/>
                </a:tc>
              </a:tr>
              <a:tr h="313644">
                <a:tc>
                  <a:txBody>
                    <a:bodyPr/>
                    <a:lstStyle/>
                    <a:p>
                      <a:pPr algn="l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sz="1200"/>
                        <a:t>15 h 15-16 h 30</a:t>
                      </a: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l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sz="1200" dirty="0"/>
                        <a:t>Groupe 5. Premiers secours psychologiques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</a:tr>
              <a:tr h="313644">
                <a:tc>
                  <a:txBody>
                    <a:bodyPr/>
                    <a:lstStyle/>
                    <a:p>
                      <a:pPr algn="l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sz="1200"/>
                        <a:t>16 h 30-16 h 45</a:t>
                      </a: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l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sz="1200"/>
                        <a:t>Séance de retour d'information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</a:tr>
              <a:tr h="313644">
                <a:tc>
                  <a:txBody>
                    <a:bodyPr/>
                    <a:lstStyle/>
                    <a:p>
                      <a:pPr algn="l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sz="1200"/>
                        <a:t>16 h 45-17 h 00</a:t>
                      </a: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l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sz="1200" dirty="0"/>
                        <a:t>Conclusion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2369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1405_pp_trainers_A1B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54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11163"/>
            <a:ext cx="8229600" cy="1143000"/>
          </a:xfrm>
        </p:spPr>
        <p:txBody>
          <a:bodyPr/>
          <a:lstStyle/>
          <a:p>
            <a:pPr rtl="0"/>
            <a:r>
              <a:rPr sz="3200" b="1" dirty="0"/>
              <a:t>Le programme de formation – jour 3</a:t>
            </a:r>
          </a:p>
        </p:txBody>
      </p:sp>
      <p:pic>
        <p:nvPicPr>
          <p:cNvPr id="6" name="Picture 3" descr="T:\Reference Centre\3. Communications\5. Graphics, Logos &amp; Illustrations\Logos\PS Centre Logos\PSCentreLOGO_white\centre-logo-transparent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3002" y="120105"/>
            <a:ext cx="1008112" cy="222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6124016"/>
              </p:ext>
            </p:extLst>
          </p:nvPr>
        </p:nvGraphicFramePr>
        <p:xfrm>
          <a:off x="1043608" y="2132856"/>
          <a:ext cx="6513195" cy="4389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2128"/>
                <a:gridCol w="5361067"/>
              </a:tblGrid>
              <a:tr h="0">
                <a:tc>
                  <a:txBody>
                    <a:bodyPr/>
                    <a:lstStyle/>
                    <a:p>
                      <a:pPr algn="l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sz="1200" dirty="0"/>
                        <a:t>9 h 00-9 h 15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sz="1200" dirty="0">
                          <a:latin typeface="+mn-lt"/>
                          <a:ea typeface="+mn-ea"/>
                          <a:cs typeface="+mn-cs"/>
                        </a:rPr>
                        <a:t>Ouverture de</a:t>
                      </a:r>
                      <a:r>
                        <a:rPr sz="1200" baseline="0" dirty="0">
                          <a:latin typeface="+mn-lt"/>
                          <a:ea typeface="+mn-ea"/>
                          <a:cs typeface="+mn-cs"/>
                        </a:rPr>
                        <a:t> la journée, explication du programme du jour</a:t>
                      </a: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sz="1200"/>
                        <a:t>9 h 15-10 h 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sz="1200" dirty="0"/>
                        <a:t>Groupe 6. Mettre en place des mécanismes de soutien psychosocial destinés aux volontaires</a:t>
                      </a: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sz="1200"/>
                        <a:t>10 h 00-10 h 15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sz="1200" dirty="0"/>
                        <a:t>Séance de retour </a:t>
                      </a:r>
                      <a:r>
                        <a:rPr sz="1200" dirty="0" err="1"/>
                        <a:t>d'information</a:t>
                      </a:r>
                      <a:endParaRPr sz="1200" dirty="0"/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sz="1200"/>
                        <a:t>10 h 15-10 h 30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200" dirty="0"/>
                        <a:t> PAUSE-CAFÉ</a:t>
                      </a: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sz="1200"/>
                        <a:t>10 h 30-11 h 30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sz="1200" dirty="0"/>
                        <a:t>Groupe 7. Mettre en place des </a:t>
                      </a:r>
                      <a:r>
                        <a:rPr lang="da-DK" sz="1200" dirty="0" err="1" smtClean="0"/>
                        <a:t>dispositifs</a:t>
                      </a:r>
                      <a:r>
                        <a:rPr lang="da-DK" sz="1200" dirty="0" smtClean="0"/>
                        <a:t> </a:t>
                      </a:r>
                      <a:r>
                        <a:rPr sz="1200" dirty="0" smtClean="0"/>
                        <a:t>de </a:t>
                      </a:r>
                      <a:r>
                        <a:rPr sz="1200" dirty="0"/>
                        <a:t>soutien psychosocial destinés aux volontaires</a:t>
                      </a: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sz="1200"/>
                        <a:t>11 h 30-11 h 45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sz="1200" dirty="0"/>
                        <a:t>Séance de retour </a:t>
                      </a:r>
                      <a:r>
                        <a:rPr sz="1200" dirty="0" err="1"/>
                        <a:t>d'information</a:t>
                      </a:r>
                      <a:endParaRPr sz="1200" dirty="0"/>
                    </a:p>
                  </a:txBody>
                  <a:tcPr marL="68580" marR="68580" marT="0" marB="0"/>
                </a:tc>
              </a:tr>
              <a:tr h="167223">
                <a:tc>
                  <a:txBody>
                    <a:bodyPr/>
                    <a:lstStyle/>
                    <a:p>
                      <a:pPr algn="l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sz="1200"/>
                        <a:t>11 h 45-12 h 45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sz="1200" dirty="0"/>
                        <a:t>Groupe 8. Contrôle et évaluation</a:t>
                      </a: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sz="1200"/>
                        <a:t>12 h 45-13 h 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sz="1200" dirty="0"/>
                        <a:t>Séance de retour </a:t>
                      </a:r>
                      <a:r>
                        <a:rPr sz="1200" dirty="0" err="1"/>
                        <a:t>d'information</a:t>
                      </a:r>
                      <a:endParaRPr sz="1200" dirty="0"/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sz="1200"/>
                        <a:t>13 h 00-14 h 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200" dirty="0"/>
                        <a:t> PAUSE-CAFÉ</a:t>
                      </a: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sz="1200"/>
                        <a:t>14 h 00-15 h 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sz="1200" dirty="0"/>
                        <a:t>Groupe 9. Communiquer le message</a:t>
                      </a: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sz="1200"/>
                        <a:t>15 h 00-15 h 15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sz="1200" dirty="0"/>
                        <a:t>Séance de retour </a:t>
                      </a:r>
                      <a:r>
                        <a:rPr sz="1200" dirty="0" err="1"/>
                        <a:t>d'information</a:t>
                      </a:r>
                      <a:endParaRPr sz="1200" dirty="0"/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sz="1200"/>
                        <a:t>15 h 15-15 h 30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200" dirty="0"/>
                        <a:t> PAUSE-CAFÉ</a:t>
                      </a:r>
                    </a:p>
                  </a:txBody>
                  <a:tcPr marL="0" marR="0" marT="0" marB="0" anchor="ctr"/>
                </a:tc>
              </a:tr>
              <a:tr h="260985">
                <a:tc>
                  <a:txBody>
                    <a:bodyPr/>
                    <a:lstStyle/>
                    <a:p>
                      <a:pPr algn="l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sz="1200"/>
                        <a:t>15 h 30-15 h 45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sz="1200" dirty="0"/>
                        <a:t>Développer un plan d'action</a:t>
                      </a:r>
                    </a:p>
                  </a:txBody>
                  <a:tcPr marL="68580" marR="68580" marT="0" marB="0"/>
                </a:tc>
              </a:tr>
              <a:tr h="30933">
                <a:tc>
                  <a:txBody>
                    <a:bodyPr/>
                    <a:lstStyle/>
                    <a:p>
                      <a:pPr algn="l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sz="1200"/>
                        <a:t>15 h 45-16 h 30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sz="1200" dirty="0"/>
                        <a:t>Clôture de la FF  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316038" y="22701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da-DK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Calibri" pitchFamily="34" charset="0"/>
              </a:rPr>
              <a:t/>
            </a:r>
            <a:br>
              <a:rPr kumimoji="0" lang="en-GB" altLang="da-DK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Calibri" pitchFamily="34" charset="0"/>
              </a:rPr>
            </a:br>
            <a:endParaRPr kumimoji="0" lang="en-GB" altLang="da-DK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188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1405_pp_trainers_A1B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54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51951"/>
            <a:ext cx="8229600" cy="1143000"/>
          </a:xfrm>
        </p:spPr>
        <p:txBody>
          <a:bodyPr>
            <a:normAutofit/>
          </a:bodyPr>
          <a:lstStyle/>
          <a:p>
            <a:pPr rtl="0"/>
            <a:r>
              <a:rPr sz="3200" b="1" dirty="0"/>
              <a:t>Règles élémentaires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44824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2400" i="1" dirty="0" smtClean="0"/>
          </a:p>
          <a:p>
            <a:pPr marL="0" indent="0" rtl="0">
              <a:buNone/>
            </a:pPr>
            <a:r>
              <a:rPr sz="2400" i="1" dirty="0"/>
              <a:t>Travail en binômes :</a:t>
            </a:r>
          </a:p>
          <a:p>
            <a:pPr rtl="0"/>
            <a:r>
              <a:rPr sz="2400" dirty="0"/>
              <a:t>Demandez-vous respectivement ce qui permet d'instaurer un environnement d'apprentissage positif</a:t>
            </a:r>
          </a:p>
          <a:p>
            <a:pPr rtl="0"/>
            <a:r>
              <a:rPr sz="2400" dirty="0"/>
              <a:t>Mettez-vous tous deux d'accord sur une chose qui vous semble importante</a:t>
            </a:r>
          </a:p>
          <a:p>
            <a:pPr rtl="0"/>
            <a:r>
              <a:rPr sz="2400" dirty="0"/>
              <a:t>Notez-la sur un post-it</a:t>
            </a:r>
          </a:p>
          <a:p>
            <a:pPr rtl="0"/>
            <a:r>
              <a:rPr sz="2400" dirty="0"/>
              <a:t>Débattez de vos réponses avec le groupe au complet</a:t>
            </a:r>
          </a:p>
        </p:txBody>
      </p:sp>
      <p:pic>
        <p:nvPicPr>
          <p:cNvPr id="6" name="Picture 3" descr="T:\Reference Centre\3. Communications\5. Graphics, Logos &amp; Illustrations\Logos\PS Centre Logos\PSCentreLOGO_white\centre-logo-transparent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3002" y="120105"/>
            <a:ext cx="1008112" cy="222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903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1405_pp_trainers_A1B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54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51951"/>
            <a:ext cx="8229600" cy="1143000"/>
          </a:xfrm>
        </p:spPr>
        <p:txBody>
          <a:bodyPr>
            <a:normAutofit/>
          </a:bodyPr>
          <a:lstStyle/>
          <a:p>
            <a:pPr rtl="0"/>
            <a:r>
              <a:rPr sz="3200" b="1" dirty="0"/>
              <a:t>Organiser un atelier de formation</a:t>
            </a:r>
          </a:p>
        </p:txBody>
      </p:sp>
      <p:pic>
        <p:nvPicPr>
          <p:cNvPr id="6" name="Picture 3" descr="T:\Reference Centre\3. Communications\5. Graphics, Logos &amp; Illustrations\Logos\PS Centre Logos\PSCentreLOGO_white\centre-logo-transparent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3002" y="120105"/>
            <a:ext cx="1008112" cy="222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74" y="1700808"/>
            <a:ext cx="7410450" cy="494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423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1405_pp_trainers_A1B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54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53673"/>
            <a:ext cx="8686800" cy="1143000"/>
          </a:xfrm>
        </p:spPr>
        <p:txBody>
          <a:bodyPr>
            <a:normAutofit/>
          </a:bodyPr>
          <a:lstStyle/>
          <a:p>
            <a:pPr rtl="0"/>
            <a:r>
              <a:rPr sz="3200" b="1" dirty="0"/>
              <a:t>L'environnement d'apprentissage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44824"/>
            <a:ext cx="8229600" cy="4525963"/>
          </a:xfrm>
        </p:spPr>
        <p:txBody>
          <a:bodyPr>
            <a:normAutofit/>
          </a:bodyPr>
          <a:lstStyle/>
          <a:p>
            <a:pPr lvl="0" rtl="0"/>
            <a:r>
              <a:rPr sz="2400" dirty="0"/>
              <a:t>Quel type d'expérience d'apprentissage avez-vous le plus apprécié ?</a:t>
            </a:r>
          </a:p>
          <a:p>
            <a:pPr lvl="0" rtl="0"/>
            <a:r>
              <a:rPr sz="2400" dirty="0"/>
              <a:t>Que faut-il avoir mis en place pour que vous vous sentiez en sécurité dans un environnement d'apprentissage ?</a:t>
            </a:r>
          </a:p>
          <a:p>
            <a:pPr lvl="0" rtl="0"/>
            <a:r>
              <a:rPr sz="2400" dirty="0"/>
              <a:t>Qu'est-ce qui vous plaît le plus dans la fonction d'animateur ?</a:t>
            </a:r>
          </a:p>
          <a:p>
            <a:pPr lvl="0" rtl="0"/>
            <a:r>
              <a:rPr sz="2400" dirty="0"/>
              <a:t>Quelles situations souhaiteriez-vous être plus à même de traiter en tant que formateur ?</a:t>
            </a:r>
          </a:p>
        </p:txBody>
      </p:sp>
      <p:pic>
        <p:nvPicPr>
          <p:cNvPr id="6" name="Picture 3" descr="T:\Reference Centre\3. Communications\5. Graphics, Logos &amp; Illustrations\Logos\PS Centre Logos\PSCentreLOGO_white\centre-logo-transparent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3002" y="120105"/>
            <a:ext cx="1008112" cy="222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222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1405_pp_trainers_A1B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54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92696"/>
            <a:ext cx="8015808" cy="1143000"/>
          </a:xfrm>
        </p:spPr>
        <p:txBody>
          <a:bodyPr>
            <a:normAutofit fontScale="90000"/>
          </a:bodyPr>
          <a:lstStyle/>
          <a:p>
            <a:pPr rtl="0"/>
            <a:r>
              <a:rPr sz="3200" b="1" dirty="0"/>
              <a:t>Créer un environnement d'apprentissage intégrateur et sûr</a:t>
            </a:r>
            <a:r>
              <a:rPr lang="da-DK" sz="3200" dirty="0"/>
              <a:t/>
            </a:r>
            <a:br>
              <a:rPr lang="da-DK" sz="3200" dirty="0"/>
            </a:br>
            <a:endParaRPr lang="da-DK" sz="320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44824"/>
            <a:ext cx="8229600" cy="4525963"/>
          </a:xfrm>
        </p:spPr>
        <p:txBody>
          <a:bodyPr>
            <a:normAutofit/>
          </a:bodyPr>
          <a:lstStyle/>
          <a:p>
            <a:pPr lvl="0" rtl="0"/>
            <a:r>
              <a:rPr sz="2400" dirty="0"/>
              <a:t>Établissez des règles élémentaires </a:t>
            </a:r>
          </a:p>
          <a:p>
            <a:pPr lvl="0" rtl="0"/>
            <a:r>
              <a:rPr sz="2400" dirty="0"/>
              <a:t>Proposez des activités stimulantes et brise-glace </a:t>
            </a:r>
          </a:p>
          <a:p>
            <a:pPr lvl="0" rtl="0"/>
            <a:r>
              <a:rPr sz="2400" dirty="0"/>
              <a:t>Utilisez un système de parrainage </a:t>
            </a:r>
          </a:p>
          <a:p>
            <a:pPr lvl="0" rtl="0"/>
            <a:r>
              <a:rPr sz="2400" dirty="0"/>
              <a:t>N'approfondissez pas les expériences vécues par les participants</a:t>
            </a:r>
          </a:p>
          <a:p>
            <a:pPr lvl="0" rtl="0"/>
            <a:r>
              <a:rPr sz="2400" dirty="0"/>
              <a:t>Soyez conscient qu'il peut y avoir des réactions fortes :</a:t>
            </a:r>
          </a:p>
          <a:p>
            <a:pPr lvl="1" rtl="0"/>
            <a:r>
              <a:rPr sz="2000" dirty="0"/>
              <a:t>Donnez aux participants l'espace nécessaire pour réagir et pour écouter ce qui est dit </a:t>
            </a:r>
          </a:p>
          <a:p>
            <a:pPr lvl="1" rtl="0"/>
            <a:r>
              <a:rPr sz="2000" dirty="0"/>
              <a:t>Mettez la personne en relation avec un autre participant</a:t>
            </a:r>
          </a:p>
          <a:p>
            <a:pPr lvl="1" rtl="0"/>
            <a:r>
              <a:rPr sz="2000" dirty="0"/>
              <a:t>Si quelqu'un passe par un état d'angoisse, parlez-en à tous les participants, juste après que cela se soit produit </a:t>
            </a:r>
          </a:p>
        </p:txBody>
      </p:sp>
      <p:pic>
        <p:nvPicPr>
          <p:cNvPr id="6" name="Picture 3" descr="T:\Reference Centre\3. Communications\5. Graphics, Logos &amp; Illustrations\Logos\PS Centre Logos\PSCentreLOGO_white\centre-logo-transparent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3002" y="120105"/>
            <a:ext cx="1008112" cy="222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9069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1146</TotalTime>
  <Words>359</Words>
  <Application>Microsoft Office PowerPoint</Application>
  <PresentationFormat>On-screen Show (4:3)</PresentationFormat>
  <Paragraphs>182</Paragraphs>
  <Slides>18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Prendre soin des volontaires : formation des formateurs</vt:lpstr>
      <vt:lpstr>Bienvenue</vt:lpstr>
      <vt:lpstr>Le programme de formation – jour 1</vt:lpstr>
      <vt:lpstr>Le programme de formation – jour 2</vt:lpstr>
      <vt:lpstr>Le programme de formation – jour 3</vt:lpstr>
      <vt:lpstr>Règles élémentaires </vt:lpstr>
      <vt:lpstr>Organiser un atelier de formation</vt:lpstr>
      <vt:lpstr>L'environnement d'apprentissage </vt:lpstr>
      <vt:lpstr>Créer un environnement d'apprentissage intégrateur et sûr </vt:lpstr>
      <vt:lpstr>Qu'est-ce qu'un bon animateur ? </vt:lpstr>
      <vt:lpstr>Styles d'apprentissage </vt:lpstr>
      <vt:lpstr>Méthodes de formation</vt:lpstr>
      <vt:lpstr>Les différentes méthodes de formation </vt:lpstr>
      <vt:lpstr>Préparer une séance de formation </vt:lpstr>
      <vt:lpstr> Donner un retour d'information  </vt:lpstr>
      <vt:lpstr> Recevoir un retour d'information  </vt:lpstr>
      <vt:lpstr>  Développer un plan d'action  </vt:lpstr>
      <vt:lpstr> Conclusion et salutations</vt:lpstr>
    </vt:vector>
  </TitlesOfParts>
  <Company>DRK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Anne Lomholt Lei Hansen</dc:creator>
  <cp:lastModifiedBy>Louise Juul Hansen</cp:lastModifiedBy>
  <cp:revision>26</cp:revision>
  <dcterms:created xsi:type="dcterms:W3CDTF">2014-12-09T14:22:19Z</dcterms:created>
  <dcterms:modified xsi:type="dcterms:W3CDTF">2016-06-07T10:50:33Z</dcterms:modified>
</cp:coreProperties>
</file>