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2" r:id="rId17"/>
    <p:sldId id="294" r:id="rId18"/>
    <p:sldId id="291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ndy Ag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26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F381A-6E24-473B-8B57-1625FB2A26B5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EB878-C54F-44ED-A048-5DDB6AA097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77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10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11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12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13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14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17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18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2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3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4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7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8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rtl="0"/>
            <a:fld id="{7F4D02EC-99C0-4B87-9708-0AEE8F4281DC}" type="slidenum">
              <a:rPr>
                <a:solidFill>
                  <a:prstClr val="black"/>
                </a:solidFill>
              </a:rPr>
              <a:pPr/>
              <a:t>9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413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992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374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41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919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431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8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148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055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093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933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F378D-EF0D-4E78-AF3B-FA2C7ED6AF8F}" type="datetimeFigureOut">
              <a:rPr lang="da-DK" smtClean="0"/>
              <a:t>07-06-2016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43A0A-C2C0-4E54-999B-C97C691AC50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954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853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Prendre soin des volontaires : formation des formateurs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sz="2400" dirty="0"/>
              <a:t>(NOM DES ANIMATEURS)</a:t>
            </a:r>
          </a:p>
          <a:p>
            <a:pPr marL="0" indent="0" algn="ctr" rtl="0">
              <a:buNone/>
            </a:pPr>
            <a:r>
              <a:rPr sz="2400" dirty="0"/>
              <a:t>(DATE)</a:t>
            </a:r>
          </a:p>
          <a:p>
            <a:pPr marL="0" indent="0" algn="ctr" rtl="0">
              <a:buNone/>
            </a:pPr>
            <a:r>
              <a:rPr sz="2400" dirty="0"/>
              <a:t>(LIEU)</a:t>
            </a:r>
          </a:p>
          <a:p>
            <a:endParaRPr lang="da-DK" altLang="da-DK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6" b="-4896"/>
          <a:stretch/>
        </p:blipFill>
        <p:spPr>
          <a:xfrm>
            <a:off x="1606339" y="3010884"/>
            <a:ext cx="5773973" cy="384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Qu'est-ce qu'un bon animateur ?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514" y="1700808"/>
            <a:ext cx="8229600" cy="4525963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sz="2400" i="1" dirty="0"/>
              <a:t>En groupes de trois :</a:t>
            </a:r>
          </a:p>
          <a:p>
            <a:pPr rtl="0"/>
            <a:r>
              <a:rPr sz="2400" dirty="0"/>
              <a:t>Réfléchissez sur ce qui fait un bon animateur</a:t>
            </a:r>
          </a:p>
          <a:p>
            <a:pPr rtl="0"/>
            <a:r>
              <a:rPr sz="2400" dirty="0"/>
              <a:t>Répertoriez ensuite toutes les fonctions qu'il remplit et les compétences et les qualités qu'il peut avoir</a:t>
            </a:r>
          </a:p>
          <a:p>
            <a:pPr lvl="0"/>
            <a:r>
              <a:rPr sz="2400" dirty="0" err="1"/>
              <a:t>Consignez</a:t>
            </a:r>
            <a:r>
              <a:rPr sz="2400" dirty="0"/>
              <a:t> </a:t>
            </a:r>
            <a:r>
              <a:rPr sz="2400" dirty="0" err="1" smtClean="0"/>
              <a:t>vos</a:t>
            </a:r>
            <a:r>
              <a:rPr lang="da-DK" sz="2400" dirty="0"/>
              <a:t> </a:t>
            </a:r>
            <a:r>
              <a:rPr lang="da-DK" sz="2400" dirty="0" err="1"/>
              <a:t>idées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sz="2400" dirty="0"/>
              <a:t>sur des post-it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sz="2400" dirty="0"/>
              <a:t>(un élément par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sz="2400" dirty="0"/>
              <a:t>post-it)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39704" y="4034523"/>
            <a:ext cx="1723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sz="2400" dirty="0">
                <a:solidFill>
                  <a:srgbClr val="FF0000"/>
                </a:solidFill>
              </a:rPr>
              <a:t>Insérer photo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510906"/>
            <a:ext cx="4419154" cy="290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Styles d'apprentissage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sz="2400" b="1" dirty="0"/>
              <a:t>Les trois styles d'apprentissage les plus courants sont : </a:t>
            </a:r>
          </a:p>
          <a:p>
            <a:pPr lvl="0" rtl="0"/>
            <a:r>
              <a:rPr sz="2400" dirty="0"/>
              <a:t>Auditif</a:t>
            </a:r>
          </a:p>
          <a:p>
            <a:pPr lvl="0" rtl="0"/>
            <a:r>
              <a:rPr sz="2400" dirty="0"/>
              <a:t>Visuel</a:t>
            </a:r>
          </a:p>
          <a:p>
            <a:pPr lvl="0" rtl="0"/>
            <a:r>
              <a:rPr sz="2400" dirty="0"/>
              <a:t>Kinesthésique</a:t>
            </a:r>
          </a:p>
          <a:p>
            <a:pPr marL="0" lvl="0" indent="0">
              <a:buNone/>
            </a:pPr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39704" y="4034523"/>
            <a:ext cx="1723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sz="2400" dirty="0">
                <a:solidFill>
                  <a:srgbClr val="FF0000"/>
                </a:solidFill>
              </a:rPr>
              <a:t>Insérer photo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54969"/>
            <a:ext cx="5544616" cy="369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Méthodes de 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sz="2400" b="1" dirty="0"/>
              <a:t>Les adultes apprennent mieux dans les circonstances suivantes :</a:t>
            </a:r>
          </a:p>
          <a:p>
            <a:pPr lvl="0" rtl="0"/>
            <a:r>
              <a:rPr sz="2400" dirty="0"/>
              <a:t>quand l'apprentissage s'appuie sur leurs expériences personnelles ;</a:t>
            </a:r>
          </a:p>
          <a:p>
            <a:pPr lvl="0" rtl="0"/>
            <a:r>
              <a:rPr sz="2400" dirty="0"/>
              <a:t>quand l'apprentissage atteint les buts identifiés ; </a:t>
            </a:r>
          </a:p>
          <a:p>
            <a:pPr lvl="0" rtl="0"/>
            <a:r>
              <a:rPr sz="2400" dirty="0"/>
              <a:t>quand l'apprentissage est en rapport avec leur vie quotidienne ou qu'il a du sens pour leur avenir ;</a:t>
            </a:r>
          </a:p>
          <a:p>
            <a:pPr lvl="0" rtl="0"/>
            <a:r>
              <a:rPr sz="2400" dirty="0"/>
              <a:t>quand l'apprentissage peut prendre un effet immédiat.</a:t>
            </a:r>
          </a:p>
          <a:p>
            <a:pPr lvl="0"/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Les différentes méthodes de formation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165923"/>
          </a:xfrm>
        </p:spPr>
        <p:txBody>
          <a:bodyPr>
            <a:normAutofit/>
          </a:bodyPr>
          <a:lstStyle/>
          <a:p>
            <a:pPr marL="0" lvl="0" indent="0" rtl="0">
              <a:buNone/>
            </a:pPr>
            <a:r>
              <a:rPr sz="2400" i="1" dirty="0"/>
              <a:t>Passez 15 minutes à réfléchir aux méthodes les mieux adaptées à chaque style d'apprentissage :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sz="2400" dirty="0"/>
              <a:t>Groupe 1 : méthodes auditives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sz="2400" dirty="0"/>
              <a:t>Groupe 2 : méthodes visuelles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sz="2400" dirty="0"/>
              <a:t>Groupe 3 : méthodes kinesthésiques</a:t>
            </a:r>
          </a:p>
          <a:p>
            <a:pPr lvl="0"/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Préparer une séance de formation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sz="2400" dirty="0"/>
              <a:t>Groupe 1 : Section 1 : Comprendre le soutien psychosocial </a:t>
            </a:r>
          </a:p>
          <a:p>
            <a:pPr marL="0" indent="0" rtl="0">
              <a:buNone/>
            </a:pPr>
            <a:r>
              <a:rPr sz="2400" dirty="0"/>
              <a:t>Groupe 2 : Section 2 : Risques, résilience et facteurs protecteurs </a:t>
            </a:r>
          </a:p>
          <a:p>
            <a:pPr marL="0" indent="0" rtl="0">
              <a:buNone/>
            </a:pPr>
            <a:r>
              <a:rPr sz="2400" dirty="0"/>
              <a:t>Groupe 3: Section 3 : Auto-prise en charge </a:t>
            </a:r>
          </a:p>
          <a:p>
            <a:pPr marL="0" indent="0" rtl="0">
              <a:buNone/>
            </a:pPr>
            <a:r>
              <a:rPr sz="2400" dirty="0"/>
              <a:t>Groupe 4 : Section 4 : Soutien par les pairs </a:t>
            </a:r>
          </a:p>
          <a:p>
            <a:pPr marL="0" indent="0" rtl="0">
              <a:buNone/>
            </a:pPr>
            <a:r>
              <a:rPr sz="2400" dirty="0"/>
              <a:t>Groupe 5 : Section 5 : Premiers secours psychologiques</a:t>
            </a:r>
          </a:p>
          <a:p>
            <a:pPr marL="0" indent="0" rtl="0">
              <a:buNone/>
            </a:pPr>
            <a:r>
              <a:rPr sz="2400" dirty="0"/>
              <a:t>Groupe 6 : Section 6.1 : Stratégies de soutien à chaque phase</a:t>
            </a:r>
          </a:p>
          <a:p>
            <a:pPr marL="0" indent="0">
              <a:buNone/>
            </a:pPr>
            <a:r>
              <a:rPr sz="2400" dirty="0"/>
              <a:t>Groupe 7 : Section 6.3 : Développement de </a:t>
            </a:r>
            <a:r>
              <a:rPr lang="da-DK" sz="2400" dirty="0" err="1" smtClean="0"/>
              <a:t>dispositifs</a:t>
            </a:r>
            <a:r>
              <a:rPr lang="da-DK" sz="2400" dirty="0" smtClean="0"/>
              <a:t> </a:t>
            </a:r>
            <a:r>
              <a:rPr sz="2400" dirty="0" smtClean="0"/>
              <a:t>de </a:t>
            </a:r>
            <a:r>
              <a:rPr sz="2400" dirty="0"/>
              <a:t>soutien</a:t>
            </a:r>
          </a:p>
          <a:p>
            <a:pPr marL="0" indent="0" rtl="0">
              <a:buNone/>
            </a:pPr>
            <a:r>
              <a:rPr sz="2400" dirty="0"/>
              <a:t>Groupe 8 : Section 7 : Contrôle et évaluation</a:t>
            </a:r>
          </a:p>
          <a:p>
            <a:pPr marL="0" indent="0" rtl="0">
              <a:buNone/>
            </a:pPr>
            <a:r>
              <a:rPr sz="2400" dirty="0"/>
              <a:t>Groupe 9 : Section 8 : Communiquer le message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sz="3200" b="1" dirty="0"/>
              <a:t>Donner un retour d'information </a:t>
            </a:r>
            <a:r>
              <a:rPr lang="da-DK" sz="3200" b="1" dirty="0"/>
              <a:t/>
            </a:r>
            <a:br>
              <a:rPr lang="da-DK" sz="3200" b="1" dirty="0"/>
            </a:br>
            <a:endParaRPr 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sz="2400" dirty="0"/>
              <a:t>Lorsque vous </a:t>
            </a:r>
            <a:r>
              <a:rPr sz="2400" i="1" dirty="0"/>
              <a:t>donnez un</a:t>
            </a:r>
            <a:r>
              <a:rPr sz="2400" dirty="0"/>
              <a:t> retour d'information, n'oubliez pas de :</a:t>
            </a:r>
          </a:p>
          <a:p>
            <a:pPr lvl="0" rtl="0"/>
            <a:r>
              <a:rPr sz="2400" b="1" dirty="0"/>
              <a:t>Dire à la personne ce qui a bien fonctionné</a:t>
            </a:r>
            <a:r>
              <a:rPr sz="2400" dirty="0"/>
              <a:t>. En disant, par exemple : « C'était vraiment bien quand tu as fait… », « Faire…, c'était une excellente manière d'obtenir l'attention des groupes », « La façon dont vous… était super ! » </a:t>
            </a:r>
          </a:p>
          <a:p>
            <a:pPr lvl="0" rtl="0"/>
            <a:r>
              <a:rPr sz="2400" b="1" dirty="0"/>
              <a:t>Dire à la personne ce qu'elle doit faire davantage</a:t>
            </a:r>
            <a:r>
              <a:rPr sz="2400" dirty="0"/>
              <a:t>. En disant, par exemple : « Continuez à faire… », « La manière dont tu… semble bien fonctionner. Continue comme ça. »</a:t>
            </a:r>
          </a:p>
          <a:p>
            <a:pPr lvl="0" rtl="0"/>
            <a:r>
              <a:rPr sz="2400" b="1" dirty="0"/>
              <a:t>Être clair et précis</a:t>
            </a:r>
            <a:r>
              <a:rPr sz="2400" dirty="0"/>
              <a:t>. Évitez les observations générales comme : « C'était super. » Soyez précis : « C'était super quand tu… parce que cela a montré à quel point tu étais bien préparé. »</a:t>
            </a:r>
          </a:p>
          <a:p>
            <a:pPr lvl="0"/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sz="3200" b="1" dirty="0"/>
              <a:t>Recevoir un retour d'information </a:t>
            </a:r>
            <a:r>
              <a:rPr lang="da-DK" sz="3200" b="1" dirty="0"/>
              <a:t/>
            </a:r>
            <a:br>
              <a:rPr lang="da-DK" sz="3200" b="1" dirty="0"/>
            </a:br>
            <a:endParaRPr 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rtl="0">
              <a:buNone/>
            </a:pPr>
            <a:r>
              <a:rPr sz="2400" dirty="0"/>
              <a:t>Lorsque vous </a:t>
            </a:r>
            <a:r>
              <a:rPr sz="2400" i="1" dirty="0"/>
              <a:t>recevez un</a:t>
            </a:r>
            <a:r>
              <a:rPr sz="2400" dirty="0"/>
              <a:t> retour d'information, n'oubliez pas de :</a:t>
            </a:r>
          </a:p>
          <a:p>
            <a:pPr lvl="0" rtl="0"/>
            <a:r>
              <a:rPr sz="2400" b="1" dirty="0"/>
              <a:t>Pratiquer l'écoute active : </a:t>
            </a:r>
            <a:r>
              <a:rPr sz="2400" dirty="0"/>
              <a:t>conservez un langage corporel ouvert et maintenez le contact visuel. Ne pensez pas à comment vous allez répondre, contentez-vous d'écouter.</a:t>
            </a:r>
          </a:p>
          <a:p>
            <a:pPr rtl="0"/>
            <a:r>
              <a:rPr sz="2400" b="1" dirty="0"/>
              <a:t>Ne discutez pas - demandez des éclaircissements si nécessaire : </a:t>
            </a:r>
            <a:r>
              <a:rPr sz="2400" dirty="0"/>
              <a:t>vous pouvez éventuellement poser des questions permettant de clarifier ce qui a été dit, mais vous ne devez jamais commencer à discuter avec la personne qui vous donne un retour d'information. Vous pouvez dire, par exemple : « Si j'ai bien compris, quand j'ai fait…, tu as senti que..., c'est ça ? »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7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6693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sz="3600" b="1" dirty="0"/>
              <a:t> </a:t>
            </a:r>
            <a:r>
              <a:rPr lang="da-DK" sz="3600" b="1" dirty="0"/>
              <a:t/>
            </a:r>
            <a:br>
              <a:rPr lang="da-DK" sz="3600" b="1" dirty="0"/>
            </a:br>
            <a:r>
              <a:rPr sz="3600" b="1" dirty="0"/>
              <a:t>Développer un plan d'action </a:t>
            </a:r>
            <a:r>
              <a:rPr lang="da-DK" sz="3600" b="1" dirty="0"/>
              <a:t/>
            </a:r>
            <a:br>
              <a:rPr lang="da-DK" sz="3600" b="1" dirty="0"/>
            </a:br>
            <a:endParaRPr lang="da-DK" sz="3600" b="1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xfrm>
            <a:off x="323528" y="1916831"/>
            <a:ext cx="86409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400" dirty="0" smtClean="0"/>
          </a:p>
          <a:p>
            <a:pPr marL="0" lvl="0" indent="0">
              <a:buNone/>
            </a:pPr>
            <a:r>
              <a:rPr sz="2400" dirty="0"/>
              <a:t>La section 9 du </a:t>
            </a:r>
            <a:r>
              <a:rPr lang="da-DK" sz="2400" dirty="0" err="1"/>
              <a:t>Prendre</a:t>
            </a:r>
            <a:r>
              <a:rPr lang="da-DK" sz="2400" dirty="0"/>
              <a:t> </a:t>
            </a:r>
            <a:r>
              <a:rPr lang="da-DK" sz="2400" dirty="0" err="1"/>
              <a:t>soin</a:t>
            </a:r>
            <a:r>
              <a:rPr lang="da-DK" sz="2400" dirty="0"/>
              <a:t> des </a:t>
            </a:r>
            <a:r>
              <a:rPr lang="da-DK" sz="2400" dirty="0" err="1" smtClean="0"/>
              <a:t>volontaires</a:t>
            </a:r>
            <a:r>
              <a:rPr lang="da-DK" sz="2400" dirty="0" smtClean="0"/>
              <a:t>: </a:t>
            </a:r>
            <a:r>
              <a:rPr lang="da-DK" sz="2400" i="1" dirty="0" smtClean="0"/>
              <a:t>M</a:t>
            </a:r>
            <a:r>
              <a:rPr sz="2400" i="1" dirty="0" err="1" smtClean="0"/>
              <a:t>anuel</a:t>
            </a:r>
            <a:r>
              <a:rPr sz="2400" i="1" dirty="0" smtClean="0"/>
              <a:t> </a:t>
            </a:r>
            <a:r>
              <a:rPr sz="2400" i="1" dirty="0"/>
              <a:t>de </a:t>
            </a:r>
            <a:r>
              <a:rPr sz="2400" i="1" dirty="0" smtClean="0"/>
              <a:t>formation </a:t>
            </a:r>
            <a:r>
              <a:rPr sz="2400" dirty="0" smtClean="0"/>
              <a:t>aide </a:t>
            </a:r>
            <a:r>
              <a:rPr sz="2400" dirty="0"/>
              <a:t>les participants </a:t>
            </a:r>
            <a:r>
              <a:rPr sz="2400" dirty="0" smtClean="0"/>
              <a:t>à:</a:t>
            </a:r>
            <a:endParaRPr sz="2400" dirty="0"/>
          </a:p>
          <a:p>
            <a:pPr lvl="0" rtl="0"/>
            <a:r>
              <a:rPr sz="2400" dirty="0"/>
              <a:t>définir leurs objectifs pour les six mois à venir</a:t>
            </a:r>
          </a:p>
          <a:p>
            <a:pPr lvl="0" rtl="0"/>
            <a:r>
              <a:rPr sz="2400" dirty="0"/>
              <a:t>identifier les actions nécessaires pour atteindre ces objectifs</a:t>
            </a:r>
          </a:p>
          <a:p>
            <a:pPr lvl="0" rtl="0"/>
            <a:r>
              <a:rPr sz="2400" dirty="0"/>
              <a:t>décider de la date butoir de chaque action</a:t>
            </a:r>
          </a:p>
          <a:p>
            <a:pPr lvl="0" rtl="0"/>
            <a:r>
              <a:rPr sz="2400" dirty="0"/>
              <a:t>identifier qui est chargé du suivi de chaque action</a:t>
            </a:r>
          </a:p>
        </p:txBody>
      </p:sp>
    </p:spTree>
    <p:extLst>
      <p:ext uri="{BB962C8B-B14F-4D97-AF65-F5344CB8AC3E}">
        <p14:creationId xmlns:p14="http://schemas.microsoft.com/office/powerpoint/2010/main" val="27141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 Conclusion et salutations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6995120" cy="466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8229600" cy="1143000"/>
          </a:xfrm>
        </p:spPr>
        <p:txBody>
          <a:bodyPr/>
          <a:lstStyle/>
          <a:p>
            <a:pPr rtl="0"/>
            <a:r>
              <a:rPr sz="3200" b="1" dirty="0"/>
              <a:t>Bienvenue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7669858" cy="4525963"/>
          </a:xfrm>
        </p:spPr>
        <p:txBody>
          <a:bodyPr>
            <a:normAutofit/>
          </a:bodyPr>
          <a:lstStyle/>
          <a:p>
            <a:pPr lvl="0" rtl="0"/>
            <a:r>
              <a:rPr sz="2400" dirty="0"/>
              <a:t>Une activité brise-glace qui détend l'atmosphère et permet de se connaître</a:t>
            </a:r>
          </a:p>
          <a:p>
            <a:pPr lvl="0" rtl="0"/>
            <a:r>
              <a:rPr sz="2400" dirty="0"/>
              <a:t>Le programme de formation</a:t>
            </a:r>
          </a:p>
          <a:p>
            <a:pPr lvl="0" rtl="0"/>
            <a:r>
              <a:rPr sz="2400" dirty="0"/>
              <a:t>Les règles élémentaires de cette formation</a:t>
            </a:r>
          </a:p>
          <a:p>
            <a:endParaRPr lang="da-DK" altLang="da-DK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8" b="-58"/>
          <a:stretch/>
        </p:blipFill>
        <p:spPr>
          <a:xfrm>
            <a:off x="1763688" y="3600277"/>
            <a:ext cx="5199924" cy="304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7715200" cy="857597"/>
          </a:xfrm>
        </p:spPr>
        <p:txBody>
          <a:bodyPr/>
          <a:lstStyle/>
          <a:p>
            <a:pPr rtl="0"/>
            <a:r>
              <a:rPr sz="3200" b="1" dirty="0"/>
              <a:t>Le programme de formation – jour 1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620815"/>
              </p:ext>
            </p:extLst>
          </p:nvPr>
        </p:nvGraphicFramePr>
        <p:xfrm>
          <a:off x="905095" y="1484784"/>
          <a:ext cx="7333809" cy="4910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890"/>
                <a:gridCol w="6157919"/>
              </a:tblGrid>
              <a:tr h="404860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9 h 00-10 h 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Accueil, présentation du programme de formation et des règles élémentaires</a:t>
                      </a:r>
                    </a:p>
                  </a:txBody>
                  <a:tcPr marL="68580" marR="68580" marT="0" marB="0" anchor="ctr"/>
                </a:tc>
              </a:tr>
              <a:tr h="500597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10 h 00-10 h 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 err="1"/>
                        <a:t>Organiser</a:t>
                      </a:r>
                      <a:r>
                        <a:rPr sz="1200" dirty="0"/>
                        <a:t> un atelier de formation</a:t>
                      </a:r>
                    </a:p>
                  </a:txBody>
                  <a:tcPr marL="68580" marR="68580" marT="0" marB="0" anchor="ctr"/>
                </a:tc>
              </a:tr>
              <a:tr h="500597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10 h 30-11 h 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Créer un environnement d'apprentissage intégrateur et sûr</a:t>
                      </a:r>
                    </a:p>
                  </a:txBody>
                  <a:tcPr marL="68580" marR="68580" marT="0" marB="0" anchor="ctr"/>
                </a:tc>
              </a:tr>
              <a:tr h="500597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11 h 00-11 h 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PAUSE-CAFÉ</a:t>
                      </a:r>
                    </a:p>
                  </a:txBody>
                  <a:tcPr marL="68580" marR="68580" marT="0" marB="0" anchor="ctr"/>
                </a:tc>
              </a:tr>
              <a:tr h="500597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11 h 15-11 h 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Qu'est-ce qu'un bon animateur ?</a:t>
                      </a:r>
                    </a:p>
                  </a:txBody>
                  <a:tcPr marL="68580" marR="68580" marT="0" marB="0" anchor="ctr"/>
                </a:tc>
              </a:tr>
              <a:tr h="500597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11 h 45-12 h 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Les </a:t>
                      </a:r>
                      <a:r>
                        <a:rPr sz="1200" dirty="0" err="1"/>
                        <a:t>différents</a:t>
                      </a:r>
                      <a:r>
                        <a:rPr sz="1200" dirty="0"/>
                        <a:t> styles </a:t>
                      </a:r>
                      <a:r>
                        <a:rPr sz="1200" dirty="0" err="1"/>
                        <a:t>d'apprentissage</a:t>
                      </a:r>
                      <a:r>
                        <a:rPr sz="1200" dirty="0"/>
                        <a:t> </a:t>
                      </a:r>
                    </a:p>
                  </a:txBody>
                  <a:tcPr marL="68580" marR="68580" marT="0" marB="0" anchor="ctr"/>
                </a:tc>
              </a:tr>
              <a:tr h="500597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12 h 15-13 h 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>
                          <a:latin typeface="+mn-lt"/>
                          <a:ea typeface="+mn-ea"/>
                          <a:cs typeface="+mn-cs"/>
                        </a:rPr>
                        <a:t>Méthodes</a:t>
                      </a:r>
                      <a:r>
                        <a:rPr sz="1200" baseline="0" dirty="0">
                          <a:latin typeface="+mn-lt"/>
                          <a:ea typeface="+mn-ea"/>
                          <a:cs typeface="+mn-cs"/>
                        </a:rPr>
                        <a:t> de formation</a:t>
                      </a:r>
                    </a:p>
                  </a:txBody>
                  <a:tcPr marL="68580" marR="68580" marT="0" marB="0" anchor="ctr"/>
                </a:tc>
              </a:tr>
              <a:tr h="500597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13 h 00-14 h 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DÉJEUNER</a:t>
                      </a:r>
                    </a:p>
                  </a:txBody>
                  <a:tcPr marL="68580" marR="68580" marT="0" marB="0" anchor="ctr"/>
                </a:tc>
              </a:tr>
              <a:tr h="500597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14 h 00-16 h 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Préparer une séance de formation</a:t>
                      </a:r>
                    </a:p>
                  </a:txBody>
                  <a:tcPr marL="68580" marR="68580" marT="0" marB="0" anchor="ctr"/>
                </a:tc>
              </a:tr>
              <a:tr h="500597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16 h 45-17 h 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Conclusion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2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8229600" cy="1143000"/>
          </a:xfrm>
        </p:spPr>
        <p:txBody>
          <a:bodyPr/>
          <a:lstStyle/>
          <a:p>
            <a:pPr rtl="0"/>
            <a:r>
              <a:rPr sz="3200" b="1" dirty="0"/>
              <a:t>Le programme de formation – jour 2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938407"/>
              </p:ext>
            </p:extLst>
          </p:nvPr>
        </p:nvGraphicFramePr>
        <p:xfrm>
          <a:off x="1314765" y="1772816"/>
          <a:ext cx="6514470" cy="4939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5268362"/>
                <a:gridCol w="93980"/>
              </a:tblGrid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9 h 00-9 h 45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Ouverture de la journée, explication du programme,</a:t>
                      </a:r>
                      <a:r>
                        <a:rPr sz="1200" baseline="0" dirty="0"/>
                        <a:t> retour d'information</a:t>
                      </a:r>
                      <a:r>
                        <a:rPr sz="1200" dirty="0"/>
                        <a:t> structuré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9 h 45-10 h 15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Groupe 1. Comprendre le soutien psychosocial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10 h 15-10 h 30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Séance de retour d'information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10 h 30-10 h 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dirty="0"/>
                        <a:t>PAUSE-CAFÉ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ctr"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10 h 45-11 h 30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Groupe 2. Risques, résilience et facteurs protecteurs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11 h 30-11 h 45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Séance de retour </a:t>
                      </a:r>
                      <a:r>
                        <a:rPr sz="1200" dirty="0" err="1"/>
                        <a:t>d'information</a:t>
                      </a:r>
                      <a:endParaRPr sz="1200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11 h 45-12 h 45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Groupe 3. Auto-prise en charge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12 h 45-13 h 00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Séance de retour </a:t>
                      </a:r>
                      <a:r>
                        <a:rPr sz="1200" dirty="0" err="1"/>
                        <a:t>d'information</a:t>
                      </a:r>
                      <a:endParaRPr sz="1200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13 h 00-14 h 00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DÉJEUNER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14 h 00-14 h 45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Groupe 4. Soutien par les pairs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14 h 45-15 h 00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Séance de retour d'information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15 h 00-15 h 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dirty="0"/>
                        <a:t> PAUSE-CAFÉ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ctr"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15 h 15-16 h 30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Groupe 5. Premiers secours psychologiques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16 h 30-16 h 45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Séance de retour d'information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3644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16 h 45-17 h 00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Conclusion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3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8229600" cy="1143000"/>
          </a:xfrm>
        </p:spPr>
        <p:txBody>
          <a:bodyPr/>
          <a:lstStyle/>
          <a:p>
            <a:pPr rtl="0"/>
            <a:r>
              <a:rPr sz="3200" b="1" dirty="0"/>
              <a:t>Le programme de formation – jour 3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124016"/>
              </p:ext>
            </p:extLst>
          </p:nvPr>
        </p:nvGraphicFramePr>
        <p:xfrm>
          <a:off x="1043608" y="2132856"/>
          <a:ext cx="6513195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5361067"/>
              </a:tblGrid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9 h 00-9 h 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>
                          <a:latin typeface="+mn-lt"/>
                          <a:ea typeface="+mn-ea"/>
                          <a:cs typeface="+mn-cs"/>
                        </a:rPr>
                        <a:t>Ouverture de</a:t>
                      </a:r>
                      <a:r>
                        <a:rPr sz="1200" baseline="0" dirty="0">
                          <a:latin typeface="+mn-lt"/>
                          <a:ea typeface="+mn-ea"/>
                          <a:cs typeface="+mn-cs"/>
                        </a:rPr>
                        <a:t> la journée, explication du programme du jour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9 h 15-10 h 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Groupe 6. Mettre en place des mécanismes de soutien psychosocial destinés aux volontaires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10 h 00-10 h 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Séance de retour </a:t>
                      </a:r>
                      <a:r>
                        <a:rPr sz="1200" dirty="0" err="1"/>
                        <a:t>d'information</a:t>
                      </a:r>
                      <a:endParaRPr sz="1200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10 h 15-10 h 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dirty="0"/>
                        <a:t> PAUSE-CAFÉ</a:t>
                      </a: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10 h 30-11 h 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Groupe 7. Mettre en place des </a:t>
                      </a:r>
                      <a:r>
                        <a:rPr lang="da-DK" sz="1200" dirty="0" err="1" smtClean="0"/>
                        <a:t>dispositifs</a:t>
                      </a:r>
                      <a:r>
                        <a:rPr lang="da-DK" sz="1200" dirty="0" smtClean="0"/>
                        <a:t> </a:t>
                      </a:r>
                      <a:r>
                        <a:rPr sz="1200" dirty="0" smtClean="0"/>
                        <a:t>de </a:t>
                      </a:r>
                      <a:r>
                        <a:rPr sz="1200" dirty="0"/>
                        <a:t>soutien psychosocial destinés aux volontaires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11 h 30-11 h 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Séance de retour </a:t>
                      </a:r>
                      <a:r>
                        <a:rPr sz="1200" dirty="0" err="1"/>
                        <a:t>d'information</a:t>
                      </a:r>
                      <a:endParaRPr sz="1200" dirty="0"/>
                    </a:p>
                  </a:txBody>
                  <a:tcPr marL="68580" marR="68580" marT="0" marB="0"/>
                </a:tc>
              </a:tr>
              <a:tr h="167223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11 h 45-12 h 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Groupe 8. Contrôle et évaluation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12 h 45-13 h 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Séance de retour </a:t>
                      </a:r>
                      <a:r>
                        <a:rPr sz="1200" dirty="0" err="1"/>
                        <a:t>d'information</a:t>
                      </a:r>
                      <a:endParaRPr sz="1200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13 h 00-14 h 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dirty="0"/>
                        <a:t> PAUSE-CAFÉ</a:t>
                      </a: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14 h 00-15 h 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Groupe 9. Communiquer le message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15 h 00-15 h 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Séance de retour </a:t>
                      </a:r>
                      <a:r>
                        <a:rPr sz="1200" dirty="0" err="1"/>
                        <a:t>d'information</a:t>
                      </a:r>
                      <a:endParaRPr sz="1200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15 h 15-15 h 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dirty="0"/>
                        <a:t> PAUSE-CAFÉ</a:t>
                      </a:r>
                    </a:p>
                  </a:txBody>
                  <a:tcPr marL="0" marR="0" marT="0" marB="0" anchor="ctr"/>
                </a:tc>
              </a:tr>
              <a:tr h="260985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15 h 30-15 h 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Développer un plan d'action</a:t>
                      </a:r>
                    </a:p>
                  </a:txBody>
                  <a:tcPr marL="68580" marR="68580" marT="0" marB="0"/>
                </a:tc>
              </a:tr>
              <a:tr h="30933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/>
                        <a:t>15 h 45-16 h 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Clôture de la FF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16038" y="2270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a-D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GB" altLang="da-D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endParaRPr kumimoji="0" lang="en-GB" altLang="da-DK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951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Règles élémentaires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i="1" dirty="0" smtClean="0"/>
          </a:p>
          <a:p>
            <a:pPr marL="0" indent="0" rtl="0">
              <a:buNone/>
            </a:pPr>
            <a:r>
              <a:rPr sz="2400" i="1" dirty="0"/>
              <a:t>Travail en binômes :</a:t>
            </a:r>
          </a:p>
          <a:p>
            <a:pPr rtl="0"/>
            <a:r>
              <a:rPr sz="2400" dirty="0"/>
              <a:t>Demandez-vous respectivement ce qui permet d'instaurer un environnement d'apprentissage positif</a:t>
            </a:r>
          </a:p>
          <a:p>
            <a:pPr rtl="0"/>
            <a:r>
              <a:rPr sz="2400" dirty="0"/>
              <a:t>Mettez-vous tous deux d'accord sur une chose qui vous semble importante</a:t>
            </a:r>
          </a:p>
          <a:p>
            <a:pPr rtl="0"/>
            <a:r>
              <a:rPr sz="2400" dirty="0"/>
              <a:t>Notez-la sur un post-it</a:t>
            </a:r>
          </a:p>
          <a:p>
            <a:pPr rtl="0"/>
            <a:r>
              <a:rPr sz="2400" dirty="0"/>
              <a:t>Débattez de vos réponses avec le groupe au complet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951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Organiser un atelier de formation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74" y="1700808"/>
            <a:ext cx="7410450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pPr rtl="0"/>
            <a:r>
              <a:rPr sz="3200" b="1" dirty="0"/>
              <a:t>L'environnement d'apprentissage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lvl="0" rtl="0"/>
            <a:r>
              <a:rPr sz="2400" dirty="0"/>
              <a:t>Quel type d'expérience d'apprentissage avez-vous le plus apprécié ?</a:t>
            </a:r>
          </a:p>
          <a:p>
            <a:pPr lvl="0" rtl="0"/>
            <a:r>
              <a:rPr sz="2400" dirty="0"/>
              <a:t>Que faut-il avoir mis en place pour que vous vous sentiez en sécurité dans un environnement d'apprentissage ?</a:t>
            </a:r>
          </a:p>
          <a:p>
            <a:pPr lvl="0" rtl="0"/>
            <a:r>
              <a:rPr sz="2400" dirty="0"/>
              <a:t>Qu'est-ce qui vous plaît le plus dans la fonction d'animateur ?</a:t>
            </a:r>
          </a:p>
          <a:p>
            <a:pPr lvl="0" rtl="0"/>
            <a:r>
              <a:rPr sz="2400" dirty="0"/>
              <a:t>Quelles situations souhaiteriez-vous être plus à même de traiter en tant que formateur ?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2696"/>
            <a:ext cx="8015808" cy="1143000"/>
          </a:xfrm>
        </p:spPr>
        <p:txBody>
          <a:bodyPr>
            <a:normAutofit fontScale="90000"/>
          </a:bodyPr>
          <a:lstStyle/>
          <a:p>
            <a:pPr rtl="0"/>
            <a:r>
              <a:rPr sz="3200" b="1" dirty="0"/>
              <a:t>Créer un environnement d'apprentissage intégrateur et sûr</a:t>
            </a:r>
            <a:r>
              <a:rPr lang="da-DK" sz="3200" dirty="0"/>
              <a:t/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lvl="0" rtl="0"/>
            <a:r>
              <a:rPr sz="2400" dirty="0"/>
              <a:t>Établissez des règles élémentaires </a:t>
            </a:r>
          </a:p>
          <a:p>
            <a:pPr lvl="0" rtl="0"/>
            <a:r>
              <a:rPr sz="2400" dirty="0"/>
              <a:t>Proposez des activités stimulantes et brise-glace </a:t>
            </a:r>
          </a:p>
          <a:p>
            <a:pPr lvl="0" rtl="0"/>
            <a:r>
              <a:rPr sz="2400" dirty="0"/>
              <a:t>Utilisez un système de parrainage </a:t>
            </a:r>
          </a:p>
          <a:p>
            <a:pPr lvl="0" rtl="0"/>
            <a:r>
              <a:rPr sz="2400" dirty="0"/>
              <a:t>N'approfondissez pas les expériences vécues par les participants</a:t>
            </a:r>
          </a:p>
          <a:p>
            <a:pPr lvl="0" rtl="0"/>
            <a:r>
              <a:rPr sz="2400" dirty="0"/>
              <a:t>Soyez conscient qu'il peut y avoir des réactions fortes :</a:t>
            </a:r>
          </a:p>
          <a:p>
            <a:pPr lvl="1" rtl="0"/>
            <a:r>
              <a:rPr sz="2000" dirty="0"/>
              <a:t>Donnez aux participants l'espace nécessaire pour réagir et pour écouter ce qui est dit </a:t>
            </a:r>
          </a:p>
          <a:p>
            <a:pPr lvl="1" rtl="0"/>
            <a:r>
              <a:rPr sz="2000" dirty="0"/>
              <a:t>Mettez la personne en relation avec un autre participant</a:t>
            </a:r>
          </a:p>
          <a:p>
            <a:pPr lvl="1" rtl="0"/>
            <a:r>
              <a:rPr sz="2000" dirty="0"/>
              <a:t>Si quelqu'un passe par un état d'angoisse, parlez-en à tous les participants, juste après que cela se soit produit </a:t>
            </a:r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359</Words>
  <Application>Microsoft Office PowerPoint</Application>
  <PresentationFormat>On-screen Show (4:3)</PresentationFormat>
  <Paragraphs>182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Prendre soin des volontaires : formation des formateurs</vt:lpstr>
      <vt:lpstr>Bienvenue</vt:lpstr>
      <vt:lpstr>Le programme de formation – jour 1</vt:lpstr>
      <vt:lpstr>Le programme de formation – jour 2</vt:lpstr>
      <vt:lpstr>Le programme de formation – jour 3</vt:lpstr>
      <vt:lpstr>Règles élémentaires </vt:lpstr>
      <vt:lpstr>Organiser un atelier de formation</vt:lpstr>
      <vt:lpstr>L'environnement d'apprentissage </vt:lpstr>
      <vt:lpstr>Créer un environnement d'apprentissage intégrateur et sûr </vt:lpstr>
      <vt:lpstr>Qu'est-ce qu'un bon animateur ? </vt:lpstr>
      <vt:lpstr>Styles d'apprentissage </vt:lpstr>
      <vt:lpstr>Méthodes de formation</vt:lpstr>
      <vt:lpstr>Les différentes méthodes de formation </vt:lpstr>
      <vt:lpstr>Préparer une séance de formation </vt:lpstr>
      <vt:lpstr> Donner un retour d'information  </vt:lpstr>
      <vt:lpstr> Recevoir un retour d'information  </vt:lpstr>
      <vt:lpstr>  Développer un plan d'action  </vt:lpstr>
      <vt:lpstr> Conclusion et salutations</vt:lpstr>
    </vt:vector>
  </TitlesOfParts>
  <Company>DRK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Lomholt Lei Hansen</dc:creator>
  <cp:lastModifiedBy>Louise Juul Hansen</cp:lastModifiedBy>
  <cp:revision>26</cp:revision>
  <dcterms:created xsi:type="dcterms:W3CDTF">2014-12-09T14:22:19Z</dcterms:created>
  <dcterms:modified xsi:type="dcterms:W3CDTF">2016-06-07T10:50:33Z</dcterms:modified>
</cp:coreProperties>
</file>