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9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2" r:id="rId17"/>
    <p:sldId id="294" r:id="rId18"/>
    <p:sldId id="291" r:id="rId19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endy Ager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F381A-6E24-473B-8B57-1625FB2A26B5}" type="datetimeFigureOut">
              <a:rPr lang="da-DK" smtClean="0"/>
              <a:t>05-03-2015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EB878-C54F-44ED-A048-5DDB6AA097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0777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D02EC-99C0-4B87-9708-0AEE8F4281DC}" type="slidenum">
              <a:rPr lang="da-DK" altLang="da-DK">
                <a:solidFill>
                  <a:prstClr val="black"/>
                </a:solidFill>
              </a:rPr>
              <a:pPr/>
              <a:t>1</a:t>
            </a:fld>
            <a:endParaRPr lang="da-DK" altLang="da-DK" dirty="0"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D02EC-99C0-4B87-9708-0AEE8F4281DC}" type="slidenum">
              <a:rPr lang="da-DK" altLang="da-DK">
                <a:solidFill>
                  <a:prstClr val="black"/>
                </a:solidFill>
              </a:rPr>
              <a:pPr/>
              <a:t>10</a:t>
            </a:fld>
            <a:endParaRPr lang="da-DK" altLang="da-DK"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D02EC-99C0-4B87-9708-0AEE8F4281DC}" type="slidenum">
              <a:rPr lang="da-DK" altLang="da-DK">
                <a:solidFill>
                  <a:prstClr val="black"/>
                </a:solidFill>
              </a:rPr>
              <a:pPr/>
              <a:t>11</a:t>
            </a:fld>
            <a:endParaRPr lang="da-DK" altLang="da-DK"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D02EC-99C0-4B87-9708-0AEE8F4281DC}" type="slidenum">
              <a:rPr lang="da-DK" altLang="da-DK">
                <a:solidFill>
                  <a:prstClr val="black"/>
                </a:solidFill>
              </a:rPr>
              <a:pPr/>
              <a:t>12</a:t>
            </a:fld>
            <a:endParaRPr lang="da-DK" altLang="da-DK"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D02EC-99C0-4B87-9708-0AEE8F4281DC}" type="slidenum">
              <a:rPr lang="da-DK" altLang="da-DK">
                <a:solidFill>
                  <a:prstClr val="black"/>
                </a:solidFill>
              </a:rPr>
              <a:pPr/>
              <a:t>13</a:t>
            </a:fld>
            <a:endParaRPr lang="da-DK" altLang="da-DK"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D02EC-99C0-4B87-9708-0AEE8F4281DC}" type="slidenum">
              <a:rPr lang="da-DK" altLang="da-DK">
                <a:solidFill>
                  <a:prstClr val="black"/>
                </a:solidFill>
              </a:rPr>
              <a:pPr/>
              <a:t>14</a:t>
            </a:fld>
            <a:endParaRPr lang="da-DK" altLang="da-DK"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D02EC-99C0-4B87-9708-0AEE8F4281DC}" type="slidenum">
              <a:rPr lang="da-DK" altLang="da-DK">
                <a:solidFill>
                  <a:prstClr val="black"/>
                </a:solidFill>
              </a:rPr>
              <a:pPr/>
              <a:t>15</a:t>
            </a:fld>
            <a:endParaRPr lang="da-DK" altLang="da-DK"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D02EC-99C0-4B87-9708-0AEE8F4281DC}" type="slidenum">
              <a:rPr lang="da-DK" altLang="da-DK">
                <a:solidFill>
                  <a:prstClr val="black"/>
                </a:solidFill>
              </a:rPr>
              <a:pPr/>
              <a:t>16</a:t>
            </a:fld>
            <a:endParaRPr lang="da-DK" altLang="da-DK"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D02EC-99C0-4B87-9708-0AEE8F4281DC}" type="slidenum">
              <a:rPr lang="da-DK" altLang="da-DK">
                <a:solidFill>
                  <a:prstClr val="black"/>
                </a:solidFill>
              </a:rPr>
              <a:pPr/>
              <a:t>17</a:t>
            </a:fld>
            <a:endParaRPr lang="da-DK" altLang="da-DK"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D02EC-99C0-4B87-9708-0AEE8F4281DC}" type="slidenum">
              <a:rPr lang="da-DK" altLang="da-DK">
                <a:solidFill>
                  <a:prstClr val="black"/>
                </a:solidFill>
              </a:rPr>
              <a:pPr/>
              <a:t>18</a:t>
            </a:fld>
            <a:endParaRPr lang="da-DK" altLang="da-DK"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D02EC-99C0-4B87-9708-0AEE8F4281DC}" type="slidenum">
              <a:rPr lang="da-DK" altLang="da-DK">
                <a:solidFill>
                  <a:prstClr val="black"/>
                </a:solidFill>
              </a:rPr>
              <a:pPr/>
              <a:t>2</a:t>
            </a:fld>
            <a:endParaRPr lang="da-DK" altLang="da-DK"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D02EC-99C0-4B87-9708-0AEE8F4281DC}" type="slidenum">
              <a:rPr lang="da-DK" altLang="da-DK">
                <a:solidFill>
                  <a:prstClr val="black"/>
                </a:solidFill>
              </a:rPr>
              <a:pPr/>
              <a:t>3</a:t>
            </a:fld>
            <a:endParaRPr lang="da-DK" altLang="da-DK"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D02EC-99C0-4B87-9708-0AEE8F4281DC}" type="slidenum">
              <a:rPr lang="da-DK" altLang="da-DK">
                <a:solidFill>
                  <a:prstClr val="black"/>
                </a:solidFill>
              </a:rPr>
              <a:pPr/>
              <a:t>4</a:t>
            </a:fld>
            <a:endParaRPr lang="da-DK" altLang="da-DK"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D02EC-99C0-4B87-9708-0AEE8F4281DC}" type="slidenum">
              <a:rPr lang="da-DK" altLang="da-DK">
                <a:solidFill>
                  <a:prstClr val="black"/>
                </a:solidFill>
              </a:rPr>
              <a:pPr/>
              <a:t>5</a:t>
            </a:fld>
            <a:endParaRPr lang="da-DK" altLang="da-DK"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D02EC-99C0-4B87-9708-0AEE8F4281DC}" type="slidenum">
              <a:rPr lang="da-DK" altLang="da-DK">
                <a:solidFill>
                  <a:prstClr val="black"/>
                </a:solidFill>
              </a:rPr>
              <a:pPr/>
              <a:t>6</a:t>
            </a:fld>
            <a:endParaRPr lang="da-DK" altLang="da-DK"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D02EC-99C0-4B87-9708-0AEE8F4281DC}" type="slidenum">
              <a:rPr lang="da-DK" altLang="da-DK">
                <a:solidFill>
                  <a:prstClr val="black"/>
                </a:solidFill>
              </a:rPr>
              <a:pPr/>
              <a:t>7</a:t>
            </a:fld>
            <a:endParaRPr lang="da-DK" altLang="da-DK"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D02EC-99C0-4B87-9708-0AEE8F4281DC}" type="slidenum">
              <a:rPr lang="da-DK" altLang="da-DK">
                <a:solidFill>
                  <a:prstClr val="black"/>
                </a:solidFill>
              </a:rPr>
              <a:pPr/>
              <a:t>8</a:t>
            </a:fld>
            <a:endParaRPr lang="da-DK" altLang="da-DK"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D02EC-99C0-4B87-9708-0AEE8F4281DC}" type="slidenum">
              <a:rPr lang="da-DK" altLang="da-DK">
                <a:solidFill>
                  <a:prstClr val="black"/>
                </a:solidFill>
              </a:rPr>
              <a:pPr/>
              <a:t>9</a:t>
            </a:fld>
            <a:endParaRPr lang="da-DK" altLang="da-DK"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05-03-2015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413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05-03-2015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3992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05-03-2015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374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05-03-2015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41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05-03-2015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9198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05-03-2015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431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05-03-2015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806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05-03-2015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1489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05-03-2015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0551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05-03-2015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0935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05-03-2015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9331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F378D-EF0D-4E78-AF3B-FA2C7ED6AF8F}" type="datetimeFigureOut">
              <a:rPr lang="da-DK" smtClean="0"/>
              <a:t>05-03-2015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43A0A-C2C0-4E54-999B-C97C691AC5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9542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4853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Caring for Volunteers: </a:t>
            </a:r>
            <a:r>
              <a:rPr lang="da-DK" sz="3200" b="1" dirty="0" smtClean="0"/>
              <a:t>Training of </a:t>
            </a:r>
            <a:r>
              <a:rPr lang="en-GB" sz="3200" b="1" dirty="0" smtClean="0"/>
              <a:t>Trainers</a:t>
            </a:r>
            <a:endParaRPr lang="en-GB" altLang="da-DK" sz="32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altLang="en-US" sz="2400" dirty="0" smtClean="0"/>
              <a:t>(NAME OF FACILITATORS)</a:t>
            </a:r>
          </a:p>
          <a:p>
            <a:pPr marL="0" indent="0" algn="ctr">
              <a:buNone/>
            </a:pPr>
            <a:r>
              <a:rPr lang="da-DK" altLang="en-US" sz="2400" dirty="0" smtClean="0"/>
              <a:t>(DATE)</a:t>
            </a:r>
          </a:p>
          <a:p>
            <a:pPr marL="0" indent="0" algn="ctr">
              <a:buNone/>
            </a:pPr>
            <a:r>
              <a:rPr lang="da-DK" altLang="en-US" sz="2400" dirty="0" smtClean="0"/>
              <a:t>(VENUE)</a:t>
            </a:r>
          </a:p>
          <a:p>
            <a:endParaRPr lang="da-DK" altLang="da-DK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96" b="-4896"/>
          <a:stretch/>
        </p:blipFill>
        <p:spPr>
          <a:xfrm>
            <a:off x="1606339" y="3010884"/>
            <a:ext cx="5773973" cy="384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52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53673"/>
            <a:ext cx="8686800" cy="1143000"/>
          </a:xfrm>
        </p:spPr>
        <p:txBody>
          <a:bodyPr>
            <a:normAutofit/>
          </a:bodyPr>
          <a:lstStyle/>
          <a:p>
            <a:r>
              <a:rPr lang="en-GB" sz="3200" b="1" dirty="0"/>
              <a:t>What makes a good facilitator? </a:t>
            </a:r>
            <a:endParaRPr lang="da-DK" altLang="da-DK" sz="32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 smtClean="0"/>
              <a:t>In groups of three:</a:t>
            </a:r>
          </a:p>
          <a:p>
            <a:r>
              <a:rPr lang="en-US" sz="2400" dirty="0" smtClean="0"/>
              <a:t>Think about what makes a good facilitator.</a:t>
            </a:r>
          </a:p>
          <a:p>
            <a:r>
              <a:rPr lang="en-US" sz="2400" dirty="0" smtClean="0"/>
              <a:t>Now </a:t>
            </a:r>
            <a:r>
              <a:rPr lang="en-US" sz="2400" dirty="0"/>
              <a:t>l</a:t>
            </a:r>
            <a:r>
              <a:rPr lang="en-US" sz="2400" dirty="0" smtClean="0"/>
              <a:t>ist all the functions they </a:t>
            </a:r>
            <a:r>
              <a:rPr lang="en-GB" sz="2400" dirty="0" smtClean="0"/>
              <a:t>fulfil</a:t>
            </a:r>
            <a:r>
              <a:rPr lang="en-US" sz="2400" dirty="0" smtClean="0"/>
              <a:t> and the </a:t>
            </a:r>
            <a:r>
              <a:rPr lang="en-US" sz="2400" dirty="0"/>
              <a:t>skills and </a:t>
            </a:r>
            <a:r>
              <a:rPr lang="en-US" sz="2400" dirty="0" smtClean="0"/>
              <a:t>qualities they may have.</a:t>
            </a:r>
            <a:endParaRPr lang="da-DK" sz="2400" dirty="0"/>
          </a:p>
          <a:p>
            <a:pPr lvl="0"/>
            <a:r>
              <a:rPr lang="en-GB" sz="2400" dirty="0" smtClean="0"/>
              <a:t>Record your </a:t>
            </a:r>
            <a:r>
              <a:rPr lang="en-GB" sz="2400" dirty="0"/>
              <a:t>points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on</a:t>
            </a:r>
            <a:r>
              <a:rPr lang="en-GB" sz="2400" dirty="0"/>
              <a:t> </a:t>
            </a:r>
            <a:r>
              <a:rPr lang="en-GB" sz="2400" dirty="0" smtClean="0"/>
              <a:t>post-it </a:t>
            </a:r>
            <a:r>
              <a:rPr lang="en-GB" sz="2400" dirty="0"/>
              <a:t>notes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(</a:t>
            </a:r>
            <a:r>
              <a:rPr lang="en-GB" sz="2400" dirty="0"/>
              <a:t>one </a:t>
            </a:r>
            <a:r>
              <a:rPr lang="en-GB" sz="2400" dirty="0" smtClean="0"/>
              <a:t>point per </a:t>
            </a:r>
            <a:br>
              <a:rPr lang="en-GB" sz="2400" dirty="0" smtClean="0"/>
            </a:br>
            <a:r>
              <a:rPr lang="en-GB" sz="2400" dirty="0" smtClean="0"/>
              <a:t>post-it</a:t>
            </a:r>
            <a:r>
              <a:rPr lang="en-GB" sz="2400" dirty="0"/>
              <a:t>).</a:t>
            </a:r>
            <a:endParaRPr lang="da-DK" sz="2400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539704" y="4034523"/>
            <a:ext cx="1723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 err="1" smtClean="0">
                <a:solidFill>
                  <a:srgbClr val="FF0000"/>
                </a:solidFill>
              </a:rPr>
              <a:t>Insert</a:t>
            </a:r>
            <a:r>
              <a:rPr lang="da-DK" sz="2400" dirty="0" smtClean="0">
                <a:solidFill>
                  <a:srgbClr val="FF0000"/>
                </a:solidFill>
              </a:rPr>
              <a:t> </a:t>
            </a:r>
            <a:r>
              <a:rPr lang="da-DK" sz="2400" dirty="0" err="1" smtClean="0">
                <a:solidFill>
                  <a:srgbClr val="FF0000"/>
                </a:solidFill>
              </a:rPr>
              <a:t>photo</a:t>
            </a:r>
            <a:endParaRPr lang="da-DK" sz="24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284984"/>
            <a:ext cx="4762500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13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53673"/>
            <a:ext cx="8686800" cy="1143000"/>
          </a:xfrm>
        </p:spPr>
        <p:txBody>
          <a:bodyPr>
            <a:normAutofit/>
          </a:bodyPr>
          <a:lstStyle/>
          <a:p>
            <a:r>
              <a:rPr lang="en-GB" sz="3200" b="1" dirty="0"/>
              <a:t>Learning styles </a:t>
            </a:r>
            <a:endParaRPr lang="da-DK" altLang="da-DK" sz="32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The three most common learning </a:t>
            </a:r>
            <a:r>
              <a:rPr lang="en-GB" sz="2400" b="1" dirty="0" smtClean="0"/>
              <a:t>styles are</a:t>
            </a:r>
            <a:r>
              <a:rPr lang="en-GB" sz="2400" b="1" dirty="0"/>
              <a:t>: </a:t>
            </a:r>
            <a:endParaRPr lang="da-DK" sz="2400" b="1" dirty="0"/>
          </a:p>
          <a:p>
            <a:pPr lvl="0"/>
            <a:r>
              <a:rPr lang="da-DK" sz="2400" dirty="0" smtClean="0"/>
              <a:t>A</a:t>
            </a:r>
            <a:r>
              <a:rPr lang="en-GB" sz="2400" dirty="0" err="1" smtClean="0"/>
              <a:t>uditory</a:t>
            </a:r>
            <a:endParaRPr lang="en-GB" sz="2400" dirty="0" smtClean="0"/>
          </a:p>
          <a:p>
            <a:pPr lvl="0"/>
            <a:r>
              <a:rPr lang="da-DK" sz="2400" dirty="0" smtClean="0"/>
              <a:t>V</a:t>
            </a:r>
            <a:r>
              <a:rPr lang="en-US" sz="2400" dirty="0" err="1" smtClean="0"/>
              <a:t>isual</a:t>
            </a:r>
            <a:endParaRPr lang="da-DK" sz="2400" dirty="0"/>
          </a:p>
          <a:p>
            <a:pPr lvl="0"/>
            <a:r>
              <a:rPr lang="en-US" sz="2400" dirty="0"/>
              <a:t>K</a:t>
            </a:r>
            <a:r>
              <a:rPr lang="en-US" sz="2400" dirty="0" smtClean="0"/>
              <a:t>inesthetic</a:t>
            </a:r>
            <a:endParaRPr lang="da-DK" sz="2400" dirty="0"/>
          </a:p>
          <a:p>
            <a:pPr marL="0" lvl="0" indent="0">
              <a:buNone/>
            </a:pPr>
            <a:endParaRPr lang="da-DK" sz="2400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539704" y="4034523"/>
            <a:ext cx="1723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 err="1" smtClean="0">
                <a:solidFill>
                  <a:srgbClr val="FF0000"/>
                </a:solidFill>
              </a:rPr>
              <a:t>Insert</a:t>
            </a:r>
            <a:r>
              <a:rPr lang="da-DK" sz="2400" dirty="0" smtClean="0">
                <a:solidFill>
                  <a:srgbClr val="FF0000"/>
                </a:solidFill>
              </a:rPr>
              <a:t> </a:t>
            </a:r>
            <a:r>
              <a:rPr lang="da-DK" sz="2400" dirty="0" err="1" smtClean="0">
                <a:solidFill>
                  <a:srgbClr val="FF0000"/>
                </a:solidFill>
              </a:rPr>
              <a:t>photo</a:t>
            </a:r>
            <a:endParaRPr lang="da-DK" sz="2400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492896"/>
            <a:ext cx="5937473" cy="3960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13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53673"/>
            <a:ext cx="8686800" cy="1143000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Training methods</a:t>
            </a:r>
            <a:endParaRPr lang="da-DK" altLang="da-DK" sz="32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 smtClean="0"/>
              <a:t>Adults </a:t>
            </a:r>
            <a:r>
              <a:rPr lang="en-GB" sz="2400" b="1" dirty="0"/>
              <a:t>learn best in the following circumstances:</a:t>
            </a:r>
            <a:endParaRPr lang="da-DK" sz="2400" b="1" dirty="0"/>
          </a:p>
          <a:p>
            <a:pPr lvl="0"/>
            <a:r>
              <a:rPr lang="en-GB" sz="2400" dirty="0"/>
              <a:t>When the learning </a:t>
            </a:r>
            <a:r>
              <a:rPr lang="en-GB" sz="2400" dirty="0" smtClean="0"/>
              <a:t>builds </a:t>
            </a:r>
            <a:r>
              <a:rPr lang="en-GB" sz="2400" dirty="0"/>
              <a:t>on their experiences</a:t>
            </a:r>
            <a:endParaRPr lang="da-DK" sz="2400" dirty="0"/>
          </a:p>
          <a:p>
            <a:pPr lvl="0"/>
            <a:r>
              <a:rPr lang="en-GB" sz="2400" dirty="0"/>
              <a:t>When the learning  achieves identified goals </a:t>
            </a:r>
            <a:endParaRPr lang="da-DK" sz="2400" dirty="0"/>
          </a:p>
          <a:p>
            <a:pPr lvl="0"/>
            <a:r>
              <a:rPr lang="en-GB" sz="2400" dirty="0"/>
              <a:t>When the learning is relevant to their daily life or is meaningful for their future</a:t>
            </a:r>
            <a:endParaRPr lang="da-DK" sz="2400" dirty="0"/>
          </a:p>
          <a:p>
            <a:pPr lvl="0"/>
            <a:r>
              <a:rPr lang="en-GB" sz="2400" dirty="0"/>
              <a:t>When the learning can be put into effect </a:t>
            </a:r>
            <a:r>
              <a:rPr lang="en-GB" sz="2400" dirty="0" smtClean="0"/>
              <a:t>immediately.</a:t>
            </a:r>
            <a:endParaRPr lang="da-DK" sz="2400" dirty="0"/>
          </a:p>
          <a:p>
            <a:pPr lvl="0"/>
            <a:endParaRPr lang="da-DK" sz="2400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13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53673"/>
            <a:ext cx="8686800" cy="1143000"/>
          </a:xfrm>
        </p:spPr>
        <p:txBody>
          <a:bodyPr>
            <a:normAutofit/>
          </a:bodyPr>
          <a:lstStyle/>
          <a:p>
            <a:r>
              <a:rPr lang="en-US" sz="3200" b="1" dirty="0"/>
              <a:t>Different </a:t>
            </a:r>
            <a:r>
              <a:rPr lang="en-US" sz="3200" b="1" dirty="0" smtClean="0"/>
              <a:t>training methods </a:t>
            </a:r>
            <a:endParaRPr lang="da-DK" altLang="da-DK" sz="32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4864"/>
            <a:ext cx="8229600" cy="416592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i="1" dirty="0" smtClean="0"/>
              <a:t>Spend </a:t>
            </a:r>
            <a:r>
              <a:rPr lang="en-US" sz="2400" i="1" dirty="0"/>
              <a:t>15 minutes brainstorming </a:t>
            </a:r>
            <a:r>
              <a:rPr lang="en-US" sz="2400" i="1" dirty="0" smtClean="0"/>
              <a:t>the different methods that would best suit </a:t>
            </a:r>
            <a:r>
              <a:rPr lang="en-US" sz="2400" i="1" dirty="0"/>
              <a:t>each </a:t>
            </a:r>
            <a:r>
              <a:rPr lang="en-US" sz="2400" i="1" dirty="0" smtClean="0"/>
              <a:t>learning style:</a:t>
            </a:r>
            <a:endParaRPr lang="da-DK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Group 1: Auditory methods</a:t>
            </a:r>
            <a:endParaRPr lang="da-DK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Group 2: V</a:t>
            </a:r>
            <a:r>
              <a:rPr lang="en-US" sz="2400" dirty="0" smtClean="0"/>
              <a:t>isual </a:t>
            </a:r>
            <a:r>
              <a:rPr lang="en-US" sz="2400" dirty="0"/>
              <a:t>methods</a:t>
            </a:r>
            <a:endParaRPr lang="da-DK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Group 3: </a:t>
            </a:r>
            <a:r>
              <a:rPr lang="en-US" sz="2400" dirty="0" smtClean="0"/>
              <a:t>Kinesthetic </a:t>
            </a:r>
            <a:r>
              <a:rPr lang="en-US" sz="2400" dirty="0"/>
              <a:t>methods</a:t>
            </a:r>
            <a:endParaRPr lang="da-DK" sz="2400" dirty="0"/>
          </a:p>
          <a:p>
            <a:pPr lvl="0"/>
            <a:endParaRPr lang="da-DK" sz="2400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13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53673"/>
            <a:ext cx="8686800" cy="1143000"/>
          </a:xfrm>
        </p:spPr>
        <p:txBody>
          <a:bodyPr>
            <a:normAutofit/>
          </a:bodyPr>
          <a:lstStyle/>
          <a:p>
            <a:r>
              <a:rPr lang="en-GB" sz="3200" b="1" dirty="0"/>
              <a:t>Preparing a training session </a:t>
            </a:r>
            <a:endParaRPr lang="da-DK" altLang="da-DK" sz="32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Group 1: Section 1: Understanding psychosocial support </a:t>
            </a:r>
            <a:endParaRPr lang="da-DK" sz="2400" dirty="0"/>
          </a:p>
          <a:p>
            <a:pPr marL="0" indent="0">
              <a:buNone/>
            </a:pPr>
            <a:r>
              <a:rPr lang="en-GB" sz="2400" dirty="0"/>
              <a:t>Group 2: Section 2: Risks, </a:t>
            </a:r>
            <a:r>
              <a:rPr lang="en-GB" sz="2400" dirty="0" smtClean="0"/>
              <a:t>resilience </a:t>
            </a:r>
            <a:r>
              <a:rPr lang="en-GB" sz="2400" dirty="0"/>
              <a:t>and </a:t>
            </a:r>
            <a:r>
              <a:rPr lang="en-GB" sz="2400" dirty="0" smtClean="0"/>
              <a:t>protective </a:t>
            </a:r>
            <a:r>
              <a:rPr lang="en-GB" sz="2400" dirty="0"/>
              <a:t>factors </a:t>
            </a:r>
            <a:endParaRPr lang="da-DK" sz="2400" dirty="0"/>
          </a:p>
          <a:p>
            <a:pPr marL="0" indent="0">
              <a:buNone/>
            </a:pPr>
            <a:r>
              <a:rPr lang="en-GB" sz="2400" dirty="0"/>
              <a:t>Group 3: Section 3: Self-care </a:t>
            </a:r>
            <a:endParaRPr lang="da-DK" sz="2400" dirty="0"/>
          </a:p>
          <a:p>
            <a:pPr marL="0" indent="0">
              <a:buNone/>
            </a:pPr>
            <a:r>
              <a:rPr lang="en-GB" sz="2400" dirty="0"/>
              <a:t>Group 4: Section 4: Peer support </a:t>
            </a:r>
            <a:endParaRPr lang="da-DK" sz="2400" dirty="0"/>
          </a:p>
          <a:p>
            <a:pPr marL="0" indent="0">
              <a:buNone/>
            </a:pPr>
            <a:r>
              <a:rPr lang="en-GB" sz="2400" dirty="0"/>
              <a:t>Group 5: Section 5:  Psychological f</a:t>
            </a:r>
            <a:r>
              <a:rPr lang="en-GB" sz="2400" dirty="0" smtClean="0"/>
              <a:t>irst aid</a:t>
            </a:r>
            <a:endParaRPr lang="da-DK" sz="2400" dirty="0"/>
          </a:p>
          <a:p>
            <a:pPr marL="0" indent="0">
              <a:buNone/>
            </a:pPr>
            <a:r>
              <a:rPr lang="en-GB" sz="2400" dirty="0"/>
              <a:t>Group 6: Section </a:t>
            </a:r>
            <a:r>
              <a:rPr lang="en-GB" sz="2400" dirty="0" smtClean="0"/>
              <a:t>6.1: </a:t>
            </a:r>
            <a:r>
              <a:rPr lang="en-GB" sz="2400" dirty="0"/>
              <a:t>Support strategies at each phase</a:t>
            </a:r>
            <a:endParaRPr lang="da-DK" sz="2400" dirty="0"/>
          </a:p>
          <a:p>
            <a:pPr marL="0" indent="0">
              <a:buNone/>
            </a:pPr>
            <a:r>
              <a:rPr lang="en-GB" sz="2400" dirty="0"/>
              <a:t>Group 7: Section </a:t>
            </a:r>
            <a:r>
              <a:rPr lang="en-GB" sz="2400" dirty="0" smtClean="0"/>
              <a:t>6.3: </a:t>
            </a:r>
            <a:r>
              <a:rPr lang="en-GB" sz="2400" dirty="0"/>
              <a:t>Developing support </a:t>
            </a:r>
            <a:r>
              <a:rPr lang="en-GB" sz="2400" dirty="0" smtClean="0"/>
              <a:t>systems</a:t>
            </a:r>
            <a:endParaRPr lang="da-DK" sz="2400" dirty="0"/>
          </a:p>
          <a:p>
            <a:pPr marL="0" indent="0">
              <a:buNone/>
            </a:pPr>
            <a:r>
              <a:rPr lang="en-GB" sz="2400" dirty="0"/>
              <a:t>Group 8: Section 7: Monitoring and evaluation</a:t>
            </a:r>
            <a:endParaRPr lang="da-DK" sz="2400" dirty="0"/>
          </a:p>
          <a:p>
            <a:pPr marL="0" indent="0">
              <a:buNone/>
            </a:pPr>
            <a:r>
              <a:rPr lang="en-GB" sz="2400" dirty="0"/>
              <a:t>Group 9: Section 8: Communicating the message</a:t>
            </a:r>
            <a:endParaRPr lang="da-DK" sz="2400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13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53673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lang="en-GB" sz="3200" b="1" dirty="0" smtClean="0"/>
              <a:t>Giving feedback </a:t>
            </a:r>
            <a:r>
              <a:rPr lang="da-DK" sz="3200" b="1" dirty="0"/>
              <a:t/>
            </a:r>
            <a:br>
              <a:rPr lang="da-DK" sz="3200" b="1" dirty="0"/>
            </a:br>
            <a:endParaRPr lang="da-DK" altLang="da-DK" sz="32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Keep these things in mind when </a:t>
            </a:r>
            <a:r>
              <a:rPr lang="en-GB" sz="2400" i="1" dirty="0"/>
              <a:t>giving</a:t>
            </a:r>
            <a:r>
              <a:rPr lang="en-GB" sz="2400" dirty="0"/>
              <a:t> feedback:</a:t>
            </a:r>
            <a:endParaRPr lang="da-DK" sz="2400" dirty="0"/>
          </a:p>
          <a:p>
            <a:pPr lvl="0"/>
            <a:r>
              <a:rPr lang="en-GB" sz="2400" b="1" dirty="0"/>
              <a:t>Let the person know what went well</a:t>
            </a:r>
            <a:r>
              <a:rPr lang="en-GB" sz="2400" dirty="0"/>
              <a:t>. For instance by saying: “It was really good when you did…”, “Doing … was a really good way of getting the groups’ attention”, “The way you did … was excellent!” </a:t>
            </a:r>
            <a:endParaRPr lang="da-DK" sz="2400" dirty="0"/>
          </a:p>
          <a:p>
            <a:pPr lvl="0"/>
            <a:r>
              <a:rPr lang="en-GB" sz="2400" b="1" dirty="0"/>
              <a:t>Let the person know what to do more of</a:t>
            </a:r>
            <a:r>
              <a:rPr lang="en-GB" sz="2400" dirty="0"/>
              <a:t>. For instance by saying: “Continue doing…”, </a:t>
            </a:r>
            <a:r>
              <a:rPr lang="en-GB" sz="2400" dirty="0" smtClean="0"/>
              <a:t>“The </a:t>
            </a:r>
            <a:r>
              <a:rPr lang="en-GB" sz="2400" dirty="0"/>
              <a:t>way you … seems to work well. Keep doing that.”</a:t>
            </a:r>
            <a:endParaRPr lang="da-DK" sz="2400" dirty="0"/>
          </a:p>
          <a:p>
            <a:pPr lvl="0"/>
            <a:r>
              <a:rPr lang="en-GB" sz="2400" b="1" dirty="0"/>
              <a:t>Be specific and clear</a:t>
            </a:r>
            <a:r>
              <a:rPr lang="en-GB" sz="2400" dirty="0"/>
              <a:t>. Avoid general comments such as: </a:t>
            </a:r>
            <a:r>
              <a:rPr lang="en-GB" sz="2400" dirty="0" smtClean="0"/>
              <a:t>“That </a:t>
            </a:r>
            <a:r>
              <a:rPr lang="en-GB" sz="2400" dirty="0"/>
              <a:t>was </a:t>
            </a:r>
            <a:r>
              <a:rPr lang="en-GB" sz="2400" dirty="0" smtClean="0"/>
              <a:t>great.” Be specific: “It </a:t>
            </a:r>
            <a:r>
              <a:rPr lang="en-GB" sz="2400" dirty="0"/>
              <a:t>was great when you … because </a:t>
            </a:r>
            <a:r>
              <a:rPr lang="en-GB" sz="2400" dirty="0" smtClean="0"/>
              <a:t>it showed you had </a:t>
            </a:r>
            <a:r>
              <a:rPr lang="en-GB" sz="2400" dirty="0"/>
              <a:t>prepared </a:t>
            </a:r>
            <a:r>
              <a:rPr lang="en-GB" sz="2400" dirty="0" smtClean="0"/>
              <a:t>well.”</a:t>
            </a:r>
            <a:endParaRPr lang="da-DK" sz="2400" dirty="0"/>
          </a:p>
          <a:p>
            <a:pPr lvl="0"/>
            <a:endParaRPr lang="da-DK" sz="2400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13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53673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lang="en-GB" sz="3200" b="1" dirty="0" smtClean="0"/>
              <a:t>Receiving </a:t>
            </a:r>
            <a:r>
              <a:rPr lang="en-GB" sz="3200" b="1" dirty="0"/>
              <a:t>f</a:t>
            </a:r>
            <a:r>
              <a:rPr lang="en-GB" sz="3200" b="1" dirty="0" smtClean="0"/>
              <a:t>eedback </a:t>
            </a:r>
            <a:r>
              <a:rPr lang="da-DK" sz="3200" b="1" dirty="0"/>
              <a:t/>
            </a:r>
            <a:br>
              <a:rPr lang="da-DK" sz="3200" b="1" dirty="0"/>
            </a:br>
            <a:endParaRPr lang="da-DK" altLang="da-DK" sz="32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Keep these things in mind when </a:t>
            </a:r>
            <a:r>
              <a:rPr lang="en-GB" sz="2400" i="1" dirty="0"/>
              <a:t>receiving</a:t>
            </a:r>
            <a:r>
              <a:rPr lang="en-GB" sz="2400" dirty="0"/>
              <a:t> feedback:</a:t>
            </a:r>
            <a:endParaRPr lang="da-DK" sz="2400" dirty="0"/>
          </a:p>
          <a:p>
            <a:pPr lvl="0"/>
            <a:r>
              <a:rPr lang="en-GB" sz="2400" b="1" dirty="0" smtClean="0"/>
              <a:t>Practise </a:t>
            </a:r>
            <a:r>
              <a:rPr lang="en-GB" sz="2400" b="1" dirty="0"/>
              <a:t>active </a:t>
            </a:r>
            <a:r>
              <a:rPr lang="en-GB" sz="2400" b="1" dirty="0" smtClean="0"/>
              <a:t>listening: </a:t>
            </a:r>
            <a:r>
              <a:rPr lang="en-GB" sz="2400" dirty="0"/>
              <a:t>K</a:t>
            </a:r>
            <a:r>
              <a:rPr lang="en-GB" sz="2400" dirty="0" smtClean="0"/>
              <a:t>eep </a:t>
            </a:r>
            <a:r>
              <a:rPr lang="en-GB" sz="2400" dirty="0"/>
              <a:t>your body language open and maintain eye contact. Don’t think about how you are going to reply, just listen.</a:t>
            </a:r>
            <a:endParaRPr lang="da-DK" sz="2400" dirty="0"/>
          </a:p>
          <a:p>
            <a:r>
              <a:rPr lang="en-GB" sz="2400" b="1" dirty="0"/>
              <a:t>Don’t </a:t>
            </a:r>
            <a:r>
              <a:rPr lang="en-GB" sz="2400" b="1" dirty="0" smtClean="0"/>
              <a:t>argue - ask for clarification, if necessary: </a:t>
            </a:r>
            <a:r>
              <a:rPr lang="en-GB" sz="2400" dirty="0"/>
              <a:t>You may want to ask clarifying questions, but you should never start arguing with the person giving you feedback. </a:t>
            </a:r>
            <a:r>
              <a:rPr lang="en-GB" sz="2400" dirty="0" smtClean="0"/>
              <a:t>You </a:t>
            </a:r>
            <a:r>
              <a:rPr lang="en-GB" sz="2400" dirty="0"/>
              <a:t>can </a:t>
            </a:r>
            <a:r>
              <a:rPr lang="en-GB" sz="2400" dirty="0" smtClean="0"/>
              <a:t>say, for example, </a:t>
            </a:r>
            <a:r>
              <a:rPr lang="en-GB" sz="2400" dirty="0"/>
              <a:t>“Have I understood correctly that when I did …, </a:t>
            </a:r>
            <a:r>
              <a:rPr lang="en-GB" sz="2400" dirty="0" smtClean="0"/>
              <a:t>you </a:t>
            </a:r>
            <a:r>
              <a:rPr lang="en-GB" sz="2400" dirty="0"/>
              <a:t>experienced that </a:t>
            </a:r>
            <a:r>
              <a:rPr lang="en-GB" sz="2400" dirty="0" smtClean="0"/>
              <a:t>...?</a:t>
            </a:r>
            <a:r>
              <a:rPr lang="en-GB" sz="2400" dirty="0"/>
              <a:t>”</a:t>
            </a:r>
            <a:br>
              <a:rPr lang="en-GB" sz="2400" dirty="0"/>
            </a:br>
            <a:endParaRPr lang="da-DK" sz="2400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172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7669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3600" b="1" dirty="0"/>
              <a:t> </a:t>
            </a:r>
            <a:r>
              <a:rPr lang="da-DK" sz="3600" b="1" dirty="0"/>
              <a:t/>
            </a:r>
            <a:br>
              <a:rPr lang="da-DK" sz="3600" b="1" dirty="0"/>
            </a:br>
            <a:r>
              <a:rPr lang="en-GB" sz="3600" b="1" dirty="0"/>
              <a:t>Developing </a:t>
            </a:r>
            <a:r>
              <a:rPr lang="en-GB" sz="3600" b="1" dirty="0" smtClean="0"/>
              <a:t>an action plan </a:t>
            </a:r>
            <a:r>
              <a:rPr lang="da-DK" sz="3600" b="1" dirty="0"/>
              <a:t/>
            </a:r>
            <a:br>
              <a:rPr lang="da-DK" sz="3600" b="1" dirty="0"/>
            </a:br>
            <a:endParaRPr lang="da-DK" altLang="da-DK" sz="3600" b="1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6"/>
          <p:cNvSpPr>
            <a:spLocks noGrp="1"/>
          </p:cNvSpPr>
          <p:nvPr>
            <p:ph idx="1"/>
          </p:nvPr>
        </p:nvSpPr>
        <p:spPr>
          <a:xfrm>
            <a:off x="323529" y="1916831"/>
            <a:ext cx="830758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GB" sz="2400" dirty="0" smtClean="0"/>
          </a:p>
          <a:p>
            <a:pPr marL="0" lvl="0" indent="0">
              <a:buNone/>
            </a:pPr>
            <a:r>
              <a:rPr lang="en-GB" sz="2400" dirty="0" smtClean="0"/>
              <a:t>Section 9 in the </a:t>
            </a:r>
            <a:r>
              <a:rPr lang="en-GB" sz="2400" i="1" dirty="0" smtClean="0"/>
              <a:t>Caring for Volunteers Training Manual </a:t>
            </a:r>
            <a:r>
              <a:rPr lang="en-GB" sz="2400" dirty="0" smtClean="0"/>
              <a:t>helps participants to:</a:t>
            </a:r>
          </a:p>
          <a:p>
            <a:pPr lvl="0"/>
            <a:r>
              <a:rPr lang="en-GB" sz="2400" dirty="0"/>
              <a:t>d</a:t>
            </a:r>
            <a:r>
              <a:rPr lang="en-GB" sz="2400" dirty="0" smtClean="0"/>
              <a:t>efine their </a:t>
            </a:r>
            <a:r>
              <a:rPr lang="en-GB" sz="2400" dirty="0"/>
              <a:t>goals </a:t>
            </a:r>
            <a:r>
              <a:rPr lang="en-GB" sz="2400" dirty="0" smtClean="0"/>
              <a:t>for the </a:t>
            </a:r>
            <a:r>
              <a:rPr lang="en-GB" sz="2400" dirty="0"/>
              <a:t>next </a:t>
            </a:r>
            <a:r>
              <a:rPr lang="en-GB" sz="2400" dirty="0" smtClean="0"/>
              <a:t>six months</a:t>
            </a:r>
            <a:endParaRPr lang="da-DK" sz="2400" dirty="0"/>
          </a:p>
          <a:p>
            <a:pPr lvl="0"/>
            <a:r>
              <a:rPr lang="da-DK" sz="2400" dirty="0"/>
              <a:t>i</a:t>
            </a:r>
            <a:r>
              <a:rPr lang="en-GB" sz="2400" dirty="0" err="1" smtClean="0"/>
              <a:t>dentify</a:t>
            </a:r>
            <a:r>
              <a:rPr lang="en-GB" sz="2400" dirty="0" smtClean="0"/>
              <a:t> the actions needed </a:t>
            </a:r>
            <a:r>
              <a:rPr lang="en-GB" sz="2400" dirty="0"/>
              <a:t>to achieve </a:t>
            </a:r>
            <a:r>
              <a:rPr lang="en-GB" sz="2400" dirty="0" smtClean="0"/>
              <a:t>those goals</a:t>
            </a:r>
            <a:endParaRPr lang="da-DK" sz="2400" dirty="0"/>
          </a:p>
          <a:p>
            <a:pPr lvl="0"/>
            <a:r>
              <a:rPr lang="en-GB" sz="2400" dirty="0"/>
              <a:t>d</a:t>
            </a:r>
            <a:r>
              <a:rPr lang="en-GB" sz="2400" dirty="0" smtClean="0"/>
              <a:t>ecide the </a:t>
            </a:r>
            <a:r>
              <a:rPr lang="en-GB" sz="2400" dirty="0"/>
              <a:t>deadline for each </a:t>
            </a:r>
            <a:r>
              <a:rPr lang="en-GB" sz="2400" dirty="0" smtClean="0"/>
              <a:t>action</a:t>
            </a:r>
            <a:endParaRPr lang="da-DK" sz="2400" dirty="0"/>
          </a:p>
          <a:p>
            <a:pPr lvl="0"/>
            <a:r>
              <a:rPr lang="en-GB" sz="2400" dirty="0"/>
              <a:t>i</a:t>
            </a:r>
            <a:r>
              <a:rPr lang="en-GB" sz="2400" dirty="0" smtClean="0"/>
              <a:t>dentify who </a:t>
            </a:r>
            <a:r>
              <a:rPr lang="en-GB" sz="2400" dirty="0"/>
              <a:t>is responsible for following up on each </a:t>
            </a:r>
            <a:r>
              <a:rPr lang="en-GB" sz="2400" dirty="0" smtClean="0"/>
              <a:t>action.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271412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53673"/>
            <a:ext cx="8686800" cy="1143000"/>
          </a:xfrm>
        </p:spPr>
        <p:txBody>
          <a:bodyPr>
            <a:normAutofit/>
          </a:bodyPr>
          <a:lstStyle/>
          <a:p>
            <a:r>
              <a:rPr lang="en-GB" altLang="da-DK" sz="3200" b="1" dirty="0" smtClean="0"/>
              <a:t>Wrap up and goodbye</a:t>
            </a:r>
            <a:endParaRPr lang="en-GB" altLang="da-DK" sz="3200" b="1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772816"/>
            <a:ext cx="6995120" cy="4663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13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1163"/>
            <a:ext cx="8229600" cy="1143000"/>
          </a:xfrm>
        </p:spPr>
        <p:txBody>
          <a:bodyPr/>
          <a:lstStyle/>
          <a:p>
            <a:r>
              <a:rPr lang="da-DK" altLang="da-DK" sz="3200" b="1" dirty="0" err="1" smtClean="0"/>
              <a:t>Welcome</a:t>
            </a:r>
            <a:endParaRPr lang="da-DK" altLang="da-DK" sz="36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808"/>
            <a:ext cx="7669858" cy="4525963"/>
          </a:xfrm>
        </p:spPr>
        <p:txBody>
          <a:bodyPr>
            <a:normAutofit/>
          </a:bodyPr>
          <a:lstStyle/>
          <a:p>
            <a:pPr lvl="0"/>
            <a:r>
              <a:rPr lang="en-GB" sz="2400" dirty="0" smtClean="0"/>
              <a:t>An </a:t>
            </a:r>
            <a:r>
              <a:rPr lang="en-GB" sz="2400" dirty="0"/>
              <a:t>icebreaker to get to know one another</a:t>
            </a:r>
            <a:endParaRPr lang="da-DK" sz="2400" dirty="0"/>
          </a:p>
          <a:p>
            <a:pPr lvl="0"/>
            <a:r>
              <a:rPr lang="en-GB" sz="2400" dirty="0" smtClean="0"/>
              <a:t>The </a:t>
            </a:r>
            <a:r>
              <a:rPr lang="en-GB" sz="2400" dirty="0"/>
              <a:t>training programme</a:t>
            </a:r>
            <a:endParaRPr lang="da-DK" sz="2400" dirty="0"/>
          </a:p>
          <a:p>
            <a:pPr lvl="0"/>
            <a:r>
              <a:rPr lang="en-GB" sz="2400" dirty="0" smtClean="0"/>
              <a:t>Ground </a:t>
            </a:r>
            <a:r>
              <a:rPr lang="en-GB" sz="2400" dirty="0"/>
              <a:t>rules for the </a:t>
            </a:r>
            <a:r>
              <a:rPr lang="en-GB" sz="2400" dirty="0" smtClean="0"/>
              <a:t>training</a:t>
            </a:r>
            <a:endParaRPr lang="da-DK" sz="2400" dirty="0"/>
          </a:p>
          <a:p>
            <a:endParaRPr lang="da-DK" altLang="da-DK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78" b="-58"/>
          <a:stretch/>
        </p:blipFill>
        <p:spPr>
          <a:xfrm>
            <a:off x="1460308" y="3114312"/>
            <a:ext cx="6064020" cy="3555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47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1163"/>
            <a:ext cx="8229600" cy="1143000"/>
          </a:xfrm>
        </p:spPr>
        <p:txBody>
          <a:bodyPr/>
          <a:lstStyle/>
          <a:p>
            <a:r>
              <a:rPr lang="da-DK" altLang="da-DK" sz="3200" b="1" dirty="0" smtClean="0"/>
              <a:t>The </a:t>
            </a:r>
            <a:r>
              <a:rPr lang="da-DK" altLang="da-DK" sz="3200" b="1" dirty="0" err="1" smtClean="0"/>
              <a:t>training</a:t>
            </a:r>
            <a:r>
              <a:rPr lang="da-DK" altLang="da-DK" sz="3200" b="1" dirty="0" smtClean="0"/>
              <a:t> programme – </a:t>
            </a:r>
            <a:r>
              <a:rPr lang="da-DK" altLang="da-DK" sz="3200" b="1" dirty="0" err="1" smtClean="0"/>
              <a:t>day</a:t>
            </a:r>
            <a:r>
              <a:rPr lang="da-DK" altLang="da-DK" sz="3200" b="1" dirty="0" smtClean="0"/>
              <a:t> 1</a:t>
            </a:r>
            <a:endParaRPr lang="da-DK" altLang="da-DK" sz="3600" b="1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416968"/>
              </p:ext>
            </p:extLst>
          </p:nvPr>
        </p:nvGraphicFramePr>
        <p:xfrm>
          <a:off x="1331640" y="2028800"/>
          <a:ext cx="6549390" cy="320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0116"/>
                <a:gridCol w="549927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09:00-10:00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Welcome, </a:t>
                      </a:r>
                      <a:r>
                        <a:rPr lang="en-GB" sz="1400" dirty="0" smtClean="0">
                          <a:effectLst/>
                        </a:rPr>
                        <a:t>introduction </a:t>
                      </a:r>
                      <a:r>
                        <a:rPr lang="en-GB" sz="1400" dirty="0">
                          <a:effectLst/>
                        </a:rPr>
                        <a:t>to the training programme and </a:t>
                      </a:r>
                      <a:r>
                        <a:rPr lang="en-GB" sz="1400" dirty="0" smtClean="0">
                          <a:effectLst/>
                        </a:rPr>
                        <a:t>ground </a:t>
                      </a:r>
                      <a:r>
                        <a:rPr lang="en-GB" sz="1400" dirty="0">
                          <a:effectLst/>
                        </a:rPr>
                        <a:t>rules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10:00-10:30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Organising a training workshop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10:30-11:00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Creating a safe and inclusive learning environment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11:00-11:15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COFFEE/TEA BREAK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11:15-11:45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What makes a good facilitator?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11:45-12:15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Different learning styles 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12:15-13:00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Training</a:t>
                      </a:r>
                      <a:r>
                        <a:rPr lang="en-GB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methods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13:00-14:00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LUNCH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14:00-16:45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Preparing a training session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2262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16:45-17:00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Wrap up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427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1163"/>
            <a:ext cx="8229600" cy="1143000"/>
          </a:xfrm>
        </p:spPr>
        <p:txBody>
          <a:bodyPr/>
          <a:lstStyle/>
          <a:p>
            <a:r>
              <a:rPr lang="da-DK" altLang="da-DK" sz="3200" b="1" dirty="0" smtClean="0"/>
              <a:t>The </a:t>
            </a:r>
            <a:r>
              <a:rPr lang="da-DK" altLang="da-DK" sz="3200" b="1" dirty="0" err="1" smtClean="0"/>
              <a:t>training</a:t>
            </a:r>
            <a:r>
              <a:rPr lang="da-DK" altLang="da-DK" sz="3200" b="1" dirty="0" smtClean="0"/>
              <a:t> programme – </a:t>
            </a:r>
            <a:r>
              <a:rPr lang="da-DK" altLang="da-DK" sz="3200" b="1" dirty="0" err="1" smtClean="0"/>
              <a:t>day</a:t>
            </a:r>
            <a:r>
              <a:rPr lang="da-DK" altLang="da-DK" sz="3200" b="1" dirty="0" smtClean="0"/>
              <a:t> 2</a:t>
            </a:r>
            <a:endParaRPr lang="da-DK" altLang="da-DK" sz="3600" b="1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358708"/>
              </p:ext>
            </p:extLst>
          </p:nvPr>
        </p:nvGraphicFramePr>
        <p:xfrm>
          <a:off x="1297890" y="1844824"/>
          <a:ext cx="6514470" cy="480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8"/>
                <a:gridCol w="5268362"/>
                <a:gridCol w="93980"/>
              </a:tblGrid>
              <a:tr h="2089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09:00-09:45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Opening the </a:t>
                      </a:r>
                      <a:r>
                        <a:rPr lang="en-GB" sz="1400" dirty="0" smtClean="0">
                          <a:effectLst/>
                        </a:rPr>
                        <a:t>day, explaining the programme,</a:t>
                      </a:r>
                      <a:r>
                        <a:rPr lang="en-GB" sz="1400" baseline="0" dirty="0" smtClean="0">
                          <a:effectLst/>
                        </a:rPr>
                        <a:t> structured</a:t>
                      </a:r>
                      <a:r>
                        <a:rPr lang="en-GB" sz="1400" dirty="0" smtClean="0">
                          <a:effectLst/>
                        </a:rPr>
                        <a:t> feedback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09:45-10:15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Group 1</a:t>
                      </a:r>
                      <a:r>
                        <a:rPr lang="en-GB" sz="1400" dirty="0">
                          <a:effectLst/>
                        </a:rPr>
                        <a:t>. Understanding </a:t>
                      </a:r>
                      <a:r>
                        <a:rPr lang="en-GB" sz="1400" dirty="0" smtClean="0">
                          <a:effectLst/>
                        </a:rPr>
                        <a:t>psychosocial </a:t>
                      </a:r>
                      <a:r>
                        <a:rPr lang="en-GB" sz="1400" dirty="0">
                          <a:effectLst/>
                        </a:rPr>
                        <a:t>s</a:t>
                      </a:r>
                      <a:r>
                        <a:rPr lang="en-GB" sz="1400" dirty="0" smtClean="0">
                          <a:effectLst/>
                        </a:rPr>
                        <a:t>upport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10:15-10:30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Feedback session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10:30-10:45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effectLst/>
                        </a:rPr>
                        <a:t>COFFEE/TEA BREAK</a:t>
                      </a:r>
                      <a:endParaRPr lang="da-DK" sz="1400" dirty="0" smtClean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22034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10:45-11:30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Group 2</a:t>
                      </a:r>
                      <a:r>
                        <a:rPr lang="en-GB" sz="1400" dirty="0">
                          <a:effectLst/>
                        </a:rPr>
                        <a:t>. Risks, </a:t>
                      </a:r>
                      <a:r>
                        <a:rPr lang="en-GB" sz="1400" dirty="0" smtClean="0">
                          <a:effectLst/>
                        </a:rPr>
                        <a:t>resilience </a:t>
                      </a:r>
                      <a:r>
                        <a:rPr lang="en-GB" sz="1400" dirty="0">
                          <a:effectLst/>
                        </a:rPr>
                        <a:t>and </a:t>
                      </a:r>
                      <a:r>
                        <a:rPr lang="en-GB" sz="1400" dirty="0" smtClean="0">
                          <a:effectLst/>
                        </a:rPr>
                        <a:t>protective </a:t>
                      </a:r>
                      <a:r>
                        <a:rPr lang="en-GB" sz="1400" dirty="0">
                          <a:effectLst/>
                        </a:rPr>
                        <a:t>factors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11:30:11:45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Feedback session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11:45-12:45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Group 3</a:t>
                      </a:r>
                      <a:r>
                        <a:rPr lang="en-GB" sz="1400" dirty="0">
                          <a:effectLst/>
                        </a:rPr>
                        <a:t>. Self-care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12:45-13:00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Feedback session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13:00-14:00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LUNCH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14:00-14:45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Group 4</a:t>
                      </a:r>
                      <a:r>
                        <a:rPr lang="en-GB" sz="1400" dirty="0">
                          <a:effectLst/>
                        </a:rPr>
                        <a:t>. Peer support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14:45-15:00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Feedback session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15:00-15:15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r>
                        <a:rPr lang="en-GB" sz="1400" dirty="0" smtClean="0">
                          <a:effectLst/>
                        </a:rPr>
                        <a:t>COFFEE/TEA BREAK</a:t>
                      </a:r>
                      <a:endParaRPr lang="da-DK" sz="1400" dirty="0" smtClean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15:15-16:30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Group 5</a:t>
                      </a:r>
                      <a:r>
                        <a:rPr lang="en-GB" sz="1400" dirty="0">
                          <a:effectLst/>
                        </a:rPr>
                        <a:t>. Psychological </a:t>
                      </a:r>
                      <a:r>
                        <a:rPr lang="en-GB" sz="1400" dirty="0" smtClean="0">
                          <a:effectLst/>
                        </a:rPr>
                        <a:t>first aid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16:30-16:45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Feedback session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16:45-17:00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Wrap up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36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1163"/>
            <a:ext cx="8229600" cy="1143000"/>
          </a:xfrm>
        </p:spPr>
        <p:txBody>
          <a:bodyPr/>
          <a:lstStyle/>
          <a:p>
            <a:r>
              <a:rPr lang="da-DK" altLang="da-DK" sz="3200" b="1" dirty="0" smtClean="0"/>
              <a:t>The </a:t>
            </a:r>
            <a:r>
              <a:rPr lang="da-DK" altLang="da-DK" sz="3200" b="1" dirty="0" err="1" smtClean="0"/>
              <a:t>training</a:t>
            </a:r>
            <a:r>
              <a:rPr lang="da-DK" altLang="da-DK" sz="3200" b="1" dirty="0" smtClean="0"/>
              <a:t> programme – </a:t>
            </a:r>
            <a:r>
              <a:rPr lang="da-DK" altLang="da-DK" sz="3200" b="1" dirty="0" err="1" smtClean="0"/>
              <a:t>day</a:t>
            </a:r>
            <a:r>
              <a:rPr lang="da-DK" altLang="da-DK" sz="3200" b="1" dirty="0" smtClean="0"/>
              <a:t> 3</a:t>
            </a:r>
            <a:endParaRPr lang="da-DK" altLang="da-DK" sz="3600" b="1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586594"/>
              </p:ext>
            </p:extLst>
          </p:nvPr>
        </p:nvGraphicFramePr>
        <p:xfrm>
          <a:off x="1299165" y="1844824"/>
          <a:ext cx="6513195" cy="448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8"/>
                <a:gridCol w="5361067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09:00-09:15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  <a:r>
                        <a:rPr lang="en-GB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the day, explaining the programme for the day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09:15-10:00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Group 6</a:t>
                      </a:r>
                      <a:r>
                        <a:rPr lang="en-GB" sz="1400" dirty="0">
                          <a:effectLst/>
                        </a:rPr>
                        <a:t>. Setting up psychosocial support systems for volunteers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10:00-10:15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Feedback session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10:15-10:30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>
                          <a:effectLst/>
                        </a:rPr>
                        <a:t> </a:t>
                      </a:r>
                      <a:r>
                        <a:rPr lang="en-GB" sz="1400" dirty="0" smtClean="0">
                          <a:effectLst/>
                        </a:rPr>
                        <a:t>COFFEE/TEA BREAK</a:t>
                      </a:r>
                      <a:endParaRPr lang="da-DK" sz="1400" dirty="0" smtClean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10:30-11:30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Group 7. </a:t>
                      </a:r>
                      <a:r>
                        <a:rPr lang="en-GB" sz="1400" dirty="0">
                          <a:effectLst/>
                        </a:rPr>
                        <a:t>Setting up psychosocial support systems for volunteers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11:30-11:45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Feedback session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16722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11:45-12:45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Group 8. </a:t>
                      </a:r>
                      <a:r>
                        <a:rPr lang="en-GB" sz="1400" dirty="0">
                          <a:effectLst/>
                        </a:rPr>
                        <a:t>Monitoring and </a:t>
                      </a:r>
                      <a:r>
                        <a:rPr lang="en-GB" sz="1400" dirty="0" smtClean="0">
                          <a:effectLst/>
                        </a:rPr>
                        <a:t>evaluation</a:t>
                      </a:r>
                      <a:endParaRPr lang="da-DK" sz="14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12:45-13:00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Feedback session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13:00-14:00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>
                          <a:effectLst/>
                        </a:rPr>
                        <a:t> </a:t>
                      </a:r>
                      <a:r>
                        <a:rPr lang="en-GB" sz="1400" dirty="0" smtClean="0">
                          <a:effectLst/>
                        </a:rPr>
                        <a:t>COFFEE/TEA BREAK</a:t>
                      </a:r>
                      <a:endParaRPr lang="da-DK" sz="1400" dirty="0" smtClean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14:00-15:00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Group 9. </a:t>
                      </a:r>
                      <a:r>
                        <a:rPr lang="en-GB" sz="1400" dirty="0">
                          <a:effectLst/>
                        </a:rPr>
                        <a:t>Communicating the message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15:00-15:15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Feedback session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15:15-15:30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>
                          <a:effectLst/>
                        </a:rPr>
                        <a:t> </a:t>
                      </a:r>
                      <a:r>
                        <a:rPr lang="en-GB" sz="1400" dirty="0" smtClean="0">
                          <a:effectLst/>
                        </a:rPr>
                        <a:t>COFFEE/TEA BREAK</a:t>
                      </a:r>
                      <a:endParaRPr lang="da-DK" sz="1400" dirty="0" smtClean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26098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15:30-15:45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Developing </a:t>
                      </a:r>
                      <a:r>
                        <a:rPr lang="en-GB" sz="1400" dirty="0">
                          <a:effectLst/>
                        </a:rPr>
                        <a:t>an action plan</a:t>
                      </a:r>
                      <a:endParaRPr lang="da-DK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15:45-16:30</a:t>
                      </a:r>
                      <a:endParaRPr lang="da-DK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Closing the </a:t>
                      </a:r>
                      <a:r>
                        <a:rPr lang="en-GB" sz="1400" dirty="0" err="1">
                          <a:effectLst/>
                        </a:rPr>
                        <a:t>ToT</a:t>
                      </a:r>
                      <a:r>
                        <a:rPr lang="en-GB" sz="1400" dirty="0">
                          <a:effectLst/>
                        </a:rPr>
                        <a:t>  </a:t>
                      </a:r>
                      <a:endParaRPr lang="da-DK" sz="1400" dirty="0">
                        <a:effectLst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16038" y="2270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da-DK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/>
            </a:r>
            <a:br>
              <a:rPr kumimoji="0" lang="en-GB" altLang="da-DK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</a:br>
            <a:endParaRPr kumimoji="0" lang="en-GB" altLang="da-D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88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1951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b="1" dirty="0"/>
              <a:t>Ground rules </a:t>
            </a:r>
            <a:endParaRPr lang="da-DK" altLang="da-DK" sz="32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i="1" dirty="0" smtClean="0"/>
          </a:p>
          <a:p>
            <a:pPr marL="0" indent="0">
              <a:buNone/>
            </a:pPr>
            <a:r>
              <a:rPr lang="en-GB" sz="2400" i="1" dirty="0" smtClean="0"/>
              <a:t>Work in pairs:</a:t>
            </a:r>
          </a:p>
          <a:p>
            <a:r>
              <a:rPr lang="en-GB" sz="2400" dirty="0" smtClean="0"/>
              <a:t>Ask each other what helps to establish </a:t>
            </a:r>
            <a:r>
              <a:rPr lang="en-GB" sz="2400" dirty="0"/>
              <a:t>a good learning </a:t>
            </a:r>
            <a:r>
              <a:rPr lang="en-GB" sz="2400" dirty="0" smtClean="0"/>
              <a:t>environment</a:t>
            </a:r>
          </a:p>
          <a:p>
            <a:r>
              <a:rPr lang="en-GB" sz="2400" dirty="0" smtClean="0"/>
              <a:t>Decide </a:t>
            </a:r>
            <a:r>
              <a:rPr lang="en-GB" sz="2400" dirty="0"/>
              <a:t>on one thing that </a:t>
            </a:r>
            <a:r>
              <a:rPr lang="en-GB" sz="2400" dirty="0" smtClean="0"/>
              <a:t>you both </a:t>
            </a:r>
            <a:r>
              <a:rPr lang="en-GB" sz="2400" dirty="0"/>
              <a:t>think is </a:t>
            </a:r>
            <a:r>
              <a:rPr lang="en-GB" sz="2400" dirty="0" smtClean="0"/>
              <a:t>important.</a:t>
            </a:r>
          </a:p>
          <a:p>
            <a:r>
              <a:rPr lang="en-GB" altLang="da-DK" sz="2400" dirty="0" smtClean="0"/>
              <a:t>Write it on a post-it note.</a:t>
            </a:r>
          </a:p>
          <a:p>
            <a:r>
              <a:rPr lang="en-GB" altLang="da-DK" sz="2400" dirty="0" smtClean="0"/>
              <a:t>Discuss your responses in plenary.</a:t>
            </a:r>
            <a:endParaRPr lang="da-DK" altLang="da-DK" sz="2400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90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1951"/>
            <a:ext cx="8229600" cy="1143000"/>
          </a:xfrm>
        </p:spPr>
        <p:txBody>
          <a:bodyPr>
            <a:normAutofit/>
          </a:bodyPr>
          <a:lstStyle/>
          <a:p>
            <a:r>
              <a:rPr lang="da-DK" altLang="da-DK" sz="3200" b="1" dirty="0" smtClean="0"/>
              <a:t>Organising a </a:t>
            </a:r>
            <a:r>
              <a:rPr lang="en-GB" altLang="da-DK" sz="3200" b="1" dirty="0" smtClean="0"/>
              <a:t>training</a:t>
            </a:r>
            <a:r>
              <a:rPr lang="da-DK" altLang="da-DK" sz="3200" b="1" dirty="0" smtClean="0"/>
              <a:t> workshop</a:t>
            </a:r>
            <a:endParaRPr lang="da-DK" altLang="da-DK" sz="3200" b="1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74" y="1700808"/>
            <a:ext cx="7410450" cy="494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42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53673"/>
            <a:ext cx="8686800" cy="1143000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The learning </a:t>
            </a:r>
            <a:r>
              <a:rPr lang="en-GB" sz="3200" b="1" dirty="0"/>
              <a:t>environment </a:t>
            </a:r>
            <a:endParaRPr lang="da-DK" altLang="da-DK" sz="32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GB" sz="2400" dirty="0"/>
              <a:t>What </a:t>
            </a:r>
            <a:r>
              <a:rPr lang="en-GB" sz="2400" dirty="0" smtClean="0"/>
              <a:t>kind of </a:t>
            </a:r>
            <a:r>
              <a:rPr lang="en-GB" sz="2400" dirty="0"/>
              <a:t>learning </a:t>
            </a:r>
            <a:r>
              <a:rPr lang="en-GB" sz="2400" dirty="0" smtClean="0"/>
              <a:t>experience have you most enjoyed ?</a:t>
            </a:r>
            <a:endParaRPr lang="da-DK" sz="2400" dirty="0"/>
          </a:p>
          <a:p>
            <a:pPr lvl="0"/>
            <a:r>
              <a:rPr lang="en-GB" sz="2400" dirty="0"/>
              <a:t>What needs to be in place for you to feel safe in a learning environment?</a:t>
            </a:r>
            <a:endParaRPr lang="da-DK" sz="2400" dirty="0"/>
          </a:p>
          <a:p>
            <a:pPr lvl="0"/>
            <a:r>
              <a:rPr lang="en-GB" sz="2400" dirty="0"/>
              <a:t>What do you enjoy </a:t>
            </a:r>
            <a:r>
              <a:rPr lang="en-GB" sz="2400" dirty="0" smtClean="0"/>
              <a:t>most </a:t>
            </a:r>
            <a:r>
              <a:rPr lang="en-GB" sz="2400" dirty="0"/>
              <a:t>about being a trainer?</a:t>
            </a:r>
            <a:endParaRPr lang="da-DK" sz="2400" dirty="0"/>
          </a:p>
          <a:p>
            <a:pPr lvl="0"/>
            <a:r>
              <a:rPr lang="en-GB" sz="2400" dirty="0"/>
              <a:t>What situations would you like to be better at tackling as a trainer?</a:t>
            </a:r>
            <a:endParaRPr lang="da-DK" sz="2400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22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92696"/>
            <a:ext cx="8686800" cy="1143000"/>
          </a:xfrm>
        </p:spPr>
        <p:txBody>
          <a:bodyPr>
            <a:normAutofit/>
          </a:bodyPr>
          <a:lstStyle/>
          <a:p>
            <a:r>
              <a:rPr lang="en-GB" sz="3200" b="1" dirty="0"/>
              <a:t>Creating a safe and inclusive environment</a:t>
            </a:r>
            <a:r>
              <a:rPr lang="da-DK" sz="3200" dirty="0"/>
              <a:t/>
            </a:r>
            <a:br>
              <a:rPr lang="da-DK" sz="3200" dirty="0"/>
            </a:br>
            <a:endParaRPr lang="da-DK" altLang="da-DK" sz="32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GB" sz="2400" dirty="0"/>
              <a:t>Set ground rules </a:t>
            </a:r>
            <a:endParaRPr lang="en-GB" sz="2400" dirty="0" smtClean="0"/>
          </a:p>
          <a:p>
            <a:pPr lvl="0"/>
            <a:r>
              <a:rPr lang="en-GB" sz="2400" dirty="0"/>
              <a:t>Facilitate energizers and </a:t>
            </a:r>
            <a:r>
              <a:rPr lang="en-GB" sz="2400" dirty="0" smtClean="0"/>
              <a:t>icebreakers </a:t>
            </a:r>
          </a:p>
          <a:p>
            <a:pPr lvl="0"/>
            <a:r>
              <a:rPr lang="en-GB" sz="2400" dirty="0"/>
              <a:t>Use a buddy system </a:t>
            </a:r>
            <a:endParaRPr lang="en-GB" sz="2400" dirty="0" smtClean="0"/>
          </a:p>
          <a:p>
            <a:pPr lvl="0"/>
            <a:r>
              <a:rPr lang="en-GB" sz="2400" dirty="0"/>
              <a:t>Do not probe participants’ </a:t>
            </a:r>
            <a:r>
              <a:rPr lang="en-GB" sz="2400" dirty="0" smtClean="0"/>
              <a:t>experiences</a:t>
            </a:r>
            <a:endParaRPr lang="en-GB" sz="2400" dirty="0"/>
          </a:p>
          <a:p>
            <a:pPr lvl="0"/>
            <a:r>
              <a:rPr lang="en-GB" sz="2400" dirty="0"/>
              <a:t>Be aware of strong </a:t>
            </a:r>
            <a:r>
              <a:rPr lang="en-GB" sz="2400" dirty="0" smtClean="0"/>
              <a:t>reactions:</a:t>
            </a:r>
            <a:endParaRPr lang="en-GB" sz="2400" dirty="0"/>
          </a:p>
          <a:p>
            <a:pPr lvl="1"/>
            <a:r>
              <a:rPr lang="en-GB" sz="2000" dirty="0"/>
              <a:t>Give </a:t>
            </a:r>
            <a:r>
              <a:rPr lang="en-GB" sz="2000" dirty="0" smtClean="0"/>
              <a:t>participants </a:t>
            </a:r>
            <a:r>
              <a:rPr lang="en-GB" sz="2000" dirty="0"/>
              <a:t>the necessary space to react and listen to what they say. </a:t>
            </a:r>
            <a:endParaRPr lang="en-GB" sz="2000" dirty="0" smtClean="0"/>
          </a:p>
          <a:p>
            <a:pPr lvl="1"/>
            <a:r>
              <a:rPr lang="en-GB" sz="2000" dirty="0" smtClean="0"/>
              <a:t>Link the person </a:t>
            </a:r>
            <a:r>
              <a:rPr lang="en-GB" sz="2000" dirty="0"/>
              <a:t>up with another </a:t>
            </a:r>
            <a:r>
              <a:rPr lang="en-GB" sz="2000" dirty="0" smtClean="0"/>
              <a:t>participant.</a:t>
            </a:r>
          </a:p>
          <a:p>
            <a:pPr lvl="1"/>
            <a:r>
              <a:rPr lang="en-GB" sz="2000" dirty="0" smtClean="0"/>
              <a:t>If someone gets distressed, talk </a:t>
            </a:r>
            <a:r>
              <a:rPr lang="en-GB" sz="2000" dirty="0"/>
              <a:t>to all the participants about </a:t>
            </a:r>
            <a:r>
              <a:rPr lang="en-GB" sz="2000" dirty="0" smtClean="0"/>
              <a:t>it, </a:t>
            </a:r>
            <a:r>
              <a:rPr lang="en-GB" sz="2000" dirty="0"/>
              <a:t>right after it has happened. </a:t>
            </a:r>
            <a:endParaRPr lang="da-DK" sz="2000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90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917</Words>
  <Application>Microsoft Office PowerPoint</Application>
  <PresentationFormat>Skærmshow (4:3)</PresentationFormat>
  <Paragraphs>182</Paragraphs>
  <Slides>18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18</vt:i4>
      </vt:variant>
    </vt:vector>
  </HeadingPairs>
  <TitlesOfParts>
    <vt:vector size="19" baseType="lpstr">
      <vt:lpstr>Office Theme</vt:lpstr>
      <vt:lpstr>Caring for Volunteers: Training of Trainers</vt:lpstr>
      <vt:lpstr>Welcome</vt:lpstr>
      <vt:lpstr>The training programme – day 1</vt:lpstr>
      <vt:lpstr>The training programme – day 2</vt:lpstr>
      <vt:lpstr>The training programme – day 3</vt:lpstr>
      <vt:lpstr>Ground rules </vt:lpstr>
      <vt:lpstr>Organising a training workshop</vt:lpstr>
      <vt:lpstr>The learning environment </vt:lpstr>
      <vt:lpstr>Creating a safe and inclusive environment </vt:lpstr>
      <vt:lpstr>What makes a good facilitator? </vt:lpstr>
      <vt:lpstr>Learning styles </vt:lpstr>
      <vt:lpstr>Training methods</vt:lpstr>
      <vt:lpstr>Different training methods </vt:lpstr>
      <vt:lpstr>Preparing a training session </vt:lpstr>
      <vt:lpstr> Giving feedback  </vt:lpstr>
      <vt:lpstr> Receiving feedback  </vt:lpstr>
      <vt:lpstr>  Developing an action plan  </vt:lpstr>
      <vt:lpstr>Wrap up and goodbye</vt:lpstr>
    </vt:vector>
  </TitlesOfParts>
  <Company>DRK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Lomholt Lei Hansen</dc:creator>
  <cp:lastModifiedBy>Simone von Burgwald</cp:lastModifiedBy>
  <cp:revision>22</cp:revision>
  <dcterms:created xsi:type="dcterms:W3CDTF">2014-12-09T14:22:19Z</dcterms:created>
  <dcterms:modified xsi:type="dcterms:W3CDTF">2015-03-05T10:57:21Z</dcterms:modified>
</cp:coreProperties>
</file>