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58" r:id="rId3"/>
    <p:sldId id="259" r:id="rId4"/>
    <p:sldId id="260" r:id="rId5"/>
    <p:sldId id="353" r:id="rId6"/>
    <p:sldId id="354" r:id="rId7"/>
    <p:sldId id="355" r:id="rId8"/>
    <p:sldId id="356" r:id="rId9"/>
    <p:sldId id="261" r:id="rId10"/>
    <p:sldId id="359" r:id="rId11"/>
    <p:sldId id="360" r:id="rId12"/>
    <p:sldId id="361" r:id="rId13"/>
    <p:sldId id="362" r:id="rId14"/>
    <p:sldId id="363" r:id="rId15"/>
    <p:sldId id="364" r:id="rId16"/>
    <p:sldId id="365" r:id="rId17"/>
    <p:sldId id="367" r:id="rId18"/>
    <p:sldId id="379" r:id="rId19"/>
    <p:sldId id="368" r:id="rId20"/>
    <p:sldId id="369" r:id="rId21"/>
    <p:sldId id="380" r:id="rId22"/>
    <p:sldId id="370" r:id="rId23"/>
    <p:sldId id="381" r:id="rId24"/>
    <p:sldId id="382" r:id="rId25"/>
    <p:sldId id="383" r:id="rId26"/>
    <p:sldId id="371" r:id="rId27"/>
    <p:sldId id="384" r:id="rId28"/>
    <p:sldId id="385" r:id="rId29"/>
    <p:sldId id="386" r:id="rId30"/>
    <p:sldId id="372" r:id="rId31"/>
    <p:sldId id="387" r:id="rId32"/>
    <p:sldId id="388" r:id="rId33"/>
    <p:sldId id="373" r:id="rId34"/>
    <p:sldId id="374"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3" r:id="rId49"/>
    <p:sldId id="404" r:id="rId50"/>
    <p:sldId id="405" r:id="rId51"/>
    <p:sldId id="406" r:id="rId52"/>
    <p:sldId id="407" r:id="rId53"/>
    <p:sldId id="408" r:id="rId54"/>
    <p:sldId id="409" r:id="rId55"/>
    <p:sldId id="410" r:id="rId56"/>
    <p:sldId id="411" r:id="rId57"/>
    <p:sldId id="412" r:id="rId58"/>
    <p:sldId id="413" r:id="rId59"/>
    <p:sldId id="414" r:id="rId60"/>
    <p:sldId id="415" r:id="rId61"/>
    <p:sldId id="416" r:id="rId62"/>
    <p:sldId id="417" r:id="rId63"/>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Lomholt Lei Hansen" initials="ALLH" lastIdx="3" clrIdx="0"/>
  <p:cmAuthor id="1" name="Wendy Ager" initials="" lastIdx="9" clrIdx="1"/>
  <p:cmAuthor id="2" name="Simone von Burgwald" initials="SvB"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97215" autoAdjust="0"/>
  </p:normalViewPr>
  <p:slideViewPr>
    <p:cSldViewPr>
      <p:cViewPr>
        <p:scale>
          <a:sx n="82" d="100"/>
          <a:sy n="82" d="100"/>
        </p:scale>
        <p:origin x="-108" y="0"/>
      </p:cViewPr>
      <p:guideLst>
        <p:guide orient="horz" pos="2160"/>
        <p:guide pos="2880"/>
      </p:guideLst>
    </p:cSldViewPr>
  </p:slideViewPr>
  <p:outlineViewPr>
    <p:cViewPr>
      <p:scale>
        <a:sx n="33" d="100"/>
        <a:sy n="33" d="100"/>
      </p:scale>
      <p:origin x="0" y="368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AA83C-AE6A-4206-87A0-87AD4587439A}" type="datetimeFigureOut">
              <a:rPr lang="da-DK" smtClean="0"/>
              <a:t>07-06-2016</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13A53-AF96-46FF-AF5A-3424DAE9648E}" type="slidenum">
              <a:rPr lang="da-DK" smtClean="0"/>
              <a:t>‹#›</a:t>
            </a:fld>
            <a:endParaRPr lang="da-DK"/>
          </a:p>
        </p:txBody>
      </p:sp>
    </p:spTree>
    <p:extLst>
      <p:ext uri="{BB962C8B-B14F-4D97-AF65-F5344CB8AC3E}">
        <p14:creationId xmlns:p14="http://schemas.microsoft.com/office/powerpoint/2010/main" val="361549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10</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11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12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13</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14</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15</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16</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17</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18</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19</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20</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21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22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23</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24</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25</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26</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27</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28</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29</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3</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30</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31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32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33</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34</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35</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36</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37</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38</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39</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4</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40</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41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42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43</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44</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45</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46</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47</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48</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49</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5</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50</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51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52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53</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54</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55</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56</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57</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58</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59</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6</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60</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61</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62</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7</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8</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7F4D02EC-99C0-4B87-9708-0AEE8F4281DC}" type="slidenum">
              <a:rPr>
                <a:solidFill>
                  <a:prstClr val="black"/>
                </a:solidFill>
              </a:rPr>
              <a:pPr/>
              <a:t>9</a:t>
            </a:fld>
            <a:endParaRPr>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da-DK" alt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A04B4A14-FDB6-42DE-809D-C8D9D7C0ADA7}" type="datetimeFigureOut">
              <a:rPr lang="da-DK" smtClean="0"/>
              <a:t>07-06-2016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3983216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A04B4A14-FDB6-42DE-809D-C8D9D7C0ADA7}" type="datetimeFigureOut">
              <a:rPr lang="da-DK" smtClean="0"/>
              <a:t>07-06-2016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423882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A04B4A14-FDB6-42DE-809D-C8D9D7C0ADA7}" type="datetimeFigureOut">
              <a:rPr lang="da-DK" smtClean="0"/>
              <a:t>07-06-2016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215269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A04B4A14-FDB6-42DE-809D-C8D9D7C0ADA7}" type="datetimeFigureOut">
              <a:rPr lang="da-DK" smtClean="0"/>
              <a:t>07-06-2016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308251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B4A14-FDB6-42DE-809D-C8D9D7C0ADA7}" type="datetimeFigureOut">
              <a:rPr lang="da-DK" smtClean="0"/>
              <a:t>07-06-2016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73142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A04B4A14-FDB6-42DE-809D-C8D9D7C0ADA7}" type="datetimeFigureOut">
              <a:rPr lang="da-DK" smtClean="0"/>
              <a:t>07-06-2016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22746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A04B4A14-FDB6-42DE-809D-C8D9D7C0ADA7}" type="datetimeFigureOut">
              <a:rPr lang="da-DK" smtClean="0"/>
              <a:t>07-06-2016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190850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A04B4A14-FDB6-42DE-809D-C8D9D7C0ADA7}" type="datetimeFigureOut">
              <a:rPr lang="da-DK" smtClean="0"/>
              <a:t>07-06-2016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209209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4A14-FDB6-42DE-809D-C8D9D7C0ADA7}" type="datetimeFigureOut">
              <a:rPr lang="da-DK" smtClean="0"/>
              <a:t>07-06-2016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229376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B4A14-FDB6-42DE-809D-C8D9D7C0ADA7}" type="datetimeFigureOut">
              <a:rPr lang="da-DK" smtClean="0"/>
              <a:t>07-06-2016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180819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B4A14-FDB6-42DE-809D-C8D9D7C0ADA7}" type="datetimeFigureOut">
              <a:rPr lang="da-DK" smtClean="0"/>
              <a:t>07-06-2016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8D42942-928F-4E3B-B6FA-A62023C35911}" type="slidenum">
              <a:rPr lang="da-DK" smtClean="0"/>
              <a:t>‹#›</a:t>
            </a:fld>
            <a:endParaRPr lang="da-DK"/>
          </a:p>
        </p:txBody>
      </p:sp>
    </p:spTree>
    <p:extLst>
      <p:ext uri="{BB962C8B-B14F-4D97-AF65-F5344CB8AC3E}">
        <p14:creationId xmlns:p14="http://schemas.microsoft.com/office/powerpoint/2010/main" val="46196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4A14-FDB6-42DE-809D-C8D9D7C0ADA7}" type="datetimeFigureOut">
              <a:rPr lang="da-DK" smtClean="0"/>
              <a:t>07-06-2016</a:t>
            </a:fld>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42942-928F-4E3B-B6FA-A62023C35911}" type="slidenum">
              <a:rPr lang="da-DK" smtClean="0"/>
              <a:t>‹#›</a:t>
            </a:fld>
            <a:endParaRPr lang="da-DK"/>
          </a:p>
        </p:txBody>
      </p:sp>
    </p:spTree>
    <p:extLst>
      <p:ext uri="{BB962C8B-B14F-4D97-AF65-F5344CB8AC3E}">
        <p14:creationId xmlns:p14="http://schemas.microsoft.com/office/powerpoint/2010/main" val="1024903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43091"/>
            <a:ext cx="8229600" cy="1143000"/>
          </a:xfrm>
        </p:spPr>
        <p:txBody>
          <a:bodyPr>
            <a:normAutofit fontScale="90000"/>
          </a:bodyPr>
          <a:lstStyle/>
          <a:p>
            <a:pPr rtl="0"/>
            <a:r>
              <a:rPr lang="en-GB" sz="3600" b="1" dirty="0" smtClean="0"/>
              <a:t/>
            </a:r>
            <a:br>
              <a:rPr lang="en-GB" sz="3600" b="1" dirty="0" smtClean="0"/>
            </a:br>
            <a:r>
              <a:rPr lang="en-GB" sz="3600" b="1" dirty="0" smtClean="0"/>
              <a:t/>
            </a:r>
            <a:br>
              <a:rPr lang="en-GB" sz="3600" b="1" dirty="0" smtClean="0"/>
            </a:br>
            <a:r>
              <a:rPr sz="3600" b="1" dirty="0"/>
              <a:t>Prendre soin des volontaires : formation élémentaire</a:t>
            </a:r>
            <a:r>
              <a:rPr lang="da-DK" altLang="en-US" sz="3200" dirty="0"/>
              <a:t/>
            </a:r>
            <a:br>
              <a:rPr lang="da-DK" altLang="en-US" sz="3200" dirty="0"/>
            </a:br>
            <a:r>
              <a:rPr lang="da-DK" sz="3600" b="1" dirty="0"/>
              <a:t/>
            </a:r>
            <a:br>
              <a:rPr lang="da-DK" sz="3600" b="1" dirty="0"/>
            </a:br>
            <a:endParaRPr lang="da-DK" sz="3600" b="1" dirty="0"/>
          </a:p>
        </p:txBody>
      </p:sp>
      <p:sp>
        <p:nvSpPr>
          <p:cNvPr id="6147" name="Rectangle 3"/>
          <p:cNvSpPr>
            <a:spLocks noGrp="1" noChangeArrowheads="1"/>
          </p:cNvSpPr>
          <p:nvPr>
            <p:ph type="body" idx="1"/>
          </p:nvPr>
        </p:nvSpPr>
        <p:spPr>
          <a:xfrm>
            <a:off x="457200" y="1600200"/>
            <a:ext cx="3898776" cy="4525963"/>
          </a:xfrm>
        </p:spPr>
        <p:txBody>
          <a:bodyPr>
            <a:normAutofit/>
          </a:bodyPr>
          <a:lstStyle/>
          <a:p>
            <a:pPr marL="0" indent="0" algn="ctr">
              <a:buNone/>
            </a:pPr>
            <a:endParaRPr lang="da-DK" altLang="en-US" dirty="0" smtClean="0"/>
          </a:p>
          <a:p>
            <a:pPr marL="0" indent="0" algn="r" rtl="0">
              <a:buNone/>
            </a:pPr>
            <a:r>
              <a:rPr sz="2400" dirty="0"/>
              <a:t>(NOM DES ANIMATEURS)</a:t>
            </a:r>
          </a:p>
          <a:p>
            <a:pPr marL="0" indent="0" algn="r" rtl="0">
              <a:buNone/>
            </a:pPr>
            <a:r>
              <a:rPr sz="2400" dirty="0"/>
              <a:t>(DATE)</a:t>
            </a:r>
          </a:p>
          <a:p>
            <a:pPr marL="0" indent="0" algn="r" rtl="0">
              <a:buNone/>
            </a:pPr>
            <a:r>
              <a:rPr sz="2400" dirty="0"/>
              <a:t>(LIEU)</a:t>
            </a:r>
          </a:p>
          <a:p>
            <a:pPr marL="0" indent="0" algn="r">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96136" y="4221088"/>
            <a:ext cx="1584176" cy="646331"/>
          </a:xfrm>
          <a:prstGeom prst="rect">
            <a:avLst/>
          </a:prstGeom>
          <a:noFill/>
        </p:spPr>
        <p:txBody>
          <a:bodyPr wrap="square" rtlCol="0">
            <a:spAutoFit/>
          </a:bodyPr>
          <a:lstStyle/>
          <a:p>
            <a:pPr rtl="0"/>
            <a:r>
              <a:rPr dirty="0">
                <a:solidFill>
                  <a:srgbClr val="FF0000"/>
                </a:solidFill>
              </a:rPr>
              <a:t>[Insérer photo de couverture]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0824" y="1713706"/>
            <a:ext cx="3303769" cy="4955654"/>
          </a:xfrm>
          <a:prstGeom prst="rect">
            <a:avLst/>
          </a:prstGeom>
        </p:spPr>
      </p:pic>
    </p:spTree>
    <p:extLst>
      <p:ext uri="{BB962C8B-B14F-4D97-AF65-F5344CB8AC3E}">
        <p14:creationId xmlns:p14="http://schemas.microsoft.com/office/powerpoint/2010/main" val="1323076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sz="3200" b="1" dirty="0" err="1">
                <a:ea typeface="Times New Roman"/>
                <a:cs typeface="Calibri"/>
              </a:rPr>
              <a:t>Risques</a:t>
            </a:r>
            <a:r>
              <a:rPr sz="3200" b="1" dirty="0">
                <a:ea typeface="Times New Roman"/>
                <a:cs typeface="Calibri"/>
              </a:rPr>
              <a:t> </a:t>
            </a:r>
            <a:r>
              <a:rPr lang="da-DK" sz="3200" b="1" dirty="0" err="1">
                <a:ea typeface="Times New Roman"/>
                <a:cs typeface="Calibri"/>
              </a:rPr>
              <a:t>qui</a:t>
            </a:r>
            <a:r>
              <a:rPr lang="da-DK" sz="3200" b="1" dirty="0">
                <a:ea typeface="Times New Roman"/>
                <a:cs typeface="Calibri"/>
              </a:rPr>
              <a:t> </a:t>
            </a:r>
            <a:r>
              <a:rPr lang="da-DK" sz="3200" b="1" dirty="0" err="1">
                <a:ea typeface="Times New Roman"/>
                <a:cs typeface="Calibri"/>
              </a:rPr>
              <a:t>affectent</a:t>
            </a:r>
            <a:r>
              <a:rPr sz="3200" b="1" dirty="0" smtClean="0">
                <a:ea typeface="Times New Roman"/>
                <a:cs typeface="Calibri"/>
              </a:rPr>
              <a:t> </a:t>
            </a:r>
            <a:r>
              <a:rPr sz="3200" b="1" dirty="0">
                <a:ea typeface="Times New Roman"/>
                <a:cs typeface="Calibri"/>
              </a:rPr>
              <a:t>le bien-être du volontaire </a:t>
            </a: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pPr marL="0" indent="0">
              <a:buNone/>
            </a:pPr>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1988840"/>
            <a:ext cx="7416824" cy="2677656"/>
          </a:xfrm>
          <a:prstGeom prst="rect">
            <a:avLst/>
          </a:prstGeom>
        </p:spPr>
        <p:txBody>
          <a:bodyPr wrap="square">
            <a:spAutoFit/>
          </a:bodyPr>
          <a:lstStyle/>
          <a:p>
            <a:pPr rtl="0"/>
            <a:r>
              <a:rPr sz="2400" i="1" dirty="0"/>
              <a:t>Prenez individuellement 5 minutes pour répondre à la question suivante. Notez tous les risques qui vous viennent à l'esprit :</a:t>
            </a:r>
          </a:p>
          <a:p>
            <a:endParaRPr lang="en-GB" sz="2400" i="1" dirty="0" smtClean="0"/>
          </a:p>
          <a:p>
            <a:pPr marL="342900" lvl="0" indent="-342900">
              <a:buFont typeface="Arial"/>
              <a:buChar char="•"/>
            </a:pPr>
            <a:r>
              <a:rPr sz="2400" dirty="0"/>
              <a:t>Quels sont les principaux </a:t>
            </a:r>
            <a:r>
              <a:rPr sz="2400" dirty="0" err="1"/>
              <a:t>risques</a:t>
            </a:r>
            <a:r>
              <a:rPr sz="2400" dirty="0"/>
              <a:t> </a:t>
            </a:r>
            <a:r>
              <a:rPr lang="da-DK" sz="2400" dirty="0" err="1"/>
              <a:t>qui</a:t>
            </a:r>
            <a:r>
              <a:rPr lang="da-DK" sz="2400" dirty="0"/>
              <a:t> </a:t>
            </a:r>
            <a:r>
              <a:rPr lang="da-DK" sz="2400" dirty="0" err="1"/>
              <a:t>affectent</a:t>
            </a:r>
            <a:r>
              <a:rPr sz="2400" dirty="0" smtClean="0"/>
              <a:t> </a:t>
            </a:r>
            <a:r>
              <a:rPr sz="2400" dirty="0"/>
              <a:t>le bien-être du volontaire ?</a:t>
            </a:r>
          </a:p>
          <a:p>
            <a:pPr lvl="0"/>
            <a:endParaRPr lang="en-GB" sz="2400" dirty="0"/>
          </a:p>
        </p:txBody>
      </p:sp>
    </p:spTree>
    <p:extLst>
      <p:ext uri="{BB962C8B-B14F-4D97-AF65-F5344CB8AC3E}">
        <p14:creationId xmlns:p14="http://schemas.microsoft.com/office/powerpoint/2010/main" val="2227590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sz="3200" b="1" dirty="0" err="1">
                <a:ea typeface="Times New Roman"/>
                <a:cs typeface="Calibri"/>
              </a:rPr>
              <a:t>Risques</a:t>
            </a:r>
            <a:r>
              <a:rPr sz="3200" b="1" dirty="0">
                <a:ea typeface="Times New Roman"/>
                <a:cs typeface="Calibri"/>
              </a:rPr>
              <a:t> </a:t>
            </a:r>
            <a:r>
              <a:rPr lang="da-DK" sz="3200" b="1" dirty="0" err="1">
                <a:ea typeface="Times New Roman"/>
                <a:cs typeface="Calibri"/>
              </a:rPr>
              <a:t>qui</a:t>
            </a:r>
            <a:r>
              <a:rPr lang="da-DK" sz="3200" b="1" dirty="0">
                <a:ea typeface="Times New Roman"/>
                <a:cs typeface="Calibri"/>
              </a:rPr>
              <a:t> </a:t>
            </a:r>
            <a:r>
              <a:rPr lang="da-DK" sz="3200" b="1" dirty="0" err="1">
                <a:ea typeface="Times New Roman"/>
                <a:cs typeface="Calibri"/>
              </a:rPr>
              <a:t>affectent</a:t>
            </a:r>
            <a:r>
              <a:rPr sz="3200" b="1" dirty="0" smtClean="0">
                <a:ea typeface="Times New Roman"/>
                <a:cs typeface="Calibri"/>
              </a:rPr>
              <a:t> </a:t>
            </a:r>
            <a:r>
              <a:rPr sz="3200" b="1" dirty="0">
                <a:ea typeface="Times New Roman"/>
                <a:cs typeface="Calibri"/>
              </a:rPr>
              <a:t>le bien-être du volontaire </a:t>
            </a: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1844824"/>
            <a:ext cx="7416824" cy="3785652"/>
          </a:xfrm>
          <a:prstGeom prst="rect">
            <a:avLst/>
          </a:prstGeom>
        </p:spPr>
        <p:txBody>
          <a:bodyPr wrap="square">
            <a:spAutoFit/>
          </a:bodyPr>
          <a:lstStyle/>
          <a:p>
            <a:pPr rtl="0"/>
            <a:r>
              <a:rPr sz="2400" b="1" dirty="0"/>
              <a:t>Domaine personnel</a:t>
            </a:r>
          </a:p>
          <a:p>
            <a:pPr marL="342900" lvl="0" indent="-342900" rtl="0">
              <a:buFont typeface="Arial" panose="020B0604020202020204" pitchFamily="34" charset="0"/>
              <a:buChar char="•"/>
            </a:pPr>
            <a:r>
              <a:rPr sz="2400" dirty="0"/>
              <a:t>se sentir coupable de la mort de quelqu'un que le volontaire aidait</a:t>
            </a:r>
          </a:p>
          <a:p>
            <a:pPr marL="342900" lvl="0" indent="-342900" rtl="0">
              <a:buFont typeface="Arial" panose="020B0604020202020204" pitchFamily="34" charset="0"/>
              <a:buChar char="•"/>
            </a:pPr>
            <a:r>
              <a:rPr sz="2400" dirty="0"/>
              <a:t>avoir des attentes idéalistes/irréalistes sur ce qu'un volontaire peut faire pour aider les autres</a:t>
            </a:r>
          </a:p>
          <a:p>
            <a:pPr marL="342900" lvl="0" indent="-342900" rtl="0">
              <a:buFont typeface="Arial" panose="020B0604020202020204" pitchFamily="34" charset="0"/>
              <a:buChar char="•"/>
            </a:pPr>
            <a:r>
              <a:rPr sz="2400" dirty="0"/>
              <a:t>se sentir obligé de résoudre tous les problèmes pour quelqu'un que l'on aide</a:t>
            </a:r>
          </a:p>
          <a:p>
            <a:pPr marL="342900" lvl="0" indent="-342900" rtl="0">
              <a:buFont typeface="Arial" panose="020B0604020202020204" pitchFamily="34" charset="0"/>
              <a:buChar char="•"/>
            </a:pPr>
            <a:r>
              <a:rPr sz="2400" dirty="0"/>
              <a:t>se sentir coupable d'avoir à assouvir ses propres besoins de repos ou de soutien</a:t>
            </a:r>
          </a:p>
          <a:p>
            <a:pPr marL="342900" lvl="0" indent="-342900" rtl="0">
              <a:buFont typeface="Arial" panose="020B0604020202020204" pitchFamily="34" charset="0"/>
              <a:buChar char="•"/>
            </a:pPr>
            <a:r>
              <a:rPr sz="2400" dirty="0"/>
              <a:t>faire face à des dilemmes éthiques et moraux</a:t>
            </a:r>
          </a:p>
        </p:txBody>
      </p:sp>
    </p:spTree>
    <p:extLst>
      <p:ext uri="{BB962C8B-B14F-4D97-AF65-F5344CB8AC3E}">
        <p14:creationId xmlns:p14="http://schemas.microsoft.com/office/powerpoint/2010/main" val="137368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sz="3200" b="1" dirty="0" err="1">
                <a:ea typeface="Times New Roman"/>
                <a:cs typeface="Calibri"/>
              </a:rPr>
              <a:t>Risques</a:t>
            </a:r>
            <a:r>
              <a:rPr sz="3200" b="1" dirty="0">
                <a:ea typeface="Times New Roman"/>
                <a:cs typeface="Calibri"/>
              </a:rPr>
              <a:t> </a:t>
            </a:r>
            <a:r>
              <a:rPr lang="da-DK" sz="3200" b="1" dirty="0" err="1">
                <a:ea typeface="Times New Roman"/>
                <a:cs typeface="Calibri"/>
              </a:rPr>
              <a:t>qui</a:t>
            </a:r>
            <a:r>
              <a:rPr lang="da-DK" sz="3200" b="1" dirty="0">
                <a:ea typeface="Times New Roman"/>
                <a:cs typeface="Calibri"/>
              </a:rPr>
              <a:t> </a:t>
            </a:r>
            <a:r>
              <a:rPr lang="da-DK" sz="3200" b="1" dirty="0" err="1">
                <a:ea typeface="Times New Roman"/>
                <a:cs typeface="Calibri"/>
              </a:rPr>
              <a:t>affectent</a:t>
            </a:r>
            <a:r>
              <a:rPr sz="3200" b="1" dirty="0" smtClean="0">
                <a:ea typeface="Times New Roman"/>
                <a:cs typeface="Calibri"/>
              </a:rPr>
              <a:t> </a:t>
            </a:r>
            <a:r>
              <a:rPr sz="3200" b="1" dirty="0">
                <a:ea typeface="Times New Roman"/>
                <a:cs typeface="Calibri"/>
              </a:rPr>
              <a:t>le bien-être du volontaire </a:t>
            </a: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1296" y="1844824"/>
            <a:ext cx="7416824" cy="1938992"/>
          </a:xfrm>
          <a:prstGeom prst="rect">
            <a:avLst/>
          </a:prstGeom>
        </p:spPr>
        <p:txBody>
          <a:bodyPr wrap="square">
            <a:spAutoFit/>
          </a:bodyPr>
          <a:lstStyle/>
          <a:p>
            <a:pPr rtl="0"/>
            <a:r>
              <a:rPr sz="2400" b="1" dirty="0"/>
              <a:t>Domaine relationnel</a:t>
            </a:r>
          </a:p>
          <a:p>
            <a:pPr marL="342900" lvl="0" indent="-342900" rtl="0">
              <a:buFont typeface="Arial" panose="020B0604020202020204" pitchFamily="34" charset="0"/>
              <a:buChar char="•"/>
            </a:pPr>
            <a:r>
              <a:rPr sz="2400" dirty="0"/>
              <a:t>ne pas se sentir soutenu par ses collègues ou par son superviseur </a:t>
            </a:r>
          </a:p>
          <a:p>
            <a:pPr marL="342900" lvl="0" indent="-342900">
              <a:buFont typeface="Arial" panose="020B0604020202020204" pitchFamily="34" charset="0"/>
              <a:buChar char="•"/>
            </a:pPr>
            <a:r>
              <a:rPr sz="2400" dirty="0"/>
              <a:t>avoir </a:t>
            </a:r>
            <a:r>
              <a:rPr sz="2400" dirty="0" err="1"/>
              <a:t>une</a:t>
            </a:r>
            <a:r>
              <a:rPr sz="2400" dirty="0"/>
              <a:t> </a:t>
            </a:r>
            <a:r>
              <a:rPr lang="da-DK" sz="2400" dirty="0" err="1"/>
              <a:t>mauvaise</a:t>
            </a:r>
            <a:r>
              <a:rPr lang="da-DK" sz="2400" dirty="0"/>
              <a:t> </a:t>
            </a:r>
            <a:r>
              <a:rPr lang="da-DK" sz="2400" dirty="0" err="1"/>
              <a:t>dynamique</a:t>
            </a:r>
            <a:r>
              <a:rPr lang="da-DK" sz="2400" dirty="0"/>
              <a:t> de </a:t>
            </a:r>
            <a:r>
              <a:rPr lang="da-DK" sz="2400" dirty="0" err="1"/>
              <a:t>groupe</a:t>
            </a:r>
            <a:r>
              <a:rPr sz="2400" dirty="0" smtClean="0"/>
              <a:t> </a:t>
            </a:r>
            <a:endParaRPr sz="2400" dirty="0"/>
          </a:p>
          <a:p>
            <a:pPr marL="342900" lvl="0" indent="-342900">
              <a:buFont typeface="Arial" panose="020B0604020202020204" pitchFamily="34" charset="0"/>
              <a:buChar char="•"/>
            </a:pPr>
            <a:r>
              <a:rPr sz="2400" dirty="0"/>
              <a:t>travailler avec </a:t>
            </a:r>
            <a:r>
              <a:rPr lang="da-DK" sz="2400" dirty="0" err="1"/>
              <a:t>une</a:t>
            </a:r>
            <a:r>
              <a:rPr lang="da-DK" sz="2400" dirty="0"/>
              <a:t> </a:t>
            </a:r>
            <a:r>
              <a:rPr lang="da-DK" sz="2400" dirty="0" err="1"/>
              <a:t>équipe</a:t>
            </a:r>
            <a:r>
              <a:rPr lang="da-DK" sz="2400" dirty="0"/>
              <a:t> </a:t>
            </a:r>
            <a:r>
              <a:rPr lang="da-DK" sz="2400" dirty="0" err="1"/>
              <a:t>stressée</a:t>
            </a:r>
            <a:r>
              <a:rPr sz="2400" dirty="0" smtClean="0"/>
              <a:t> </a:t>
            </a:r>
            <a:r>
              <a:rPr sz="2400" dirty="0" err="1"/>
              <a:t>ou</a:t>
            </a:r>
            <a:r>
              <a:rPr sz="2400" dirty="0"/>
              <a:t> </a:t>
            </a:r>
            <a:r>
              <a:rPr sz="2400" dirty="0" err="1" smtClean="0"/>
              <a:t>épuisé</a:t>
            </a:r>
            <a:r>
              <a:rPr lang="da-DK" sz="2400" dirty="0" smtClean="0"/>
              <a:t>e</a:t>
            </a:r>
            <a:r>
              <a:rPr sz="2400" dirty="0" smtClean="0"/>
              <a:t> </a:t>
            </a:r>
            <a:endParaRPr sz="2400" dirty="0"/>
          </a:p>
        </p:txBody>
      </p:sp>
    </p:spTree>
    <p:extLst>
      <p:ext uri="{BB962C8B-B14F-4D97-AF65-F5344CB8AC3E}">
        <p14:creationId xmlns:p14="http://schemas.microsoft.com/office/powerpoint/2010/main" val="1498389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sz="3200" b="1" dirty="0" err="1" smtClean="0">
                <a:ea typeface="Times New Roman"/>
                <a:cs typeface="Calibri"/>
              </a:rPr>
              <a:t>Risques</a:t>
            </a:r>
            <a:r>
              <a:rPr sz="3200" b="1" dirty="0" smtClean="0">
                <a:ea typeface="Times New Roman"/>
                <a:cs typeface="Calibri"/>
              </a:rPr>
              <a:t> </a:t>
            </a:r>
            <a:r>
              <a:rPr lang="da-DK" sz="3200" b="1" dirty="0" err="1">
                <a:ea typeface="Times New Roman"/>
                <a:cs typeface="Calibri"/>
              </a:rPr>
              <a:t>qui</a:t>
            </a:r>
            <a:r>
              <a:rPr lang="da-DK" sz="3200" b="1" dirty="0">
                <a:ea typeface="Times New Roman"/>
                <a:cs typeface="Calibri"/>
              </a:rPr>
              <a:t> </a:t>
            </a:r>
            <a:r>
              <a:rPr lang="da-DK" sz="3200" b="1" dirty="0" err="1" smtClean="0">
                <a:ea typeface="Times New Roman"/>
                <a:cs typeface="Calibri"/>
              </a:rPr>
              <a:t>affectent</a:t>
            </a:r>
            <a:r>
              <a:rPr lang="da-DK" sz="3200" b="1" dirty="0" smtClean="0">
                <a:ea typeface="Times New Roman"/>
                <a:cs typeface="Calibri"/>
              </a:rPr>
              <a:t> </a:t>
            </a:r>
            <a:r>
              <a:rPr sz="3200" b="1" dirty="0" smtClean="0">
                <a:ea typeface="Times New Roman"/>
                <a:cs typeface="Calibri"/>
              </a:rPr>
              <a:t>le </a:t>
            </a:r>
            <a:r>
              <a:rPr sz="3200" b="1" dirty="0">
                <a:ea typeface="Times New Roman"/>
                <a:cs typeface="Calibri"/>
              </a:rPr>
              <a:t>bien-être du volontaire </a:t>
            </a: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a:xfrm>
            <a:off x="457200" y="1502264"/>
            <a:ext cx="8229600" cy="4525963"/>
          </a:xfrm>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1700808"/>
            <a:ext cx="7416824" cy="4524315"/>
          </a:xfrm>
          <a:prstGeom prst="rect">
            <a:avLst/>
          </a:prstGeom>
        </p:spPr>
        <p:txBody>
          <a:bodyPr wrap="square">
            <a:spAutoFit/>
          </a:bodyPr>
          <a:lstStyle/>
          <a:p>
            <a:pPr rtl="0"/>
            <a:r>
              <a:rPr sz="2400" b="1" dirty="0"/>
              <a:t>Conditions de travail</a:t>
            </a:r>
          </a:p>
          <a:p>
            <a:pPr marL="342900" lvl="0" indent="-342900" rtl="0">
              <a:buFont typeface="Arial" panose="020B0604020202020204" pitchFamily="34" charset="0"/>
              <a:buChar char="•"/>
            </a:pPr>
            <a:r>
              <a:rPr sz="2400" dirty="0"/>
              <a:t>exécuter des tâches physiquement pénibles, épuisantes, voire dangereuses, soit attendre du volontaire (ou le volontaire attend de lui-même) qu'il travaille de longues heures dans des conditions difficiles</a:t>
            </a:r>
          </a:p>
          <a:p>
            <a:pPr marL="342900" lvl="0" indent="-342900" rtl="0">
              <a:buFont typeface="Arial" panose="020B0604020202020204" pitchFamily="34" charset="0"/>
              <a:buChar char="•"/>
            </a:pPr>
            <a:r>
              <a:rPr sz="2400" dirty="0"/>
              <a:t>se détacher de plus en plus de sa propre famille ou de la vie à la maison</a:t>
            </a:r>
          </a:p>
          <a:p>
            <a:pPr marL="342900" lvl="0" indent="-342900" rtl="0">
              <a:buFont typeface="Arial" panose="020B0604020202020204" pitchFamily="34" charset="0"/>
              <a:buChar char="•"/>
            </a:pPr>
            <a:r>
              <a:rPr sz="2400" dirty="0"/>
              <a:t>ne pas se sentir apte à la tâche à réaliser, ou être dépassé par les besoins des personnes auxquelles il tente de venir en aide</a:t>
            </a:r>
          </a:p>
          <a:p>
            <a:pPr marL="342900" lvl="0" indent="-342900" rtl="0">
              <a:buFont typeface="Arial" panose="020B0604020202020204" pitchFamily="34" charset="0"/>
              <a:buChar char="•"/>
            </a:pPr>
            <a:r>
              <a:rPr sz="2400" dirty="0"/>
              <a:t>être témoin d'événements traumatisants – ou entendre les survivants raconter leur histoire de traumatismes et de perte.</a:t>
            </a:r>
          </a:p>
        </p:txBody>
      </p:sp>
    </p:spTree>
    <p:extLst>
      <p:ext uri="{BB962C8B-B14F-4D97-AF65-F5344CB8AC3E}">
        <p14:creationId xmlns:p14="http://schemas.microsoft.com/office/powerpoint/2010/main" val="1178335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sz="3200" b="1" dirty="0" err="1" smtClean="0">
                <a:ea typeface="Times New Roman"/>
                <a:cs typeface="Calibri"/>
              </a:rPr>
              <a:t>Risques</a:t>
            </a:r>
            <a:r>
              <a:rPr lang="da-DK" sz="3200" b="1" dirty="0" smtClean="0">
                <a:ea typeface="Times New Roman"/>
                <a:cs typeface="Calibri"/>
              </a:rPr>
              <a:t> </a:t>
            </a:r>
            <a:r>
              <a:rPr lang="da-DK" sz="3200" b="1" dirty="0" err="1" smtClean="0">
                <a:ea typeface="Times New Roman"/>
                <a:cs typeface="Calibri"/>
              </a:rPr>
              <a:t>qui</a:t>
            </a:r>
            <a:r>
              <a:rPr lang="da-DK" sz="3200" b="1" dirty="0" smtClean="0">
                <a:ea typeface="Times New Roman"/>
                <a:cs typeface="Calibri"/>
              </a:rPr>
              <a:t> </a:t>
            </a:r>
            <a:r>
              <a:rPr lang="da-DK" sz="3200" b="1" dirty="0" err="1" smtClean="0">
                <a:ea typeface="Times New Roman"/>
                <a:cs typeface="Calibri"/>
              </a:rPr>
              <a:t>affectent</a:t>
            </a:r>
            <a:r>
              <a:rPr sz="3200" b="1" dirty="0" smtClean="0">
                <a:ea typeface="Times New Roman"/>
                <a:cs typeface="Calibri"/>
              </a:rPr>
              <a:t> </a:t>
            </a:r>
            <a:r>
              <a:rPr sz="3200" b="1" dirty="0">
                <a:ea typeface="Times New Roman"/>
                <a:cs typeface="Calibri"/>
              </a:rPr>
              <a:t>le bien-être du volontaire </a:t>
            </a: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1772816"/>
            <a:ext cx="7416824" cy="4154984"/>
          </a:xfrm>
          <a:prstGeom prst="rect">
            <a:avLst/>
          </a:prstGeom>
        </p:spPr>
        <p:txBody>
          <a:bodyPr wrap="square">
            <a:spAutoFit/>
          </a:bodyPr>
          <a:lstStyle/>
          <a:p>
            <a:pPr rtl="0"/>
            <a:r>
              <a:rPr sz="2400" b="1" dirty="0"/>
              <a:t>Problèmes organisationnels</a:t>
            </a:r>
          </a:p>
          <a:p>
            <a:pPr marL="342900" lvl="0" indent="-342900" rtl="0">
              <a:buFont typeface="Arial" panose="020B0604020202020204" pitchFamily="34" charset="0"/>
              <a:buChar char="•"/>
            </a:pPr>
            <a:r>
              <a:rPr sz="2400" dirty="0"/>
              <a:t>disposer d'une description peu claire ou inexistante des tâches liées au poste, ou avoir un rôle peu clair dans l'équipe </a:t>
            </a:r>
          </a:p>
          <a:p>
            <a:pPr marL="342900" lvl="0" indent="-342900" rtl="0">
              <a:buFont typeface="Arial" panose="020B0604020202020204" pitchFamily="34" charset="0"/>
              <a:buChar char="•"/>
            </a:pPr>
            <a:r>
              <a:rPr sz="2400" dirty="0"/>
              <a:t>être mal préparé pour faire face à la frustration et à la colère des bénéficiaires qui ont l'impression que l'on ne répond pas à leurs besoins</a:t>
            </a:r>
          </a:p>
          <a:p>
            <a:pPr marL="342900" lvl="0" indent="-342900" rtl="0">
              <a:buFont typeface="Arial" panose="020B0604020202020204" pitchFamily="34" charset="0"/>
              <a:buChar char="•"/>
            </a:pPr>
            <a:r>
              <a:rPr sz="2400" dirty="0"/>
              <a:t>souffrir d'un manque de partage d'informations </a:t>
            </a:r>
          </a:p>
          <a:p>
            <a:pPr marL="342900" lvl="0" indent="-342900" rtl="0">
              <a:buFont typeface="Arial" panose="020B0604020202020204" pitchFamily="34" charset="0"/>
              <a:buChar char="•"/>
            </a:pPr>
            <a:r>
              <a:rPr sz="2400" dirty="0"/>
              <a:t>être mal préparé ou informé par rapport à la tâche </a:t>
            </a:r>
          </a:p>
          <a:p>
            <a:pPr marL="342900" lvl="0" indent="-342900" rtl="0">
              <a:buFont typeface="Arial" panose="020B0604020202020204" pitchFamily="34" charset="0"/>
              <a:buChar char="•"/>
            </a:pPr>
            <a:r>
              <a:rPr sz="2400" dirty="0"/>
              <a:t>souffrir d'une absence de limites entre travail et repos </a:t>
            </a:r>
          </a:p>
          <a:p>
            <a:pPr marL="342900" lvl="0" indent="-342900" rtl="0">
              <a:buFont typeface="Arial" panose="020B0604020202020204" pitchFamily="34" charset="0"/>
              <a:buChar char="•"/>
            </a:pPr>
            <a:r>
              <a:rPr sz="2400" dirty="0"/>
              <a:t>avoir une atmosphère sur le lieu de travail où le bien-être des volontaires n'est pas valorisé et où leurs efforts ne sont ni reconnus ni appréciés.</a:t>
            </a:r>
          </a:p>
        </p:txBody>
      </p:sp>
    </p:spTree>
    <p:extLst>
      <p:ext uri="{BB962C8B-B14F-4D97-AF65-F5344CB8AC3E}">
        <p14:creationId xmlns:p14="http://schemas.microsoft.com/office/powerpoint/2010/main" val="1587337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4637"/>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83547" y="768714"/>
            <a:ext cx="1289327" cy="584775"/>
          </a:xfrm>
          <a:prstGeom prst="rect">
            <a:avLst/>
          </a:prstGeom>
        </p:spPr>
        <p:txBody>
          <a:bodyPr wrap="none">
            <a:spAutoFit/>
          </a:bodyPr>
          <a:lstStyle/>
          <a:p>
            <a:pPr algn="ctr" rtl="0"/>
            <a:r>
              <a:rPr sz="3200" b="1" dirty="0"/>
              <a:t>Stress </a:t>
            </a:r>
          </a:p>
        </p:txBody>
      </p:sp>
      <p:sp>
        <p:nvSpPr>
          <p:cNvPr id="4" name="Rectangle 3"/>
          <p:cNvSpPr/>
          <p:nvPr/>
        </p:nvSpPr>
        <p:spPr>
          <a:xfrm>
            <a:off x="763814" y="1772816"/>
            <a:ext cx="7128792" cy="1569660"/>
          </a:xfrm>
          <a:prstGeom prst="rect">
            <a:avLst/>
          </a:prstGeom>
        </p:spPr>
        <p:txBody>
          <a:bodyPr wrap="square">
            <a:spAutoFit/>
          </a:bodyPr>
          <a:lstStyle/>
          <a:p>
            <a:pPr rtl="0"/>
            <a:r>
              <a:rPr sz="2400" i="1" dirty="0"/>
              <a:t>Le stress est une réaction normale à un défi émotionnel </a:t>
            </a:r>
            <a:r>
              <a:rPr sz="2400" i="1" dirty="0" err="1"/>
              <a:t>ou</a:t>
            </a:r>
            <a:r>
              <a:rPr sz="2400" i="1" dirty="0"/>
              <a:t> </a:t>
            </a:r>
            <a:r>
              <a:rPr sz="2400" i="1" dirty="0" smtClean="0"/>
              <a:t>physique </a:t>
            </a:r>
            <a:r>
              <a:rPr sz="2400" i="1" dirty="0"/>
              <a:t>qui se produit quand les exigences sont en déséquilibre par rapport aux ressources dont on dispose pour s'adapter.</a:t>
            </a:r>
          </a:p>
        </p:txBody>
      </p:sp>
      <p:sp>
        <p:nvSpPr>
          <p:cNvPr id="10" name="TextBox 9"/>
          <p:cNvSpPr txBox="1"/>
          <p:nvPr/>
        </p:nvSpPr>
        <p:spPr>
          <a:xfrm>
            <a:off x="4156581" y="4077072"/>
            <a:ext cx="1584176" cy="369332"/>
          </a:xfrm>
          <a:prstGeom prst="rect">
            <a:avLst/>
          </a:prstGeom>
          <a:noFill/>
        </p:spPr>
        <p:txBody>
          <a:bodyPr wrap="square" rtlCol="0">
            <a:spAutoFit/>
          </a:bodyPr>
          <a:lstStyle/>
          <a:p>
            <a:pPr rtl="0"/>
            <a:r>
              <a:rPr dirty="0">
                <a:solidFill>
                  <a:srgbClr val="FF0000"/>
                </a:solidFill>
              </a:rPr>
              <a:t>[Insérer illustration]</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293" y="3342476"/>
            <a:ext cx="4821834" cy="3216622"/>
          </a:xfrm>
          <a:prstGeom prst="rect">
            <a:avLst/>
          </a:prstGeom>
        </p:spPr>
      </p:pic>
    </p:spTree>
    <p:extLst>
      <p:ext uri="{BB962C8B-B14F-4D97-AF65-F5344CB8AC3E}">
        <p14:creationId xmlns:p14="http://schemas.microsoft.com/office/powerpoint/2010/main" val="3378326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105181" y="577840"/>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1844824"/>
            <a:ext cx="7848872" cy="4524315"/>
          </a:xfrm>
          <a:prstGeom prst="rect">
            <a:avLst/>
          </a:prstGeom>
        </p:spPr>
        <p:txBody>
          <a:bodyPr wrap="square">
            <a:spAutoFit/>
          </a:bodyPr>
          <a:lstStyle/>
          <a:p>
            <a:pPr marL="342900" lvl="0" indent="-342900" rtl="0">
              <a:buFont typeface="Arial" panose="020B0604020202020204" pitchFamily="34" charset="0"/>
              <a:buChar char="•"/>
            </a:pPr>
            <a:r>
              <a:rPr sz="2400" b="1" dirty="0"/>
              <a:t>Stress au quotidien : </a:t>
            </a:r>
            <a:r>
              <a:rPr sz="2400" dirty="0"/>
              <a:t>il est provoqué par des défis devant lesquels la vie nous place et qui nous mettent en alerte et sur nos gardes et sans lesquels la vie devient terne, pour finir par ne plus valoir la peine d'être vécue.</a:t>
            </a:r>
          </a:p>
          <a:p>
            <a:pPr marL="342900" lvl="0" indent="-342900">
              <a:buFont typeface="Arial" panose="020B0604020202020204" pitchFamily="34" charset="0"/>
              <a:buChar char="•"/>
            </a:pPr>
            <a:endParaRPr lang="en-GB" sz="2400" b="1" dirty="0" smtClean="0"/>
          </a:p>
          <a:p>
            <a:pPr marL="342900" lvl="0" indent="-342900" rtl="0">
              <a:buFont typeface="Arial" panose="020B0604020202020204" pitchFamily="34" charset="0"/>
              <a:buChar char="•"/>
            </a:pPr>
            <a:r>
              <a:rPr sz="2400" b="1" dirty="0"/>
              <a:t>Stress accumulé : </a:t>
            </a:r>
            <a:r>
              <a:rPr sz="2400" dirty="0"/>
              <a:t>il se produit lorsque les sources de stress perdurent et interfèrent avec les schémas normaux de la vie et de son fonctionnement.</a:t>
            </a:r>
          </a:p>
          <a:p>
            <a:pPr marL="342900" lvl="0" indent="-342900">
              <a:buFont typeface="Arial" panose="020B0604020202020204" pitchFamily="34" charset="0"/>
              <a:buChar char="•"/>
            </a:pPr>
            <a:endParaRPr lang="en-GB" sz="2400" b="1" dirty="0" smtClean="0"/>
          </a:p>
          <a:p>
            <a:pPr marL="342900" lvl="0" indent="-342900" rtl="0">
              <a:buFont typeface="Arial" panose="020B0604020202020204" pitchFamily="34" charset="0"/>
              <a:buChar char="•"/>
            </a:pPr>
            <a:r>
              <a:rPr sz="2400" b="1" dirty="0"/>
              <a:t>Stress critique : </a:t>
            </a:r>
            <a:r>
              <a:rPr sz="2400" dirty="0"/>
              <a:t>il représente les situations dans lesquelles les individus sont incapables de satisfaire aux exigences qui leur sont imposées, et souffrent physiquement ou psychologiquement.</a:t>
            </a:r>
            <a:r>
              <a:rPr sz="2400" b="1" dirty="0"/>
              <a:t> </a:t>
            </a:r>
          </a:p>
        </p:txBody>
      </p:sp>
      <p:sp>
        <p:nvSpPr>
          <p:cNvPr id="3" name="Rectangle 2"/>
          <p:cNvSpPr/>
          <p:nvPr/>
        </p:nvSpPr>
        <p:spPr>
          <a:xfrm>
            <a:off x="3563888" y="776446"/>
            <a:ext cx="1196353" cy="584775"/>
          </a:xfrm>
          <a:prstGeom prst="rect">
            <a:avLst/>
          </a:prstGeom>
        </p:spPr>
        <p:txBody>
          <a:bodyPr wrap="none">
            <a:spAutoFit/>
          </a:bodyPr>
          <a:lstStyle/>
          <a:p>
            <a:pPr rtl="0"/>
            <a:r>
              <a:rPr sz="3200" b="1" dirty="0"/>
              <a:t>Stress</a:t>
            </a:r>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47864" y="645821"/>
            <a:ext cx="1636987" cy="584775"/>
          </a:xfrm>
          <a:prstGeom prst="rect">
            <a:avLst/>
          </a:prstGeom>
        </p:spPr>
        <p:txBody>
          <a:bodyPr wrap="none">
            <a:spAutoFit/>
          </a:bodyPr>
          <a:lstStyle/>
          <a:p>
            <a:pPr rtl="0"/>
            <a:r>
              <a:rPr sz="3200" b="1" dirty="0"/>
              <a:t>Épuisement</a:t>
            </a:r>
            <a:r>
              <a:rPr b="1" dirty="0"/>
              <a:t> </a:t>
            </a:r>
          </a:p>
        </p:txBody>
      </p:sp>
      <p:sp>
        <p:nvSpPr>
          <p:cNvPr id="3" name="Rectangle 2"/>
          <p:cNvSpPr/>
          <p:nvPr/>
        </p:nvSpPr>
        <p:spPr>
          <a:xfrm>
            <a:off x="719572" y="1916832"/>
            <a:ext cx="7704856" cy="1938992"/>
          </a:xfrm>
          <a:prstGeom prst="rect">
            <a:avLst/>
          </a:prstGeom>
        </p:spPr>
        <p:txBody>
          <a:bodyPr wrap="square">
            <a:spAutoFit/>
          </a:bodyPr>
          <a:lstStyle/>
          <a:p>
            <a:pPr rtl="0"/>
            <a:r>
              <a:rPr sz="2400" dirty="0"/>
              <a:t>L'épuisement (ou burnout) est un état émotionnel dû à un stress de long terme, caractérisé par un épuisement émotionnel chronique, une absence d'énergie, un manque d'enthousiasme et de motivation pour le travail, une efficacité amoindrie au travail, un sens diminué d'accomplissement personnel, du pessimisme et du cynisme.</a:t>
            </a:r>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47864" y="645821"/>
            <a:ext cx="1636987" cy="584775"/>
          </a:xfrm>
          <a:prstGeom prst="rect">
            <a:avLst/>
          </a:prstGeom>
        </p:spPr>
        <p:txBody>
          <a:bodyPr wrap="none">
            <a:spAutoFit/>
          </a:bodyPr>
          <a:lstStyle/>
          <a:p>
            <a:pPr rtl="0"/>
            <a:r>
              <a:rPr sz="3200" b="1" dirty="0"/>
              <a:t>Épuisement</a:t>
            </a:r>
            <a:r>
              <a:rPr b="1" dirty="0"/>
              <a:t> </a:t>
            </a:r>
          </a:p>
        </p:txBody>
      </p:sp>
      <p:sp>
        <p:nvSpPr>
          <p:cNvPr id="3" name="Rectangle 2"/>
          <p:cNvSpPr/>
          <p:nvPr/>
        </p:nvSpPr>
        <p:spPr>
          <a:xfrm>
            <a:off x="719572" y="1700808"/>
            <a:ext cx="7704856" cy="4893647"/>
          </a:xfrm>
          <a:prstGeom prst="rect">
            <a:avLst/>
          </a:prstGeom>
        </p:spPr>
        <p:txBody>
          <a:bodyPr wrap="square">
            <a:spAutoFit/>
          </a:bodyPr>
          <a:lstStyle/>
          <a:p>
            <a:pPr rtl="0"/>
            <a:r>
              <a:rPr sz="2400" b="1" dirty="0"/>
              <a:t>Le burnout se caractérise par : </a:t>
            </a:r>
          </a:p>
          <a:p>
            <a:pPr marL="342900" lvl="0" indent="-342900" rtl="0">
              <a:buFont typeface="Arial" panose="020B0604020202020204" pitchFamily="34" charset="0"/>
              <a:buChar char="•"/>
            </a:pPr>
            <a:r>
              <a:rPr sz="2400" dirty="0"/>
              <a:t>des symptômes physiques, tels que maux de tête ou troubles du sommeil</a:t>
            </a:r>
          </a:p>
          <a:p>
            <a:pPr marL="342900" lvl="0" indent="-342900" rtl="0">
              <a:buFont typeface="Arial" panose="020B0604020202020204" pitchFamily="34" charset="0"/>
              <a:buChar char="•"/>
            </a:pPr>
            <a:r>
              <a:rPr sz="2400" dirty="0"/>
              <a:t>des changements comportementaux, tels que prise de risques ou abus de substances </a:t>
            </a:r>
          </a:p>
          <a:p>
            <a:pPr marL="342900" lvl="0" indent="-342900">
              <a:buFont typeface="Arial" panose="020B0604020202020204" pitchFamily="34" charset="0"/>
              <a:buChar char="•"/>
            </a:pPr>
            <a:r>
              <a:rPr sz="2400" dirty="0"/>
              <a:t>des problèmes relationnels, tels que crises de colère </a:t>
            </a:r>
            <a:r>
              <a:rPr sz="2400" dirty="0" err="1"/>
              <a:t>ou</a:t>
            </a:r>
            <a:r>
              <a:rPr sz="2400" dirty="0"/>
              <a:t> </a:t>
            </a:r>
            <a:r>
              <a:rPr lang="da-DK" sz="2400" dirty="0"/>
              <a:t>propension à se </a:t>
            </a:r>
            <a:r>
              <a:rPr lang="da-DK" sz="2400" dirty="0" err="1" smtClean="0"/>
              <a:t>détacher</a:t>
            </a:r>
            <a:r>
              <a:rPr lang="da-DK" sz="2400" dirty="0" smtClean="0"/>
              <a:t> </a:t>
            </a:r>
            <a:r>
              <a:rPr sz="2400" dirty="0" smtClean="0"/>
              <a:t>des </a:t>
            </a:r>
            <a:r>
              <a:rPr sz="2400" dirty="0"/>
              <a:t>collègues</a:t>
            </a:r>
          </a:p>
          <a:p>
            <a:pPr marL="342900" lvl="0" indent="-342900" rtl="0">
              <a:buFont typeface="Arial" panose="020B0604020202020204" pitchFamily="34" charset="0"/>
              <a:buChar char="•"/>
            </a:pPr>
            <a:r>
              <a:rPr sz="2400" dirty="0"/>
              <a:t>une efficacité en baisse au travail ou des difficultés de concentration</a:t>
            </a:r>
          </a:p>
          <a:p>
            <a:pPr marL="342900" lvl="0" indent="-342900" rtl="0">
              <a:buFont typeface="Arial" panose="020B0604020202020204" pitchFamily="34" charset="0"/>
              <a:buChar char="•"/>
            </a:pPr>
            <a:r>
              <a:rPr sz="2400" dirty="0"/>
              <a:t>une attitude négative croissante envers le poste occupé ou l'organisme, ou envers les bénéficiaires eux-mêmes</a:t>
            </a:r>
          </a:p>
          <a:p>
            <a:pPr marL="342900" lvl="0" indent="-342900" rtl="0">
              <a:buFont typeface="Arial" panose="020B0604020202020204" pitchFamily="34" charset="0"/>
              <a:buChar char="•"/>
            </a:pPr>
            <a:r>
              <a:rPr sz="2400" dirty="0"/>
              <a:t>une détresse émotionnelle, telle que des sentiments de tristesse qui perdurent, du cynisme et du pessimisme.</a:t>
            </a:r>
          </a:p>
        </p:txBody>
      </p:sp>
    </p:spTree>
    <p:extLst>
      <p:ext uri="{BB962C8B-B14F-4D97-AF65-F5344CB8AC3E}">
        <p14:creationId xmlns:p14="http://schemas.microsoft.com/office/powerpoint/2010/main" val="2691461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23147" y="692696"/>
            <a:ext cx="4497706" cy="584775"/>
          </a:xfrm>
          <a:prstGeom prst="rect">
            <a:avLst/>
          </a:prstGeom>
        </p:spPr>
        <p:txBody>
          <a:bodyPr wrap="none">
            <a:spAutoFit/>
          </a:bodyPr>
          <a:lstStyle/>
          <a:p>
            <a:pPr rtl="0"/>
            <a:r>
              <a:rPr sz="3200" b="1" dirty="0"/>
              <a:t>Comprendre la résilience </a:t>
            </a:r>
          </a:p>
        </p:txBody>
      </p:sp>
      <p:sp>
        <p:nvSpPr>
          <p:cNvPr id="3" name="Rectangle 2"/>
          <p:cNvSpPr/>
          <p:nvPr/>
        </p:nvSpPr>
        <p:spPr>
          <a:xfrm>
            <a:off x="755576" y="1916832"/>
            <a:ext cx="7875538" cy="2308324"/>
          </a:xfrm>
          <a:prstGeom prst="rect">
            <a:avLst/>
          </a:prstGeom>
        </p:spPr>
        <p:txBody>
          <a:bodyPr wrap="square">
            <a:spAutoFit/>
          </a:bodyPr>
          <a:lstStyle/>
          <a:p>
            <a:pPr rtl="0"/>
            <a:r>
              <a:rPr sz="2400" dirty="0"/>
              <a:t>La résilience est la capacité à réagir ou à s'adapter positivement à une expérience ou à un événement difficile et éprouvant. </a:t>
            </a:r>
          </a:p>
          <a:p>
            <a:endParaRPr lang="en-GB" sz="2400" dirty="0" smtClean="0"/>
          </a:p>
          <a:p>
            <a:pPr rtl="0"/>
            <a:r>
              <a:rPr sz="2400" dirty="0"/>
              <a:t>Elle est souvent décrite comme la capacité à « rebondir » après un événement pénible, ou à surmonter des épreuves difficiles de manière positive.</a:t>
            </a:r>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411163"/>
            <a:ext cx="8229600" cy="1143000"/>
          </a:xfrm>
        </p:spPr>
        <p:txBody>
          <a:bodyPr/>
          <a:lstStyle/>
          <a:p>
            <a:pPr rtl="0"/>
            <a:r>
              <a:rPr sz="3200" b="1" dirty="0"/>
              <a:t>Bienvenue</a:t>
            </a:r>
          </a:p>
        </p:txBody>
      </p:sp>
      <p:sp>
        <p:nvSpPr>
          <p:cNvPr id="6147" name="Rectangle 3"/>
          <p:cNvSpPr>
            <a:spLocks noGrp="1" noChangeArrowheads="1"/>
          </p:cNvSpPr>
          <p:nvPr>
            <p:ph type="body" idx="1"/>
          </p:nvPr>
        </p:nvSpPr>
        <p:spPr>
          <a:xfrm>
            <a:off x="457200" y="1700808"/>
            <a:ext cx="7669858" cy="4525963"/>
          </a:xfrm>
        </p:spPr>
        <p:txBody>
          <a:bodyPr>
            <a:normAutofit/>
          </a:bodyPr>
          <a:lstStyle/>
          <a:p>
            <a:pPr marL="0" lvl="0" indent="0">
              <a:buNone/>
            </a:pPr>
            <a:endParaRPr lang="en-GB" sz="2400" dirty="0" smtClean="0"/>
          </a:p>
          <a:p>
            <a:pPr marL="0" lvl="0" indent="0" rtl="0">
              <a:buNone/>
            </a:pPr>
            <a:r>
              <a:rPr sz="2400" dirty="0"/>
              <a:t>Les activités d'ouverture comportent :</a:t>
            </a:r>
          </a:p>
          <a:p>
            <a:pPr lvl="0" rtl="0"/>
            <a:r>
              <a:rPr sz="2400" dirty="0"/>
              <a:t>une activité brise-glace </a:t>
            </a:r>
          </a:p>
          <a:p>
            <a:pPr lvl="0" rtl="0"/>
            <a:r>
              <a:rPr sz="2400" dirty="0"/>
              <a:t>une présentation du programme de formation</a:t>
            </a:r>
          </a:p>
          <a:p>
            <a:pPr lvl="0" rtl="0"/>
            <a:r>
              <a:rPr sz="2400" dirty="0"/>
              <a:t>un exercice permettant de s'accorder sur les règles élémentaires de cette formation</a:t>
            </a:r>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45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37866" y="777081"/>
            <a:ext cx="3268267" cy="584775"/>
          </a:xfrm>
          <a:prstGeom prst="rect">
            <a:avLst/>
          </a:prstGeom>
        </p:spPr>
        <p:txBody>
          <a:bodyPr wrap="none">
            <a:spAutoFit/>
          </a:bodyPr>
          <a:lstStyle/>
          <a:p>
            <a:pPr rtl="0"/>
            <a:r>
              <a:rPr sz="3200" b="1" dirty="0"/>
              <a:t>Facteurs protecteurs </a:t>
            </a:r>
          </a:p>
        </p:txBody>
      </p:sp>
      <p:sp>
        <p:nvSpPr>
          <p:cNvPr id="3" name="Rectangle 2"/>
          <p:cNvSpPr/>
          <p:nvPr/>
        </p:nvSpPr>
        <p:spPr>
          <a:xfrm>
            <a:off x="782242" y="2060848"/>
            <a:ext cx="6840760" cy="1200329"/>
          </a:xfrm>
          <a:prstGeom prst="rect">
            <a:avLst/>
          </a:prstGeom>
        </p:spPr>
        <p:txBody>
          <a:bodyPr wrap="square">
            <a:spAutoFit/>
          </a:bodyPr>
          <a:lstStyle/>
          <a:p>
            <a:pPr rtl="0"/>
            <a:r>
              <a:rPr sz="2400" dirty="0"/>
              <a:t>Les facteurs protecteurs sont les facteurs sociaux, psychologiques et biologiques entrant en interaction et qui renforcent la résilience d'une personne. </a:t>
            </a:r>
          </a:p>
        </p:txBody>
      </p:sp>
      <p:sp>
        <p:nvSpPr>
          <p:cNvPr id="8" name="TextBox 7"/>
          <p:cNvSpPr txBox="1"/>
          <p:nvPr/>
        </p:nvSpPr>
        <p:spPr>
          <a:xfrm>
            <a:off x="4156581" y="4077072"/>
            <a:ext cx="1584176" cy="369332"/>
          </a:xfrm>
          <a:prstGeom prst="rect">
            <a:avLst/>
          </a:prstGeom>
          <a:noFill/>
        </p:spPr>
        <p:txBody>
          <a:bodyPr wrap="square" rtlCol="0">
            <a:spAutoFit/>
          </a:bodyPr>
          <a:lstStyle/>
          <a:p>
            <a:pPr rtl="0"/>
            <a:r>
              <a:rPr dirty="0">
                <a:solidFill>
                  <a:srgbClr val="FF0000"/>
                </a:solidFill>
              </a:rPr>
              <a:t>[Insérer illustration]</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8860" y="3345457"/>
            <a:ext cx="4806280" cy="3203027"/>
          </a:xfrm>
          <a:prstGeom prst="rect">
            <a:avLst/>
          </a:prstGeom>
        </p:spPr>
      </p:pic>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37866" y="777081"/>
            <a:ext cx="3268267" cy="584775"/>
          </a:xfrm>
          <a:prstGeom prst="rect">
            <a:avLst/>
          </a:prstGeom>
        </p:spPr>
        <p:txBody>
          <a:bodyPr wrap="none">
            <a:spAutoFit/>
          </a:bodyPr>
          <a:lstStyle/>
          <a:p>
            <a:pPr rtl="0"/>
            <a:r>
              <a:rPr sz="3200" b="1" dirty="0"/>
              <a:t>Facteurs protecteurs </a:t>
            </a:r>
          </a:p>
        </p:txBody>
      </p:sp>
      <p:sp>
        <p:nvSpPr>
          <p:cNvPr id="3" name="Rectangle 2"/>
          <p:cNvSpPr/>
          <p:nvPr/>
        </p:nvSpPr>
        <p:spPr>
          <a:xfrm>
            <a:off x="592884" y="1988840"/>
            <a:ext cx="7534174" cy="2677656"/>
          </a:xfrm>
          <a:prstGeom prst="rect">
            <a:avLst/>
          </a:prstGeom>
        </p:spPr>
        <p:txBody>
          <a:bodyPr wrap="square">
            <a:spAutoFit/>
          </a:bodyPr>
          <a:lstStyle/>
          <a:p>
            <a:pPr rtl="0"/>
            <a:r>
              <a:rPr sz="2400" i="1" dirty="0"/>
              <a:t>Lisez l'article à distribuer « Être volontaire en Norvège après juillet 2011 » et parlez-en en groupes :</a:t>
            </a:r>
          </a:p>
          <a:p>
            <a:endParaRPr lang="en-GB" sz="2400" i="1" dirty="0" smtClean="0"/>
          </a:p>
          <a:p>
            <a:pPr marL="342900" lvl="0" indent="-342900" rtl="0">
              <a:buFont typeface="Arial" panose="020B0604020202020204" pitchFamily="34" charset="0"/>
              <a:buChar char="•"/>
            </a:pPr>
            <a:r>
              <a:rPr sz="2400" dirty="0"/>
              <a:t>Quels sont les facteurs qui ont potentiellement protégé les volontaires du stress ?</a:t>
            </a:r>
          </a:p>
          <a:p>
            <a:pPr marL="342900" lvl="0" indent="-342900" rtl="0">
              <a:buFont typeface="Arial" panose="020B0604020202020204" pitchFamily="34" charset="0"/>
              <a:buChar char="•"/>
            </a:pPr>
            <a:r>
              <a:rPr sz="2400" dirty="0"/>
              <a:t>Quels autres facteurs protecteurs ont pu également contribuer à créer de la résilience parmi les volontaires ?</a:t>
            </a:r>
          </a:p>
        </p:txBody>
      </p:sp>
    </p:spTree>
    <p:extLst>
      <p:ext uri="{BB962C8B-B14F-4D97-AF65-F5344CB8AC3E}">
        <p14:creationId xmlns:p14="http://schemas.microsoft.com/office/powerpoint/2010/main" val="2713568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71800" y="777080"/>
            <a:ext cx="2934201" cy="584775"/>
          </a:xfrm>
          <a:prstGeom prst="rect">
            <a:avLst/>
          </a:prstGeom>
        </p:spPr>
        <p:txBody>
          <a:bodyPr wrap="none">
            <a:spAutoFit/>
          </a:bodyPr>
          <a:lstStyle/>
          <a:p>
            <a:pPr rtl="0"/>
            <a:r>
              <a:rPr sz="3200" b="1" dirty="0"/>
              <a:t>Responsabilités </a:t>
            </a:r>
          </a:p>
        </p:txBody>
      </p:sp>
      <p:sp>
        <p:nvSpPr>
          <p:cNvPr id="3" name="Rectangle 2"/>
          <p:cNvSpPr/>
          <p:nvPr/>
        </p:nvSpPr>
        <p:spPr>
          <a:xfrm>
            <a:off x="899592" y="2204864"/>
            <a:ext cx="6993058" cy="830997"/>
          </a:xfrm>
          <a:prstGeom prst="rect">
            <a:avLst/>
          </a:prstGeom>
        </p:spPr>
        <p:txBody>
          <a:bodyPr wrap="square">
            <a:spAutoFit/>
          </a:bodyPr>
          <a:lstStyle/>
          <a:p>
            <a:endParaRPr lang="en-GB" sz="2400" dirty="0" smtClean="0"/>
          </a:p>
          <a:p>
            <a:pPr rtl="0"/>
            <a:r>
              <a:rPr sz="2400" dirty="0"/>
              <a:t>Qui est responsable du bien-être du volontaire ?</a:t>
            </a:r>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03848" y="777079"/>
            <a:ext cx="1753365" cy="584775"/>
          </a:xfrm>
          <a:prstGeom prst="rect">
            <a:avLst/>
          </a:prstGeom>
        </p:spPr>
        <p:txBody>
          <a:bodyPr wrap="none">
            <a:spAutoFit/>
          </a:bodyPr>
          <a:lstStyle/>
          <a:p>
            <a:pPr rtl="0"/>
            <a:r>
              <a:rPr sz="3200" b="1" dirty="0"/>
              <a:t>Auto-prise en charge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717" y="1772816"/>
            <a:ext cx="7165802" cy="4777201"/>
          </a:xfrm>
          <a:prstGeom prst="rect">
            <a:avLst/>
          </a:prstGeom>
        </p:spPr>
      </p:pic>
    </p:spTree>
    <p:extLst>
      <p:ext uri="{BB962C8B-B14F-4D97-AF65-F5344CB8AC3E}">
        <p14:creationId xmlns:p14="http://schemas.microsoft.com/office/powerpoint/2010/main" val="1560821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656" y="692696"/>
            <a:ext cx="6086666" cy="584775"/>
          </a:xfrm>
          <a:prstGeom prst="rect">
            <a:avLst/>
          </a:prstGeom>
        </p:spPr>
        <p:txBody>
          <a:bodyPr wrap="none">
            <a:spAutoFit/>
          </a:bodyPr>
          <a:lstStyle/>
          <a:p>
            <a:pPr rtl="0"/>
            <a:r>
              <a:rPr sz="3200" b="1" dirty="0"/>
              <a:t>Ressources pour la gestion du stress  </a:t>
            </a:r>
          </a:p>
        </p:txBody>
      </p:sp>
      <p:sp>
        <p:nvSpPr>
          <p:cNvPr id="3" name="Rectangle 2"/>
          <p:cNvSpPr/>
          <p:nvPr/>
        </p:nvSpPr>
        <p:spPr>
          <a:xfrm>
            <a:off x="683568" y="2058434"/>
            <a:ext cx="3835421" cy="2677656"/>
          </a:xfrm>
          <a:prstGeom prst="rect">
            <a:avLst/>
          </a:prstGeom>
        </p:spPr>
        <p:txBody>
          <a:bodyPr wrap="square">
            <a:spAutoFit/>
          </a:bodyPr>
          <a:lstStyle/>
          <a:p>
            <a:pPr marL="342900" lvl="0" indent="-342900" rtl="0">
              <a:buFont typeface="Arial" panose="020B0604020202020204" pitchFamily="34" charset="0"/>
              <a:buChar char="•"/>
            </a:pPr>
            <a:r>
              <a:rPr sz="2400" dirty="0"/>
              <a:t>Qu'est-ce qui vous maintient en bonne santé au quotidien ?</a:t>
            </a:r>
          </a:p>
          <a:p>
            <a:pPr lvl="0"/>
            <a:endParaRPr lang="da-DK" sz="2400" dirty="0"/>
          </a:p>
          <a:p>
            <a:pPr marL="342900" lvl="0" indent="-342900" rtl="0">
              <a:buFont typeface="Arial" panose="020B0604020202020204" pitchFamily="34" charset="0"/>
              <a:buChar char="•"/>
            </a:pPr>
            <a:r>
              <a:rPr sz="2400" dirty="0"/>
              <a:t>Quelles ressources mobilisez-vous, surtout dans les moments difficiles ?</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2312" b="-11999"/>
          <a:stretch/>
        </p:blipFill>
        <p:spPr>
          <a:xfrm>
            <a:off x="4783157" y="1916832"/>
            <a:ext cx="3605267" cy="5391168"/>
          </a:xfrm>
          <a:prstGeom prst="rect">
            <a:avLst/>
          </a:prstGeom>
        </p:spPr>
      </p:pic>
    </p:spTree>
    <p:extLst>
      <p:ext uri="{BB962C8B-B14F-4D97-AF65-F5344CB8AC3E}">
        <p14:creationId xmlns:p14="http://schemas.microsoft.com/office/powerpoint/2010/main" val="256157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05803" y="777081"/>
            <a:ext cx="6564016" cy="584776"/>
          </a:xfrm>
          <a:prstGeom prst="rect">
            <a:avLst/>
          </a:prstGeom>
        </p:spPr>
        <p:txBody>
          <a:bodyPr wrap="none">
            <a:spAutoFit/>
          </a:bodyPr>
          <a:lstStyle/>
          <a:p>
            <a:pPr rtl="0"/>
            <a:r>
              <a:rPr sz="3200" b="1" dirty="0"/>
              <a:t>Rappels sur l'auto-prise en charge des volontaires (1)</a:t>
            </a:r>
          </a:p>
        </p:txBody>
      </p:sp>
      <p:sp>
        <p:nvSpPr>
          <p:cNvPr id="3" name="Rectangle 2"/>
          <p:cNvSpPr/>
          <p:nvPr/>
        </p:nvSpPr>
        <p:spPr>
          <a:xfrm>
            <a:off x="566218" y="1700808"/>
            <a:ext cx="7560840" cy="4524315"/>
          </a:xfrm>
          <a:prstGeom prst="rect">
            <a:avLst/>
          </a:prstGeom>
        </p:spPr>
        <p:txBody>
          <a:bodyPr wrap="square">
            <a:spAutoFit/>
          </a:bodyPr>
          <a:lstStyle/>
          <a:p>
            <a:pPr marL="342900" lvl="0" indent="-342900" rtl="0">
              <a:buFont typeface="Arial" panose="020B0604020202020204" pitchFamily="34" charset="0"/>
              <a:buChar char="•"/>
            </a:pPr>
            <a:r>
              <a:rPr sz="2400" dirty="0"/>
              <a:t>Si vous vous sentez dépassé par la situation ou par vos responsabilités, concentrez-vous un moment sur des tâches simples et routinières. Confiez ce que vous ressentez à vos pairs et à vos superviseurs et soyez patient avec vous-même. </a:t>
            </a:r>
          </a:p>
          <a:p>
            <a:pPr marL="342900" lvl="0" indent="-342900" rtl="0">
              <a:buFont typeface="Arial" panose="020B0604020202020204" pitchFamily="34" charset="0"/>
              <a:buChar char="•"/>
            </a:pPr>
            <a:r>
              <a:rPr sz="2400" dirty="0"/>
              <a:t>Parlez à quelqu'un de vos pensées et sentiments peut vous aider à assimiler et à accepter toute expérience désagréable vécue. </a:t>
            </a:r>
          </a:p>
          <a:p>
            <a:pPr marL="342900" lvl="0" indent="-342900" rtl="0">
              <a:buFont typeface="Arial" panose="020B0604020202020204" pitchFamily="34" charset="0"/>
              <a:buChar char="•"/>
            </a:pPr>
            <a:r>
              <a:rPr sz="2400" dirty="0"/>
              <a:t>Sachez que certaines réactions sont normales et inévitables lorsque l'on travaille dans des circonstances pénibles. </a:t>
            </a:r>
          </a:p>
          <a:p>
            <a:pPr marL="342900" lvl="0" indent="-342900" rtl="0">
              <a:buFont typeface="Arial" panose="020B0604020202020204" pitchFamily="34" charset="0"/>
              <a:buChar char="•"/>
            </a:pPr>
            <a:r>
              <a:rPr sz="2400" dirty="0"/>
              <a:t>Reposez-vous et dormez suffisamment. </a:t>
            </a:r>
          </a:p>
          <a:p>
            <a:pPr marL="342900" lvl="0" indent="-342900" rtl="0">
              <a:buFont typeface="Arial" panose="020B0604020202020204" pitchFamily="34" charset="0"/>
              <a:buChar char="•"/>
            </a:pPr>
            <a:r>
              <a:rPr sz="2400" dirty="0"/>
              <a:t>Limitez votre consommation d'alcool et de tabac. </a:t>
            </a:r>
          </a:p>
        </p:txBody>
      </p:sp>
    </p:spTree>
    <p:extLst>
      <p:ext uri="{BB962C8B-B14F-4D97-AF65-F5344CB8AC3E}">
        <p14:creationId xmlns:p14="http://schemas.microsoft.com/office/powerpoint/2010/main" val="256157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1700808"/>
            <a:ext cx="7704856" cy="4431983"/>
          </a:xfrm>
          <a:prstGeom prst="rect">
            <a:avLst/>
          </a:prstGeom>
        </p:spPr>
        <p:txBody>
          <a:bodyPr wrap="square">
            <a:spAutoFit/>
          </a:bodyPr>
          <a:lstStyle/>
          <a:p>
            <a:pPr marL="342900" lvl="0" indent="-342900" rtl="0">
              <a:buFont typeface="Arial" panose="020B0604020202020204" pitchFamily="34" charset="0"/>
              <a:buChar char="•"/>
            </a:pPr>
            <a:r>
              <a:rPr sz="2400" dirty="0"/>
              <a:t>Si vous avez des problèmes de sommeil ou si vous êtes angoissé, évitez la caféine, surtout avant d'aller vous coucher. </a:t>
            </a:r>
          </a:p>
          <a:p>
            <a:pPr marL="342900" lvl="0" indent="-342900" rtl="0">
              <a:buFont typeface="Arial" panose="020B0604020202020204" pitchFamily="34" charset="0"/>
              <a:buChar char="•"/>
            </a:pPr>
            <a:r>
              <a:rPr sz="2400" dirty="0"/>
              <a:t>Faites du sport pour réguler ou libérer les tensions. </a:t>
            </a:r>
          </a:p>
          <a:p>
            <a:pPr marL="342900" lvl="0" indent="-342900" rtl="0">
              <a:buFont typeface="Arial" panose="020B0604020202020204" pitchFamily="34" charset="0"/>
              <a:buChar char="•"/>
            </a:pPr>
            <a:r>
              <a:rPr sz="2400" dirty="0"/>
              <a:t>Mangez sainement et à des heures régulières.</a:t>
            </a:r>
          </a:p>
          <a:p>
            <a:pPr marL="342900" lvl="0" indent="-342900" rtl="0">
              <a:buFont typeface="Arial" panose="020B0604020202020204" pitchFamily="34" charset="0"/>
              <a:buChar char="•"/>
            </a:pPr>
            <a:r>
              <a:rPr sz="2400" dirty="0"/>
              <a:t>Gardez le contact avec vos proches. </a:t>
            </a:r>
          </a:p>
          <a:p>
            <a:pPr marL="342900" lvl="0" indent="-342900" rtl="0">
              <a:buFont typeface="Arial" panose="020B0604020202020204" pitchFamily="34" charset="0"/>
              <a:buChar char="•"/>
            </a:pPr>
            <a:r>
              <a:rPr sz="2400" dirty="0"/>
              <a:t>Parlez de vos expériences et de vos sentiments (même ceux qui vous paraissent effrayants ou bizarres) avec des collègues ou une personne de confiance. </a:t>
            </a:r>
          </a:p>
          <a:p>
            <a:pPr marL="342900" lvl="0" indent="-342900" rtl="0">
              <a:buFont typeface="Arial" panose="020B0604020202020204" pitchFamily="34" charset="0"/>
              <a:buChar char="•"/>
            </a:pPr>
            <a:r>
              <a:rPr sz="2400" dirty="0"/>
              <a:t>N'ayez ni honte ni peur de vous procurer de l'aide si vous ressentez stress, tristesse ou incapacité à assumer vos responsabilités. Il est possible que beaucoup d'autres gens ressentent ces mêmes sentiments.</a:t>
            </a:r>
          </a:p>
          <a:p>
            <a:pPr marL="342900" lvl="0" indent="-342900">
              <a:buFont typeface="Arial" panose="020B0604020202020204" pitchFamily="34" charset="0"/>
              <a:buChar char="•"/>
            </a:pPr>
            <a:endParaRPr lang="da-DK" dirty="0"/>
          </a:p>
        </p:txBody>
      </p:sp>
      <p:sp>
        <p:nvSpPr>
          <p:cNvPr id="3" name="Rectangle 2"/>
          <p:cNvSpPr/>
          <p:nvPr/>
        </p:nvSpPr>
        <p:spPr>
          <a:xfrm>
            <a:off x="611560" y="478522"/>
            <a:ext cx="7920880" cy="1077218"/>
          </a:xfrm>
          <a:prstGeom prst="rect">
            <a:avLst/>
          </a:prstGeom>
        </p:spPr>
        <p:txBody>
          <a:bodyPr wrap="square">
            <a:spAutoFit/>
          </a:bodyPr>
          <a:lstStyle/>
          <a:p>
            <a:pPr rtl="0"/>
            <a:r>
              <a:rPr sz="3200" b="1" dirty="0"/>
              <a:t>Rappels sur l'auto-prise en charge des volontaires (2) </a:t>
            </a:r>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1844824"/>
            <a:ext cx="7704856" cy="4062651"/>
          </a:xfrm>
          <a:prstGeom prst="rect">
            <a:avLst/>
          </a:prstGeom>
        </p:spPr>
        <p:txBody>
          <a:bodyPr wrap="square">
            <a:spAutoFit/>
          </a:bodyPr>
          <a:lstStyle/>
          <a:p>
            <a:pPr marL="342900" lvl="0" indent="-342900" rtl="0">
              <a:buFont typeface="Arial" panose="020B0604020202020204" pitchFamily="34" charset="0"/>
              <a:buChar char="•"/>
            </a:pPr>
            <a:r>
              <a:rPr sz="2400" dirty="0"/>
              <a:t>Écoutez ce que les autres ont à dire sur la manière dont l'événement les a affectés et comment </a:t>
            </a:r>
            <a:r>
              <a:rPr sz="2400" dirty="0" err="1" smtClean="0"/>
              <a:t>ils</a:t>
            </a:r>
            <a:r>
              <a:rPr lang="da-DK" sz="2400" dirty="0" smtClean="0"/>
              <a:t>y</a:t>
            </a:r>
            <a:r>
              <a:rPr sz="2400" dirty="0" smtClean="0"/>
              <a:t> </a:t>
            </a:r>
            <a:r>
              <a:rPr sz="2400" dirty="0"/>
              <a:t>font face. Ils ont peut-être des conseils judicieux à vous transmettre. </a:t>
            </a:r>
          </a:p>
          <a:p>
            <a:pPr marL="342900" lvl="0" indent="-342900" rtl="0">
              <a:buFont typeface="Arial" panose="020B0604020202020204" pitchFamily="34" charset="0"/>
              <a:buChar char="•"/>
            </a:pPr>
            <a:r>
              <a:rPr sz="2400" dirty="0"/>
              <a:t>Exprimez vos sentiments au travers d'activités créatives telles que le dessin, la peinture, l'écriture ou une pratique musicale. </a:t>
            </a:r>
          </a:p>
          <a:p>
            <a:pPr marL="342900" lvl="0" indent="-342900" rtl="0">
              <a:buFont typeface="Arial" panose="020B0604020202020204" pitchFamily="34" charset="0"/>
              <a:buChar char="•"/>
            </a:pPr>
            <a:r>
              <a:rPr sz="2400" dirty="0"/>
              <a:t>Jouez et prenez le temps de vous divertir. </a:t>
            </a:r>
          </a:p>
          <a:p>
            <a:pPr marL="342900" lvl="0" indent="-342900" rtl="0">
              <a:buFont typeface="Arial" panose="020B0604020202020204" pitchFamily="34" charset="0"/>
              <a:buChar char="•"/>
            </a:pPr>
            <a:r>
              <a:rPr sz="2400" dirty="0"/>
              <a:t>Essayez délibérément de vous détendre en faisant des choses que vous appréciez, comme de la méditation ou du yoga. </a:t>
            </a:r>
          </a:p>
          <a:p>
            <a:pPr marL="342900" lvl="0" indent="-342900">
              <a:buFont typeface="Arial" panose="020B0604020202020204" pitchFamily="34" charset="0"/>
              <a:buChar char="•"/>
            </a:pPr>
            <a:endParaRPr lang="da-DK" dirty="0"/>
          </a:p>
        </p:txBody>
      </p:sp>
      <p:sp>
        <p:nvSpPr>
          <p:cNvPr id="3" name="Rectangle 2"/>
          <p:cNvSpPr/>
          <p:nvPr/>
        </p:nvSpPr>
        <p:spPr>
          <a:xfrm>
            <a:off x="584571" y="501922"/>
            <a:ext cx="8019554" cy="1077218"/>
          </a:xfrm>
          <a:prstGeom prst="rect">
            <a:avLst/>
          </a:prstGeom>
        </p:spPr>
        <p:txBody>
          <a:bodyPr wrap="square">
            <a:spAutoFit/>
          </a:bodyPr>
          <a:lstStyle/>
          <a:p>
            <a:pPr rtl="0"/>
            <a:r>
              <a:rPr sz="3200" b="1" dirty="0"/>
              <a:t>Rappels sur l'auto-prise en charge des volontaires (3) </a:t>
            </a:r>
          </a:p>
        </p:txBody>
      </p:sp>
    </p:spTree>
    <p:extLst>
      <p:ext uri="{BB962C8B-B14F-4D97-AF65-F5344CB8AC3E}">
        <p14:creationId xmlns:p14="http://schemas.microsoft.com/office/powerpoint/2010/main" val="3429586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99792" y="790483"/>
            <a:ext cx="3600400" cy="584775"/>
          </a:xfrm>
          <a:prstGeom prst="rect">
            <a:avLst/>
          </a:prstGeom>
        </p:spPr>
        <p:txBody>
          <a:bodyPr wrap="square">
            <a:spAutoFit/>
          </a:bodyPr>
          <a:lstStyle/>
          <a:p>
            <a:pPr rtl="0"/>
            <a:r>
              <a:rPr sz="3200" b="1" dirty="0"/>
              <a:t>Soutien par les pairs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719405"/>
            <a:ext cx="5314505" cy="5021963"/>
          </a:xfrm>
          <a:prstGeom prst="rect">
            <a:avLst/>
          </a:prstGeom>
        </p:spPr>
      </p:pic>
    </p:spTree>
    <p:extLst>
      <p:ext uri="{BB962C8B-B14F-4D97-AF65-F5344CB8AC3E}">
        <p14:creationId xmlns:p14="http://schemas.microsoft.com/office/powerpoint/2010/main" val="2622733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55776" y="765756"/>
            <a:ext cx="3744416" cy="584775"/>
          </a:xfrm>
          <a:prstGeom prst="rect">
            <a:avLst/>
          </a:prstGeom>
        </p:spPr>
        <p:txBody>
          <a:bodyPr wrap="square">
            <a:spAutoFit/>
          </a:bodyPr>
          <a:lstStyle/>
          <a:p>
            <a:pPr rtl="0"/>
            <a:r>
              <a:rPr sz="3200" b="1" dirty="0"/>
              <a:t>Soutien par les pairs </a:t>
            </a:r>
          </a:p>
        </p:txBody>
      </p:sp>
      <p:sp>
        <p:nvSpPr>
          <p:cNvPr id="2" name="Rectangle 1"/>
          <p:cNvSpPr/>
          <p:nvPr/>
        </p:nvSpPr>
        <p:spPr>
          <a:xfrm>
            <a:off x="755576" y="1916831"/>
            <a:ext cx="6984776" cy="4431983"/>
          </a:xfrm>
          <a:prstGeom prst="rect">
            <a:avLst/>
          </a:prstGeom>
        </p:spPr>
        <p:txBody>
          <a:bodyPr wrap="square">
            <a:spAutoFit/>
          </a:bodyPr>
          <a:lstStyle/>
          <a:p>
            <a:pPr rtl="0"/>
            <a:r>
              <a:rPr sz="2400" dirty="0"/>
              <a:t>Le soutien par les pairs</a:t>
            </a:r>
          </a:p>
          <a:p>
            <a:pPr marL="342900" indent="-342900" rtl="0">
              <a:buFont typeface="Arial"/>
              <a:buChar char="•"/>
            </a:pPr>
            <a:r>
              <a:rPr sz="2400" dirty="0"/>
              <a:t>consiste à proposer de l'aide à quelqu'un qui se trouve dans une position identique à celle de la personne qui apporte son soutien ;</a:t>
            </a:r>
          </a:p>
          <a:p>
            <a:pPr marL="342900" indent="-342900" rtl="0">
              <a:buFont typeface="Arial" panose="020B0604020202020204" pitchFamily="34" charset="0"/>
              <a:buChar char="•"/>
            </a:pPr>
            <a:r>
              <a:rPr sz="2400" dirty="0"/>
              <a:t>est une stratégie utile pour s'adapter et gérer le stress ;</a:t>
            </a:r>
          </a:p>
          <a:p>
            <a:pPr marL="342900" indent="-342900" rtl="0">
              <a:buFont typeface="Arial" panose="020B0604020202020204" pitchFamily="34" charset="0"/>
              <a:buChar char="•"/>
            </a:pPr>
            <a:r>
              <a:rPr sz="2400" dirty="0"/>
              <a:t>utilise à bon escient les ressources disponibles au sein de l'organisation et parmi les volontaires ; </a:t>
            </a:r>
          </a:p>
          <a:p>
            <a:pPr marL="342900" indent="-342900" rtl="0">
              <a:buFont typeface="Arial" panose="020B0604020202020204" pitchFamily="34" charset="0"/>
              <a:buChar char="•"/>
            </a:pPr>
            <a:r>
              <a:rPr sz="2400" dirty="0"/>
              <a:t>est un processus actif qui exige l'implication des pairs dans la réciprocité de leur soutien et qui crée le temps et l'espace nécessaires pour dialoguer sur les réactions, les sentiments et les mécanismes d'adaptation.</a:t>
            </a:r>
          </a:p>
          <a:p>
            <a:pPr marL="342900" indent="-342900">
              <a:buFont typeface="Arial" panose="020B0604020202020204" pitchFamily="34" charset="0"/>
              <a:buChar char="•"/>
            </a:pPr>
            <a:endParaRPr lang="da-DK" sz="2400" dirty="0"/>
          </a:p>
          <a:p>
            <a:endParaRPr lang="da-DK" dirty="0"/>
          </a:p>
        </p:txBody>
      </p:sp>
    </p:spTree>
    <p:extLst>
      <p:ext uri="{BB962C8B-B14F-4D97-AF65-F5344CB8AC3E}">
        <p14:creationId xmlns:p14="http://schemas.microsoft.com/office/powerpoint/2010/main" val="56016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383076" y="408299"/>
            <a:ext cx="8229600" cy="1143000"/>
          </a:xfrm>
        </p:spPr>
        <p:txBody>
          <a:bodyPr>
            <a:normAutofit/>
          </a:bodyPr>
          <a:lstStyle/>
          <a:p>
            <a:pPr rtl="0"/>
            <a:r>
              <a:rPr sz="3200" b="1" dirty="0"/>
              <a:t>Programme de formation</a:t>
            </a:r>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418439126"/>
              </p:ext>
            </p:extLst>
          </p:nvPr>
        </p:nvGraphicFramePr>
        <p:xfrm>
          <a:off x="1907704" y="1772816"/>
          <a:ext cx="5139234" cy="4838618"/>
        </p:xfrm>
        <a:graphic>
          <a:graphicData uri="http://schemas.openxmlformats.org/drawingml/2006/table">
            <a:tbl>
              <a:tblPr firstRow="1" firstCol="1" bandRow="1"/>
              <a:tblGrid>
                <a:gridCol w="1495400"/>
                <a:gridCol w="3643834"/>
              </a:tblGrid>
              <a:tr h="157366">
                <a:tc gridSpan="2">
                  <a:txBody>
                    <a:bodyPr/>
                    <a:lstStyle/>
                    <a:p>
                      <a:pPr rtl="0">
                        <a:spcAft>
                          <a:spcPts val="0"/>
                        </a:spcAft>
                      </a:pPr>
                      <a:r>
                        <a:rPr sz="1000" b="1" dirty="0">
                          <a:latin typeface="Verdana"/>
                          <a:ea typeface="Times New Roman"/>
                          <a:cs typeface="Calibri"/>
                        </a:rPr>
                        <a:t>Prendre soin des volontaires : formation élémentaire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da-DK"/>
                    </a:p>
                  </a:txBody>
                  <a:tcPr/>
                </a:tc>
              </a:tr>
              <a:tr h="157366">
                <a:tc gridSpan="2">
                  <a:txBody>
                    <a:bodyPr/>
                    <a:lstStyle/>
                    <a:p>
                      <a:pPr rtl="0">
                        <a:spcAft>
                          <a:spcPts val="0"/>
                        </a:spcAft>
                      </a:pPr>
                      <a:r>
                        <a:rPr sz="1000" b="1">
                          <a:latin typeface="Calibri"/>
                          <a:ea typeface="Times New Roman"/>
                          <a:cs typeface="Calibri"/>
                        </a:rPr>
                        <a:t>JOUR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da-DK"/>
                    </a:p>
                  </a:txBody>
                  <a:tcPr/>
                </a:tc>
              </a:tr>
              <a:tr h="157366">
                <a:tc>
                  <a:txBody>
                    <a:bodyPr/>
                    <a:lstStyle/>
                    <a:p>
                      <a:pPr rtl="0">
                        <a:spcAft>
                          <a:spcPts val="0"/>
                        </a:spcAft>
                      </a:pPr>
                      <a:r>
                        <a:rPr sz="1000" b="1">
                          <a:latin typeface="Calibri"/>
                          <a:ea typeface="Times New Roman"/>
                          <a:cs typeface="Calibri"/>
                        </a:rPr>
                        <a:t>Horaires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b="1">
                          <a:latin typeface="Calibri"/>
                          <a:ea typeface="Times New Roman"/>
                          <a:cs typeface="Calibri"/>
                        </a:rPr>
                        <a:t>Section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974">
                <a:tc>
                  <a:txBody>
                    <a:bodyPr/>
                    <a:lstStyle/>
                    <a:p>
                      <a:pPr rtl="0">
                        <a:spcAft>
                          <a:spcPts val="0"/>
                        </a:spcAft>
                      </a:pPr>
                      <a:r>
                        <a:rPr sz="1000">
                          <a:latin typeface="Calibri"/>
                          <a:ea typeface="Times New Roman"/>
                          <a:cs typeface="Calibri"/>
                        </a:rPr>
                        <a:t>9 h 00-10 h 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dirty="0">
                          <a:latin typeface="Calibri"/>
                          <a:ea typeface="Times New Roman"/>
                          <a:cs typeface="Calibri"/>
                        </a:rPr>
                        <a:t>Accueil, présentation du programme de formation et des règles élémentaires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10 h 00-10 h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dirty="0">
                          <a:latin typeface="Calibri"/>
                          <a:ea typeface="Times New Roman"/>
                          <a:cs typeface="Calibri"/>
                        </a:rPr>
                        <a:t>1. Comprendre le soutien psychosocial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10 h 30-10 h 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a:latin typeface="Calibri"/>
                          <a:ea typeface="Times New Roman"/>
                          <a:cs typeface="Calibri"/>
                        </a:rPr>
                        <a:t>PAUSE-CAFÉ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10 h 45-12 h 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dirty="0">
                          <a:latin typeface="Calibri"/>
                          <a:ea typeface="Times New Roman"/>
                          <a:cs typeface="Calibri"/>
                        </a:rPr>
                        <a:t>2. Risques, résilience et facteurs protecteurs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12 h 00-13 h 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a:latin typeface="Calibri"/>
                          <a:ea typeface="Times New Roman"/>
                          <a:cs typeface="Calibri"/>
                        </a:rPr>
                        <a:t>3. Auto-prise en charge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13 h 00-14 h 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a:latin typeface="Calibri"/>
                          <a:ea typeface="Times New Roman"/>
                          <a:cs typeface="Calibri"/>
                        </a:rPr>
                        <a:t>DÉJEUNER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14 h 00-15 h 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a:latin typeface="Calibri"/>
                          <a:ea typeface="Times New Roman"/>
                          <a:cs typeface="Calibri"/>
                        </a:rPr>
                        <a:t>4. Soutien par les pairs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15 h 00-15 h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a:latin typeface="Calibri"/>
                          <a:ea typeface="Times New Roman"/>
                          <a:cs typeface="Calibri"/>
                        </a:rPr>
                        <a:t>PAUSE-CAFÉ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15 h 15-16 h 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dirty="0">
                          <a:latin typeface="Calibri"/>
                          <a:ea typeface="Times New Roman"/>
                          <a:cs typeface="Calibri"/>
                        </a:rPr>
                        <a:t>5. Premiers secours psychologiques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16 h 45-17 h 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a:latin typeface="Calibri"/>
                          <a:ea typeface="Times New Roman"/>
                          <a:cs typeface="Calibri"/>
                        </a:rPr>
                        <a:t>Conclusion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gridSpan="2">
                  <a:txBody>
                    <a:bodyPr/>
                    <a:lstStyle/>
                    <a:p>
                      <a:pPr rtl="0">
                        <a:spcAft>
                          <a:spcPts val="0"/>
                        </a:spcAft>
                      </a:pPr>
                      <a:r>
                        <a:rPr sz="1000" b="1">
                          <a:latin typeface="Calibri"/>
                          <a:ea typeface="Times New Roman"/>
                          <a:cs typeface="Calibri"/>
                        </a:rPr>
                        <a:t>JOUR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da-DK"/>
                    </a:p>
                  </a:txBody>
                  <a:tcPr/>
                </a:tc>
              </a:tr>
              <a:tr h="157366">
                <a:tc>
                  <a:txBody>
                    <a:bodyPr/>
                    <a:lstStyle/>
                    <a:p>
                      <a:pPr rtl="0">
                        <a:spcAft>
                          <a:spcPts val="0"/>
                        </a:spcAft>
                      </a:pPr>
                      <a:r>
                        <a:rPr sz="1000">
                          <a:latin typeface="Calibri"/>
                          <a:ea typeface="Times New Roman"/>
                          <a:cs typeface="Calibri"/>
                        </a:rPr>
                        <a:t>9 h 00-9 h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a:latin typeface="Calibri"/>
                          <a:ea typeface="Times New Roman"/>
                          <a:cs typeface="Calibri"/>
                        </a:rPr>
                        <a:t>Admission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32">
                <a:tc>
                  <a:txBody>
                    <a:bodyPr/>
                    <a:lstStyle/>
                    <a:p>
                      <a:pPr rtl="0">
                        <a:spcAft>
                          <a:spcPts val="0"/>
                        </a:spcAft>
                      </a:pPr>
                      <a:r>
                        <a:rPr sz="1000">
                          <a:latin typeface="Calibri"/>
                          <a:ea typeface="Times New Roman"/>
                          <a:cs typeface="Calibri"/>
                        </a:rPr>
                        <a:t>9 h 15-10 h 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dirty="0">
                          <a:latin typeface="Calibri"/>
                          <a:ea typeface="Times New Roman"/>
                          <a:cs typeface="Calibri"/>
                        </a:rPr>
                        <a:t>6. Mettre en place des </a:t>
                      </a:r>
                      <a:r>
                        <a:rPr sz="1000" dirty="0" smtClean="0">
                          <a:latin typeface="Calibri"/>
                          <a:ea typeface="Times New Roman"/>
                          <a:cs typeface="Calibri"/>
                        </a:rPr>
                        <a:t> </a:t>
                      </a:r>
                      <a:r>
                        <a:rPr lang="da-DK" sz="1000" dirty="0" smtClean="0">
                          <a:latin typeface="+mn-lt"/>
                          <a:ea typeface="Times New Roman"/>
                          <a:cs typeface="Calibri"/>
                        </a:rPr>
                        <a:t>dispositifs  </a:t>
                      </a:r>
                      <a:r>
                        <a:rPr sz="1000" dirty="0" smtClean="0">
                          <a:latin typeface="Calibri"/>
                          <a:ea typeface="Times New Roman"/>
                          <a:cs typeface="Calibri"/>
                        </a:rPr>
                        <a:t>de </a:t>
                      </a:r>
                      <a:r>
                        <a:rPr sz="1000" dirty="0">
                          <a:latin typeface="Calibri"/>
                          <a:ea typeface="Times New Roman"/>
                          <a:cs typeface="Calibri"/>
                        </a:rPr>
                        <a:t>soutien psychosocial destinés aux volontaires</a:t>
                      </a:r>
                    </a:p>
                    <a:p>
                      <a:pPr marL="628650" lvl="1" indent="-171450" rtl="0">
                        <a:spcAft>
                          <a:spcPts val="0"/>
                        </a:spcAft>
                        <a:buFont typeface="Arial"/>
                        <a:buChar char="•"/>
                      </a:pPr>
                      <a:r>
                        <a:rPr sz="1000" dirty="0">
                          <a:latin typeface="Calibri"/>
                          <a:ea typeface="Times New Roman"/>
                          <a:cs typeface="Calibri"/>
                        </a:rPr>
                        <a:t>Stratégies de soutien au niveau de chaque phase d'intervention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10 h 00-10 h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a:latin typeface="Calibri"/>
                          <a:ea typeface="Times New Roman"/>
                          <a:cs typeface="Calibri"/>
                        </a:rPr>
                        <a:t>PAUSE-CAFÉ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140">
                <a:tc>
                  <a:txBody>
                    <a:bodyPr/>
                    <a:lstStyle/>
                    <a:p>
                      <a:pPr rtl="0">
                        <a:spcAft>
                          <a:spcPts val="0"/>
                        </a:spcAft>
                      </a:pPr>
                      <a:r>
                        <a:rPr sz="1000">
                          <a:latin typeface="Calibri"/>
                          <a:ea typeface="Times New Roman"/>
                          <a:cs typeface="Calibri"/>
                        </a:rPr>
                        <a:t>10 h 15-11 h 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0" lvl="1" indent="-171450" rtl="0">
                        <a:spcAft>
                          <a:spcPts val="0"/>
                        </a:spcAft>
                        <a:buFont typeface="Arial"/>
                        <a:buChar char="•"/>
                      </a:pPr>
                      <a:r>
                        <a:rPr sz="1000" dirty="0">
                          <a:latin typeface="Calibri"/>
                          <a:ea typeface="Times New Roman"/>
                          <a:cs typeface="Calibri"/>
                        </a:rPr>
                        <a:t>Analyser et comprendre les stratégies de soutien actuelles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11 h 00-12 h 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0" lvl="1" indent="-171450" rtl="0">
                        <a:spcAft>
                          <a:spcPts val="0"/>
                        </a:spcAft>
                        <a:buFont typeface="Arial"/>
                        <a:buChar char="•"/>
                      </a:pPr>
                      <a:r>
                        <a:rPr sz="1000" dirty="0">
                          <a:latin typeface="Calibri"/>
                          <a:ea typeface="Times New Roman"/>
                          <a:cs typeface="Calibri"/>
                        </a:rPr>
                        <a:t>Développer des stratégies de soutien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12 h 00-13 h 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a:latin typeface="Calibri"/>
                          <a:ea typeface="Times New Roman"/>
                          <a:cs typeface="Calibri"/>
                        </a:rPr>
                        <a:t>7. Contrôle et évaluation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13 h 00-14 h 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a:latin typeface="Calibri"/>
                          <a:ea typeface="Times New Roman"/>
                          <a:cs typeface="Calibri"/>
                        </a:rPr>
                        <a:t>DÉJEUNER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14 h 00-15 h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a:latin typeface="Calibri"/>
                          <a:ea typeface="Times New Roman"/>
                          <a:cs typeface="Calibri"/>
                        </a:rPr>
                        <a:t>8. Communiquer le message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15 h 15-15 h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a:latin typeface="Calibri"/>
                          <a:ea typeface="Times New Roman"/>
                          <a:cs typeface="Calibri"/>
                        </a:rPr>
                        <a:t>PAUSE-CAFÉ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15 h 30-16 h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dirty="0">
                          <a:latin typeface="Calibri"/>
                          <a:ea typeface="Times New Roman"/>
                          <a:cs typeface="Calibri"/>
                        </a:rPr>
                        <a:t>9. Développer</a:t>
                      </a:r>
                      <a:r>
                        <a:rPr sz="1000" baseline="0" dirty="0">
                          <a:latin typeface="Calibri"/>
                          <a:ea typeface="Times New Roman"/>
                          <a:cs typeface="Calibri"/>
                        </a:rPr>
                        <a:t> un plan d'action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16 h 15-16 h 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dirty="0">
                          <a:latin typeface="Calibri"/>
                          <a:ea typeface="Times New Roman"/>
                          <a:cs typeface="Calibri"/>
                        </a:rPr>
                        <a:t>10. Évaluation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66">
                <a:tc>
                  <a:txBody>
                    <a:bodyPr/>
                    <a:lstStyle/>
                    <a:p>
                      <a:pPr rtl="0">
                        <a:spcAft>
                          <a:spcPts val="0"/>
                        </a:spcAft>
                      </a:pPr>
                      <a:r>
                        <a:rPr sz="1000">
                          <a:latin typeface="Calibri"/>
                          <a:ea typeface="Times New Roman"/>
                          <a:cs typeface="Calibri"/>
                        </a:rPr>
                        <a:t>16 h 45-17 h 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Aft>
                          <a:spcPts val="0"/>
                        </a:spcAft>
                      </a:pPr>
                      <a:r>
                        <a:rPr sz="1000" dirty="0">
                          <a:latin typeface="Calibri"/>
                          <a:ea typeface="Times New Roman"/>
                          <a:cs typeface="Calibri"/>
                        </a:rPr>
                        <a:t>Conclusion et salutations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9945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5533" y="1565067"/>
            <a:ext cx="7965802" cy="3785652"/>
          </a:xfrm>
          <a:prstGeom prst="rect">
            <a:avLst/>
          </a:prstGeom>
        </p:spPr>
        <p:txBody>
          <a:bodyPr wrap="square">
            <a:spAutoFit/>
          </a:bodyPr>
          <a:lstStyle/>
          <a:p>
            <a:pPr marL="342900" lvl="0" indent="-342900" rtl="0">
              <a:buFont typeface="Arial" panose="020B0604020202020204" pitchFamily="34" charset="0"/>
              <a:buChar char="•"/>
            </a:pPr>
            <a:r>
              <a:rPr sz="2400" dirty="0"/>
              <a:t>Sa mise en œuvre est souvent rapide dès lors que les mécanismes sont en place. </a:t>
            </a:r>
          </a:p>
          <a:p>
            <a:pPr marL="342900" lvl="0" indent="-342900" rtl="0">
              <a:buFont typeface="Arial" panose="020B0604020202020204" pitchFamily="34" charset="0"/>
              <a:buChar char="•"/>
            </a:pPr>
            <a:r>
              <a:rPr sz="2400" dirty="0"/>
              <a:t>Le soutien par les pairs permet souvent d'empêcher que les volontaires souffrant de stress ne développent d'autres problèmes. </a:t>
            </a:r>
          </a:p>
          <a:p>
            <a:pPr marL="342900" lvl="0" indent="-342900" rtl="0">
              <a:buFont typeface="Arial" panose="020B0604020202020204" pitchFamily="34" charset="0"/>
              <a:buChar char="•"/>
            </a:pPr>
            <a:r>
              <a:rPr sz="2400" dirty="0"/>
              <a:t>Le fait de partager des difficultés avec ses pairs diminue les malentendus ou l'interprétation erronée de comportements, etc.</a:t>
            </a:r>
          </a:p>
          <a:p>
            <a:pPr marL="342900" lvl="0" indent="-342900" rtl="0">
              <a:buFont typeface="Arial" panose="020B0604020202020204" pitchFamily="34" charset="0"/>
              <a:buChar char="•"/>
            </a:pPr>
            <a:r>
              <a:rPr sz="2400" dirty="0"/>
              <a:t>Les volontaires sont ainsi en mesure d'apprendre d'autrui des manières de s'adapter et, ainsi, de renforcer leurs propres aptitudes à l'adaptation. </a:t>
            </a:r>
          </a:p>
          <a:p>
            <a:pPr marL="342900" lvl="0" indent="-342900" rtl="0">
              <a:buFont typeface="Arial" panose="020B0604020202020204" pitchFamily="34" charset="0"/>
              <a:buChar char="•"/>
            </a:pPr>
            <a:r>
              <a:rPr sz="2400" dirty="0"/>
              <a:t>Se rencontrer en groupe permet d'atténuer les peurs ou la stigmatisation associée(s) à l'expression des émotions et au fait de demander de l'aide.</a:t>
            </a:r>
          </a:p>
        </p:txBody>
      </p:sp>
      <p:sp>
        <p:nvSpPr>
          <p:cNvPr id="3" name="Rectangle 2"/>
          <p:cNvSpPr/>
          <p:nvPr/>
        </p:nvSpPr>
        <p:spPr>
          <a:xfrm>
            <a:off x="1835697" y="768715"/>
            <a:ext cx="6167288" cy="584776"/>
          </a:xfrm>
          <a:prstGeom prst="rect">
            <a:avLst/>
          </a:prstGeom>
        </p:spPr>
        <p:txBody>
          <a:bodyPr wrap="square">
            <a:spAutoFit/>
          </a:bodyPr>
          <a:lstStyle/>
          <a:p>
            <a:pPr rtl="0"/>
            <a:r>
              <a:rPr sz="3200" b="1" dirty="0"/>
              <a:t>Avantages du soutien par les pairs </a:t>
            </a:r>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a:xfrm>
            <a:off x="457200" y="1772816"/>
            <a:ext cx="8229600" cy="4353347"/>
          </a:xfrm>
        </p:spPr>
        <p:txBody>
          <a:bodyPr>
            <a:normAutofit/>
          </a:bodyPr>
          <a:lstStyle/>
          <a:p>
            <a:pPr marL="0" indent="0">
              <a:buNone/>
            </a:pPr>
            <a:endParaRPr lang="da-DK" sz="2400" dirty="0" smtClean="0"/>
          </a:p>
          <a:p>
            <a:pPr marL="0" indent="0">
              <a:buNone/>
            </a:pPr>
            <a:endParaRPr lang="da-DK" sz="2400" dirty="0" smtClean="0"/>
          </a:p>
          <a:p>
            <a:pPr marL="0" indent="0">
              <a:buNone/>
            </a:pPr>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5312" y="1700808"/>
            <a:ext cx="7965802" cy="2308324"/>
          </a:xfrm>
          <a:prstGeom prst="rect">
            <a:avLst/>
          </a:prstGeom>
        </p:spPr>
        <p:txBody>
          <a:bodyPr wrap="square">
            <a:spAutoFit/>
          </a:bodyPr>
          <a:lstStyle/>
          <a:p>
            <a:pPr lvl="0"/>
            <a:endParaRPr lang="en-GB" sz="2400" dirty="0" smtClean="0"/>
          </a:p>
          <a:p>
            <a:pPr lvl="0" rtl="0"/>
            <a:r>
              <a:rPr sz="2400" dirty="0"/>
              <a:t>Il existe différentes façons d'offrir du soutien par les pairs, notamment :</a:t>
            </a:r>
          </a:p>
          <a:p>
            <a:pPr lvl="0"/>
            <a:endParaRPr lang="en-GB" sz="2400" dirty="0" smtClean="0"/>
          </a:p>
          <a:p>
            <a:pPr marL="342900" lvl="0" indent="-342900" rtl="0">
              <a:buFont typeface="Arial" panose="020B0604020202020204" pitchFamily="34" charset="0"/>
              <a:buChar char="•"/>
            </a:pPr>
            <a:r>
              <a:rPr sz="2400" dirty="0"/>
              <a:t>les systèmes de parrainage</a:t>
            </a:r>
          </a:p>
          <a:p>
            <a:pPr marL="342900" lvl="0" indent="-342900" rtl="0">
              <a:buFont typeface="Arial" panose="020B0604020202020204" pitchFamily="34" charset="0"/>
              <a:buChar char="•"/>
            </a:pPr>
            <a:r>
              <a:rPr sz="2400" dirty="0"/>
              <a:t>les réunions de soutien de groupes de pairs</a:t>
            </a:r>
          </a:p>
          <a:p>
            <a:pPr marL="342900" lvl="0" indent="-342900" rtl="0">
              <a:buFont typeface="Arial" panose="020B0604020202020204" pitchFamily="34" charset="0"/>
              <a:buChar char="•"/>
            </a:pPr>
            <a:r>
              <a:rPr sz="2400" dirty="0"/>
              <a:t>les pairs formés au soutien de leurs semblables</a:t>
            </a:r>
          </a:p>
        </p:txBody>
      </p:sp>
      <p:sp>
        <p:nvSpPr>
          <p:cNvPr id="3" name="Rectangle 2"/>
          <p:cNvSpPr/>
          <p:nvPr/>
        </p:nvSpPr>
        <p:spPr>
          <a:xfrm>
            <a:off x="449078" y="514052"/>
            <a:ext cx="8182036" cy="584775"/>
          </a:xfrm>
          <a:prstGeom prst="rect">
            <a:avLst/>
          </a:prstGeom>
        </p:spPr>
        <p:txBody>
          <a:bodyPr wrap="square">
            <a:spAutoFit/>
          </a:bodyPr>
          <a:lstStyle/>
          <a:p>
            <a:r>
              <a:rPr sz="3200" b="1" dirty="0"/>
              <a:t>Installer des </a:t>
            </a:r>
            <a:r>
              <a:rPr lang="da-DK" sz="3200" b="1" dirty="0" smtClean="0"/>
              <a:t>dispositifs </a:t>
            </a:r>
            <a:r>
              <a:rPr sz="3200" b="1" dirty="0" smtClean="0"/>
              <a:t>de </a:t>
            </a:r>
            <a:r>
              <a:rPr sz="3200" b="1" dirty="0"/>
              <a:t>soutien par les pairs </a:t>
            </a:r>
          </a:p>
        </p:txBody>
      </p:sp>
    </p:spTree>
    <p:extLst>
      <p:ext uri="{BB962C8B-B14F-4D97-AF65-F5344CB8AC3E}">
        <p14:creationId xmlns:p14="http://schemas.microsoft.com/office/powerpoint/2010/main" val="3212332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a:xfrm>
            <a:off x="457200" y="1916832"/>
            <a:ext cx="8229600" cy="4209331"/>
          </a:xfrm>
        </p:spPr>
        <p:txBody>
          <a:bodyPr>
            <a:normAutofit/>
          </a:bodyPr>
          <a:lstStyle/>
          <a:p>
            <a:pPr marL="0" indent="0">
              <a:buNone/>
            </a:pPr>
            <a:endParaRPr lang="da-DK" sz="2400" dirty="0" smtClean="0"/>
          </a:p>
          <a:p>
            <a:pPr marL="0" indent="0">
              <a:buNone/>
            </a:pPr>
            <a:endParaRPr lang="da-DK" sz="2400" dirty="0"/>
          </a:p>
          <a:p>
            <a:pPr marL="0" indent="0">
              <a:buNone/>
            </a:pPr>
            <a:endParaRPr lang="da-DK" sz="2400" dirty="0" smtClean="0"/>
          </a:p>
          <a:p>
            <a:pPr marL="0" indent="0">
              <a:buNone/>
            </a:pPr>
            <a:endParaRPr lang="da-DK" sz="2400" dirty="0" smtClean="0"/>
          </a:p>
          <a:p>
            <a:pPr marL="0" indent="0">
              <a:buNone/>
            </a:pPr>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5312" y="1700808"/>
            <a:ext cx="7965802" cy="3416320"/>
          </a:xfrm>
          <a:prstGeom prst="rect">
            <a:avLst/>
          </a:prstGeom>
        </p:spPr>
        <p:txBody>
          <a:bodyPr wrap="square">
            <a:spAutoFit/>
          </a:bodyPr>
          <a:lstStyle/>
          <a:p>
            <a:pPr lvl="0"/>
            <a:endParaRPr lang="en-GB" sz="2400" dirty="0" smtClean="0"/>
          </a:p>
          <a:p>
            <a:pPr lvl="0" rtl="0"/>
            <a:r>
              <a:rPr sz="2400" i="1" dirty="0"/>
              <a:t>Formez trois groupes :</a:t>
            </a:r>
          </a:p>
          <a:p>
            <a:pPr lvl="0"/>
            <a:endParaRPr lang="en-GB" sz="2400" b="1" dirty="0"/>
          </a:p>
          <a:p>
            <a:pPr lvl="0" rtl="0"/>
            <a:r>
              <a:rPr sz="2400" b="1" dirty="0"/>
              <a:t>Groupe 1</a:t>
            </a:r>
            <a:r>
              <a:rPr sz="2400" dirty="0"/>
              <a:t>: énumérez cinq éléments clés du soutien par les pairs.</a:t>
            </a:r>
          </a:p>
          <a:p>
            <a:pPr lvl="0"/>
            <a:endParaRPr lang="da-DK" sz="2400" dirty="0" smtClean="0"/>
          </a:p>
          <a:p>
            <a:pPr lvl="0" rtl="0"/>
            <a:r>
              <a:rPr sz="2400" b="1" dirty="0"/>
              <a:t>Groupe 2</a:t>
            </a:r>
            <a:r>
              <a:rPr sz="2400" dirty="0"/>
              <a:t>: énumérez cinq points dont il faut tenir compte lorsque l'on organise des réunions de soutien par les pairs.</a:t>
            </a:r>
          </a:p>
          <a:p>
            <a:pPr lvl="0"/>
            <a:endParaRPr lang="da-DK" sz="2400" dirty="0" smtClean="0"/>
          </a:p>
          <a:p>
            <a:pPr lvl="0" rtl="0"/>
            <a:r>
              <a:rPr sz="2400" b="1" dirty="0"/>
              <a:t>Groupe 3</a:t>
            </a:r>
            <a:r>
              <a:rPr sz="2400" dirty="0"/>
              <a:t>: énumérez cinq sujets pour la formation au soutien par les pairs.</a:t>
            </a:r>
          </a:p>
        </p:txBody>
      </p:sp>
      <p:sp>
        <p:nvSpPr>
          <p:cNvPr id="3" name="Rectangle 2"/>
          <p:cNvSpPr/>
          <p:nvPr/>
        </p:nvSpPr>
        <p:spPr>
          <a:xfrm>
            <a:off x="646499" y="777079"/>
            <a:ext cx="8189999" cy="584775"/>
          </a:xfrm>
          <a:prstGeom prst="rect">
            <a:avLst/>
          </a:prstGeom>
        </p:spPr>
        <p:txBody>
          <a:bodyPr wrap="none">
            <a:spAutoFit/>
          </a:bodyPr>
          <a:lstStyle/>
          <a:p>
            <a:r>
              <a:rPr sz="3200" b="1" dirty="0"/>
              <a:t>Installer des </a:t>
            </a:r>
            <a:r>
              <a:rPr lang="da-DK" sz="3200" b="1" dirty="0" smtClean="0"/>
              <a:t>dispositifs </a:t>
            </a:r>
            <a:r>
              <a:rPr sz="3200" b="1" dirty="0" smtClean="0"/>
              <a:t>de </a:t>
            </a:r>
            <a:r>
              <a:rPr sz="3200" b="1" dirty="0"/>
              <a:t>soutien par les pairs </a:t>
            </a:r>
          </a:p>
        </p:txBody>
      </p:sp>
    </p:spTree>
    <p:extLst>
      <p:ext uri="{BB962C8B-B14F-4D97-AF65-F5344CB8AC3E}">
        <p14:creationId xmlns:p14="http://schemas.microsoft.com/office/powerpoint/2010/main" val="3212332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rtl="0"/>
            <a:r>
              <a:rPr lang="en-GB" sz="3600" b="1" dirty="0" smtClean="0"/>
              <a:t/>
            </a:r>
            <a:br>
              <a:rPr lang="en-GB" sz="3600" b="1" dirty="0" smtClean="0"/>
            </a:br>
            <a:r>
              <a:rPr sz="3600" b="1" dirty="0"/>
              <a:t>Conseils pour les pairs formés au soutien</a:t>
            </a: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7584" y="2058434"/>
            <a:ext cx="7128792" cy="3046988"/>
          </a:xfrm>
          <a:prstGeom prst="rect">
            <a:avLst/>
          </a:prstGeom>
        </p:spPr>
        <p:txBody>
          <a:bodyPr wrap="square">
            <a:spAutoFit/>
          </a:bodyPr>
          <a:lstStyle/>
          <a:p>
            <a:pPr marL="342900" lvl="0" indent="-342900" rtl="0">
              <a:buFont typeface="Arial" panose="020B0604020202020204" pitchFamily="34" charset="0"/>
              <a:buChar char="•"/>
            </a:pPr>
            <a:r>
              <a:rPr sz="2400" dirty="0"/>
              <a:t>Être disponible</a:t>
            </a:r>
          </a:p>
          <a:p>
            <a:pPr marL="342900" lvl="0" indent="-342900" rtl="0">
              <a:buFont typeface="Arial" panose="020B0604020202020204" pitchFamily="34" charset="0"/>
              <a:buChar char="•"/>
            </a:pPr>
            <a:r>
              <a:rPr sz="2400" dirty="0"/>
              <a:t>Gérer la situation et localiser les ressources</a:t>
            </a:r>
          </a:p>
          <a:p>
            <a:pPr marL="342900" lvl="0" indent="-342900" rtl="0">
              <a:buFont typeface="Arial" panose="020B0604020202020204" pitchFamily="34" charset="0"/>
              <a:buChar char="•"/>
            </a:pPr>
            <a:r>
              <a:rPr sz="2400" dirty="0"/>
              <a:t>Fournir des informations</a:t>
            </a:r>
          </a:p>
          <a:p>
            <a:pPr marL="342900" lvl="0" indent="-342900" rtl="0">
              <a:buFont typeface="Arial" panose="020B0604020202020204" pitchFamily="34" charset="0"/>
              <a:buChar char="•"/>
            </a:pPr>
            <a:r>
              <a:rPr sz="2400" dirty="0"/>
              <a:t>Aider la personne à laquelle l'on apporte son aide à reprendre le contrôle</a:t>
            </a:r>
          </a:p>
          <a:p>
            <a:pPr marL="342900" lvl="0" indent="-342900" rtl="0">
              <a:buFont typeface="Arial" panose="020B0604020202020204" pitchFamily="34" charset="0"/>
              <a:buChar char="•"/>
            </a:pPr>
            <a:r>
              <a:rPr sz="2400" dirty="0"/>
              <a:t>Encourager</a:t>
            </a:r>
          </a:p>
          <a:p>
            <a:pPr marL="342900" lvl="0" indent="-342900" rtl="0">
              <a:buFont typeface="Arial" panose="020B0604020202020204" pitchFamily="34" charset="0"/>
              <a:buChar char="•"/>
            </a:pPr>
            <a:r>
              <a:rPr sz="2400" dirty="0"/>
              <a:t>Préserver la confidentialité</a:t>
            </a:r>
          </a:p>
          <a:p>
            <a:pPr marL="342900" lvl="0" indent="-342900" rtl="0">
              <a:buFont typeface="Arial" panose="020B0604020202020204" pitchFamily="34" charset="0"/>
              <a:buChar char="•"/>
            </a:pPr>
            <a:r>
              <a:rPr sz="2400" dirty="0"/>
              <a:t>Faire un suivi</a:t>
            </a:r>
          </a:p>
        </p:txBody>
      </p:sp>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749436"/>
            <a:ext cx="6418544" cy="584776"/>
          </a:xfrm>
          <a:prstGeom prst="rect">
            <a:avLst/>
          </a:prstGeom>
        </p:spPr>
        <p:txBody>
          <a:bodyPr wrap="none">
            <a:spAutoFit/>
          </a:bodyPr>
          <a:lstStyle/>
          <a:p>
            <a:pPr rtl="0"/>
            <a:r>
              <a:rPr sz="3200" b="1" dirty="0"/>
              <a:t>Premiers secours psychologiques pour volontaires </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6238" b="-5842"/>
          <a:stretch/>
        </p:blipFill>
        <p:spPr>
          <a:xfrm>
            <a:off x="2123728" y="1687661"/>
            <a:ext cx="4161170" cy="5364000"/>
          </a:xfrm>
          <a:prstGeom prst="rect">
            <a:avLst/>
          </a:prstGeom>
        </p:spPr>
      </p:pic>
    </p:spTree>
    <p:extLst>
      <p:ext uri="{BB962C8B-B14F-4D97-AF65-F5344CB8AC3E}">
        <p14:creationId xmlns:p14="http://schemas.microsoft.com/office/powerpoint/2010/main" val="957311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761681"/>
            <a:ext cx="6418544" cy="584776"/>
          </a:xfrm>
          <a:prstGeom prst="rect">
            <a:avLst/>
          </a:prstGeom>
        </p:spPr>
        <p:txBody>
          <a:bodyPr wrap="none">
            <a:spAutoFit/>
          </a:bodyPr>
          <a:lstStyle/>
          <a:p>
            <a:pPr rtl="0"/>
            <a:r>
              <a:rPr sz="3200" b="1" dirty="0"/>
              <a:t>Premiers secours psychologiques pour volontaires </a:t>
            </a:r>
          </a:p>
        </p:txBody>
      </p:sp>
      <p:sp>
        <p:nvSpPr>
          <p:cNvPr id="3" name="Rectangle 2"/>
          <p:cNvSpPr/>
          <p:nvPr/>
        </p:nvSpPr>
        <p:spPr>
          <a:xfrm>
            <a:off x="611560" y="1984757"/>
            <a:ext cx="7645751" cy="2308324"/>
          </a:xfrm>
          <a:prstGeom prst="rect">
            <a:avLst/>
          </a:prstGeom>
        </p:spPr>
        <p:txBody>
          <a:bodyPr wrap="square">
            <a:spAutoFit/>
          </a:bodyPr>
          <a:lstStyle/>
          <a:p>
            <a:pPr rtl="0"/>
            <a:r>
              <a:rPr sz="2400" dirty="0"/>
              <a:t>Les premiers secours psychologiques (PSP) consistent en un soutien emprunt de sollicitude, offert aux personnes ayant vécu un événement ou une situation extrêmement pénible. Ils impliquent de se montrer chaleureux et empathique, et d'écouter. Cela signifie aussi sécuriser l'environnement des personnes et les aider à gérer leurs besoins pratiques et leurs problèmes. </a:t>
            </a:r>
          </a:p>
        </p:txBody>
      </p:sp>
    </p:spTree>
    <p:extLst>
      <p:ext uri="{BB962C8B-B14F-4D97-AF65-F5344CB8AC3E}">
        <p14:creationId xmlns:p14="http://schemas.microsoft.com/office/powerpoint/2010/main" val="2219304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7704" y="761680"/>
            <a:ext cx="4880695" cy="584775"/>
          </a:xfrm>
          <a:prstGeom prst="rect">
            <a:avLst/>
          </a:prstGeom>
        </p:spPr>
        <p:txBody>
          <a:bodyPr wrap="none">
            <a:spAutoFit/>
          </a:bodyPr>
          <a:lstStyle/>
          <a:p>
            <a:pPr rtl="0"/>
            <a:r>
              <a:rPr sz="3200" b="1" dirty="0"/>
              <a:t>La communication de soutien </a:t>
            </a:r>
          </a:p>
        </p:txBody>
      </p:sp>
      <p:sp>
        <p:nvSpPr>
          <p:cNvPr id="3" name="Rectangle 2"/>
          <p:cNvSpPr/>
          <p:nvPr/>
        </p:nvSpPr>
        <p:spPr>
          <a:xfrm>
            <a:off x="611560" y="1984757"/>
            <a:ext cx="7645751" cy="3046988"/>
          </a:xfrm>
          <a:prstGeom prst="rect">
            <a:avLst/>
          </a:prstGeom>
        </p:spPr>
        <p:txBody>
          <a:bodyPr wrap="square">
            <a:spAutoFit/>
          </a:bodyPr>
          <a:lstStyle/>
          <a:p>
            <a:pPr rtl="0"/>
            <a:r>
              <a:rPr sz="2400" dirty="0"/>
              <a:t>La communication de soutien :</a:t>
            </a:r>
          </a:p>
          <a:p>
            <a:endParaRPr lang="en-GB" sz="2400" dirty="0" smtClean="0"/>
          </a:p>
          <a:p>
            <a:pPr marL="342900" indent="-342900" rtl="0">
              <a:buFont typeface="Arial" panose="020B0604020202020204" pitchFamily="34" charset="0"/>
              <a:buChar char="•"/>
            </a:pPr>
            <a:r>
              <a:rPr sz="2400" dirty="0"/>
              <a:t>consiste notamment à témoigner de l'empathie, de la sollicitude et de l'attention, à écouter attentivement sans porter de jugement et à préserver la confidentialité ; </a:t>
            </a:r>
          </a:p>
          <a:p>
            <a:pPr marL="342900" indent="-342900" rtl="0">
              <a:buFont typeface="Arial" panose="020B0604020202020204" pitchFamily="34" charset="0"/>
              <a:buChar char="•"/>
            </a:pPr>
            <a:r>
              <a:rPr sz="2400" dirty="0"/>
              <a:t>est une aptitude qui exige de savoir décrypter les mots prononcés et le langage corporel d'une personne, et d'adopter une attitude et une attention portée à la personne en détresse.</a:t>
            </a:r>
          </a:p>
        </p:txBody>
      </p:sp>
    </p:spTree>
    <p:extLst>
      <p:ext uri="{BB962C8B-B14F-4D97-AF65-F5344CB8AC3E}">
        <p14:creationId xmlns:p14="http://schemas.microsoft.com/office/powerpoint/2010/main" val="1965294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7704" y="761680"/>
            <a:ext cx="5225918" cy="584775"/>
          </a:xfrm>
          <a:prstGeom prst="rect">
            <a:avLst/>
          </a:prstGeom>
        </p:spPr>
        <p:txBody>
          <a:bodyPr wrap="none">
            <a:spAutoFit/>
          </a:bodyPr>
          <a:lstStyle/>
          <a:p>
            <a:pPr rtl="0"/>
            <a:r>
              <a:rPr sz="3200" b="1" dirty="0"/>
              <a:t>Les quatre éléments clés des PSP </a:t>
            </a:r>
          </a:p>
        </p:txBody>
      </p:sp>
      <p:sp>
        <p:nvSpPr>
          <p:cNvPr id="3" name="Rectangle 2"/>
          <p:cNvSpPr/>
          <p:nvPr/>
        </p:nvSpPr>
        <p:spPr>
          <a:xfrm>
            <a:off x="611560" y="1984757"/>
            <a:ext cx="7645751" cy="1938992"/>
          </a:xfrm>
          <a:prstGeom prst="rect">
            <a:avLst/>
          </a:prstGeom>
        </p:spPr>
        <p:txBody>
          <a:bodyPr wrap="square">
            <a:spAutoFit/>
          </a:bodyPr>
          <a:lstStyle/>
          <a:p>
            <a:pPr marL="342900" lvl="0" indent="-342900" rtl="0">
              <a:buFont typeface="Arial" panose="020B0604020202020204" pitchFamily="34" charset="0"/>
              <a:buChar char="•"/>
            </a:pPr>
            <a:r>
              <a:rPr sz="2400" dirty="0"/>
              <a:t>Rester proche</a:t>
            </a:r>
          </a:p>
          <a:p>
            <a:pPr marL="342900" lvl="0" indent="-342900" rtl="0">
              <a:buFont typeface="Arial" panose="020B0604020202020204" pitchFamily="34" charset="0"/>
              <a:buChar char="•"/>
            </a:pPr>
            <a:r>
              <a:rPr sz="2400" dirty="0"/>
              <a:t>Écouter attentivement</a:t>
            </a:r>
          </a:p>
          <a:p>
            <a:pPr marL="342900" lvl="0" indent="-342900" rtl="0">
              <a:buFont typeface="Arial" panose="020B0604020202020204" pitchFamily="34" charset="0"/>
              <a:buChar char="•"/>
            </a:pPr>
            <a:r>
              <a:rPr sz="2400" dirty="0"/>
              <a:t>Accepter les sentiments</a:t>
            </a:r>
          </a:p>
          <a:p>
            <a:pPr marL="342900" lvl="0" indent="-342900" rtl="0">
              <a:buFont typeface="Arial" panose="020B0604020202020204" pitchFamily="34" charset="0"/>
              <a:buChar char="•"/>
            </a:pPr>
            <a:r>
              <a:rPr sz="2400" dirty="0"/>
              <a:t>Fournir des soins généraux et une aide pratique</a:t>
            </a:r>
          </a:p>
          <a:p>
            <a:pPr marL="342900" indent="-342900">
              <a:buFont typeface="Arial" panose="020B0604020202020204" pitchFamily="34" charset="0"/>
              <a:buChar char="•"/>
            </a:pPr>
            <a:endParaRPr lang="da-DK" sz="2400" dirty="0"/>
          </a:p>
        </p:txBody>
      </p:sp>
    </p:spTree>
    <p:extLst>
      <p:ext uri="{BB962C8B-B14F-4D97-AF65-F5344CB8AC3E}">
        <p14:creationId xmlns:p14="http://schemas.microsoft.com/office/powerpoint/2010/main" val="1621482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99792" y="753315"/>
            <a:ext cx="2474908" cy="584775"/>
          </a:xfrm>
          <a:prstGeom prst="rect">
            <a:avLst/>
          </a:prstGeom>
        </p:spPr>
        <p:txBody>
          <a:bodyPr wrap="none">
            <a:spAutoFit/>
          </a:bodyPr>
          <a:lstStyle/>
          <a:p>
            <a:pPr rtl="0"/>
            <a:r>
              <a:rPr sz="3200" b="1" dirty="0"/>
              <a:t>Le jeu de rôle PSP </a:t>
            </a:r>
          </a:p>
        </p:txBody>
      </p:sp>
      <p:sp>
        <p:nvSpPr>
          <p:cNvPr id="3" name="Rectangle 2"/>
          <p:cNvSpPr/>
          <p:nvPr/>
        </p:nvSpPr>
        <p:spPr>
          <a:xfrm>
            <a:off x="611560" y="1984757"/>
            <a:ext cx="7645751" cy="1938992"/>
          </a:xfrm>
          <a:prstGeom prst="rect">
            <a:avLst/>
          </a:prstGeom>
        </p:spPr>
        <p:txBody>
          <a:bodyPr wrap="square">
            <a:spAutoFit/>
          </a:bodyPr>
          <a:lstStyle/>
          <a:p>
            <a:pPr lvl="0" rtl="0"/>
            <a:r>
              <a:rPr sz="2400" i="1" dirty="0"/>
              <a:t>Travaillez en binôme et décidez de votre rôle : </a:t>
            </a:r>
          </a:p>
          <a:p>
            <a:pPr marL="342900" lvl="0" indent="-342900" rtl="0">
              <a:buFont typeface="Arial"/>
              <a:buChar char="•"/>
            </a:pPr>
            <a:r>
              <a:rPr sz="2400" dirty="0"/>
              <a:t>aidant PSP</a:t>
            </a:r>
          </a:p>
          <a:p>
            <a:pPr marL="342900" lvl="0" indent="-342900" rtl="0">
              <a:buFont typeface="Arial"/>
              <a:buChar char="•"/>
            </a:pPr>
            <a:r>
              <a:rPr sz="2400" dirty="0"/>
              <a:t>demandeur d'aide</a:t>
            </a:r>
          </a:p>
          <a:p>
            <a:pPr lvl="1"/>
            <a:endParaRPr lang="da-DK" sz="2400" dirty="0" smtClean="0"/>
          </a:p>
          <a:p>
            <a:pPr lvl="0" rtl="0"/>
            <a:r>
              <a:rPr sz="2400" i="1" dirty="0"/>
              <a:t>Conservez à l'esprit les éléments de base des PSP.</a:t>
            </a:r>
          </a:p>
        </p:txBody>
      </p:sp>
    </p:spTree>
    <p:extLst>
      <p:ext uri="{BB962C8B-B14F-4D97-AF65-F5344CB8AC3E}">
        <p14:creationId xmlns:p14="http://schemas.microsoft.com/office/powerpoint/2010/main" val="3246446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23728" y="753314"/>
            <a:ext cx="3576620" cy="584776"/>
          </a:xfrm>
          <a:prstGeom prst="rect">
            <a:avLst/>
          </a:prstGeom>
        </p:spPr>
        <p:txBody>
          <a:bodyPr wrap="none">
            <a:spAutoFit/>
          </a:bodyPr>
          <a:lstStyle/>
          <a:p>
            <a:pPr rtl="0"/>
            <a:r>
              <a:rPr sz="3200" b="1" dirty="0"/>
              <a:t>Le processus d'orientation </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5587" b="5587"/>
          <a:stretch/>
        </p:blipFill>
        <p:spPr>
          <a:xfrm>
            <a:off x="899592" y="1592497"/>
            <a:ext cx="7286575" cy="4860839"/>
          </a:xfrm>
          <a:prstGeom prst="rect">
            <a:avLst/>
          </a:prstGeom>
        </p:spPr>
      </p:pic>
    </p:spTree>
    <p:extLst>
      <p:ext uri="{BB962C8B-B14F-4D97-AF65-F5344CB8AC3E}">
        <p14:creationId xmlns:p14="http://schemas.microsoft.com/office/powerpoint/2010/main" val="1301312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51951"/>
            <a:ext cx="8229600" cy="1143000"/>
          </a:xfrm>
        </p:spPr>
        <p:txBody>
          <a:bodyPr>
            <a:normAutofit/>
          </a:bodyPr>
          <a:lstStyle/>
          <a:p>
            <a:pPr rtl="0"/>
            <a:r>
              <a:rPr sz="3200" b="1" dirty="0"/>
              <a:t>Règles élémentaires </a:t>
            </a:r>
          </a:p>
        </p:txBody>
      </p:sp>
      <p:sp>
        <p:nvSpPr>
          <p:cNvPr id="6147" name="Rectangle 3"/>
          <p:cNvSpPr>
            <a:spLocks noGrp="1" noChangeArrowheads="1"/>
          </p:cNvSpPr>
          <p:nvPr>
            <p:ph type="body" idx="1"/>
          </p:nvPr>
        </p:nvSpPr>
        <p:spPr>
          <a:xfrm>
            <a:off x="457200" y="1844824"/>
            <a:ext cx="8229600" cy="4525963"/>
          </a:xfrm>
        </p:spPr>
        <p:txBody>
          <a:bodyPr>
            <a:normAutofit/>
          </a:bodyPr>
          <a:lstStyle/>
          <a:p>
            <a:pPr marL="0" indent="0">
              <a:buNone/>
            </a:pPr>
            <a:endParaRPr lang="en-GB" sz="2400" i="1" dirty="0" smtClean="0"/>
          </a:p>
          <a:p>
            <a:pPr marL="0" indent="0" rtl="0">
              <a:buNone/>
            </a:pPr>
            <a:r>
              <a:rPr sz="2400" i="1" dirty="0"/>
              <a:t>Formez des binômes et faites ce qui suit :</a:t>
            </a:r>
          </a:p>
          <a:p>
            <a:pPr rtl="0"/>
            <a:r>
              <a:rPr sz="2400" dirty="0"/>
              <a:t>Débattez de ce qui permet d'instaurer un environnement d'apprentissage positif</a:t>
            </a:r>
          </a:p>
          <a:p>
            <a:pPr rtl="0"/>
            <a:r>
              <a:rPr sz="2400" dirty="0"/>
              <a:t>Mettez-vous tous deux d'accord sur une chose qui vous semble importante</a:t>
            </a:r>
          </a:p>
          <a:p>
            <a:pPr rtl="0"/>
            <a:r>
              <a:rPr sz="2400" dirty="0"/>
              <a:t>Notez-la sur un post-it</a:t>
            </a:r>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45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23728" y="753314"/>
            <a:ext cx="4234942" cy="584775"/>
          </a:xfrm>
          <a:prstGeom prst="rect">
            <a:avLst/>
          </a:prstGeom>
        </p:spPr>
        <p:txBody>
          <a:bodyPr wrap="none">
            <a:spAutoFit/>
          </a:bodyPr>
          <a:lstStyle/>
          <a:p>
            <a:pPr rtl="0"/>
            <a:r>
              <a:rPr sz="3200" b="1" dirty="0"/>
              <a:t>Quand et comment orienter </a:t>
            </a:r>
          </a:p>
        </p:txBody>
      </p:sp>
      <p:sp>
        <p:nvSpPr>
          <p:cNvPr id="3" name="Rectangle 2"/>
          <p:cNvSpPr/>
          <p:nvPr/>
        </p:nvSpPr>
        <p:spPr>
          <a:xfrm>
            <a:off x="611560" y="1984757"/>
            <a:ext cx="7645751" cy="2677656"/>
          </a:xfrm>
          <a:prstGeom prst="rect">
            <a:avLst/>
          </a:prstGeom>
        </p:spPr>
        <p:txBody>
          <a:bodyPr wrap="square">
            <a:spAutoFit/>
          </a:bodyPr>
          <a:lstStyle/>
          <a:p>
            <a:pPr rtl="0"/>
            <a:r>
              <a:rPr sz="2400" dirty="0"/>
              <a:t>Il est probable que des volontaires en souffrance aient besoin d'être orientés vers un professionnel pour des soins plus spécialisés si :</a:t>
            </a:r>
          </a:p>
          <a:p>
            <a:pPr marL="342900" lvl="0" indent="-342900" rtl="0">
              <a:buFont typeface="Arial" panose="020B0604020202020204" pitchFamily="34" charset="0"/>
              <a:buChar char="•"/>
            </a:pPr>
            <a:r>
              <a:rPr sz="2400" dirty="0"/>
              <a:t>leur détresse est si sévère qu'ils sont incapables de fonctionner au quotidien ;</a:t>
            </a:r>
          </a:p>
          <a:p>
            <a:pPr marL="342900" lvl="0" indent="-342900" rtl="0">
              <a:buFont typeface="Arial" panose="020B0604020202020204" pitchFamily="34" charset="0"/>
              <a:buChar char="•"/>
            </a:pPr>
            <a:r>
              <a:rPr sz="2400" dirty="0"/>
              <a:t>ils </a:t>
            </a:r>
            <a:r>
              <a:rPr sz="2400" dirty="0" err="1"/>
              <a:t>risquent</a:t>
            </a:r>
            <a:r>
              <a:rPr sz="2400" dirty="0"/>
              <a:t> </a:t>
            </a:r>
            <a:r>
              <a:rPr sz="2400" dirty="0" smtClean="0"/>
              <a:t>de </a:t>
            </a:r>
            <a:r>
              <a:rPr sz="2400" dirty="0"/>
              <a:t>porter préjudice à eux-mêmes ;</a:t>
            </a:r>
          </a:p>
          <a:p>
            <a:pPr marL="342900" lvl="0" indent="-342900" rtl="0">
              <a:buFont typeface="Arial" panose="020B0604020202020204" pitchFamily="34" charset="0"/>
              <a:buChar char="•"/>
            </a:pPr>
            <a:r>
              <a:rPr sz="2400" dirty="0"/>
              <a:t>ils représentent un danger pour les autres.</a:t>
            </a:r>
          </a:p>
        </p:txBody>
      </p:sp>
    </p:spTree>
    <p:extLst>
      <p:ext uri="{BB962C8B-B14F-4D97-AF65-F5344CB8AC3E}">
        <p14:creationId xmlns:p14="http://schemas.microsoft.com/office/powerpoint/2010/main" val="2682988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500225"/>
            <a:ext cx="8820472" cy="1077218"/>
          </a:xfrm>
          <a:prstGeom prst="rect">
            <a:avLst/>
          </a:prstGeom>
        </p:spPr>
        <p:txBody>
          <a:bodyPr wrap="square">
            <a:spAutoFit/>
          </a:bodyPr>
          <a:lstStyle/>
          <a:p>
            <a:pPr rtl="0"/>
            <a:r>
              <a:rPr sz="3200" b="1" dirty="0"/>
              <a:t>Mettre en place des mécanismes de soutien psychosocial </a:t>
            </a:r>
            <a:r>
              <a:rPr sz="3200" b="1" dirty="0" err="1" smtClean="0"/>
              <a:t>destinés</a:t>
            </a:r>
            <a:r>
              <a:rPr sz="3200" b="1" dirty="0" smtClean="0"/>
              <a:t> </a:t>
            </a:r>
            <a:r>
              <a:rPr sz="3200" b="1" dirty="0"/>
              <a:t>aux volontaires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1710046"/>
            <a:ext cx="6912767" cy="4610924"/>
          </a:xfrm>
          <a:prstGeom prst="rect">
            <a:avLst/>
          </a:prstGeom>
        </p:spPr>
      </p:pic>
    </p:spTree>
    <p:extLst>
      <p:ext uri="{BB962C8B-B14F-4D97-AF65-F5344CB8AC3E}">
        <p14:creationId xmlns:p14="http://schemas.microsoft.com/office/powerpoint/2010/main" val="3305107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484693"/>
            <a:ext cx="8467822" cy="584775"/>
          </a:xfrm>
          <a:prstGeom prst="rect">
            <a:avLst/>
          </a:prstGeom>
        </p:spPr>
        <p:txBody>
          <a:bodyPr wrap="square">
            <a:spAutoFit/>
          </a:bodyPr>
          <a:lstStyle/>
          <a:p>
            <a:pPr rtl="0"/>
            <a:r>
              <a:rPr sz="3200" b="1" dirty="0"/>
              <a:t>Activités de soutien au niveau de chaque phase d'intervention </a:t>
            </a:r>
          </a:p>
        </p:txBody>
      </p:sp>
      <p:sp>
        <p:nvSpPr>
          <p:cNvPr id="3" name="Rectangle 2"/>
          <p:cNvSpPr/>
          <p:nvPr/>
        </p:nvSpPr>
        <p:spPr>
          <a:xfrm>
            <a:off x="755576" y="2067813"/>
            <a:ext cx="7488832" cy="3046988"/>
          </a:xfrm>
          <a:prstGeom prst="rect">
            <a:avLst/>
          </a:prstGeom>
        </p:spPr>
        <p:txBody>
          <a:bodyPr wrap="square">
            <a:spAutoFit/>
          </a:bodyPr>
          <a:lstStyle/>
          <a:p>
            <a:pPr rtl="0"/>
            <a:r>
              <a:rPr sz="2400" b="1" dirty="0"/>
              <a:t>Avant</a:t>
            </a:r>
            <a:r>
              <a:rPr sz="2400" dirty="0"/>
              <a:t> l'intervention elle-même, il est important de préparer les volontaires à la tâche qui les attend.</a:t>
            </a:r>
          </a:p>
          <a:p>
            <a:endParaRPr lang="en-US" sz="2400" b="1" dirty="0"/>
          </a:p>
          <a:p>
            <a:pPr rtl="0"/>
            <a:r>
              <a:rPr sz="2400" b="1" dirty="0"/>
              <a:t>Au cours de</a:t>
            </a:r>
            <a:r>
              <a:rPr sz="2400" dirty="0"/>
              <a:t> l'activité, il est important d'offrir aux volontaires un soutien continu.</a:t>
            </a:r>
          </a:p>
          <a:p>
            <a:endParaRPr lang="en-GB" sz="2400" b="1" dirty="0"/>
          </a:p>
          <a:p>
            <a:pPr rtl="0"/>
            <a:r>
              <a:rPr sz="2400" b="1" dirty="0"/>
              <a:t>Après</a:t>
            </a:r>
            <a:r>
              <a:rPr sz="2400" dirty="0"/>
              <a:t> l'intervention, le temps est au rétablissement, à la réflexion et à l'amélioration des interventions futures.</a:t>
            </a:r>
          </a:p>
        </p:txBody>
      </p:sp>
    </p:spTree>
    <p:extLst>
      <p:ext uri="{BB962C8B-B14F-4D97-AF65-F5344CB8AC3E}">
        <p14:creationId xmlns:p14="http://schemas.microsoft.com/office/powerpoint/2010/main" val="12628341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2976" y="484693"/>
            <a:ext cx="8467822" cy="584775"/>
          </a:xfrm>
          <a:prstGeom prst="rect">
            <a:avLst/>
          </a:prstGeom>
        </p:spPr>
        <p:txBody>
          <a:bodyPr wrap="square">
            <a:spAutoFit/>
          </a:bodyPr>
          <a:lstStyle/>
          <a:p>
            <a:pPr rtl="0"/>
            <a:r>
              <a:rPr sz="3200" b="1" dirty="0"/>
              <a:t>Activités de soutien au niveau de chaque phase d'intervention </a:t>
            </a:r>
          </a:p>
        </p:txBody>
      </p:sp>
      <p:sp>
        <p:nvSpPr>
          <p:cNvPr id="3" name="Rectangle 2"/>
          <p:cNvSpPr/>
          <p:nvPr/>
        </p:nvSpPr>
        <p:spPr>
          <a:xfrm>
            <a:off x="437927" y="1772816"/>
            <a:ext cx="8015266" cy="4893647"/>
          </a:xfrm>
          <a:prstGeom prst="rect">
            <a:avLst/>
          </a:prstGeom>
        </p:spPr>
        <p:txBody>
          <a:bodyPr wrap="square">
            <a:spAutoFit/>
          </a:bodyPr>
          <a:lstStyle/>
          <a:p>
            <a:pPr lvl="0" rtl="0"/>
            <a:r>
              <a:rPr sz="2400" b="1" dirty="0"/>
              <a:t>Groupe 1 : Avant </a:t>
            </a:r>
          </a:p>
          <a:p>
            <a:pPr marL="342900" lvl="0" indent="-342900" rtl="0">
              <a:buFont typeface="Arial" panose="020B0604020202020204" pitchFamily="34" charset="0"/>
              <a:buChar char="•"/>
            </a:pPr>
            <a:r>
              <a:rPr sz="2400" dirty="0"/>
              <a:t>Comment les gestionnaires peuvent-ils promouvoir le bien-être psychosocial des volontaires avant qu'une crise ne se produise, ou avant que des volontaires ne soient envoyés sur le terrain ?</a:t>
            </a:r>
          </a:p>
          <a:p>
            <a:pPr lvl="0" rtl="0"/>
            <a:r>
              <a:rPr sz="2400" b="1" dirty="0"/>
              <a:t>Groupe 2 : Pendant </a:t>
            </a:r>
          </a:p>
          <a:p>
            <a:pPr marL="342900" lvl="0" indent="-342900" rtl="0">
              <a:buFont typeface="Arial" panose="020B0604020202020204" pitchFamily="34" charset="0"/>
              <a:buChar char="•"/>
            </a:pPr>
            <a:r>
              <a:rPr sz="2400" dirty="0"/>
              <a:t>Comment les gestionnaires peuvent-ils promouvoir le bien-être psychosocial des volontaires pendant une intervention active lors d'un événement isolé ou d'une crise installée ?</a:t>
            </a:r>
          </a:p>
          <a:p>
            <a:pPr lvl="0" rtl="0"/>
            <a:r>
              <a:rPr sz="2400" b="1" dirty="0"/>
              <a:t>Groupe 3 : Après </a:t>
            </a:r>
          </a:p>
          <a:p>
            <a:pPr marL="342900" lvl="0" indent="-342900" rtl="0">
              <a:buFont typeface="Arial" panose="020B0604020202020204" pitchFamily="34" charset="0"/>
              <a:buChar char="•"/>
            </a:pPr>
            <a:r>
              <a:rPr sz="2400" dirty="0"/>
              <a:t>Comment les gestionnaires peuvent-ils promouvoir le bien-être psychosocial des volontaires une fois la crise terminée, ou lorsque les volontaires ont achevé leur tâche ?</a:t>
            </a:r>
          </a:p>
        </p:txBody>
      </p:sp>
    </p:spTree>
    <p:extLst>
      <p:ext uri="{BB962C8B-B14F-4D97-AF65-F5344CB8AC3E}">
        <p14:creationId xmlns:p14="http://schemas.microsoft.com/office/powerpoint/2010/main" val="926605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8089" y="484693"/>
            <a:ext cx="8467822" cy="584775"/>
          </a:xfrm>
          <a:prstGeom prst="rect">
            <a:avLst/>
          </a:prstGeom>
        </p:spPr>
        <p:txBody>
          <a:bodyPr wrap="square">
            <a:spAutoFit/>
          </a:bodyPr>
          <a:lstStyle/>
          <a:p>
            <a:pPr rtl="0"/>
            <a:r>
              <a:rPr sz="3200" b="1" dirty="0"/>
              <a:t>Les gestionnaires et la résilience chez le volontaire (1)</a:t>
            </a:r>
          </a:p>
        </p:txBody>
      </p:sp>
      <p:sp>
        <p:nvSpPr>
          <p:cNvPr id="3" name="Rectangle 2"/>
          <p:cNvSpPr/>
          <p:nvPr/>
        </p:nvSpPr>
        <p:spPr>
          <a:xfrm>
            <a:off x="584801" y="1844824"/>
            <a:ext cx="7488832" cy="3785652"/>
          </a:xfrm>
          <a:prstGeom prst="rect">
            <a:avLst/>
          </a:prstGeom>
        </p:spPr>
        <p:txBody>
          <a:bodyPr wrap="square">
            <a:spAutoFit/>
          </a:bodyPr>
          <a:lstStyle/>
          <a:p>
            <a:pPr rtl="0"/>
            <a:r>
              <a:rPr sz="2400" b="1" dirty="0"/>
              <a:t>Les gestionnaires peuvent :</a:t>
            </a:r>
          </a:p>
          <a:p>
            <a:pPr marL="342900" lvl="0" indent="-342900" rtl="0">
              <a:buFont typeface="Arial" panose="020B0604020202020204" pitchFamily="34" charset="0"/>
              <a:buChar char="•"/>
            </a:pPr>
            <a:r>
              <a:rPr sz="2400" dirty="0"/>
              <a:t>Garantir des horaires et des conditions de travail raisonnables aux volontaires </a:t>
            </a:r>
          </a:p>
          <a:p>
            <a:pPr marL="342900" lvl="0" indent="-342900" rtl="0">
              <a:buFont typeface="Arial" panose="020B0604020202020204" pitchFamily="34" charset="0"/>
              <a:buChar char="•"/>
            </a:pPr>
            <a:r>
              <a:rPr sz="2400" dirty="0"/>
              <a:t>Préparer des descriptions de poste ou préciser clairement les attentes </a:t>
            </a:r>
          </a:p>
          <a:p>
            <a:pPr marL="342900" lvl="0" indent="-342900" rtl="0">
              <a:buFont typeface="Arial" panose="020B0604020202020204" pitchFamily="34" charset="0"/>
              <a:buChar char="•"/>
            </a:pPr>
            <a:r>
              <a:rPr sz="2400" dirty="0"/>
              <a:t>Préparer et former les volontaires à leurs tâches sur le terrain </a:t>
            </a:r>
          </a:p>
          <a:p>
            <a:pPr marL="342900" lvl="0" indent="-342900" rtl="0">
              <a:buFont typeface="Arial" panose="020B0604020202020204" pitchFamily="34" charset="0"/>
              <a:buChar char="•"/>
            </a:pPr>
            <a:r>
              <a:rPr sz="2400" dirty="0"/>
              <a:t>Rencontrer eux-mêmes les volontaires pour voir comment ils s'adaptent lors de l'intervention d'urgence </a:t>
            </a:r>
          </a:p>
          <a:p>
            <a:pPr marL="342900" lvl="0" indent="-342900" rtl="0">
              <a:buFont typeface="Arial" panose="020B0604020202020204" pitchFamily="34" charset="0"/>
              <a:buChar char="•"/>
            </a:pPr>
            <a:r>
              <a:rPr sz="2400" dirty="0"/>
              <a:t>Organiser régulièrement des réunions d'équipe pendant la situation d'urgence afin de s'assurer de l'état de chacun et proposer du soutien. </a:t>
            </a:r>
          </a:p>
          <a:p>
            <a:pPr lvl="0"/>
            <a:endParaRPr lang="da-DK" sz="2400" dirty="0"/>
          </a:p>
        </p:txBody>
      </p:sp>
    </p:spTree>
    <p:extLst>
      <p:ext uri="{BB962C8B-B14F-4D97-AF65-F5344CB8AC3E}">
        <p14:creationId xmlns:p14="http://schemas.microsoft.com/office/powerpoint/2010/main" val="3590395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9838" y="484692"/>
            <a:ext cx="8467822" cy="584775"/>
          </a:xfrm>
          <a:prstGeom prst="rect">
            <a:avLst/>
          </a:prstGeom>
        </p:spPr>
        <p:txBody>
          <a:bodyPr wrap="square">
            <a:spAutoFit/>
          </a:bodyPr>
          <a:lstStyle/>
          <a:p>
            <a:pPr rtl="0"/>
            <a:r>
              <a:rPr sz="3200" b="1" dirty="0"/>
              <a:t>Les gestionnaires et la résilience chez le volontaire (2)</a:t>
            </a:r>
          </a:p>
        </p:txBody>
      </p:sp>
      <p:sp>
        <p:nvSpPr>
          <p:cNvPr id="3" name="Rectangle 2"/>
          <p:cNvSpPr/>
          <p:nvPr/>
        </p:nvSpPr>
        <p:spPr>
          <a:xfrm>
            <a:off x="584801" y="1844824"/>
            <a:ext cx="7488832" cy="3785652"/>
          </a:xfrm>
          <a:prstGeom prst="rect">
            <a:avLst/>
          </a:prstGeom>
        </p:spPr>
        <p:txBody>
          <a:bodyPr wrap="square">
            <a:spAutoFit/>
          </a:bodyPr>
          <a:lstStyle/>
          <a:p>
            <a:pPr marL="342900" lvl="0" indent="-342900" rtl="0">
              <a:buFont typeface="Arial" panose="020B0604020202020204" pitchFamily="34" charset="0"/>
              <a:buChar char="•"/>
            </a:pPr>
            <a:r>
              <a:rPr sz="2400" dirty="0"/>
              <a:t>Encourager le travail de volontariat en binôme </a:t>
            </a:r>
          </a:p>
          <a:p>
            <a:pPr marL="342900" lvl="0" indent="-342900">
              <a:buFont typeface="Arial" panose="020B0604020202020204" pitchFamily="34" charset="0"/>
              <a:buChar char="•"/>
            </a:pPr>
            <a:r>
              <a:rPr sz="2400" dirty="0"/>
              <a:t>Installer des </a:t>
            </a:r>
            <a:r>
              <a:rPr lang="da-DK" sz="2400" dirty="0" smtClean="0"/>
              <a:t>dispositifs </a:t>
            </a:r>
            <a:r>
              <a:rPr sz="2400" dirty="0" smtClean="0"/>
              <a:t>de </a:t>
            </a:r>
            <a:r>
              <a:rPr sz="2400" dirty="0"/>
              <a:t>soutien par les pairs ou de parrainage </a:t>
            </a:r>
          </a:p>
          <a:p>
            <a:pPr marL="342900" lvl="0" indent="-342900" rtl="0">
              <a:buFont typeface="Arial" panose="020B0604020202020204" pitchFamily="34" charset="0"/>
              <a:buChar char="•"/>
            </a:pPr>
            <a:r>
              <a:rPr sz="2400" dirty="0"/>
              <a:t>Donner des informations sur le stress et sur ses impacts </a:t>
            </a:r>
          </a:p>
          <a:p>
            <a:pPr marL="342900" lvl="0" indent="-342900" rtl="0">
              <a:buFont typeface="Arial" panose="020B0604020202020204" pitchFamily="34" charset="0"/>
              <a:buChar char="•"/>
            </a:pPr>
            <a:r>
              <a:rPr sz="2400" dirty="0"/>
              <a:t>Favoriser de bonnes stratégies d'adaptation </a:t>
            </a:r>
          </a:p>
          <a:p>
            <a:pPr marL="342900" lvl="0" indent="-342900" rtl="0">
              <a:buFont typeface="Arial" panose="020B0604020202020204" pitchFamily="34" charset="0"/>
              <a:buChar char="•"/>
            </a:pPr>
            <a:r>
              <a:rPr sz="2400" dirty="0"/>
              <a:t>Soutenir les volontaires qui ont vécu des événements particulièrement difficiles </a:t>
            </a:r>
          </a:p>
          <a:p>
            <a:pPr marL="342900" lvl="0" indent="-342900" rtl="0">
              <a:buFont typeface="Arial" panose="020B0604020202020204" pitchFamily="34" charset="0"/>
              <a:buChar char="•"/>
            </a:pPr>
            <a:r>
              <a:rPr sz="2400" dirty="0"/>
              <a:t>Montrer de l'appréciation et faire savoir aux volontaires à quel point ils sont des membres d'équipe précieux </a:t>
            </a:r>
          </a:p>
          <a:p>
            <a:pPr lvl="0"/>
            <a:endParaRPr lang="da-DK" sz="2400" dirty="0"/>
          </a:p>
        </p:txBody>
      </p:sp>
    </p:spTree>
    <p:extLst>
      <p:ext uri="{BB962C8B-B14F-4D97-AF65-F5344CB8AC3E}">
        <p14:creationId xmlns:p14="http://schemas.microsoft.com/office/powerpoint/2010/main" val="10631299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8089" y="480364"/>
            <a:ext cx="8467822" cy="1077218"/>
          </a:xfrm>
          <a:prstGeom prst="rect">
            <a:avLst/>
          </a:prstGeom>
        </p:spPr>
        <p:txBody>
          <a:bodyPr wrap="square">
            <a:spAutoFit/>
          </a:bodyPr>
          <a:lstStyle/>
          <a:p>
            <a:r>
              <a:rPr sz="3200" b="1" dirty="0"/>
              <a:t>Analyser et comprendre les </a:t>
            </a:r>
            <a:r>
              <a:rPr lang="da-DK" sz="3200" b="1" dirty="0" smtClean="0"/>
              <a:t>dispositifs </a:t>
            </a:r>
            <a:r>
              <a:rPr sz="3200" b="1" dirty="0" smtClean="0"/>
              <a:t>de </a:t>
            </a:r>
            <a:r>
              <a:rPr sz="3200" b="1" dirty="0"/>
              <a:t>soutien actuels </a:t>
            </a:r>
          </a:p>
        </p:txBody>
      </p:sp>
      <p:sp>
        <p:nvSpPr>
          <p:cNvPr id="3" name="Rectangle 2"/>
          <p:cNvSpPr/>
          <p:nvPr/>
        </p:nvSpPr>
        <p:spPr>
          <a:xfrm>
            <a:off x="584801" y="1844824"/>
            <a:ext cx="7488832" cy="1569660"/>
          </a:xfrm>
          <a:prstGeom prst="rect">
            <a:avLst/>
          </a:prstGeom>
        </p:spPr>
        <p:txBody>
          <a:bodyPr wrap="square">
            <a:spAutoFit/>
          </a:bodyPr>
          <a:lstStyle/>
          <a:p>
            <a:pPr lvl="0" rtl="0"/>
            <a:r>
              <a:rPr sz="2400" i="1" dirty="0"/>
              <a:t>Lisez le polycopié « Stratégies élémentaires et complémentaires »</a:t>
            </a:r>
          </a:p>
          <a:p>
            <a:pPr lvl="0"/>
            <a:endParaRPr lang="en-GB" sz="2400" i="1" dirty="0"/>
          </a:p>
          <a:p>
            <a:pPr lvl="0" rtl="0"/>
            <a:r>
              <a:rPr sz="2400" i="1" dirty="0"/>
              <a:t>Cochez les procédures et stratégies actuellement en place dans votre Société nationale. </a:t>
            </a:r>
          </a:p>
        </p:txBody>
      </p:sp>
    </p:spTree>
    <p:extLst>
      <p:ext uri="{BB962C8B-B14F-4D97-AF65-F5344CB8AC3E}">
        <p14:creationId xmlns:p14="http://schemas.microsoft.com/office/powerpoint/2010/main" val="376609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411163"/>
            <a:ext cx="8229600" cy="1143000"/>
          </a:xfrm>
        </p:spPr>
        <p:txBody>
          <a:bodyPr>
            <a:normAutofit fontScale="90000"/>
          </a:bodyPr>
          <a:lstStyle/>
          <a:p>
            <a:pPr lvl="0"/>
            <a:r>
              <a:rPr lang="en-GB" sz="3600" b="1" dirty="0" smtClean="0"/>
              <a:t/>
            </a:r>
            <a:br>
              <a:rPr lang="en-GB" sz="3600" b="1" dirty="0" smtClean="0"/>
            </a:b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pPr marL="0" indent="0">
              <a:buNone/>
            </a:pPr>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506399"/>
            <a:ext cx="6884443" cy="584775"/>
          </a:xfrm>
          <a:prstGeom prst="rect">
            <a:avLst/>
          </a:prstGeom>
        </p:spPr>
        <p:txBody>
          <a:bodyPr wrap="square">
            <a:spAutoFit/>
          </a:bodyPr>
          <a:lstStyle/>
          <a:p>
            <a:r>
              <a:rPr sz="3200" b="1" dirty="0"/>
              <a:t>Développer des </a:t>
            </a:r>
            <a:r>
              <a:rPr lang="da-DK" sz="3200" b="1" dirty="0" smtClean="0"/>
              <a:t>dispositifs </a:t>
            </a:r>
            <a:r>
              <a:rPr sz="3200" b="1" dirty="0" smtClean="0"/>
              <a:t>de </a:t>
            </a:r>
            <a:r>
              <a:rPr sz="3200" b="1" dirty="0"/>
              <a:t>soutien </a:t>
            </a:r>
          </a:p>
        </p:txBody>
      </p:sp>
      <p:sp>
        <p:nvSpPr>
          <p:cNvPr id="3" name="Rectangle 2"/>
          <p:cNvSpPr/>
          <p:nvPr/>
        </p:nvSpPr>
        <p:spPr>
          <a:xfrm>
            <a:off x="620079" y="1844824"/>
            <a:ext cx="7488832" cy="3416320"/>
          </a:xfrm>
          <a:prstGeom prst="rect">
            <a:avLst/>
          </a:prstGeom>
        </p:spPr>
        <p:txBody>
          <a:bodyPr wrap="square">
            <a:spAutoFit/>
          </a:bodyPr>
          <a:lstStyle/>
          <a:p>
            <a:pPr rtl="0"/>
            <a:r>
              <a:rPr sz="2400" dirty="0"/>
              <a:t>Les trois questions suivantes sont de bons points de départ pour développer une stratégie de soutien psychosocial destiné aux volontaires </a:t>
            </a:r>
            <a:r>
              <a:rPr sz="2400" dirty="0" smtClean="0"/>
              <a:t>:</a:t>
            </a:r>
            <a:endParaRPr sz="2400" dirty="0"/>
          </a:p>
          <a:p>
            <a:pPr marL="342900" lvl="0" indent="-342900" rtl="0">
              <a:buFont typeface="Arial" panose="020B0604020202020204" pitchFamily="34" charset="0"/>
              <a:buChar char="•"/>
            </a:pPr>
            <a:r>
              <a:rPr sz="2400" b="1" dirty="0"/>
              <a:t>Quoi </a:t>
            </a:r>
            <a:r>
              <a:rPr sz="2400" dirty="0"/>
              <a:t>– quel type de soutien peut-on fournir ?</a:t>
            </a:r>
          </a:p>
          <a:p>
            <a:pPr marL="342900" lvl="0" indent="-342900" rtl="0">
              <a:buFont typeface="Arial" panose="020B0604020202020204" pitchFamily="34" charset="0"/>
              <a:buChar char="•"/>
            </a:pPr>
            <a:r>
              <a:rPr sz="2400" b="1" dirty="0"/>
              <a:t>Qui </a:t>
            </a:r>
            <a:r>
              <a:rPr sz="2400" dirty="0"/>
              <a:t>– qui fournit le soutien en question ? Qui est admissible à ce soutien ?</a:t>
            </a:r>
          </a:p>
          <a:p>
            <a:pPr marL="342900" lvl="0" indent="-342900" rtl="0">
              <a:buFont typeface="Arial" panose="020B0604020202020204" pitchFamily="34" charset="0"/>
              <a:buChar char="•"/>
            </a:pPr>
            <a:r>
              <a:rPr sz="2400" b="1" dirty="0"/>
              <a:t>Quand </a:t>
            </a:r>
            <a:r>
              <a:rPr sz="2400" dirty="0"/>
              <a:t>– à quelle fréquence et dans quelles circonstances le soutien doit-il être fourni ?</a:t>
            </a:r>
          </a:p>
          <a:p>
            <a:pPr marL="342900" lvl="0" indent="-342900">
              <a:buFont typeface="Arial" panose="020B0604020202020204" pitchFamily="34" charset="0"/>
              <a:buChar char="•"/>
            </a:pPr>
            <a:endParaRPr lang="da-DK" sz="2400" dirty="0"/>
          </a:p>
        </p:txBody>
      </p:sp>
    </p:spTree>
    <p:extLst>
      <p:ext uri="{BB962C8B-B14F-4D97-AF65-F5344CB8AC3E}">
        <p14:creationId xmlns:p14="http://schemas.microsoft.com/office/powerpoint/2010/main" val="6475292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343091"/>
            <a:ext cx="8229600" cy="1143000"/>
          </a:xfrm>
        </p:spPr>
        <p:txBody>
          <a:bodyPr>
            <a:normAutofit fontScale="90000"/>
          </a:bodyPr>
          <a:lstStyle/>
          <a:p>
            <a:pPr rtl="0"/>
            <a:r>
              <a:rPr lang="en-GB" sz="3600" b="1" dirty="0" smtClean="0"/>
              <a:t/>
            </a:r>
            <a:br>
              <a:rPr lang="en-GB" sz="3600" b="1" dirty="0" smtClean="0"/>
            </a:br>
            <a:r>
              <a:rPr sz="3600" b="1" dirty="0"/>
              <a:t>Développer des stratégies de soutien</a:t>
            </a:r>
            <a:r>
              <a:rPr lang="da-DK" sz="3600" b="1" dirty="0"/>
              <a:t/>
            </a:r>
            <a:br>
              <a:rPr lang="da-DK" sz="3600" b="1" dirty="0"/>
            </a:br>
            <a:endParaRPr lang="da-DK" sz="3600" b="1" dirty="0"/>
          </a:p>
        </p:txBody>
      </p:sp>
      <p:sp>
        <p:nvSpPr>
          <p:cNvPr id="6147" name="Rectangle 3"/>
          <p:cNvSpPr>
            <a:spLocks noGrp="1" noChangeArrowheads="1"/>
          </p:cNvSpPr>
          <p:nvPr>
            <p:ph type="body" idx="1"/>
          </p:nvPr>
        </p:nvSpPr>
        <p:spPr/>
        <p:txBody>
          <a:bodyPr>
            <a:normAutofit/>
          </a:bodyPr>
          <a:lstStyle/>
          <a:p>
            <a:pPr marL="0" indent="0">
              <a:buNone/>
            </a:pPr>
            <a:endParaRPr lang="en-GB" sz="2400" dirty="0" smtClean="0"/>
          </a:p>
          <a:p>
            <a:pPr marL="0" indent="0">
              <a:buNone/>
            </a:pPr>
            <a:endParaRPr lang="en-GB" sz="2400" i="1" dirty="0" smtClean="0"/>
          </a:p>
          <a:p>
            <a:pPr marL="0" indent="0" rtl="0">
              <a:buNone/>
            </a:pPr>
            <a:r>
              <a:rPr sz="2400" i="1" dirty="0"/>
              <a:t>Passez 40 minutes dans vos groupes à répondre aux questions figurant dans le polycopié 4 « Développer des stratégies de soutien ».</a:t>
            </a:r>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4974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620688"/>
            <a:ext cx="8229600" cy="1143000"/>
          </a:xfrm>
        </p:spPr>
        <p:txBody>
          <a:bodyPr>
            <a:normAutofit fontScale="90000"/>
          </a:bodyPr>
          <a:lstStyle/>
          <a:p>
            <a:pPr rtl="0"/>
            <a:r>
              <a:rPr sz="3600" b="1" dirty="0"/>
              <a:t>De quel type de soutien s'agit-il ?</a:t>
            </a:r>
            <a:r>
              <a:rPr lang="da-DK" sz="3600" dirty="0"/>
              <a:t/>
            </a:r>
            <a:br>
              <a:rPr lang="da-DK" sz="3600" dirty="0"/>
            </a:br>
            <a:endParaRPr lang="da-DK" sz="3600" dirty="0"/>
          </a:p>
        </p:txBody>
      </p:sp>
      <p:sp>
        <p:nvSpPr>
          <p:cNvPr id="6147" name="Rectangle 3"/>
          <p:cNvSpPr>
            <a:spLocks noGrp="1" noChangeArrowheads="1"/>
          </p:cNvSpPr>
          <p:nvPr>
            <p:ph type="body" idx="1"/>
          </p:nvPr>
        </p:nvSpPr>
        <p:spPr>
          <a:xfrm>
            <a:off x="457200" y="1600200"/>
            <a:ext cx="7499176" cy="4525963"/>
          </a:xfrm>
        </p:spPr>
        <p:txBody>
          <a:bodyPr>
            <a:normAutofit/>
          </a:bodyPr>
          <a:lstStyle/>
          <a:p>
            <a:pPr marL="0" indent="0">
              <a:buNone/>
            </a:pPr>
            <a:endParaRPr lang="en-GB" sz="2400" dirty="0" smtClean="0"/>
          </a:p>
          <a:p>
            <a:pPr marL="0" indent="0" rtl="0">
              <a:buNone/>
            </a:pPr>
            <a:r>
              <a:rPr sz="2400" dirty="0"/>
              <a:t>Quelles que soient les activités décidées par vos Sociétés nationales, </a:t>
            </a:r>
            <a:r>
              <a:rPr sz="2400" dirty="0" err="1"/>
              <a:t>ce</a:t>
            </a:r>
            <a:r>
              <a:rPr sz="2400" dirty="0"/>
              <a:t> </a:t>
            </a:r>
            <a:r>
              <a:rPr sz="2400" dirty="0" smtClean="0"/>
              <a:t>qui </a:t>
            </a:r>
            <a:r>
              <a:rPr sz="2400" dirty="0"/>
              <a:t>compte est de veiller à inclure tous les points du cycle d'intervention - </a:t>
            </a:r>
            <a:r>
              <a:rPr sz="2400" b="1" dirty="0"/>
              <a:t>avant, pendant et après</a:t>
            </a:r>
            <a:r>
              <a:rPr sz="2400" dirty="0"/>
              <a:t> – afin qu'elles soient véritablement efficaces.</a:t>
            </a:r>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15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51951"/>
            <a:ext cx="8229600" cy="1143000"/>
          </a:xfrm>
        </p:spPr>
        <p:txBody>
          <a:bodyPr>
            <a:normAutofit/>
          </a:bodyPr>
          <a:lstStyle/>
          <a:p>
            <a:pPr rtl="0"/>
            <a:r>
              <a:rPr sz="3200" b="1" dirty="0"/>
              <a:t>L'importance du soutien psychosocial </a:t>
            </a:r>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6144" y="1916832"/>
            <a:ext cx="6660232" cy="4442131"/>
          </a:xfrm>
          <a:prstGeom prst="rect">
            <a:avLst/>
          </a:prstGeom>
        </p:spPr>
      </p:pic>
    </p:spTree>
    <p:extLst>
      <p:ext uri="{BB962C8B-B14F-4D97-AF65-F5344CB8AC3E}">
        <p14:creationId xmlns:p14="http://schemas.microsoft.com/office/powerpoint/2010/main" val="757467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35248" y="691547"/>
            <a:ext cx="8229600" cy="1143000"/>
          </a:xfrm>
        </p:spPr>
        <p:txBody>
          <a:bodyPr>
            <a:normAutofit fontScale="90000"/>
          </a:bodyPr>
          <a:lstStyle/>
          <a:p>
            <a:pPr rtl="0"/>
            <a:r>
              <a:rPr sz="3600" b="1" dirty="0"/>
              <a:t>Qui fournira le soutien en question ?</a:t>
            </a:r>
            <a:r>
              <a:rPr lang="da-DK" sz="3600" dirty="0"/>
              <a:t/>
            </a:r>
            <a:br>
              <a:rPr lang="da-DK" sz="3600" dirty="0"/>
            </a:br>
            <a:endParaRPr lang="da-DK" sz="3600" dirty="0"/>
          </a:p>
        </p:txBody>
      </p:sp>
      <p:sp>
        <p:nvSpPr>
          <p:cNvPr id="6147" name="Rectangle 3"/>
          <p:cNvSpPr>
            <a:spLocks noGrp="1" noChangeArrowheads="1"/>
          </p:cNvSpPr>
          <p:nvPr>
            <p:ph type="body" idx="1"/>
          </p:nvPr>
        </p:nvSpPr>
        <p:spPr/>
        <p:txBody>
          <a:bodyPr>
            <a:normAutofit/>
          </a:bodyPr>
          <a:lstStyle/>
          <a:p>
            <a:pPr lvl="0"/>
            <a:endParaRPr lang="en-GB" sz="2400" dirty="0" smtClean="0"/>
          </a:p>
          <a:p>
            <a:pPr lvl="0" rtl="0"/>
            <a:r>
              <a:rPr sz="2400" dirty="0"/>
              <a:t>Les superviseurs et les chefs d'équipe jouent un rôle important dans le soutien.</a:t>
            </a:r>
          </a:p>
          <a:p>
            <a:pPr lvl="0" rtl="0"/>
            <a:r>
              <a:rPr sz="2400" dirty="0"/>
              <a:t>Les responsables principaux fournissent du renfort.</a:t>
            </a:r>
          </a:p>
          <a:p>
            <a:pPr lvl="0" rtl="0"/>
            <a:r>
              <a:rPr sz="2400" dirty="0"/>
              <a:t>Les superviseurs ont besoin d'une formation élémentaire, à la fois pour soutenir les volontaires et pour prendre soin de leur propre bien-être psychosocial.</a:t>
            </a:r>
          </a:p>
          <a:p>
            <a:pPr lvl="0"/>
            <a:r>
              <a:rPr sz="2400" dirty="0"/>
              <a:t>Les volontaires constituent une ressource en soi dans le </a:t>
            </a:r>
            <a:r>
              <a:rPr lang="da-DK" sz="2400" dirty="0" smtClean="0"/>
              <a:t>dispositifs </a:t>
            </a:r>
            <a:r>
              <a:rPr sz="2400" dirty="0" smtClean="0"/>
              <a:t>de </a:t>
            </a:r>
            <a:r>
              <a:rPr sz="2400" dirty="0"/>
              <a:t>soutien psychosocial.</a:t>
            </a:r>
          </a:p>
          <a:p>
            <a:pPr lvl="0"/>
            <a:r>
              <a:rPr sz="2400" dirty="0"/>
              <a:t>Des </a:t>
            </a:r>
            <a:r>
              <a:rPr lang="da-DK" sz="2400" dirty="0" smtClean="0"/>
              <a:t>dispositifs </a:t>
            </a:r>
            <a:r>
              <a:rPr sz="2400" dirty="0" smtClean="0"/>
              <a:t>de </a:t>
            </a:r>
            <a:r>
              <a:rPr sz="2400" dirty="0"/>
              <a:t>soutien par les pairs peuvent être mis en place pour offrir un réseau de soutien.</a:t>
            </a:r>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01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01514" y="620688"/>
            <a:ext cx="8229600" cy="1143000"/>
          </a:xfrm>
        </p:spPr>
        <p:txBody>
          <a:bodyPr>
            <a:normAutofit fontScale="90000"/>
          </a:bodyPr>
          <a:lstStyle/>
          <a:p>
            <a:pPr rtl="0"/>
            <a:r>
              <a:rPr sz="3600" b="1" dirty="0"/>
              <a:t>Qui bénéficie du soutien psychosocial ?</a:t>
            </a:r>
            <a:r>
              <a:rPr lang="da-DK" sz="3600" dirty="0"/>
              <a:t/>
            </a:r>
            <a:br>
              <a:rPr lang="da-DK" sz="3600" dirty="0"/>
            </a:br>
            <a:endParaRPr lang="da-DK" sz="3600" dirty="0"/>
          </a:p>
        </p:txBody>
      </p:sp>
      <p:sp>
        <p:nvSpPr>
          <p:cNvPr id="6147" name="Rectangle 3"/>
          <p:cNvSpPr>
            <a:spLocks noGrp="1" noChangeArrowheads="1"/>
          </p:cNvSpPr>
          <p:nvPr>
            <p:ph type="body" idx="1"/>
          </p:nvPr>
        </p:nvSpPr>
        <p:spPr/>
        <p:txBody>
          <a:bodyPr>
            <a:normAutofit/>
          </a:bodyPr>
          <a:lstStyle/>
          <a:p>
            <a:pPr lvl="0"/>
            <a:endParaRPr lang="en-GB" sz="2400" dirty="0" smtClean="0"/>
          </a:p>
          <a:p>
            <a:pPr lvl="0" rtl="0"/>
            <a:r>
              <a:rPr sz="2400" dirty="0"/>
              <a:t>Tous les volontaires doivent pouvoir accéder à un soutien psychologique systématique et approprié.</a:t>
            </a:r>
          </a:p>
          <a:p>
            <a:pPr lvl="0" rtl="0"/>
            <a:r>
              <a:rPr sz="2400" dirty="0"/>
              <a:t>Tous les volontaires n'ont pas forcément besoin du même niveau de soutien, mais ils doivent tous pouvoir bénéficier d'un soutien approprié lorsqu'ils en ont besoin. </a:t>
            </a:r>
          </a:p>
          <a:p>
            <a:pPr lvl="0" rtl="0"/>
            <a:r>
              <a:rPr sz="2400" dirty="0"/>
              <a:t>Lorsque vous évaluez vos ressources, essayez d'avoir des stratégies de soutien psychosocial correspondant aux besoins de vos volontaires et au contexte dans lequel ils travaillent. </a:t>
            </a:r>
          </a:p>
          <a:p>
            <a:endParaRPr lang="da-DK"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61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normAutofit fontScale="90000"/>
          </a:bodyPr>
          <a:lstStyle/>
          <a:p>
            <a:pPr rtl="0"/>
            <a:r>
              <a:rPr sz="3600" dirty="0"/>
              <a:t> </a:t>
            </a:r>
            <a:r>
              <a:rPr lang="da-DK" sz="3600" dirty="0"/>
              <a:t/>
            </a:r>
            <a:br>
              <a:rPr lang="da-DK" sz="3600" dirty="0"/>
            </a:br>
            <a:r>
              <a:rPr sz="3600" b="1" dirty="0"/>
              <a:t>Quand le soutien est-il fourni ?</a:t>
            </a:r>
            <a:r>
              <a:rPr lang="da-DK" sz="3600" dirty="0"/>
              <a:t/>
            </a:r>
            <a:br>
              <a:rPr lang="da-DK" sz="3600" dirty="0"/>
            </a:br>
            <a:endParaRPr lang="da-DK" sz="3600" dirty="0"/>
          </a:p>
        </p:txBody>
      </p:sp>
      <p:sp>
        <p:nvSpPr>
          <p:cNvPr id="6147" name="Rectangle 3"/>
          <p:cNvSpPr>
            <a:spLocks noGrp="1" noChangeArrowheads="1"/>
          </p:cNvSpPr>
          <p:nvPr>
            <p:ph type="body" idx="1"/>
          </p:nvPr>
        </p:nvSpPr>
        <p:spPr/>
        <p:txBody>
          <a:bodyPr>
            <a:normAutofit fontScale="92500"/>
          </a:bodyPr>
          <a:lstStyle/>
          <a:p>
            <a:pPr lvl="0"/>
            <a:endParaRPr lang="en-GB" sz="2400" dirty="0" smtClean="0"/>
          </a:p>
          <a:p>
            <a:pPr lvl="0" rtl="0"/>
            <a:r>
              <a:rPr sz="2400" dirty="0"/>
              <a:t>Tenez compte de la faisabilité et des avantages relatifs du soutien à fournir </a:t>
            </a:r>
            <a:r>
              <a:rPr sz="2400" b="1" dirty="0"/>
              <a:t>avant</a:t>
            </a:r>
            <a:r>
              <a:rPr sz="2400" dirty="0"/>
              <a:t> qu'une situation d'urgence ne se produise. </a:t>
            </a:r>
          </a:p>
          <a:p>
            <a:pPr lvl="0" rtl="0"/>
            <a:r>
              <a:rPr sz="2400" dirty="0"/>
              <a:t>D'autres types de soutien comportent des mesures courantes de soutien d'équipe et individuel </a:t>
            </a:r>
            <a:r>
              <a:rPr sz="2400" b="1" dirty="0"/>
              <a:t>pendant et après</a:t>
            </a:r>
            <a:r>
              <a:rPr sz="2400" dirty="0"/>
              <a:t> la situation d'urgence. </a:t>
            </a:r>
          </a:p>
          <a:p>
            <a:pPr lvl="0" rtl="0"/>
            <a:r>
              <a:rPr sz="2400" dirty="0"/>
              <a:t>Rendre obligatoire certaines mesures de soutien psychosocial plutôt que de les offrir « à la demande » facilite les demandes de soutien émises par les volontaires.</a:t>
            </a:r>
          </a:p>
          <a:p>
            <a:pPr lvl="0" rtl="0"/>
            <a:r>
              <a:rPr sz="2400" dirty="0"/>
              <a:t>Tous ne veulent pas nécessairement, ni n'ont besoin, de soutien professionnel pendant ou après des tâches réalisées dans une situation d'urgence. </a:t>
            </a:r>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969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rtl="0"/>
            <a:r>
              <a:rPr sz="3600" dirty="0"/>
              <a:t> </a:t>
            </a:r>
            <a:r>
              <a:rPr lang="da-DK" sz="3600" dirty="0"/>
              <a:t/>
            </a:r>
            <a:br>
              <a:rPr lang="da-DK" sz="3600" dirty="0"/>
            </a:br>
            <a:r>
              <a:rPr sz="3200" b="1" dirty="0"/>
              <a:t>Contrôle et évaluation du soutien destiné aux volontaires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985" y="1772816"/>
            <a:ext cx="7122368" cy="4745278"/>
          </a:xfrm>
          <a:prstGeom prst="rect">
            <a:avLst/>
          </a:prstGeom>
        </p:spPr>
      </p:pic>
    </p:spTree>
    <p:extLst>
      <p:ext uri="{BB962C8B-B14F-4D97-AF65-F5344CB8AC3E}">
        <p14:creationId xmlns:p14="http://schemas.microsoft.com/office/powerpoint/2010/main" val="37095163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rtl="0"/>
            <a:r>
              <a:rPr sz="3600" dirty="0"/>
              <a:t> </a:t>
            </a:r>
            <a:r>
              <a:rPr lang="da-DK" sz="3600" dirty="0"/>
              <a:t/>
            </a:r>
            <a:br>
              <a:rPr lang="da-DK" sz="3600" dirty="0"/>
            </a:br>
            <a:r>
              <a:rPr sz="3600" b="1" dirty="0"/>
              <a:t>Quand contrôler et évaluer ?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6207" y="1844824"/>
            <a:ext cx="8229600" cy="4525963"/>
          </a:xfrm>
        </p:spPr>
        <p:txBody>
          <a:bodyPr/>
          <a:lstStyle/>
          <a:p>
            <a:pPr lvl="0"/>
            <a:endParaRPr lang="en-GB" sz="2400" dirty="0" smtClean="0"/>
          </a:p>
          <a:p>
            <a:pPr lvl="0" rtl="0"/>
            <a:r>
              <a:rPr sz="2400" dirty="0"/>
              <a:t>Quels types de soutien destinés aux volontaires sont actuellement en place ?</a:t>
            </a:r>
          </a:p>
          <a:p>
            <a:pPr lvl="0" rtl="0"/>
            <a:r>
              <a:rPr sz="2400" dirty="0"/>
              <a:t>Ces mécanismes de soutien sont-ils performants ?</a:t>
            </a:r>
          </a:p>
          <a:p>
            <a:pPr lvl="0" rtl="0"/>
            <a:r>
              <a:rPr sz="2400" dirty="0"/>
              <a:t>Quelles sont les méthodes utilisées pour recueillir ces informations ?</a:t>
            </a:r>
          </a:p>
        </p:txBody>
      </p:sp>
    </p:spTree>
    <p:extLst>
      <p:ext uri="{BB962C8B-B14F-4D97-AF65-F5344CB8AC3E}">
        <p14:creationId xmlns:p14="http://schemas.microsoft.com/office/powerpoint/2010/main" val="846951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rtl="0"/>
            <a:r>
              <a:rPr sz="3600" b="1" dirty="0"/>
              <a:t> </a:t>
            </a:r>
            <a:r>
              <a:rPr lang="da-DK" sz="3600" b="1" dirty="0"/>
              <a:t/>
            </a:r>
            <a:br>
              <a:rPr lang="da-DK" sz="3600" b="1" dirty="0"/>
            </a:br>
            <a:r>
              <a:rPr sz="3200" b="1" dirty="0"/>
              <a:t>Contrôle et évaluation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6207" y="1844824"/>
            <a:ext cx="8229600" cy="4525963"/>
          </a:xfrm>
        </p:spPr>
        <p:txBody>
          <a:bodyPr>
            <a:normAutofit lnSpcReduction="10000"/>
          </a:bodyPr>
          <a:lstStyle/>
          <a:p>
            <a:pPr marL="0" lvl="0" indent="0">
              <a:buNone/>
            </a:pPr>
            <a:endParaRPr lang="en-GB" sz="2400" i="1" dirty="0" smtClean="0"/>
          </a:p>
          <a:p>
            <a:pPr marL="0" lvl="0" indent="0" rtl="0">
              <a:buNone/>
            </a:pPr>
            <a:r>
              <a:rPr sz="2400" i="1" dirty="0"/>
              <a:t>Travaillez avec les mêmes groupes que précédemment et développez une stratégie de contrôle et d'évaluation. Répondez aux questions suivantes :</a:t>
            </a:r>
          </a:p>
          <a:p>
            <a:pPr lvl="0" rtl="0"/>
            <a:r>
              <a:rPr sz="2400" dirty="0"/>
              <a:t> Comment pouvez-vous contrôler et évaluer le mécanisme de soutien psychosocial que vous avez développé au cours de la dernière activité ?</a:t>
            </a:r>
          </a:p>
          <a:p>
            <a:pPr lvl="0" rtl="0"/>
            <a:r>
              <a:rPr sz="2400" dirty="0"/>
              <a:t>Qu'est-ce qui pourrait fonctionner en termes d'indicateurs d'un changement ?</a:t>
            </a:r>
          </a:p>
          <a:p>
            <a:pPr marL="0" lvl="0" indent="0">
              <a:buNone/>
            </a:pPr>
            <a:endParaRPr lang="en-GB" sz="2400" dirty="0" smtClean="0"/>
          </a:p>
          <a:p>
            <a:pPr marL="0" lvl="0" indent="0" rtl="0">
              <a:buNone/>
            </a:pPr>
            <a:r>
              <a:rPr sz="2400" i="1" dirty="0"/>
              <a:t>Passez 20 minutes à cette tâche et préparez-vous à présenter votre stratégie à l'ensemble du groupe.</a:t>
            </a:r>
          </a:p>
        </p:txBody>
      </p:sp>
    </p:spTree>
    <p:extLst>
      <p:ext uri="{BB962C8B-B14F-4D97-AF65-F5344CB8AC3E}">
        <p14:creationId xmlns:p14="http://schemas.microsoft.com/office/powerpoint/2010/main" val="1451673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rtl="0"/>
            <a:r>
              <a:rPr sz="3600" b="1" dirty="0"/>
              <a:t> </a:t>
            </a:r>
            <a:r>
              <a:rPr lang="da-DK" sz="3600" b="1" dirty="0"/>
              <a:t/>
            </a:r>
            <a:br>
              <a:rPr lang="da-DK" sz="3600" b="1" dirty="0"/>
            </a:br>
            <a:r>
              <a:rPr sz="3600" b="1" dirty="0"/>
              <a:t>Communiquer le message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877" y="1772816"/>
            <a:ext cx="7263531" cy="4839587"/>
          </a:xfrm>
          <a:prstGeom prst="rect">
            <a:avLst/>
          </a:prstGeom>
        </p:spPr>
      </p:pic>
    </p:spTree>
    <p:extLst>
      <p:ext uri="{BB962C8B-B14F-4D97-AF65-F5344CB8AC3E}">
        <p14:creationId xmlns:p14="http://schemas.microsoft.com/office/powerpoint/2010/main" val="669890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620688"/>
            <a:ext cx="8229600" cy="648072"/>
          </a:xfrm>
        </p:spPr>
        <p:txBody>
          <a:bodyPr>
            <a:normAutofit fontScale="90000"/>
          </a:bodyPr>
          <a:lstStyle/>
          <a:p>
            <a:pPr rtl="0"/>
            <a:r>
              <a:rPr sz="3600" b="1" dirty="0"/>
              <a:t> </a:t>
            </a:r>
            <a:r>
              <a:rPr lang="da-DK" sz="3600" b="1" dirty="0"/>
              <a:t/>
            </a:r>
            <a:br>
              <a:rPr lang="da-DK" sz="3600" b="1" dirty="0"/>
            </a:br>
            <a:r>
              <a:rPr sz="3600" b="1" dirty="0"/>
              <a:t>Communiquer le message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idx="1"/>
          </p:nvPr>
        </p:nvSpPr>
        <p:spPr>
          <a:xfrm>
            <a:off x="366713" y="1567627"/>
            <a:ext cx="8525767" cy="5853910"/>
          </a:xfrm>
          <a:prstGeom prst="rect">
            <a:avLst/>
          </a:prstGeom>
        </p:spPr>
        <p:txBody>
          <a:bodyPr wrap="square">
            <a:spAutoFit/>
          </a:bodyPr>
          <a:lstStyle/>
          <a:p>
            <a:pPr marL="0" indent="0" rtl="0">
              <a:buNone/>
            </a:pPr>
            <a:r>
              <a:rPr sz="2400" b="1" dirty="0"/>
              <a:t>Lorsque vous présentez des informations aux volontaires :</a:t>
            </a:r>
          </a:p>
          <a:p>
            <a:pPr rtl="0"/>
            <a:r>
              <a:rPr sz="2400" dirty="0"/>
              <a:t>Tenez compte de la ou des langues de vos volontaires, de leur niveau d'éducation, de leur culture et de leurs coutumes.</a:t>
            </a:r>
          </a:p>
          <a:p>
            <a:pPr rtl="0"/>
            <a:r>
              <a:rPr sz="2400" dirty="0"/>
              <a:t>Essayez de préserver la simplicité des messages, et donnez des instructions claires pour accéder au soutien, notamment numéros de téléphone de réseaux d'orientation ou autres coordonnées. </a:t>
            </a:r>
          </a:p>
          <a:p>
            <a:pPr lvl="0" rtl="0"/>
            <a:r>
              <a:rPr sz="2400" dirty="0"/>
              <a:t>Faites en sorte de disposer des informations sous des formats variés, tels que posters, brochures ou autres modèles de poche.</a:t>
            </a:r>
          </a:p>
          <a:p>
            <a:pPr lvl="0" rtl="0"/>
            <a:r>
              <a:rPr sz="2400" dirty="0"/>
              <a:t>Préparez, si possible, les informations en amont de toute situation d'urgence.</a:t>
            </a:r>
          </a:p>
          <a:p>
            <a:pPr lvl="0" rtl="0"/>
            <a:r>
              <a:rPr sz="2400" dirty="0"/>
              <a:t>Réfléchissez au moment opportun pour donner les informations aux volontaires.</a:t>
            </a:r>
          </a:p>
          <a:p>
            <a:pPr marL="0" indent="0">
              <a:buNone/>
            </a:pPr>
            <a:endParaRPr lang="da-DK" dirty="0">
              <a:solidFill>
                <a:srgbClr val="FF0000"/>
              </a:solidFill>
            </a:endParaRPr>
          </a:p>
        </p:txBody>
      </p:sp>
    </p:spTree>
    <p:extLst>
      <p:ext uri="{BB962C8B-B14F-4D97-AF65-F5344CB8AC3E}">
        <p14:creationId xmlns:p14="http://schemas.microsoft.com/office/powerpoint/2010/main" val="30373181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rtl="0"/>
            <a:r>
              <a:rPr sz="3600" b="1" dirty="0"/>
              <a:t> </a:t>
            </a:r>
            <a:r>
              <a:rPr lang="da-DK" sz="3600" b="1" dirty="0"/>
              <a:t/>
            </a:r>
            <a:br>
              <a:rPr lang="da-DK" sz="3600" b="1" dirty="0"/>
            </a:br>
            <a:r>
              <a:rPr sz="3600" b="1" dirty="0"/>
              <a:t>Communiquer le message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idx="1"/>
          </p:nvPr>
        </p:nvSpPr>
        <p:spPr>
          <a:xfrm>
            <a:off x="366713" y="1554163"/>
            <a:ext cx="8264401" cy="3933384"/>
          </a:xfrm>
          <a:prstGeom prst="rect">
            <a:avLst/>
          </a:prstGeom>
        </p:spPr>
        <p:txBody>
          <a:bodyPr wrap="square">
            <a:spAutoFit/>
          </a:bodyPr>
          <a:lstStyle/>
          <a:p>
            <a:pPr marL="0" lvl="0" indent="0">
              <a:buNone/>
            </a:pPr>
            <a:endParaRPr lang="en-GB" sz="2400" i="1" dirty="0" smtClean="0"/>
          </a:p>
          <a:p>
            <a:pPr marL="0" lvl="0" indent="0" rtl="0">
              <a:buNone/>
            </a:pPr>
            <a:r>
              <a:rPr sz="2400" i="1" dirty="0"/>
              <a:t>Préparez une présentation de cinq minutes adaptée aux volontaires sur le thème attribué à votre groupe :</a:t>
            </a:r>
          </a:p>
          <a:p>
            <a:pPr marL="0" lvl="0" indent="0">
              <a:buNone/>
            </a:pPr>
            <a:endParaRPr lang="en-GB" sz="2400" dirty="0" smtClean="0"/>
          </a:p>
          <a:p>
            <a:pPr marL="0" lvl="0" indent="0" rtl="0">
              <a:buNone/>
            </a:pPr>
            <a:r>
              <a:rPr sz="2400" b="1" dirty="0"/>
              <a:t>Groupe 1 : </a:t>
            </a:r>
            <a:r>
              <a:rPr sz="2400" dirty="0"/>
              <a:t>Messages clés sur le soutien psychosocial </a:t>
            </a:r>
          </a:p>
          <a:p>
            <a:pPr marL="0" lvl="0" indent="0">
              <a:buNone/>
            </a:pPr>
            <a:endParaRPr lang="en-GB" sz="2400" dirty="0" smtClean="0"/>
          </a:p>
          <a:p>
            <a:pPr marL="0" lvl="0" indent="0" rtl="0">
              <a:buNone/>
            </a:pPr>
            <a:r>
              <a:rPr sz="2400" b="1" dirty="0"/>
              <a:t>Groupe 2 : </a:t>
            </a:r>
            <a:r>
              <a:rPr sz="2400" dirty="0"/>
              <a:t>Soutien psychosocial destiné aux volontaires </a:t>
            </a:r>
          </a:p>
          <a:p>
            <a:pPr marL="0" indent="0">
              <a:buNone/>
            </a:pPr>
            <a:endParaRPr lang="en-GB" sz="2400" dirty="0" smtClean="0"/>
          </a:p>
          <a:p>
            <a:pPr marL="0" indent="0" rtl="0">
              <a:buNone/>
            </a:pPr>
            <a:r>
              <a:rPr sz="2400" b="1" dirty="0"/>
              <a:t>Groupe 3 : </a:t>
            </a:r>
            <a:r>
              <a:rPr sz="2400" dirty="0"/>
              <a:t>Informations destinées aux volontaires</a:t>
            </a:r>
          </a:p>
        </p:txBody>
      </p:sp>
    </p:spTree>
    <p:extLst>
      <p:ext uri="{BB962C8B-B14F-4D97-AF65-F5344CB8AC3E}">
        <p14:creationId xmlns:p14="http://schemas.microsoft.com/office/powerpoint/2010/main" val="31005754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rtl="0"/>
            <a:r>
              <a:rPr sz="3600" b="1" dirty="0"/>
              <a:t> </a:t>
            </a:r>
            <a:r>
              <a:rPr lang="da-DK" sz="3600" b="1" dirty="0"/>
              <a:t/>
            </a:r>
            <a:br>
              <a:rPr lang="da-DK" sz="3600" b="1" dirty="0"/>
            </a:br>
            <a:r>
              <a:rPr sz="3600" b="1" dirty="0"/>
              <a:t>Développer un plan d'action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idx="1"/>
          </p:nvPr>
        </p:nvSpPr>
        <p:spPr>
          <a:xfrm>
            <a:off x="366713" y="1554163"/>
            <a:ext cx="8264401" cy="3490186"/>
          </a:xfrm>
          <a:prstGeom prst="rect">
            <a:avLst/>
          </a:prstGeom>
        </p:spPr>
        <p:txBody>
          <a:bodyPr wrap="square">
            <a:spAutoFit/>
          </a:bodyPr>
          <a:lstStyle/>
          <a:p>
            <a:pPr marL="0" indent="0">
              <a:buNone/>
            </a:pPr>
            <a:endParaRPr lang="en-GB" sz="2400" b="1" dirty="0"/>
          </a:p>
          <a:p>
            <a:pPr marL="0" indent="0" rtl="0">
              <a:buNone/>
            </a:pPr>
            <a:r>
              <a:rPr sz="2400" b="1" dirty="0"/>
              <a:t>Le fait de développer un plan d'action présente les avantages suivants :</a:t>
            </a:r>
          </a:p>
          <a:p>
            <a:pPr lvl="0" rtl="0"/>
            <a:r>
              <a:rPr sz="2400" dirty="0"/>
              <a:t>Cela donne de la crédibilité à votre Société nationale.</a:t>
            </a:r>
          </a:p>
          <a:p>
            <a:pPr lvl="0" rtl="0"/>
            <a:r>
              <a:rPr sz="2400" dirty="0"/>
              <a:t>Vous gardez trace des détails importants.</a:t>
            </a:r>
          </a:p>
          <a:p>
            <a:pPr lvl="0" rtl="0"/>
            <a:r>
              <a:rPr sz="2400" dirty="0"/>
              <a:t>Vous gagnez du temps, de l'énergie et des ressources.</a:t>
            </a:r>
          </a:p>
          <a:p>
            <a:pPr lvl="0" rtl="0"/>
            <a:r>
              <a:rPr sz="2400" dirty="0"/>
              <a:t>Vous comprenez ce qu'il est possible de faire avec vos ressources, et ce qui ne l'est pas.</a:t>
            </a:r>
          </a:p>
          <a:p>
            <a:pPr lvl="0" rtl="0"/>
            <a:r>
              <a:rPr sz="2400" dirty="0"/>
              <a:t>Vous augmentez vos chances d'atteindre vos objectifs.</a:t>
            </a:r>
          </a:p>
        </p:txBody>
      </p:sp>
    </p:spTree>
    <p:extLst>
      <p:ext uri="{BB962C8B-B14F-4D97-AF65-F5344CB8AC3E}">
        <p14:creationId xmlns:p14="http://schemas.microsoft.com/office/powerpoint/2010/main" val="259804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51951"/>
            <a:ext cx="8229600" cy="1143000"/>
          </a:xfrm>
        </p:spPr>
        <p:txBody>
          <a:bodyPr>
            <a:normAutofit/>
          </a:bodyPr>
          <a:lstStyle/>
          <a:p>
            <a:pPr rtl="0"/>
            <a:r>
              <a:rPr sz="3200" b="1" dirty="0"/>
              <a:t>L'importance du soutien psychosocial </a:t>
            </a:r>
          </a:p>
        </p:txBody>
      </p:sp>
      <p:sp>
        <p:nvSpPr>
          <p:cNvPr id="6147" name="Rectangle 3"/>
          <p:cNvSpPr>
            <a:spLocks noGrp="1" noChangeArrowheads="1"/>
          </p:cNvSpPr>
          <p:nvPr>
            <p:ph type="body" idx="1"/>
          </p:nvPr>
        </p:nvSpPr>
        <p:spPr>
          <a:xfrm>
            <a:off x="457200" y="1844824"/>
            <a:ext cx="8229600" cy="4525963"/>
          </a:xfrm>
        </p:spPr>
        <p:txBody>
          <a:bodyPr>
            <a:normAutofit/>
          </a:bodyPr>
          <a:lstStyle/>
          <a:p>
            <a:pPr marL="0" indent="0" rtl="0">
              <a:buNone/>
            </a:pPr>
            <a:r>
              <a:rPr sz="2400" dirty="0"/>
              <a:t>Parmi les conséquences du manque de prise en compte du bien-être psychosocial des volontaires figurent :</a:t>
            </a:r>
          </a:p>
          <a:p>
            <a:pPr lvl="0" rtl="0"/>
            <a:r>
              <a:rPr lang="da-DK" sz="2400" dirty="0"/>
              <a:t>l</a:t>
            </a:r>
            <a:r>
              <a:rPr sz="2400" dirty="0" smtClean="0"/>
              <a:t>'</a:t>
            </a:r>
            <a:r>
              <a:rPr sz="2400" dirty="0" err="1" smtClean="0"/>
              <a:t>absentéisme</a:t>
            </a:r>
            <a:r>
              <a:rPr sz="2400" dirty="0" smtClean="0"/>
              <a:t> </a:t>
            </a:r>
            <a:r>
              <a:rPr sz="2400" dirty="0"/>
              <a:t>et des taux de rotation élevés chez les volontaires</a:t>
            </a:r>
          </a:p>
          <a:p>
            <a:pPr lvl="0" rtl="0"/>
            <a:r>
              <a:rPr sz="2400" dirty="0"/>
              <a:t>un manque de motivation et de mauvaises performances</a:t>
            </a:r>
          </a:p>
          <a:p>
            <a:pPr lvl="0" rtl="0"/>
            <a:r>
              <a:rPr sz="2400" dirty="0"/>
              <a:t>des conflits accrus au sein du groupe de volontaires</a:t>
            </a:r>
          </a:p>
          <a:p>
            <a:pPr lvl="0" rtl="0"/>
            <a:r>
              <a:rPr sz="2400" dirty="0"/>
              <a:t>un état de santé déclinant</a:t>
            </a:r>
          </a:p>
          <a:p>
            <a:pPr lvl="0" rtl="0"/>
            <a:r>
              <a:rPr sz="2400" dirty="0"/>
              <a:t>une augmentation des accidents et des rapports d'incidents. </a:t>
            </a:r>
          </a:p>
          <a:p>
            <a:pPr marL="0" indent="0">
              <a:buNone/>
            </a:pPr>
            <a:endParaRPr lang="da-DK" altLang="da-DK" sz="2400"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4679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rtl="0"/>
            <a:r>
              <a:rPr sz="3600" b="1" dirty="0"/>
              <a:t> </a:t>
            </a:r>
            <a:r>
              <a:rPr lang="da-DK" sz="3600" b="1" dirty="0"/>
              <a:t/>
            </a:r>
            <a:br>
              <a:rPr lang="da-DK" sz="3600" b="1" dirty="0"/>
            </a:br>
            <a:r>
              <a:rPr sz="3600" b="1" dirty="0"/>
              <a:t>Développer un plan d'action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idx="1"/>
          </p:nvPr>
        </p:nvSpPr>
        <p:spPr>
          <a:xfrm>
            <a:off x="323529" y="1916831"/>
            <a:ext cx="8307586" cy="2234458"/>
          </a:xfrm>
          <a:prstGeom prst="rect">
            <a:avLst/>
          </a:prstGeom>
        </p:spPr>
        <p:txBody>
          <a:bodyPr wrap="square">
            <a:spAutoFit/>
          </a:bodyPr>
          <a:lstStyle/>
          <a:p>
            <a:pPr lvl="0"/>
            <a:endParaRPr lang="en-GB" sz="2400" dirty="0" smtClean="0"/>
          </a:p>
          <a:p>
            <a:pPr lvl="0" rtl="0"/>
            <a:r>
              <a:rPr sz="2400" dirty="0"/>
              <a:t>Quels sont vos objectifs pour les prochains six mois ?</a:t>
            </a:r>
          </a:p>
          <a:p>
            <a:pPr lvl="0" rtl="0"/>
            <a:r>
              <a:rPr sz="2400" dirty="0"/>
              <a:t>Quelles sont les actions qu'il vous faut entreprendre pour atteindre vos objectifs ?</a:t>
            </a:r>
          </a:p>
          <a:p>
            <a:pPr lvl="0" rtl="0"/>
            <a:r>
              <a:rPr sz="2400" dirty="0"/>
              <a:t>Quelle est la date butoir de chaque mesure ?</a:t>
            </a:r>
          </a:p>
          <a:p>
            <a:pPr lvl="0" rtl="0"/>
            <a:r>
              <a:rPr sz="2400" dirty="0"/>
              <a:t>Qui est chargé du suivi de chaque mesure ?</a:t>
            </a:r>
          </a:p>
        </p:txBody>
      </p:sp>
    </p:spTree>
    <p:extLst>
      <p:ext uri="{BB962C8B-B14F-4D97-AF65-F5344CB8AC3E}">
        <p14:creationId xmlns:p14="http://schemas.microsoft.com/office/powerpoint/2010/main" val="40279234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fontScale="90000"/>
          </a:bodyPr>
          <a:lstStyle/>
          <a:p>
            <a:pPr rtl="0"/>
            <a:r>
              <a:rPr sz="3600" b="1" dirty="0"/>
              <a:t> </a:t>
            </a:r>
            <a:r>
              <a:rPr lang="da-DK" sz="3600" b="1" dirty="0"/>
              <a:t/>
            </a:r>
            <a:br>
              <a:rPr lang="da-DK" sz="3600" b="1" dirty="0"/>
            </a:br>
            <a:r>
              <a:rPr sz="3600" b="1" dirty="0"/>
              <a:t>Développer un plan d'action </a:t>
            </a:r>
            <a:r>
              <a:rPr lang="da-DK" sz="3600" b="1" dirty="0"/>
              <a:t/>
            </a:r>
            <a:br>
              <a:rPr lang="da-DK" sz="3600" b="1" dirty="0"/>
            </a:br>
            <a:endParaRPr lang="da-DK" sz="3600" b="1"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idx="1"/>
          </p:nvPr>
        </p:nvSpPr>
        <p:spPr>
          <a:xfrm>
            <a:off x="323529" y="1916832"/>
            <a:ext cx="8307586" cy="2899255"/>
          </a:xfrm>
          <a:prstGeom prst="rect">
            <a:avLst/>
          </a:prstGeom>
        </p:spPr>
        <p:txBody>
          <a:bodyPr wrap="square">
            <a:spAutoFit/>
          </a:bodyPr>
          <a:lstStyle/>
          <a:p>
            <a:pPr lvl="0"/>
            <a:endParaRPr lang="en-GB" sz="2400" dirty="0" smtClean="0"/>
          </a:p>
          <a:p>
            <a:pPr lvl="0" rtl="0"/>
            <a:r>
              <a:rPr sz="2400" dirty="0"/>
              <a:t>Vous faut-il une quelconque formation supplémentaire pour atteindre vos objectifs ?</a:t>
            </a:r>
          </a:p>
          <a:p>
            <a:pPr lvl="0" rtl="0"/>
            <a:r>
              <a:rPr sz="2400" dirty="0"/>
              <a:t>Où trouver de l'aide s'il vous faut un soutien complémentaire pour atteindre vos objectifs ?</a:t>
            </a:r>
          </a:p>
          <a:p>
            <a:pPr lvl="0" rtl="0"/>
            <a:r>
              <a:rPr sz="2400" dirty="0"/>
              <a:t>Comment vous communiquerez-vous mutuellement l'avancée de vos actions spécifiques (par ex. réunions mensuelles, téléconférences, e-mails, groupes par Internet, etc.) ?</a:t>
            </a:r>
          </a:p>
        </p:txBody>
      </p:sp>
    </p:spTree>
    <p:extLst>
      <p:ext uri="{BB962C8B-B14F-4D97-AF65-F5344CB8AC3E}">
        <p14:creationId xmlns:p14="http://schemas.microsoft.com/office/powerpoint/2010/main" val="21820287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76693"/>
            <a:ext cx="8229600" cy="1143000"/>
          </a:xfrm>
        </p:spPr>
        <p:txBody>
          <a:bodyPr>
            <a:normAutofit/>
          </a:bodyPr>
          <a:lstStyle/>
          <a:p>
            <a:pPr rtl="0"/>
            <a:r>
              <a:rPr sz="3600" b="1" dirty="0"/>
              <a:t> </a:t>
            </a:r>
            <a:r>
              <a:rPr sz="3200" b="1" dirty="0"/>
              <a:t>Conclusion et salutations </a:t>
            </a:r>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1" y="1820823"/>
            <a:ext cx="7056783" cy="4704522"/>
          </a:xfrm>
          <a:prstGeom prst="rect">
            <a:avLst/>
          </a:prstGeom>
        </p:spPr>
      </p:pic>
    </p:spTree>
    <p:extLst>
      <p:ext uri="{BB962C8B-B14F-4D97-AF65-F5344CB8AC3E}">
        <p14:creationId xmlns:p14="http://schemas.microsoft.com/office/powerpoint/2010/main" val="3574560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61407"/>
            <a:ext cx="8229600" cy="1143000"/>
          </a:xfrm>
        </p:spPr>
        <p:txBody>
          <a:bodyPr>
            <a:normAutofit/>
          </a:bodyPr>
          <a:lstStyle/>
          <a:p>
            <a:pPr rtl="0"/>
            <a:r>
              <a:rPr sz="3200" b="1" dirty="0"/>
              <a:t>Qu'est-ce que le soutien psychosocial ?</a:t>
            </a:r>
          </a:p>
        </p:txBody>
      </p:sp>
      <p:sp>
        <p:nvSpPr>
          <p:cNvPr id="6147" name="Rectangle 3"/>
          <p:cNvSpPr>
            <a:spLocks noGrp="1" noChangeArrowheads="1"/>
          </p:cNvSpPr>
          <p:nvPr>
            <p:ph type="body" idx="1"/>
          </p:nvPr>
        </p:nvSpPr>
        <p:spPr/>
        <p:txBody>
          <a:bodyPr>
            <a:normAutofit/>
          </a:bodyPr>
          <a:lstStyle/>
          <a:p>
            <a:pPr marL="0" indent="0" rtl="0">
              <a:buNone/>
            </a:pPr>
            <a:r>
              <a:rPr sz="2400" dirty="0"/>
              <a:t>Le soutien psychosocial désigne les actions engagées pour répondre aux besoins psychologiques et sociaux individuels, familiaux et communautaires.</a:t>
            </a:r>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3" descr="illu_pp_20.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9932" y="3068960"/>
            <a:ext cx="5472608" cy="3014128"/>
          </a:xfrm>
          <a:prstGeom prst="rect">
            <a:avLst/>
          </a:prstGeom>
        </p:spPr>
      </p:pic>
    </p:spTree>
    <p:extLst>
      <p:ext uri="{BB962C8B-B14F-4D97-AF65-F5344CB8AC3E}">
        <p14:creationId xmlns:p14="http://schemas.microsoft.com/office/powerpoint/2010/main" val="1326518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57200" y="361407"/>
            <a:ext cx="8229600" cy="1143000"/>
          </a:xfrm>
        </p:spPr>
        <p:txBody>
          <a:bodyPr>
            <a:normAutofit/>
          </a:bodyPr>
          <a:lstStyle/>
          <a:p>
            <a:pPr rtl="0"/>
            <a:r>
              <a:rPr sz="3200" b="1" dirty="0"/>
              <a:t>Niveaux de soutien psychosocial </a:t>
            </a:r>
          </a:p>
        </p:txBody>
      </p:sp>
      <p:sp>
        <p:nvSpPr>
          <p:cNvPr id="6147" name="Rectangle 3"/>
          <p:cNvSpPr>
            <a:spLocks noGrp="1" noChangeArrowheads="1"/>
          </p:cNvSpPr>
          <p:nvPr>
            <p:ph type="body" idx="1"/>
          </p:nvPr>
        </p:nvSpPr>
        <p:spPr/>
        <p:txBody>
          <a:bodyPr>
            <a:normAutofit/>
          </a:bodyPr>
          <a:lstStyle/>
          <a:p>
            <a:pPr marL="0" indent="0" rtl="0">
              <a:buNone/>
            </a:pPr>
            <a:r>
              <a:rPr sz="2400" dirty="0"/>
              <a:t>Le soutien psychosocial peut être offert à différents niveaux en fonction des besoins et des ressources des volontaires.</a:t>
            </a:r>
          </a:p>
          <a:p>
            <a:pPr marL="0" indent="0">
              <a:buNone/>
            </a:pPr>
            <a:endParaRPr lang="en-GB" altLang="da-DK" sz="2400" dirty="0"/>
          </a:p>
          <a:p>
            <a:pPr marL="0" indent="0">
              <a:buNone/>
            </a:pPr>
            <a:endParaRPr lang="da-DK" altLang="da-DK" sz="2400"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3152" y="2564904"/>
            <a:ext cx="527345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332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405_pp_trainers_A1B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5541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433308" y="396576"/>
            <a:ext cx="8229600" cy="1143000"/>
          </a:xfrm>
        </p:spPr>
        <p:txBody>
          <a:bodyPr>
            <a:normAutofit fontScale="90000"/>
          </a:bodyPr>
          <a:lstStyle/>
          <a:p>
            <a:pPr lvl="0" rtl="0"/>
            <a:r>
              <a:rPr lang="en-GB" sz="3600" b="1" dirty="0" smtClean="0"/>
              <a:t/>
            </a:r>
            <a:br>
              <a:rPr lang="en-GB" sz="3600" b="1" dirty="0" smtClean="0"/>
            </a:br>
            <a:r>
              <a:rPr sz="3200" b="1" dirty="0"/>
              <a:t>Risques, résilience et facteurs protecteurs </a:t>
            </a:r>
            <a:r>
              <a:rPr lang="da-DK" sz="3600" b="1" dirty="0" smtClean="0"/>
              <a:t/>
            </a:r>
            <a:br>
              <a:rPr lang="da-DK" sz="3600" b="1" dirty="0" smtClean="0"/>
            </a:br>
            <a:endParaRPr lang="da-DK" sz="3600" b="1" dirty="0" smtClean="0"/>
          </a:p>
        </p:txBody>
      </p:sp>
      <p:sp>
        <p:nvSpPr>
          <p:cNvPr id="6147" name="Rectangle 3"/>
          <p:cNvSpPr>
            <a:spLocks noGrp="1" noChangeArrowheads="1"/>
          </p:cNvSpPr>
          <p:nvPr>
            <p:ph type="body" idx="1"/>
          </p:nvPr>
        </p:nvSpPr>
        <p:spPr/>
        <p:txBody>
          <a:bodyPr>
            <a:normAutofit/>
          </a:bodyPr>
          <a:lstStyle/>
          <a:p>
            <a:endParaRPr lang="da-DK" sz="2400" dirty="0"/>
          </a:p>
          <a:p>
            <a:endParaRPr lang="da-DK" altLang="da-DK" dirty="0"/>
          </a:p>
        </p:txBody>
      </p:sp>
      <p:pic>
        <p:nvPicPr>
          <p:cNvPr id="6" name="Picture 3" descr="T:\Reference Centre\3. Communications\5. Graphics, Logos &amp; Illustrations\Logos\PS Centre Logos\PSCentreLOGO_white\centre-logo-transpar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002" y="120105"/>
            <a:ext cx="1008112" cy="222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15816" y="1863297"/>
            <a:ext cx="3051001" cy="459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45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2434</TotalTime>
  <Words>1994</Words>
  <Application>Microsoft Office PowerPoint</Application>
  <PresentationFormat>On-screen Show (4:3)</PresentationFormat>
  <Paragraphs>443</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  Prendre soin des volontaires : formation élémentaire  </vt:lpstr>
      <vt:lpstr>Bienvenue</vt:lpstr>
      <vt:lpstr>Programme de formation</vt:lpstr>
      <vt:lpstr>Règles élémentaires </vt:lpstr>
      <vt:lpstr>L'importance du soutien psychosocial </vt:lpstr>
      <vt:lpstr>L'importance du soutien psychosocial </vt:lpstr>
      <vt:lpstr>Qu'est-ce que le soutien psychosocial ?</vt:lpstr>
      <vt:lpstr>Niveaux de soutien psychosocial </vt:lpstr>
      <vt:lpstr> Risques, résilience et facteurs protecteurs  </vt:lpstr>
      <vt:lpstr> Risques qui affectent le bien-être du volontaire  </vt:lpstr>
      <vt:lpstr> Risques qui affectent le bien-être du volontaire  </vt:lpstr>
      <vt:lpstr> Risques qui affectent le bien-être du volontaire  </vt:lpstr>
      <vt:lpstr> Risques qui affectent le bien-être du volontaire  </vt:lpstr>
      <vt:lpstr> Risques qui affectent le bien-être du volontaire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Conseils pour les pairs formés au soutien </vt:lpstr>
      <vt:lpstr>  </vt:lpstr>
      <vt:lpstr>  </vt:lpstr>
      <vt:lpstr>  </vt:lpstr>
      <vt:lpstr>  </vt:lpstr>
      <vt:lpstr>  </vt:lpstr>
      <vt:lpstr>  </vt:lpstr>
      <vt:lpstr>  </vt:lpstr>
      <vt:lpstr>  </vt:lpstr>
      <vt:lpstr>  </vt:lpstr>
      <vt:lpstr>  </vt:lpstr>
      <vt:lpstr>  </vt:lpstr>
      <vt:lpstr>  </vt:lpstr>
      <vt:lpstr>  </vt:lpstr>
      <vt:lpstr>  </vt:lpstr>
      <vt:lpstr> Développer des stratégies de soutien </vt:lpstr>
      <vt:lpstr>De quel type de soutien s'agit-il ? </vt:lpstr>
      <vt:lpstr>Qui fournira le soutien en question ? </vt:lpstr>
      <vt:lpstr>Qui bénéficie du soutien psychosocial ? </vt:lpstr>
      <vt:lpstr>  Quand le soutien est-il fourni ? </vt:lpstr>
      <vt:lpstr>  Contrôle et évaluation du soutien destiné aux volontaires  </vt:lpstr>
      <vt:lpstr>  Quand contrôler et évaluer ?  </vt:lpstr>
      <vt:lpstr>  Contrôle et évaluation  </vt:lpstr>
      <vt:lpstr>  Communiquer le message  </vt:lpstr>
      <vt:lpstr>  Communiquer le message  </vt:lpstr>
      <vt:lpstr>  Communiquer le message  </vt:lpstr>
      <vt:lpstr>  Développer un plan d'action  </vt:lpstr>
      <vt:lpstr>  Développer un plan d'action  </vt:lpstr>
      <vt:lpstr>  Développer un plan d'action  </vt:lpstr>
      <vt:lpstr> Conclusion et salutations </vt:lpstr>
    </vt:vector>
  </TitlesOfParts>
  <Company>DRK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Volunteers: A Trainer’s manual</dc:title>
  <dc:creator>Anne Lomholt Lei Hansen</dc:creator>
  <cp:lastModifiedBy>Louise Juul Hansen</cp:lastModifiedBy>
  <cp:revision>105</cp:revision>
  <dcterms:created xsi:type="dcterms:W3CDTF">2014-09-26T10:40:12Z</dcterms:created>
  <dcterms:modified xsi:type="dcterms:W3CDTF">2016-06-07T10:46:31Z</dcterms:modified>
</cp:coreProperties>
</file>