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comment2.xml" ContentType="application/vnd.openxmlformats-officedocument.presentationml.comments+xml"/>
  <Override PartName="/ppt/notesSlides/notesSlide23.xml" ContentType="application/vnd.openxmlformats-officedocument.presentationml.notesSlide+xml"/>
  <Override PartName="/ppt/comments/comment3.xml" ContentType="application/vnd.openxmlformats-officedocument.presentationml.comments+xml"/>
  <Override PartName="/ppt/notesSlides/notesSlide24.xml" ContentType="application/vnd.openxmlformats-officedocument.presentationml.notesSlide+xml"/>
  <Override PartName="/ppt/comments/comment4.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1"/>
  </p:notesMasterIdLst>
  <p:sldIdLst>
    <p:sldId id="290" r:id="rId3"/>
    <p:sldId id="293" r:id="rId4"/>
    <p:sldId id="342" r:id="rId5"/>
    <p:sldId id="294" r:id="rId6"/>
    <p:sldId id="295" r:id="rId7"/>
    <p:sldId id="296" r:id="rId8"/>
    <p:sldId id="297" r:id="rId9"/>
    <p:sldId id="299" r:id="rId10"/>
    <p:sldId id="303" r:id="rId11"/>
    <p:sldId id="304" r:id="rId12"/>
    <p:sldId id="305" r:id="rId13"/>
    <p:sldId id="306" r:id="rId14"/>
    <p:sldId id="343" r:id="rId15"/>
    <p:sldId id="307" r:id="rId16"/>
    <p:sldId id="308" r:id="rId17"/>
    <p:sldId id="310" r:id="rId18"/>
    <p:sldId id="311" r:id="rId19"/>
    <p:sldId id="312" r:id="rId20"/>
    <p:sldId id="313" r:id="rId21"/>
    <p:sldId id="314" r:id="rId22"/>
    <p:sldId id="315" r:id="rId23"/>
    <p:sldId id="316" r:id="rId24"/>
    <p:sldId id="317" r:id="rId25"/>
    <p:sldId id="318" r:id="rId26"/>
    <p:sldId id="275" r:id="rId27"/>
    <p:sldId id="320" r:id="rId28"/>
    <p:sldId id="321" r:id="rId29"/>
    <p:sldId id="345" r:id="rId30"/>
    <p:sldId id="344" r:id="rId31"/>
    <p:sldId id="322" r:id="rId32"/>
    <p:sldId id="323" r:id="rId33"/>
    <p:sldId id="324" r:id="rId34"/>
    <p:sldId id="325" r:id="rId35"/>
    <p:sldId id="326" r:id="rId36"/>
    <p:sldId id="327" r:id="rId37"/>
    <p:sldId id="329" r:id="rId38"/>
    <p:sldId id="330" r:id="rId39"/>
    <p:sldId id="331" r:id="rId40"/>
    <p:sldId id="332" r:id="rId41"/>
    <p:sldId id="333" r:id="rId42"/>
    <p:sldId id="334" r:id="rId43"/>
    <p:sldId id="336" r:id="rId44"/>
    <p:sldId id="337" r:id="rId45"/>
    <p:sldId id="346" r:id="rId46"/>
    <p:sldId id="338" r:id="rId47"/>
    <p:sldId id="339" r:id="rId48"/>
    <p:sldId id="340" r:id="rId49"/>
    <p:sldId id="341"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e Lomholt Lei Hansen" initials="ALLH" lastIdx="4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llemlayout 2 - Marker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llemlayout 4 - Markering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73" autoAdjust="0"/>
    <p:restoredTop sz="91867" autoAdjust="0"/>
  </p:normalViewPr>
  <p:slideViewPr>
    <p:cSldViewPr>
      <p:cViewPr>
        <p:scale>
          <a:sx n="68" d="100"/>
          <a:sy n="68" d="100"/>
        </p:scale>
        <p:origin x="-810" y="-582"/>
      </p:cViewPr>
      <p:guideLst>
        <p:guide orient="horz" pos="2160"/>
        <p:guide pos="2880"/>
      </p:guideLst>
    </p:cSldViewPr>
  </p:slideViewPr>
  <p:outlineViewPr>
    <p:cViewPr>
      <p:scale>
        <a:sx n="33" d="100"/>
        <a:sy n="33" d="100"/>
      </p:scale>
      <p:origin x="48"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4-04-11T11:38:18.452" idx="39">
    <p:pos x="327" y="1620"/>
    <p:text>Farverne i disse figurer skal tilpasses layoutet.</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4-04-11T11:48:09.206" idx="40">
    <p:pos x="230" y="2098"/>
    <p:text>Pænere grafisk opsætning. Farverne skal gerne passe til resten af layoutet.</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4-04-11T14:37:37.928" idx="41">
    <p:pos x="503" y="1546"/>
    <p:text>Denne figur skal gerne sættes grafisk op i overensstemmelse med resten af Layoutet</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14-04-11T14:37:12.567" idx="15">
    <p:pos x="1271" y="1815"/>
    <p:text>Denne figur skal gerne ændres jf. den tidligere.</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806E65-55B6-48AA-A579-E516510908DE}"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GB"/>
        </a:p>
      </dgm:t>
    </dgm:pt>
    <dgm:pt modelId="{935BBA24-F256-4C71-81B5-795568AC72A1}" type="pres">
      <dgm:prSet presAssocID="{D1806E65-55B6-48AA-A579-E516510908DE}" presName="list" presStyleCnt="0">
        <dgm:presLayoutVars>
          <dgm:dir/>
          <dgm:animLvl val="lvl"/>
        </dgm:presLayoutVars>
      </dgm:prSet>
      <dgm:spPr/>
      <dgm:t>
        <a:bodyPr/>
        <a:lstStyle/>
        <a:p>
          <a:endParaRPr lang="fr-FR"/>
        </a:p>
      </dgm:t>
    </dgm:pt>
  </dgm:ptLst>
  <dgm:cxnLst>
    <dgm:cxn modelId="{E855D290-0FD6-4CA5-9252-A12C44EE9FAC}" type="presOf" srcId="{D1806E65-55B6-48AA-A579-E516510908DE}" destId="{935BBA24-F256-4C71-81B5-795568AC72A1}" srcOrd="0" destOrd="0" presId="urn:microsoft.com/office/officeart/2005/8/layout/hList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Pladsholder til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A8B6F1-C6FD-4408-904E-FDB8E7DD2914}" type="datetimeFigureOut">
              <a:rPr lang="en-GB" smtClean="0"/>
              <a:t>19/06/2014</a:t>
            </a:fld>
            <a:endParaRPr lang="en-GB"/>
          </a:p>
        </p:txBody>
      </p:sp>
      <p:sp>
        <p:nvSpPr>
          <p:cNvPr id="4" name="Pladsholder til diasbille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Pladsholder til no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GB"/>
          </a:p>
        </p:txBody>
      </p:sp>
      <p:sp>
        <p:nvSpPr>
          <p:cNvPr id="6" name="Pladsholder til sidefod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Pladsholder til dias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82D5E8-06AC-46FE-AF5C-622A4F134A49}" type="slidenum">
              <a:rPr lang="en-GB" smtClean="0"/>
              <a:t>‹#›</a:t>
            </a:fld>
            <a:endParaRPr lang="en-GB"/>
          </a:p>
        </p:txBody>
      </p:sp>
    </p:spTree>
    <p:extLst>
      <p:ext uri="{BB962C8B-B14F-4D97-AF65-F5344CB8AC3E}">
        <p14:creationId xmlns:p14="http://schemas.microsoft.com/office/powerpoint/2010/main" val="3739393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4D02EC-99C0-4B87-9708-0AEE8F4281DC}" type="slidenum">
              <a:rPr lang="da-DK" altLang="da-DK">
                <a:solidFill>
                  <a:prstClr val="black"/>
                </a:solidFill>
              </a:rPr>
              <a:pPr/>
              <a:t>1</a:t>
            </a:fld>
            <a:endParaRPr lang="da-DK" altLang="da-DK" dirty="0">
              <a:solidFill>
                <a:prstClr val="black"/>
              </a:solidFill>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r>
              <a:rPr lang="en-US" altLang="da-DK" dirty="0" smtClean="0"/>
              <a:t>Upper left photo: Olav A/Danish</a:t>
            </a:r>
            <a:r>
              <a:rPr lang="en-US" altLang="da-DK" baseline="0" dirty="0" smtClean="0"/>
              <a:t> Red Cross</a:t>
            </a:r>
            <a:endParaRPr lang="en-US" altLang="da-DK" dirty="0" smtClean="0"/>
          </a:p>
          <a:p>
            <a:r>
              <a:rPr lang="en-US" altLang="da-DK" dirty="0" smtClean="0"/>
              <a:t>Upper right</a:t>
            </a:r>
            <a:r>
              <a:rPr lang="en-US" altLang="da-DK" baseline="0" dirty="0" smtClean="0"/>
              <a:t> p</a:t>
            </a:r>
            <a:r>
              <a:rPr lang="en-US" altLang="da-DK" dirty="0" smtClean="0"/>
              <a:t>hoto: </a:t>
            </a:r>
            <a:r>
              <a:rPr lang="da-DK" dirty="0" smtClean="0">
                <a:effectLst/>
              </a:rPr>
              <a:t>Patrick </a:t>
            </a:r>
            <a:r>
              <a:rPr lang="da-DK" dirty="0" err="1" smtClean="0">
                <a:effectLst/>
              </a:rPr>
              <a:t>Fuller</a:t>
            </a:r>
            <a:r>
              <a:rPr lang="da-DK" dirty="0" smtClean="0">
                <a:effectLst/>
              </a:rPr>
              <a:t>, IFRC</a:t>
            </a:r>
          </a:p>
          <a:p>
            <a:r>
              <a:rPr lang="da-DK" altLang="da-DK" dirty="0" err="1" smtClean="0">
                <a:effectLst/>
              </a:rPr>
              <a:t>Bottom</a:t>
            </a:r>
            <a:r>
              <a:rPr lang="da-DK" altLang="da-DK" baseline="0" dirty="0" smtClean="0">
                <a:effectLst/>
              </a:rPr>
              <a:t> </a:t>
            </a:r>
            <a:r>
              <a:rPr lang="da-DK" altLang="da-DK" baseline="0" dirty="0" err="1" smtClean="0">
                <a:effectLst/>
              </a:rPr>
              <a:t>left</a:t>
            </a:r>
            <a:r>
              <a:rPr lang="da-DK" altLang="da-DK" baseline="0" dirty="0" smtClean="0">
                <a:effectLst/>
              </a:rPr>
              <a:t> </a:t>
            </a:r>
            <a:r>
              <a:rPr lang="da-DK" altLang="da-DK" baseline="0" dirty="0" err="1" smtClean="0">
                <a:effectLst/>
              </a:rPr>
              <a:t>photo</a:t>
            </a:r>
            <a:r>
              <a:rPr lang="da-DK" altLang="da-DK" baseline="0" dirty="0" smtClean="0">
                <a:effectLst/>
              </a:rPr>
              <a:t>: </a:t>
            </a:r>
            <a:r>
              <a:rPr lang="da-DK" altLang="da-DK" dirty="0" err="1" smtClean="0">
                <a:effectLst/>
              </a:rPr>
              <a:t>Jarkko</a:t>
            </a:r>
            <a:r>
              <a:rPr lang="da-DK" altLang="da-DK" dirty="0" smtClean="0">
                <a:effectLst/>
              </a:rPr>
              <a:t> Mikkonen/</a:t>
            </a:r>
            <a:r>
              <a:rPr lang="da-DK" altLang="da-DK" dirty="0" err="1" smtClean="0">
                <a:effectLst/>
              </a:rPr>
              <a:t>Finnish</a:t>
            </a:r>
            <a:r>
              <a:rPr lang="da-DK" altLang="da-DK" dirty="0" smtClean="0">
                <a:effectLst/>
              </a:rPr>
              <a:t> Red Cros</a:t>
            </a:r>
          </a:p>
          <a:p>
            <a:r>
              <a:rPr lang="en-US" altLang="da-DK" dirty="0" smtClean="0"/>
              <a:t>Bottom right photo:</a:t>
            </a:r>
            <a:r>
              <a:rPr lang="en-US" altLang="da-DK" baseline="0" dirty="0" smtClean="0"/>
              <a:t> I</a:t>
            </a:r>
            <a:r>
              <a:rPr lang="en-US" altLang="da-DK" dirty="0" smtClean="0"/>
              <a:t>brahim </a:t>
            </a:r>
            <a:r>
              <a:rPr lang="en-US" altLang="da-DK" dirty="0" err="1" smtClean="0"/>
              <a:t>malla</a:t>
            </a:r>
            <a:endParaRPr lang="en-US" altLang="da-DK" dirty="0" smtClean="0"/>
          </a:p>
          <a:p>
            <a:endParaRPr lang="da-DK" altLang="da-DK"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4D02EC-99C0-4B87-9708-0AEE8F4281DC}" type="slidenum">
              <a:rPr lang="da-DK" altLang="da-DK">
                <a:solidFill>
                  <a:prstClr val="black"/>
                </a:solidFill>
              </a:rPr>
              <a:pPr/>
              <a:t>10</a:t>
            </a:fld>
            <a:endParaRPr lang="da-DK" altLang="da-DK">
              <a:solidFill>
                <a:prstClr val="black"/>
              </a:solidFill>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r>
              <a:rPr lang="da-DK" altLang="da-DK" dirty="0" smtClean="0"/>
              <a:t>Photo: IFRC</a:t>
            </a:r>
            <a:endParaRPr lang="da-DK" altLang="da-DK"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4D02EC-99C0-4B87-9708-0AEE8F4281DC}" type="slidenum">
              <a:rPr lang="da-DK" altLang="da-DK">
                <a:solidFill>
                  <a:prstClr val="black"/>
                </a:solidFill>
              </a:rPr>
              <a:pPr/>
              <a:t>11</a:t>
            </a:fld>
            <a:endParaRPr lang="da-DK" altLang="da-DK">
              <a:solidFill>
                <a:prstClr val="black"/>
              </a:solidFill>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endParaRPr lang="da-DK" altLang="da-DK"/>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4D02EC-99C0-4B87-9708-0AEE8F4281DC}" type="slidenum">
              <a:rPr lang="da-DK" altLang="da-DK">
                <a:solidFill>
                  <a:prstClr val="black"/>
                </a:solidFill>
              </a:rPr>
              <a:pPr/>
              <a:t>12</a:t>
            </a:fld>
            <a:endParaRPr lang="da-DK" altLang="da-DK">
              <a:solidFill>
                <a:prstClr val="black"/>
              </a:solidFill>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r>
              <a:rPr lang="da-DK" altLang="da-DK" dirty="0" smtClean="0"/>
              <a:t>Photo: IFRC</a:t>
            </a:r>
            <a:endParaRPr lang="da-DK" altLang="da-DK"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4D02EC-99C0-4B87-9708-0AEE8F4281DC}" type="slidenum">
              <a:rPr lang="da-DK" altLang="da-DK">
                <a:solidFill>
                  <a:prstClr val="black"/>
                </a:solidFill>
              </a:rPr>
              <a:pPr/>
              <a:t>13</a:t>
            </a:fld>
            <a:endParaRPr lang="da-DK" altLang="da-DK">
              <a:solidFill>
                <a:prstClr val="black"/>
              </a:solidFill>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r>
              <a:rPr lang="da-DK" altLang="da-DK" dirty="0" smtClean="0"/>
              <a:t>Photo: Ibrahim Malla / IFRC</a:t>
            </a:r>
            <a:endParaRPr lang="da-DK" altLang="da-DK"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4D02EC-99C0-4B87-9708-0AEE8F4281DC}" type="slidenum">
              <a:rPr lang="da-DK" altLang="da-DK">
                <a:solidFill>
                  <a:prstClr val="black"/>
                </a:solidFill>
              </a:rPr>
              <a:pPr/>
              <a:t>14</a:t>
            </a:fld>
            <a:endParaRPr lang="da-DK" altLang="da-DK">
              <a:solidFill>
                <a:prstClr val="black"/>
              </a:solidFill>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r>
              <a:rPr lang="da-DK" altLang="da-DK" dirty="0" smtClean="0"/>
              <a:t>IFRC</a:t>
            </a:r>
            <a:endParaRPr lang="da-DK" altLang="da-DK"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4D02EC-99C0-4B87-9708-0AEE8F4281DC}" type="slidenum">
              <a:rPr lang="da-DK" altLang="da-DK">
                <a:solidFill>
                  <a:prstClr val="black"/>
                </a:solidFill>
              </a:rPr>
              <a:pPr/>
              <a:t>15</a:t>
            </a:fld>
            <a:endParaRPr lang="da-DK" altLang="da-DK">
              <a:solidFill>
                <a:prstClr val="black"/>
              </a:solidFill>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r>
              <a:rPr lang="da-DK" altLang="da-DK" dirty="0" smtClean="0"/>
              <a:t>Photo: Edison </a:t>
            </a:r>
            <a:r>
              <a:rPr lang="da-DK" altLang="da-DK" dirty="0" err="1" smtClean="0"/>
              <a:t>Enriquez</a:t>
            </a:r>
            <a:r>
              <a:rPr lang="da-DK" altLang="da-DK" dirty="0" smtClean="0"/>
              <a:t> / PRC</a:t>
            </a:r>
            <a:endParaRPr lang="da-DK" altLang="da-DK"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4D02EC-99C0-4B87-9708-0AEE8F4281DC}" type="slidenum">
              <a:rPr lang="da-DK" altLang="da-DK">
                <a:solidFill>
                  <a:prstClr val="black"/>
                </a:solidFill>
              </a:rPr>
              <a:pPr/>
              <a:t>16</a:t>
            </a:fld>
            <a:endParaRPr lang="da-DK" altLang="da-DK">
              <a:solidFill>
                <a:prstClr val="black"/>
              </a:solidFill>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endParaRPr lang="da-DK" altLang="da-DK"/>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4D02EC-99C0-4B87-9708-0AEE8F4281DC}" type="slidenum">
              <a:rPr lang="da-DK" altLang="da-DK">
                <a:solidFill>
                  <a:prstClr val="black"/>
                </a:solidFill>
              </a:rPr>
              <a:pPr/>
              <a:t>17</a:t>
            </a:fld>
            <a:endParaRPr lang="da-DK" altLang="da-DK">
              <a:solidFill>
                <a:prstClr val="black"/>
              </a:solidFill>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r>
              <a:rPr lang="da-DK" altLang="da-DK" dirty="0" smtClean="0"/>
              <a:t>Photo: IFRC</a:t>
            </a:r>
            <a:endParaRPr lang="da-DK" altLang="da-DK"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4D02EC-99C0-4B87-9708-0AEE8F4281DC}" type="slidenum">
              <a:rPr lang="da-DK" altLang="da-DK">
                <a:solidFill>
                  <a:prstClr val="black"/>
                </a:solidFill>
              </a:rPr>
              <a:pPr/>
              <a:t>18</a:t>
            </a:fld>
            <a:endParaRPr lang="da-DK" altLang="da-DK">
              <a:solidFill>
                <a:prstClr val="black"/>
              </a:solidFill>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r>
              <a:rPr lang="da-DK" altLang="da-DK" dirty="0" smtClean="0"/>
              <a:t>Photo: Nichola Jones/IFRC</a:t>
            </a:r>
            <a:endParaRPr lang="da-DK" altLang="da-DK"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4D02EC-99C0-4B87-9708-0AEE8F4281DC}" type="slidenum">
              <a:rPr lang="da-DK" altLang="da-DK">
                <a:solidFill>
                  <a:prstClr val="black"/>
                </a:solidFill>
              </a:rPr>
              <a:pPr/>
              <a:t>19</a:t>
            </a:fld>
            <a:endParaRPr lang="da-DK" altLang="da-DK">
              <a:solidFill>
                <a:prstClr val="black"/>
              </a:solidFill>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r>
              <a:rPr lang="da-DK" altLang="da-DK" dirty="0" smtClean="0"/>
              <a:t>Photo: IFRC</a:t>
            </a:r>
            <a:endParaRPr lang="da-DK" altLang="da-DK"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4D02EC-99C0-4B87-9708-0AEE8F4281DC}" type="slidenum">
              <a:rPr lang="da-DK" altLang="da-DK">
                <a:solidFill>
                  <a:prstClr val="black"/>
                </a:solidFill>
              </a:rPr>
              <a:pPr/>
              <a:t>2</a:t>
            </a:fld>
            <a:endParaRPr lang="da-DK" altLang="da-DK">
              <a:solidFill>
                <a:prstClr val="black"/>
              </a:solidFill>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endParaRPr lang="da-DK" altLang="da-DK"/>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4D02EC-99C0-4B87-9708-0AEE8F4281DC}" type="slidenum">
              <a:rPr lang="da-DK" altLang="da-DK">
                <a:solidFill>
                  <a:prstClr val="black"/>
                </a:solidFill>
              </a:rPr>
              <a:pPr/>
              <a:t>20</a:t>
            </a:fld>
            <a:endParaRPr lang="da-DK" altLang="da-DK">
              <a:solidFill>
                <a:prstClr val="black"/>
              </a:solidFill>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endParaRPr lang="da-DK" altLang="da-DK"/>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4D02EC-99C0-4B87-9708-0AEE8F4281DC}" type="slidenum">
              <a:rPr lang="da-DK" altLang="da-DK">
                <a:solidFill>
                  <a:prstClr val="black"/>
                </a:solidFill>
              </a:rPr>
              <a:pPr/>
              <a:t>21</a:t>
            </a:fld>
            <a:endParaRPr lang="da-DK" altLang="da-DK">
              <a:solidFill>
                <a:prstClr val="black"/>
              </a:solidFill>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endParaRPr lang="da-DK" altLang="da-DK"/>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4D02EC-99C0-4B87-9708-0AEE8F4281DC}" type="slidenum">
              <a:rPr lang="da-DK" altLang="da-DK">
                <a:solidFill>
                  <a:prstClr val="black"/>
                </a:solidFill>
              </a:rPr>
              <a:pPr/>
              <a:t>22</a:t>
            </a:fld>
            <a:endParaRPr lang="da-DK" altLang="da-DK">
              <a:solidFill>
                <a:prstClr val="black"/>
              </a:solidFill>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endParaRPr lang="da-DK" altLang="da-DK"/>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4D02EC-99C0-4B87-9708-0AEE8F4281DC}" type="slidenum">
              <a:rPr lang="da-DK" altLang="da-DK">
                <a:solidFill>
                  <a:prstClr val="black"/>
                </a:solidFill>
              </a:rPr>
              <a:pPr/>
              <a:t>23</a:t>
            </a:fld>
            <a:endParaRPr lang="da-DK" altLang="da-DK">
              <a:solidFill>
                <a:prstClr val="black"/>
              </a:solidFill>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endParaRPr lang="da-DK" altLang="da-DK"/>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4D02EC-99C0-4B87-9708-0AEE8F4281DC}" type="slidenum">
              <a:rPr lang="da-DK" altLang="da-DK">
                <a:solidFill>
                  <a:prstClr val="black"/>
                </a:solidFill>
              </a:rPr>
              <a:pPr/>
              <a:t>24</a:t>
            </a:fld>
            <a:endParaRPr lang="da-DK" altLang="da-DK">
              <a:solidFill>
                <a:prstClr val="black"/>
              </a:solidFill>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endParaRPr lang="da-DK" altLang="da-DK"/>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4D02EC-99C0-4B87-9708-0AEE8F4281DC}" type="slidenum">
              <a:rPr lang="da-DK" altLang="da-DK">
                <a:solidFill>
                  <a:prstClr val="black"/>
                </a:solidFill>
              </a:rPr>
              <a:pPr/>
              <a:t>26</a:t>
            </a:fld>
            <a:endParaRPr lang="da-DK" altLang="da-DK">
              <a:solidFill>
                <a:prstClr val="black"/>
              </a:solidFill>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r>
              <a:rPr lang="en-US" altLang="da-DK" dirty="0" smtClean="0"/>
              <a:t>Photo: IFRC</a:t>
            </a:r>
            <a:endParaRPr lang="da-DK" altLang="da-DK"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4D02EC-99C0-4B87-9708-0AEE8F4281DC}" type="slidenum">
              <a:rPr lang="da-DK" altLang="da-DK">
                <a:solidFill>
                  <a:prstClr val="black"/>
                </a:solidFill>
              </a:rPr>
              <a:pPr/>
              <a:t>27</a:t>
            </a:fld>
            <a:endParaRPr lang="da-DK" altLang="da-DK">
              <a:solidFill>
                <a:prstClr val="black"/>
              </a:solidFill>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r>
              <a:rPr lang="da-DK" altLang="da-DK" dirty="0" smtClean="0"/>
              <a:t>Photo: Patrick </a:t>
            </a:r>
            <a:r>
              <a:rPr lang="da-DK" altLang="da-DK" dirty="0" err="1" smtClean="0"/>
              <a:t>Fuller</a:t>
            </a:r>
            <a:r>
              <a:rPr lang="da-DK" altLang="da-DK" dirty="0" smtClean="0"/>
              <a:t>/IFRC</a:t>
            </a:r>
            <a:endParaRPr lang="da-DK" altLang="da-DK"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4D02EC-99C0-4B87-9708-0AEE8F4281DC}" type="slidenum">
              <a:rPr lang="da-DK" altLang="da-DK">
                <a:solidFill>
                  <a:prstClr val="black"/>
                </a:solidFill>
              </a:rPr>
              <a:pPr/>
              <a:t>28</a:t>
            </a:fld>
            <a:endParaRPr lang="da-DK" altLang="da-DK">
              <a:solidFill>
                <a:prstClr val="black"/>
              </a:solidFill>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r>
              <a:rPr lang="da-DK" altLang="da-DK" dirty="0" smtClean="0"/>
              <a:t>Photo: Patrick </a:t>
            </a:r>
            <a:r>
              <a:rPr lang="da-DK" altLang="da-DK" dirty="0" err="1" smtClean="0"/>
              <a:t>Fuller</a:t>
            </a:r>
            <a:r>
              <a:rPr lang="da-DK" altLang="da-DK" dirty="0" smtClean="0"/>
              <a:t>/IFRC</a:t>
            </a:r>
            <a:endParaRPr lang="da-DK" altLang="da-DK"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4D02EC-99C0-4B87-9708-0AEE8F4281DC}" type="slidenum">
              <a:rPr lang="da-DK" altLang="da-DK">
                <a:solidFill>
                  <a:prstClr val="black"/>
                </a:solidFill>
              </a:rPr>
              <a:pPr/>
              <a:t>29</a:t>
            </a:fld>
            <a:endParaRPr lang="da-DK" altLang="da-DK">
              <a:solidFill>
                <a:prstClr val="black"/>
              </a:solidFill>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r>
              <a:rPr lang="da-DK" altLang="da-DK" dirty="0" smtClean="0"/>
              <a:t>Photo: Patrick </a:t>
            </a:r>
            <a:r>
              <a:rPr lang="da-DK" altLang="da-DK" dirty="0" err="1" smtClean="0"/>
              <a:t>Fuller</a:t>
            </a:r>
            <a:r>
              <a:rPr lang="da-DK" altLang="da-DK" dirty="0" smtClean="0"/>
              <a:t>/IFRC</a:t>
            </a:r>
            <a:endParaRPr lang="da-DK" altLang="da-DK"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4D02EC-99C0-4B87-9708-0AEE8F4281DC}" type="slidenum">
              <a:rPr lang="da-DK" altLang="da-DK">
                <a:solidFill>
                  <a:prstClr val="black"/>
                </a:solidFill>
              </a:rPr>
              <a:pPr/>
              <a:t>30</a:t>
            </a:fld>
            <a:endParaRPr lang="da-DK" altLang="da-DK">
              <a:solidFill>
                <a:prstClr val="black"/>
              </a:solidFill>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altLang="da-DK" dirty="0" smtClean="0"/>
              <a:t>Photo: Jacob</a:t>
            </a:r>
            <a:r>
              <a:rPr lang="da-DK" altLang="da-DK" baseline="0" dirty="0" smtClean="0"/>
              <a:t> Dall</a:t>
            </a:r>
            <a:endParaRPr lang="da-DK" altLang="da-DK" dirty="0" smtClean="0"/>
          </a:p>
          <a:p>
            <a:endParaRPr lang="da-DK" altLang="da-DK"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4D02EC-99C0-4B87-9708-0AEE8F4281DC}" type="slidenum">
              <a:rPr lang="da-DK" altLang="da-DK">
                <a:solidFill>
                  <a:prstClr val="black"/>
                </a:solidFill>
              </a:rPr>
              <a:pPr/>
              <a:t>3</a:t>
            </a:fld>
            <a:endParaRPr lang="da-DK" altLang="da-DK">
              <a:solidFill>
                <a:prstClr val="black"/>
              </a:solidFill>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endParaRPr lang="da-DK" altLang="da-DK"/>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4D02EC-99C0-4B87-9708-0AEE8F4281DC}" type="slidenum">
              <a:rPr lang="da-DK" altLang="da-DK">
                <a:solidFill>
                  <a:prstClr val="black"/>
                </a:solidFill>
              </a:rPr>
              <a:pPr/>
              <a:t>31</a:t>
            </a:fld>
            <a:endParaRPr lang="da-DK" altLang="da-DK">
              <a:solidFill>
                <a:prstClr val="black"/>
              </a:solidFill>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r>
              <a:rPr lang="da-DK" altLang="da-DK" dirty="0" smtClean="0"/>
              <a:t>Ibrahim Malla / IFRC</a:t>
            </a:r>
          </a:p>
          <a:p>
            <a:r>
              <a:rPr lang="en-US" altLang="da-DK" dirty="0" smtClean="0"/>
              <a:t>ATM cards distribution to families in need at the Jordan Red Crescent vocational center in Amman.  volunteer of Jordanian Red </a:t>
            </a:r>
            <a:r>
              <a:rPr lang="en-US" altLang="da-DK" dirty="0" err="1" smtClean="0"/>
              <a:t>Crscent</a:t>
            </a:r>
            <a:r>
              <a:rPr lang="en-US" altLang="da-DK" dirty="0" smtClean="0"/>
              <a:t> with an International Federation Delegate are talking to a </a:t>
            </a:r>
            <a:r>
              <a:rPr lang="en-US" altLang="da-DK" dirty="0" err="1" smtClean="0"/>
              <a:t>syrian</a:t>
            </a:r>
            <a:r>
              <a:rPr lang="en-US" altLang="da-DK" dirty="0" smtClean="0"/>
              <a:t> refugee woman with her child.</a:t>
            </a:r>
            <a:endParaRPr lang="da-DK" altLang="da-DK"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4D02EC-99C0-4B87-9708-0AEE8F4281DC}" type="slidenum">
              <a:rPr lang="da-DK" altLang="da-DK">
                <a:solidFill>
                  <a:prstClr val="black"/>
                </a:solidFill>
              </a:rPr>
              <a:pPr/>
              <a:t>32</a:t>
            </a:fld>
            <a:endParaRPr lang="da-DK" altLang="da-DK">
              <a:solidFill>
                <a:prstClr val="black"/>
              </a:solidFill>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endParaRPr lang="da-DK" altLang="da-DK"/>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4D02EC-99C0-4B87-9708-0AEE8F4281DC}" type="slidenum">
              <a:rPr lang="da-DK" altLang="da-DK">
                <a:solidFill>
                  <a:prstClr val="black"/>
                </a:solidFill>
              </a:rPr>
              <a:pPr/>
              <a:t>33</a:t>
            </a:fld>
            <a:endParaRPr lang="da-DK" altLang="da-DK">
              <a:solidFill>
                <a:prstClr val="black"/>
              </a:solidFill>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r>
              <a:rPr lang="en-US" altLang="da-DK" dirty="0" smtClean="0"/>
              <a:t>Photo: </a:t>
            </a:r>
            <a:r>
              <a:rPr lang="en-US" altLang="da-DK" dirty="0" err="1" smtClean="0"/>
              <a:t>Jarkko</a:t>
            </a:r>
            <a:r>
              <a:rPr lang="en-US" altLang="da-DK" dirty="0" smtClean="0"/>
              <a:t> </a:t>
            </a:r>
            <a:r>
              <a:rPr lang="en-US" altLang="da-DK" dirty="0" err="1" smtClean="0"/>
              <a:t>Mikkonen</a:t>
            </a:r>
            <a:r>
              <a:rPr lang="en-US" altLang="da-DK" dirty="0" smtClean="0"/>
              <a:t>/Finnish Red Cross</a:t>
            </a:r>
          </a:p>
          <a:p>
            <a:r>
              <a:rPr lang="en-US" altLang="da-DK" dirty="0" smtClean="0"/>
              <a:t>Philippines, November 2013. Typhoon </a:t>
            </a:r>
            <a:r>
              <a:rPr lang="en-US" altLang="da-DK" dirty="0" err="1" smtClean="0"/>
              <a:t>Haiyan</a:t>
            </a:r>
            <a:r>
              <a:rPr lang="en-US" altLang="da-DK" dirty="0" smtClean="0"/>
              <a:t> struck Philippines 8th November, 2013. PRC Cebu chapter staff April </a:t>
            </a:r>
            <a:r>
              <a:rPr lang="en-US" altLang="da-DK" dirty="0" err="1" smtClean="0"/>
              <a:t>Erames</a:t>
            </a:r>
            <a:r>
              <a:rPr lang="en-US" altLang="da-DK" dirty="0" smtClean="0"/>
              <a:t> answering calls from people who are trying to reach their missing family members. </a:t>
            </a:r>
            <a:endParaRPr lang="da-DK" altLang="da-DK"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4D02EC-99C0-4B87-9708-0AEE8F4281DC}" type="slidenum">
              <a:rPr lang="da-DK" altLang="da-DK">
                <a:solidFill>
                  <a:prstClr val="black"/>
                </a:solidFill>
              </a:rPr>
              <a:pPr/>
              <a:t>34</a:t>
            </a:fld>
            <a:endParaRPr lang="da-DK" altLang="da-DK">
              <a:solidFill>
                <a:prstClr val="black"/>
              </a:solidFill>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endParaRPr lang="da-DK" altLang="da-DK"/>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4D02EC-99C0-4B87-9708-0AEE8F4281DC}" type="slidenum">
              <a:rPr lang="da-DK" altLang="da-DK">
                <a:solidFill>
                  <a:prstClr val="black"/>
                </a:solidFill>
              </a:rPr>
              <a:pPr/>
              <a:t>35</a:t>
            </a:fld>
            <a:endParaRPr lang="da-DK" altLang="da-DK">
              <a:solidFill>
                <a:prstClr val="black"/>
              </a:solidFill>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endParaRPr lang="da-DK" altLang="da-DK"/>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4D02EC-99C0-4B87-9708-0AEE8F4281DC}" type="slidenum">
              <a:rPr lang="da-DK" altLang="da-DK">
                <a:solidFill>
                  <a:prstClr val="black"/>
                </a:solidFill>
              </a:rPr>
              <a:pPr/>
              <a:t>36</a:t>
            </a:fld>
            <a:endParaRPr lang="da-DK" altLang="da-DK">
              <a:solidFill>
                <a:prstClr val="black"/>
              </a:solidFill>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r>
              <a:rPr lang="en-US" altLang="da-DK" dirty="0" smtClean="0"/>
              <a:t>Photo: Ibrahim </a:t>
            </a:r>
            <a:r>
              <a:rPr lang="en-US" altLang="da-DK" dirty="0" err="1" smtClean="0"/>
              <a:t>Malla</a:t>
            </a:r>
            <a:r>
              <a:rPr lang="en-US" altLang="da-DK" dirty="0" smtClean="0"/>
              <a:t>/IFRC</a:t>
            </a:r>
          </a:p>
          <a:p>
            <a:r>
              <a:rPr lang="en-US" altLang="da-DK" dirty="0" smtClean="0"/>
              <a:t>Joint mission of the first aid squads of the Syrian Arab Red Crescent from Damascus branch and the Palestinian Red Crescent to evacuate 261 persons, children, women, old and sick people from the Palestinian Camp of </a:t>
            </a:r>
            <a:r>
              <a:rPr lang="en-US" altLang="da-DK" dirty="0" err="1" smtClean="0"/>
              <a:t>Yarmouk</a:t>
            </a:r>
            <a:r>
              <a:rPr lang="en-US" altLang="da-DK" dirty="0" smtClean="0"/>
              <a:t> in Damascus, which is under siege. The operation is the 6th evacuation of the camp, the evacuated persons are 870 in total and they were accompanied to the hospital or to their relatives houses in Damascus. Members of a family, who were separated for a long time, are happy to meet again after the evacuation.</a:t>
            </a:r>
            <a:endParaRPr lang="da-DK" altLang="da-DK" dirty="0" smtClean="0"/>
          </a:p>
          <a:p>
            <a:endParaRPr lang="da-DK" altLang="da-DK"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4D02EC-99C0-4B87-9708-0AEE8F4281DC}" type="slidenum">
              <a:rPr lang="da-DK" altLang="da-DK">
                <a:solidFill>
                  <a:prstClr val="black"/>
                </a:solidFill>
              </a:rPr>
              <a:pPr/>
              <a:t>37</a:t>
            </a:fld>
            <a:endParaRPr lang="da-DK" altLang="da-DK">
              <a:solidFill>
                <a:prstClr val="black"/>
              </a:solidFill>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altLang="da-DK" dirty="0" smtClean="0"/>
              <a:t>Photo: IFRC</a:t>
            </a:r>
          </a:p>
          <a:p>
            <a:endParaRPr lang="da-DK" altLang="da-DK"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4D02EC-99C0-4B87-9708-0AEE8F4281DC}" type="slidenum">
              <a:rPr lang="da-DK" altLang="da-DK">
                <a:solidFill>
                  <a:prstClr val="black"/>
                </a:solidFill>
              </a:rPr>
              <a:pPr/>
              <a:t>38</a:t>
            </a:fld>
            <a:endParaRPr lang="da-DK" altLang="da-DK">
              <a:solidFill>
                <a:prstClr val="black"/>
              </a:solidFill>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r>
              <a:rPr lang="da-DK" altLang="da-DK" dirty="0" smtClean="0"/>
              <a:t>Photo: SARC</a:t>
            </a:r>
            <a:endParaRPr lang="da-DK" altLang="da-DK"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4D02EC-99C0-4B87-9708-0AEE8F4281DC}" type="slidenum">
              <a:rPr lang="da-DK" altLang="da-DK">
                <a:solidFill>
                  <a:prstClr val="black"/>
                </a:solidFill>
              </a:rPr>
              <a:pPr/>
              <a:t>39</a:t>
            </a:fld>
            <a:endParaRPr lang="da-DK" altLang="da-DK">
              <a:solidFill>
                <a:prstClr val="black"/>
              </a:solidFill>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r>
              <a:rPr lang="da-DK" altLang="da-DK" dirty="0" smtClean="0"/>
              <a:t>Photo: </a:t>
            </a:r>
            <a:r>
              <a:rPr lang="da-DK" altLang="da-DK" dirty="0" err="1" smtClean="0"/>
              <a:t>Turkish</a:t>
            </a:r>
            <a:r>
              <a:rPr lang="da-DK" altLang="da-DK" baseline="0" dirty="0" smtClean="0"/>
              <a:t> Red </a:t>
            </a:r>
            <a:r>
              <a:rPr lang="da-DK" altLang="da-DK" baseline="0" dirty="0" err="1" smtClean="0"/>
              <a:t>Crescent</a:t>
            </a:r>
            <a:endParaRPr lang="da-DK" altLang="da-DK"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4D02EC-99C0-4B87-9708-0AEE8F4281DC}" type="slidenum">
              <a:rPr lang="da-DK" altLang="da-DK">
                <a:solidFill>
                  <a:prstClr val="black"/>
                </a:solidFill>
              </a:rPr>
              <a:pPr/>
              <a:t>40</a:t>
            </a:fld>
            <a:endParaRPr lang="da-DK" altLang="da-DK">
              <a:solidFill>
                <a:prstClr val="black"/>
              </a:solidFill>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endParaRPr lang="da-DK" altLang="da-DK"/>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4D02EC-99C0-4B87-9708-0AEE8F4281DC}" type="slidenum">
              <a:rPr lang="da-DK" altLang="da-DK">
                <a:solidFill>
                  <a:prstClr val="black"/>
                </a:solidFill>
              </a:rPr>
              <a:pPr/>
              <a:t>4</a:t>
            </a:fld>
            <a:endParaRPr lang="da-DK" altLang="da-DK">
              <a:solidFill>
                <a:prstClr val="black"/>
              </a:solidFill>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r>
              <a:rPr lang="da-DK" altLang="da-DK" dirty="0" smtClean="0"/>
              <a:t>Photo: Jacob Dall</a:t>
            </a:r>
            <a:endParaRPr lang="da-DK" altLang="da-DK"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4D02EC-99C0-4B87-9708-0AEE8F4281DC}" type="slidenum">
              <a:rPr lang="da-DK" altLang="da-DK">
                <a:solidFill>
                  <a:prstClr val="black"/>
                </a:solidFill>
              </a:rPr>
              <a:pPr/>
              <a:t>41</a:t>
            </a:fld>
            <a:endParaRPr lang="da-DK" altLang="da-DK">
              <a:solidFill>
                <a:prstClr val="black"/>
              </a:solidFill>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endParaRPr lang="da-DK" altLang="da-DK"/>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4D02EC-99C0-4B87-9708-0AEE8F4281DC}" type="slidenum">
              <a:rPr lang="da-DK" altLang="da-DK">
                <a:solidFill>
                  <a:prstClr val="black"/>
                </a:solidFill>
              </a:rPr>
              <a:pPr/>
              <a:t>42</a:t>
            </a:fld>
            <a:endParaRPr lang="da-DK" altLang="da-DK">
              <a:solidFill>
                <a:prstClr val="black"/>
              </a:solidFill>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r>
              <a:rPr lang="da-DK" altLang="da-DK" dirty="0" smtClean="0"/>
              <a:t>Photo: </a:t>
            </a:r>
            <a:r>
              <a:rPr lang="da-DK" altLang="da-DK" dirty="0" err="1" smtClean="0"/>
              <a:t>Berhanu</a:t>
            </a:r>
            <a:r>
              <a:rPr lang="da-DK" altLang="da-DK" dirty="0" smtClean="0"/>
              <a:t> </a:t>
            </a:r>
            <a:r>
              <a:rPr lang="da-DK" altLang="da-DK" dirty="0" err="1" smtClean="0"/>
              <a:t>Gezahegn</a:t>
            </a:r>
            <a:r>
              <a:rPr lang="da-DK" altLang="da-DK" dirty="0" smtClean="0"/>
              <a:t>/</a:t>
            </a:r>
            <a:r>
              <a:rPr lang="da-DK" altLang="da-DK" dirty="0" err="1" smtClean="0"/>
              <a:t>Ethiopia</a:t>
            </a:r>
            <a:r>
              <a:rPr lang="da-DK" altLang="da-DK" dirty="0" smtClean="0"/>
              <a:t> Red Cross Society</a:t>
            </a:r>
            <a:endParaRPr lang="da-DK" altLang="da-DK"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4D02EC-99C0-4B87-9708-0AEE8F4281DC}" type="slidenum">
              <a:rPr lang="da-DK" altLang="da-DK">
                <a:solidFill>
                  <a:prstClr val="black"/>
                </a:solidFill>
              </a:rPr>
              <a:pPr/>
              <a:t>43</a:t>
            </a:fld>
            <a:endParaRPr lang="da-DK" altLang="da-DK">
              <a:solidFill>
                <a:prstClr val="black"/>
              </a:solidFill>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endParaRPr lang="da-DK" altLang="da-DK"/>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4D02EC-99C0-4B87-9708-0AEE8F4281DC}" type="slidenum">
              <a:rPr lang="da-DK" altLang="da-DK">
                <a:solidFill>
                  <a:prstClr val="black"/>
                </a:solidFill>
              </a:rPr>
              <a:pPr/>
              <a:t>44</a:t>
            </a:fld>
            <a:endParaRPr lang="da-DK" altLang="da-DK">
              <a:solidFill>
                <a:prstClr val="black"/>
              </a:solidFill>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endParaRPr lang="da-DK" altLang="da-DK"/>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4D02EC-99C0-4B87-9708-0AEE8F4281DC}" type="slidenum">
              <a:rPr lang="da-DK" altLang="da-DK">
                <a:solidFill>
                  <a:prstClr val="black"/>
                </a:solidFill>
              </a:rPr>
              <a:pPr/>
              <a:t>45</a:t>
            </a:fld>
            <a:endParaRPr lang="da-DK" altLang="da-DK">
              <a:solidFill>
                <a:prstClr val="black"/>
              </a:solidFill>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endParaRPr lang="da-DK" altLang="da-DK"/>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4D02EC-99C0-4B87-9708-0AEE8F4281DC}" type="slidenum">
              <a:rPr lang="da-DK" altLang="da-DK">
                <a:solidFill>
                  <a:prstClr val="black"/>
                </a:solidFill>
              </a:rPr>
              <a:pPr/>
              <a:t>46</a:t>
            </a:fld>
            <a:endParaRPr lang="da-DK" altLang="da-DK">
              <a:solidFill>
                <a:prstClr val="black"/>
              </a:solidFill>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endParaRPr lang="da-DK" altLang="da-DK"/>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4D02EC-99C0-4B87-9708-0AEE8F4281DC}" type="slidenum">
              <a:rPr lang="da-DK" altLang="da-DK">
                <a:solidFill>
                  <a:prstClr val="black"/>
                </a:solidFill>
              </a:rPr>
              <a:pPr/>
              <a:t>47</a:t>
            </a:fld>
            <a:endParaRPr lang="da-DK" altLang="da-DK" dirty="0">
              <a:solidFill>
                <a:prstClr val="black"/>
              </a:solidFill>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endParaRPr lang="da-DK" altLang="da-DK"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4D02EC-99C0-4B87-9708-0AEE8F4281DC}" type="slidenum">
              <a:rPr lang="da-DK" altLang="da-DK">
                <a:solidFill>
                  <a:prstClr val="black"/>
                </a:solidFill>
              </a:rPr>
              <a:pPr/>
              <a:t>48</a:t>
            </a:fld>
            <a:endParaRPr lang="da-DK" altLang="da-DK">
              <a:solidFill>
                <a:prstClr val="black"/>
              </a:solidFill>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r>
              <a:rPr lang="da-DK" altLang="da-DK" dirty="0" smtClean="0"/>
              <a:t>Photo:</a:t>
            </a:r>
            <a:r>
              <a:rPr lang="da-DK" altLang="da-DK" baseline="0" dirty="0" smtClean="0"/>
              <a:t> Mahmoud </a:t>
            </a:r>
            <a:r>
              <a:rPr lang="da-DK" altLang="da-DK" baseline="0" dirty="0" err="1" smtClean="0"/>
              <a:t>Qwder</a:t>
            </a:r>
            <a:r>
              <a:rPr lang="da-DK" altLang="da-DK" baseline="0" dirty="0" smtClean="0"/>
              <a:t> / SARC</a:t>
            </a:r>
            <a:endParaRPr lang="da-DK" altLang="da-DK"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4D02EC-99C0-4B87-9708-0AEE8F4281DC}" type="slidenum">
              <a:rPr lang="da-DK" altLang="da-DK">
                <a:solidFill>
                  <a:prstClr val="black"/>
                </a:solidFill>
              </a:rPr>
              <a:pPr/>
              <a:t>5</a:t>
            </a:fld>
            <a:endParaRPr lang="da-DK" altLang="da-DK">
              <a:solidFill>
                <a:prstClr val="black"/>
              </a:solidFill>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r>
              <a:rPr lang="da-DK" altLang="da-DK" dirty="0" smtClean="0"/>
              <a:t>Photo: Patrick </a:t>
            </a:r>
            <a:r>
              <a:rPr lang="da-DK" altLang="da-DK" dirty="0" err="1" smtClean="0"/>
              <a:t>Fuller</a:t>
            </a:r>
            <a:r>
              <a:rPr lang="da-DK" altLang="da-DK" baseline="0" dirty="0" smtClean="0"/>
              <a:t> / </a:t>
            </a:r>
            <a:r>
              <a:rPr lang="da-DK" altLang="da-DK" dirty="0" smtClean="0"/>
              <a:t>IFRC</a:t>
            </a:r>
            <a:endParaRPr lang="da-DK" altLang="da-DK"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4D02EC-99C0-4B87-9708-0AEE8F4281DC}" type="slidenum">
              <a:rPr lang="da-DK" altLang="da-DK">
                <a:solidFill>
                  <a:prstClr val="black"/>
                </a:solidFill>
              </a:rPr>
              <a:pPr/>
              <a:t>6</a:t>
            </a:fld>
            <a:endParaRPr lang="da-DK" altLang="da-DK" dirty="0">
              <a:solidFill>
                <a:prstClr val="black"/>
              </a:solidFill>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r>
              <a:rPr lang="da-DK" altLang="da-DK" dirty="0" smtClean="0"/>
              <a:t>Photo: IFRC</a:t>
            </a:r>
            <a:endParaRPr lang="da-DK" altLang="da-DK"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4D02EC-99C0-4B87-9708-0AEE8F4281DC}" type="slidenum">
              <a:rPr lang="da-DK" altLang="da-DK">
                <a:solidFill>
                  <a:prstClr val="black"/>
                </a:solidFill>
              </a:rPr>
              <a:pPr/>
              <a:t>7</a:t>
            </a:fld>
            <a:endParaRPr lang="da-DK" altLang="da-DK">
              <a:solidFill>
                <a:prstClr val="black"/>
              </a:solidFill>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r>
              <a:rPr lang="da-DK" altLang="da-DK" dirty="0" smtClean="0"/>
              <a:t>Photo: IFRC</a:t>
            </a:r>
            <a:endParaRPr lang="da-DK" altLang="da-DK"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4D02EC-99C0-4B87-9708-0AEE8F4281DC}" type="slidenum">
              <a:rPr lang="da-DK" altLang="da-DK">
                <a:solidFill>
                  <a:prstClr val="black"/>
                </a:solidFill>
              </a:rPr>
              <a:pPr/>
              <a:t>8</a:t>
            </a:fld>
            <a:endParaRPr lang="da-DK" altLang="da-DK">
              <a:solidFill>
                <a:prstClr val="black"/>
              </a:solidFill>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r>
              <a:rPr lang="da-DK" altLang="da-DK" dirty="0" smtClean="0"/>
              <a:t>Photo: IFRC</a:t>
            </a:r>
            <a:endParaRPr lang="da-DK" altLang="da-DK"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4D02EC-99C0-4B87-9708-0AEE8F4281DC}" type="slidenum">
              <a:rPr lang="da-DK" altLang="da-DK">
                <a:solidFill>
                  <a:prstClr val="black"/>
                </a:solidFill>
              </a:rPr>
              <a:pPr/>
              <a:t>9</a:t>
            </a:fld>
            <a:endParaRPr lang="da-DK" altLang="da-DK">
              <a:solidFill>
                <a:prstClr val="black"/>
              </a:solidFill>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r>
              <a:rPr lang="da-DK" altLang="da-DK" dirty="0" smtClean="0"/>
              <a:t>Photo: IFRC</a:t>
            </a:r>
            <a:endParaRPr lang="da-DK" altLang="da-DK"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a:t>
            </a:r>
            <a:endParaRPr lang="en-GB"/>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i master</a:t>
            </a:r>
            <a:endParaRPr lang="en-GB"/>
          </a:p>
        </p:txBody>
      </p:sp>
      <p:sp>
        <p:nvSpPr>
          <p:cNvPr id="4" name="Pladsholder til dato 3"/>
          <p:cNvSpPr>
            <a:spLocks noGrp="1"/>
          </p:cNvSpPr>
          <p:nvPr>
            <p:ph type="dt" sz="half" idx="10"/>
          </p:nvPr>
        </p:nvSpPr>
        <p:spPr/>
        <p:txBody>
          <a:bodyPr/>
          <a:lstStyle/>
          <a:p>
            <a:endParaRPr lang="en-GB"/>
          </a:p>
        </p:txBody>
      </p:sp>
      <p:sp>
        <p:nvSpPr>
          <p:cNvPr id="5" name="Pladsholder til sidefod 4"/>
          <p:cNvSpPr>
            <a:spLocks noGrp="1"/>
          </p:cNvSpPr>
          <p:nvPr>
            <p:ph type="ftr" sz="quarter" idx="11"/>
          </p:nvPr>
        </p:nvSpPr>
        <p:spPr/>
        <p:txBody>
          <a:bodyPr/>
          <a:lstStyle/>
          <a:p>
            <a:endParaRPr lang="en-GB"/>
          </a:p>
        </p:txBody>
      </p:sp>
      <p:sp>
        <p:nvSpPr>
          <p:cNvPr id="6" name="Pladsholder til diasnummer 5"/>
          <p:cNvSpPr>
            <a:spLocks noGrp="1"/>
          </p:cNvSpPr>
          <p:nvPr>
            <p:ph type="sldNum" sz="quarter" idx="12"/>
          </p:nvPr>
        </p:nvSpPr>
        <p:spPr/>
        <p:txBody>
          <a:bodyPr/>
          <a:lstStyle/>
          <a:p>
            <a:fld id="{8AD1A296-1EDB-413C-BEA4-7758CBD8B836}" type="slidenum">
              <a:rPr lang="en-GB" smtClean="0"/>
              <a:t>‹#›</a:t>
            </a:fld>
            <a:endParaRPr lang="en-GB"/>
          </a:p>
        </p:txBody>
      </p:sp>
    </p:spTree>
    <p:extLst>
      <p:ext uri="{BB962C8B-B14F-4D97-AF65-F5344CB8AC3E}">
        <p14:creationId xmlns:p14="http://schemas.microsoft.com/office/powerpoint/2010/main" val="3320654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en-GB"/>
          </a:p>
        </p:txBody>
      </p:sp>
      <p:sp>
        <p:nvSpPr>
          <p:cNvPr id="3" name="Pladsholder til lodret titel 2"/>
          <p:cNvSpPr>
            <a:spLocks noGrp="1"/>
          </p:cNvSpPr>
          <p:nvPr>
            <p:ph type="body" orient="vert" idx="1"/>
          </p:nvPr>
        </p:nvSpPr>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GB"/>
          </a:p>
        </p:txBody>
      </p:sp>
      <p:sp>
        <p:nvSpPr>
          <p:cNvPr id="4" name="Pladsholder til dato 3"/>
          <p:cNvSpPr>
            <a:spLocks noGrp="1"/>
          </p:cNvSpPr>
          <p:nvPr>
            <p:ph type="dt" sz="half" idx="10"/>
          </p:nvPr>
        </p:nvSpPr>
        <p:spPr/>
        <p:txBody>
          <a:bodyPr/>
          <a:lstStyle/>
          <a:p>
            <a:endParaRPr lang="en-GB"/>
          </a:p>
        </p:txBody>
      </p:sp>
      <p:sp>
        <p:nvSpPr>
          <p:cNvPr id="5" name="Pladsholder til sidefod 4"/>
          <p:cNvSpPr>
            <a:spLocks noGrp="1"/>
          </p:cNvSpPr>
          <p:nvPr>
            <p:ph type="ftr" sz="quarter" idx="11"/>
          </p:nvPr>
        </p:nvSpPr>
        <p:spPr/>
        <p:txBody>
          <a:bodyPr/>
          <a:lstStyle/>
          <a:p>
            <a:endParaRPr lang="en-GB"/>
          </a:p>
        </p:txBody>
      </p:sp>
      <p:sp>
        <p:nvSpPr>
          <p:cNvPr id="6" name="Pladsholder til diasnummer 5"/>
          <p:cNvSpPr>
            <a:spLocks noGrp="1"/>
          </p:cNvSpPr>
          <p:nvPr>
            <p:ph type="sldNum" sz="quarter" idx="12"/>
          </p:nvPr>
        </p:nvSpPr>
        <p:spPr/>
        <p:txBody>
          <a:bodyPr/>
          <a:lstStyle/>
          <a:p>
            <a:fld id="{8AD1A296-1EDB-413C-BEA4-7758CBD8B836}" type="slidenum">
              <a:rPr lang="en-GB" smtClean="0"/>
              <a:t>‹#›</a:t>
            </a:fld>
            <a:endParaRPr lang="en-GB"/>
          </a:p>
        </p:txBody>
      </p:sp>
    </p:spTree>
    <p:extLst>
      <p:ext uri="{BB962C8B-B14F-4D97-AF65-F5344CB8AC3E}">
        <p14:creationId xmlns:p14="http://schemas.microsoft.com/office/powerpoint/2010/main" val="3837295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a:t>
            </a:r>
            <a:endParaRPr lang="en-GB"/>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GB"/>
          </a:p>
        </p:txBody>
      </p:sp>
      <p:sp>
        <p:nvSpPr>
          <p:cNvPr id="4" name="Pladsholder til dato 3"/>
          <p:cNvSpPr>
            <a:spLocks noGrp="1"/>
          </p:cNvSpPr>
          <p:nvPr>
            <p:ph type="dt" sz="half" idx="10"/>
          </p:nvPr>
        </p:nvSpPr>
        <p:spPr/>
        <p:txBody>
          <a:bodyPr/>
          <a:lstStyle/>
          <a:p>
            <a:endParaRPr lang="en-GB"/>
          </a:p>
        </p:txBody>
      </p:sp>
      <p:sp>
        <p:nvSpPr>
          <p:cNvPr id="5" name="Pladsholder til sidefod 4"/>
          <p:cNvSpPr>
            <a:spLocks noGrp="1"/>
          </p:cNvSpPr>
          <p:nvPr>
            <p:ph type="ftr" sz="quarter" idx="11"/>
          </p:nvPr>
        </p:nvSpPr>
        <p:spPr/>
        <p:txBody>
          <a:bodyPr/>
          <a:lstStyle/>
          <a:p>
            <a:endParaRPr lang="en-GB"/>
          </a:p>
        </p:txBody>
      </p:sp>
      <p:sp>
        <p:nvSpPr>
          <p:cNvPr id="6" name="Pladsholder til diasnummer 5"/>
          <p:cNvSpPr>
            <a:spLocks noGrp="1"/>
          </p:cNvSpPr>
          <p:nvPr>
            <p:ph type="sldNum" sz="quarter" idx="12"/>
          </p:nvPr>
        </p:nvSpPr>
        <p:spPr/>
        <p:txBody>
          <a:bodyPr/>
          <a:lstStyle/>
          <a:p>
            <a:fld id="{8AD1A296-1EDB-413C-BEA4-7758CBD8B836}" type="slidenum">
              <a:rPr lang="en-GB" smtClean="0"/>
              <a:t>‹#›</a:t>
            </a:fld>
            <a:endParaRPr lang="en-GB"/>
          </a:p>
        </p:txBody>
      </p:sp>
    </p:spTree>
    <p:extLst>
      <p:ext uri="{BB962C8B-B14F-4D97-AF65-F5344CB8AC3E}">
        <p14:creationId xmlns:p14="http://schemas.microsoft.com/office/powerpoint/2010/main" val="3129399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733582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Tree>
    <p:extLst>
      <p:ext uri="{BB962C8B-B14F-4D97-AF65-F5344CB8AC3E}">
        <p14:creationId xmlns:p14="http://schemas.microsoft.com/office/powerpoint/2010/main" val="3073451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a-DK"/>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20274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sz="half" idx="1"/>
          </p:nvPr>
        </p:nvSpPr>
        <p:spPr>
          <a:xfrm>
            <a:off x="381000" y="1752600"/>
            <a:ext cx="3352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Content Placeholder 3"/>
          <p:cNvSpPr>
            <a:spLocks noGrp="1"/>
          </p:cNvSpPr>
          <p:nvPr>
            <p:ph sz="half" idx="2"/>
          </p:nvPr>
        </p:nvSpPr>
        <p:spPr>
          <a:xfrm>
            <a:off x="3886200" y="1752600"/>
            <a:ext cx="3352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Tree>
    <p:extLst>
      <p:ext uri="{BB962C8B-B14F-4D97-AF65-F5344CB8AC3E}">
        <p14:creationId xmlns:p14="http://schemas.microsoft.com/office/powerpoint/2010/main" val="2314635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da-DK"/>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Tree>
    <p:extLst>
      <p:ext uri="{BB962C8B-B14F-4D97-AF65-F5344CB8AC3E}">
        <p14:creationId xmlns:p14="http://schemas.microsoft.com/office/powerpoint/2010/main" val="29932974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Tree>
    <p:extLst>
      <p:ext uri="{BB962C8B-B14F-4D97-AF65-F5344CB8AC3E}">
        <p14:creationId xmlns:p14="http://schemas.microsoft.com/office/powerpoint/2010/main" val="497031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2094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da-DK"/>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28442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en-GB"/>
          </a:p>
        </p:txBody>
      </p:sp>
      <p:sp>
        <p:nvSpPr>
          <p:cNvPr id="3" name="Pladsholder til indhold 2"/>
          <p:cNvSpPr>
            <a:spLocks noGrp="1"/>
          </p:cNvSpPr>
          <p:nvPr>
            <p:ph idx="1"/>
          </p:nvPr>
        </p:nvSpPr>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GB"/>
          </a:p>
        </p:txBody>
      </p:sp>
      <p:sp>
        <p:nvSpPr>
          <p:cNvPr id="4" name="Pladsholder til dato 3"/>
          <p:cNvSpPr>
            <a:spLocks noGrp="1"/>
          </p:cNvSpPr>
          <p:nvPr>
            <p:ph type="dt" sz="half" idx="10"/>
          </p:nvPr>
        </p:nvSpPr>
        <p:spPr/>
        <p:txBody>
          <a:bodyPr/>
          <a:lstStyle/>
          <a:p>
            <a:endParaRPr lang="en-GB"/>
          </a:p>
        </p:txBody>
      </p:sp>
      <p:sp>
        <p:nvSpPr>
          <p:cNvPr id="5" name="Pladsholder til sidefod 4"/>
          <p:cNvSpPr>
            <a:spLocks noGrp="1"/>
          </p:cNvSpPr>
          <p:nvPr>
            <p:ph type="ftr" sz="quarter" idx="11"/>
          </p:nvPr>
        </p:nvSpPr>
        <p:spPr/>
        <p:txBody>
          <a:bodyPr/>
          <a:lstStyle/>
          <a:p>
            <a:endParaRPr lang="en-GB"/>
          </a:p>
        </p:txBody>
      </p:sp>
      <p:sp>
        <p:nvSpPr>
          <p:cNvPr id="6" name="Pladsholder til diasnummer 5"/>
          <p:cNvSpPr>
            <a:spLocks noGrp="1"/>
          </p:cNvSpPr>
          <p:nvPr>
            <p:ph type="sldNum" sz="quarter" idx="12"/>
          </p:nvPr>
        </p:nvSpPr>
        <p:spPr/>
        <p:txBody>
          <a:bodyPr/>
          <a:lstStyle/>
          <a:p>
            <a:fld id="{8AD1A296-1EDB-413C-BEA4-7758CBD8B836}" type="slidenum">
              <a:rPr lang="en-GB" smtClean="0"/>
              <a:t>‹#›</a:t>
            </a:fld>
            <a:endParaRPr lang="en-GB"/>
          </a:p>
        </p:txBody>
      </p:sp>
    </p:spTree>
    <p:extLst>
      <p:ext uri="{BB962C8B-B14F-4D97-AF65-F5344CB8AC3E}">
        <p14:creationId xmlns:p14="http://schemas.microsoft.com/office/powerpoint/2010/main" val="31931116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da-DK"/>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611475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Tree>
    <p:extLst>
      <p:ext uri="{BB962C8B-B14F-4D97-AF65-F5344CB8AC3E}">
        <p14:creationId xmlns:p14="http://schemas.microsoft.com/office/powerpoint/2010/main" val="28326992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24600" y="457200"/>
            <a:ext cx="1981200" cy="5638800"/>
          </a:xfrm>
        </p:spPr>
        <p:txBody>
          <a:bodyPr vert="eaVert"/>
          <a:lstStyle/>
          <a:p>
            <a:r>
              <a:rPr lang="en-US" smtClean="0"/>
              <a:t>Click to edit Master title style</a:t>
            </a:r>
            <a:endParaRPr lang="da-DK"/>
          </a:p>
        </p:txBody>
      </p:sp>
      <p:sp>
        <p:nvSpPr>
          <p:cNvPr id="3" name="Vertical Text Placeholder 2"/>
          <p:cNvSpPr>
            <a:spLocks noGrp="1"/>
          </p:cNvSpPr>
          <p:nvPr>
            <p:ph type="body" orient="vert" idx="1"/>
          </p:nvPr>
        </p:nvSpPr>
        <p:spPr>
          <a:xfrm>
            <a:off x="381000" y="457200"/>
            <a:ext cx="57912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Tree>
    <p:extLst>
      <p:ext uri="{BB962C8B-B14F-4D97-AF65-F5344CB8AC3E}">
        <p14:creationId xmlns:p14="http://schemas.microsoft.com/office/powerpoint/2010/main" val="3725414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a:t>
            </a:r>
            <a:endParaRPr lang="en-GB"/>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i master</a:t>
            </a:r>
          </a:p>
        </p:txBody>
      </p:sp>
      <p:sp>
        <p:nvSpPr>
          <p:cNvPr id="4" name="Pladsholder til dato 3"/>
          <p:cNvSpPr>
            <a:spLocks noGrp="1"/>
          </p:cNvSpPr>
          <p:nvPr>
            <p:ph type="dt" sz="half" idx="10"/>
          </p:nvPr>
        </p:nvSpPr>
        <p:spPr/>
        <p:txBody>
          <a:bodyPr/>
          <a:lstStyle/>
          <a:p>
            <a:endParaRPr lang="en-GB"/>
          </a:p>
        </p:txBody>
      </p:sp>
      <p:sp>
        <p:nvSpPr>
          <p:cNvPr id="5" name="Pladsholder til sidefod 4"/>
          <p:cNvSpPr>
            <a:spLocks noGrp="1"/>
          </p:cNvSpPr>
          <p:nvPr>
            <p:ph type="ftr" sz="quarter" idx="11"/>
          </p:nvPr>
        </p:nvSpPr>
        <p:spPr/>
        <p:txBody>
          <a:bodyPr/>
          <a:lstStyle/>
          <a:p>
            <a:endParaRPr lang="en-GB"/>
          </a:p>
        </p:txBody>
      </p:sp>
      <p:sp>
        <p:nvSpPr>
          <p:cNvPr id="6" name="Pladsholder til diasnummer 5"/>
          <p:cNvSpPr>
            <a:spLocks noGrp="1"/>
          </p:cNvSpPr>
          <p:nvPr>
            <p:ph type="sldNum" sz="quarter" idx="12"/>
          </p:nvPr>
        </p:nvSpPr>
        <p:spPr/>
        <p:txBody>
          <a:bodyPr/>
          <a:lstStyle/>
          <a:p>
            <a:fld id="{8AD1A296-1EDB-413C-BEA4-7758CBD8B836}" type="slidenum">
              <a:rPr lang="en-GB" smtClean="0"/>
              <a:t>‹#›</a:t>
            </a:fld>
            <a:endParaRPr lang="en-GB"/>
          </a:p>
        </p:txBody>
      </p:sp>
    </p:spTree>
    <p:extLst>
      <p:ext uri="{BB962C8B-B14F-4D97-AF65-F5344CB8AC3E}">
        <p14:creationId xmlns:p14="http://schemas.microsoft.com/office/powerpoint/2010/main" val="729326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en-GB"/>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GB"/>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GB"/>
          </a:p>
        </p:txBody>
      </p:sp>
      <p:sp>
        <p:nvSpPr>
          <p:cNvPr id="5" name="Pladsholder til dato 4"/>
          <p:cNvSpPr>
            <a:spLocks noGrp="1"/>
          </p:cNvSpPr>
          <p:nvPr>
            <p:ph type="dt" sz="half" idx="10"/>
          </p:nvPr>
        </p:nvSpPr>
        <p:spPr/>
        <p:txBody>
          <a:bodyPr/>
          <a:lstStyle/>
          <a:p>
            <a:endParaRPr lang="en-GB"/>
          </a:p>
        </p:txBody>
      </p:sp>
      <p:sp>
        <p:nvSpPr>
          <p:cNvPr id="6" name="Pladsholder til sidefod 5"/>
          <p:cNvSpPr>
            <a:spLocks noGrp="1"/>
          </p:cNvSpPr>
          <p:nvPr>
            <p:ph type="ftr" sz="quarter" idx="11"/>
          </p:nvPr>
        </p:nvSpPr>
        <p:spPr/>
        <p:txBody>
          <a:bodyPr/>
          <a:lstStyle/>
          <a:p>
            <a:endParaRPr lang="en-GB"/>
          </a:p>
        </p:txBody>
      </p:sp>
      <p:sp>
        <p:nvSpPr>
          <p:cNvPr id="7" name="Pladsholder til diasnummer 6"/>
          <p:cNvSpPr>
            <a:spLocks noGrp="1"/>
          </p:cNvSpPr>
          <p:nvPr>
            <p:ph type="sldNum" sz="quarter" idx="12"/>
          </p:nvPr>
        </p:nvSpPr>
        <p:spPr/>
        <p:txBody>
          <a:bodyPr/>
          <a:lstStyle/>
          <a:p>
            <a:fld id="{8AD1A296-1EDB-413C-BEA4-7758CBD8B836}" type="slidenum">
              <a:rPr lang="en-GB" smtClean="0"/>
              <a:t>‹#›</a:t>
            </a:fld>
            <a:endParaRPr lang="en-GB"/>
          </a:p>
        </p:txBody>
      </p:sp>
    </p:spTree>
    <p:extLst>
      <p:ext uri="{BB962C8B-B14F-4D97-AF65-F5344CB8AC3E}">
        <p14:creationId xmlns:p14="http://schemas.microsoft.com/office/powerpoint/2010/main" val="933482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a:t>
            </a:r>
            <a:endParaRPr lang="en-GB"/>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GB"/>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GB"/>
          </a:p>
        </p:txBody>
      </p:sp>
      <p:sp>
        <p:nvSpPr>
          <p:cNvPr id="7" name="Pladsholder til dato 6"/>
          <p:cNvSpPr>
            <a:spLocks noGrp="1"/>
          </p:cNvSpPr>
          <p:nvPr>
            <p:ph type="dt" sz="half" idx="10"/>
          </p:nvPr>
        </p:nvSpPr>
        <p:spPr/>
        <p:txBody>
          <a:bodyPr/>
          <a:lstStyle/>
          <a:p>
            <a:endParaRPr lang="en-GB"/>
          </a:p>
        </p:txBody>
      </p:sp>
      <p:sp>
        <p:nvSpPr>
          <p:cNvPr id="8" name="Pladsholder til sidefod 7"/>
          <p:cNvSpPr>
            <a:spLocks noGrp="1"/>
          </p:cNvSpPr>
          <p:nvPr>
            <p:ph type="ftr" sz="quarter" idx="11"/>
          </p:nvPr>
        </p:nvSpPr>
        <p:spPr/>
        <p:txBody>
          <a:bodyPr/>
          <a:lstStyle/>
          <a:p>
            <a:endParaRPr lang="en-GB"/>
          </a:p>
        </p:txBody>
      </p:sp>
      <p:sp>
        <p:nvSpPr>
          <p:cNvPr id="9" name="Pladsholder til diasnummer 8"/>
          <p:cNvSpPr>
            <a:spLocks noGrp="1"/>
          </p:cNvSpPr>
          <p:nvPr>
            <p:ph type="sldNum" sz="quarter" idx="12"/>
          </p:nvPr>
        </p:nvSpPr>
        <p:spPr/>
        <p:txBody>
          <a:bodyPr/>
          <a:lstStyle/>
          <a:p>
            <a:fld id="{8AD1A296-1EDB-413C-BEA4-7758CBD8B836}" type="slidenum">
              <a:rPr lang="en-GB" smtClean="0"/>
              <a:t>‹#›</a:t>
            </a:fld>
            <a:endParaRPr lang="en-GB"/>
          </a:p>
        </p:txBody>
      </p:sp>
    </p:spTree>
    <p:extLst>
      <p:ext uri="{BB962C8B-B14F-4D97-AF65-F5344CB8AC3E}">
        <p14:creationId xmlns:p14="http://schemas.microsoft.com/office/powerpoint/2010/main" val="2658936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en-GB"/>
          </a:p>
        </p:txBody>
      </p:sp>
      <p:sp>
        <p:nvSpPr>
          <p:cNvPr id="3" name="Pladsholder til dato 2"/>
          <p:cNvSpPr>
            <a:spLocks noGrp="1"/>
          </p:cNvSpPr>
          <p:nvPr>
            <p:ph type="dt" sz="half" idx="10"/>
          </p:nvPr>
        </p:nvSpPr>
        <p:spPr/>
        <p:txBody>
          <a:bodyPr/>
          <a:lstStyle/>
          <a:p>
            <a:endParaRPr lang="en-GB"/>
          </a:p>
        </p:txBody>
      </p:sp>
      <p:sp>
        <p:nvSpPr>
          <p:cNvPr id="4" name="Pladsholder til sidefod 3"/>
          <p:cNvSpPr>
            <a:spLocks noGrp="1"/>
          </p:cNvSpPr>
          <p:nvPr>
            <p:ph type="ftr" sz="quarter" idx="11"/>
          </p:nvPr>
        </p:nvSpPr>
        <p:spPr/>
        <p:txBody>
          <a:bodyPr/>
          <a:lstStyle/>
          <a:p>
            <a:endParaRPr lang="en-GB"/>
          </a:p>
        </p:txBody>
      </p:sp>
      <p:sp>
        <p:nvSpPr>
          <p:cNvPr id="5" name="Pladsholder til diasnummer 4"/>
          <p:cNvSpPr>
            <a:spLocks noGrp="1"/>
          </p:cNvSpPr>
          <p:nvPr>
            <p:ph type="sldNum" sz="quarter" idx="12"/>
          </p:nvPr>
        </p:nvSpPr>
        <p:spPr/>
        <p:txBody>
          <a:bodyPr/>
          <a:lstStyle/>
          <a:p>
            <a:fld id="{8AD1A296-1EDB-413C-BEA4-7758CBD8B836}" type="slidenum">
              <a:rPr lang="en-GB" smtClean="0"/>
              <a:t>‹#›</a:t>
            </a:fld>
            <a:endParaRPr lang="en-GB"/>
          </a:p>
        </p:txBody>
      </p:sp>
    </p:spTree>
    <p:extLst>
      <p:ext uri="{BB962C8B-B14F-4D97-AF65-F5344CB8AC3E}">
        <p14:creationId xmlns:p14="http://schemas.microsoft.com/office/powerpoint/2010/main" val="3003891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en-GB"/>
          </a:p>
        </p:txBody>
      </p:sp>
      <p:sp>
        <p:nvSpPr>
          <p:cNvPr id="3" name="Pladsholder til sidefod 2"/>
          <p:cNvSpPr>
            <a:spLocks noGrp="1"/>
          </p:cNvSpPr>
          <p:nvPr>
            <p:ph type="ftr" sz="quarter" idx="11"/>
          </p:nvPr>
        </p:nvSpPr>
        <p:spPr/>
        <p:txBody>
          <a:bodyPr/>
          <a:lstStyle/>
          <a:p>
            <a:endParaRPr lang="en-GB"/>
          </a:p>
        </p:txBody>
      </p:sp>
      <p:sp>
        <p:nvSpPr>
          <p:cNvPr id="4" name="Pladsholder til diasnummer 3"/>
          <p:cNvSpPr>
            <a:spLocks noGrp="1"/>
          </p:cNvSpPr>
          <p:nvPr>
            <p:ph type="sldNum" sz="quarter" idx="12"/>
          </p:nvPr>
        </p:nvSpPr>
        <p:spPr/>
        <p:txBody>
          <a:bodyPr/>
          <a:lstStyle/>
          <a:p>
            <a:fld id="{8AD1A296-1EDB-413C-BEA4-7758CBD8B836}" type="slidenum">
              <a:rPr lang="en-GB" smtClean="0"/>
              <a:t>‹#›</a:t>
            </a:fld>
            <a:endParaRPr lang="en-GB"/>
          </a:p>
        </p:txBody>
      </p:sp>
    </p:spTree>
    <p:extLst>
      <p:ext uri="{BB962C8B-B14F-4D97-AF65-F5344CB8AC3E}">
        <p14:creationId xmlns:p14="http://schemas.microsoft.com/office/powerpoint/2010/main" val="4112392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a:t>
            </a:r>
            <a:endParaRPr lang="en-GB"/>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GB"/>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Pladsholder til dato 4"/>
          <p:cNvSpPr>
            <a:spLocks noGrp="1"/>
          </p:cNvSpPr>
          <p:nvPr>
            <p:ph type="dt" sz="half" idx="10"/>
          </p:nvPr>
        </p:nvSpPr>
        <p:spPr/>
        <p:txBody>
          <a:bodyPr/>
          <a:lstStyle/>
          <a:p>
            <a:endParaRPr lang="en-GB"/>
          </a:p>
        </p:txBody>
      </p:sp>
      <p:sp>
        <p:nvSpPr>
          <p:cNvPr id="6" name="Pladsholder til sidefod 5"/>
          <p:cNvSpPr>
            <a:spLocks noGrp="1"/>
          </p:cNvSpPr>
          <p:nvPr>
            <p:ph type="ftr" sz="quarter" idx="11"/>
          </p:nvPr>
        </p:nvSpPr>
        <p:spPr/>
        <p:txBody>
          <a:bodyPr/>
          <a:lstStyle/>
          <a:p>
            <a:endParaRPr lang="en-GB"/>
          </a:p>
        </p:txBody>
      </p:sp>
      <p:sp>
        <p:nvSpPr>
          <p:cNvPr id="7" name="Pladsholder til diasnummer 6"/>
          <p:cNvSpPr>
            <a:spLocks noGrp="1"/>
          </p:cNvSpPr>
          <p:nvPr>
            <p:ph type="sldNum" sz="quarter" idx="12"/>
          </p:nvPr>
        </p:nvSpPr>
        <p:spPr/>
        <p:txBody>
          <a:bodyPr/>
          <a:lstStyle/>
          <a:p>
            <a:fld id="{8AD1A296-1EDB-413C-BEA4-7758CBD8B836}" type="slidenum">
              <a:rPr lang="en-GB" smtClean="0"/>
              <a:t>‹#›</a:t>
            </a:fld>
            <a:endParaRPr lang="en-GB"/>
          </a:p>
        </p:txBody>
      </p:sp>
    </p:spTree>
    <p:extLst>
      <p:ext uri="{BB962C8B-B14F-4D97-AF65-F5344CB8AC3E}">
        <p14:creationId xmlns:p14="http://schemas.microsoft.com/office/powerpoint/2010/main" val="2095293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a:t>
            </a:r>
            <a:endParaRPr lang="en-GB"/>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Pladsholder til dato 4"/>
          <p:cNvSpPr>
            <a:spLocks noGrp="1"/>
          </p:cNvSpPr>
          <p:nvPr>
            <p:ph type="dt" sz="half" idx="10"/>
          </p:nvPr>
        </p:nvSpPr>
        <p:spPr/>
        <p:txBody>
          <a:bodyPr/>
          <a:lstStyle/>
          <a:p>
            <a:endParaRPr lang="en-GB"/>
          </a:p>
        </p:txBody>
      </p:sp>
      <p:sp>
        <p:nvSpPr>
          <p:cNvPr id="6" name="Pladsholder til sidefod 5"/>
          <p:cNvSpPr>
            <a:spLocks noGrp="1"/>
          </p:cNvSpPr>
          <p:nvPr>
            <p:ph type="ftr" sz="quarter" idx="11"/>
          </p:nvPr>
        </p:nvSpPr>
        <p:spPr/>
        <p:txBody>
          <a:bodyPr/>
          <a:lstStyle/>
          <a:p>
            <a:endParaRPr lang="en-GB"/>
          </a:p>
        </p:txBody>
      </p:sp>
      <p:sp>
        <p:nvSpPr>
          <p:cNvPr id="7" name="Pladsholder til diasnummer 6"/>
          <p:cNvSpPr>
            <a:spLocks noGrp="1"/>
          </p:cNvSpPr>
          <p:nvPr>
            <p:ph type="sldNum" sz="quarter" idx="12"/>
          </p:nvPr>
        </p:nvSpPr>
        <p:spPr/>
        <p:txBody>
          <a:bodyPr/>
          <a:lstStyle/>
          <a:p>
            <a:fld id="{8AD1A296-1EDB-413C-BEA4-7758CBD8B836}" type="slidenum">
              <a:rPr lang="en-GB" smtClean="0"/>
              <a:t>‹#›</a:t>
            </a:fld>
            <a:endParaRPr lang="en-GB"/>
          </a:p>
        </p:txBody>
      </p:sp>
    </p:spTree>
    <p:extLst>
      <p:ext uri="{BB962C8B-B14F-4D97-AF65-F5344CB8AC3E}">
        <p14:creationId xmlns:p14="http://schemas.microsoft.com/office/powerpoint/2010/main" val="2131751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smtClean="0"/>
              <a:t>Klik for at redigere i master</a:t>
            </a:r>
            <a:endParaRPr lang="en-GB"/>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GB"/>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D1A296-1EDB-413C-BEA4-7758CBD8B836}" type="slidenum">
              <a:rPr lang="en-GB" smtClean="0"/>
              <a:t>‹#›</a:t>
            </a:fld>
            <a:endParaRPr lang="en-GB"/>
          </a:p>
        </p:txBody>
      </p:sp>
    </p:spTree>
    <p:extLst>
      <p:ext uri="{BB962C8B-B14F-4D97-AF65-F5344CB8AC3E}">
        <p14:creationId xmlns:p14="http://schemas.microsoft.com/office/powerpoint/2010/main" val="88865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457200"/>
            <a:ext cx="7924800"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a-DK" altLang="da-DK" smtClean="0"/>
              <a:t>Click to edit Master title style</a:t>
            </a:r>
          </a:p>
        </p:txBody>
      </p:sp>
      <p:sp>
        <p:nvSpPr>
          <p:cNvPr id="1027" name="Rectangle 3"/>
          <p:cNvSpPr>
            <a:spLocks noGrp="1" noChangeArrowheads="1"/>
          </p:cNvSpPr>
          <p:nvPr>
            <p:ph type="body" idx="1"/>
          </p:nvPr>
        </p:nvSpPr>
        <p:spPr bwMode="auto">
          <a:xfrm>
            <a:off x="381000" y="1752600"/>
            <a:ext cx="685800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a-DK" altLang="da-DK" smtClean="0"/>
              <a:t>Click to edit Master text styles</a:t>
            </a:r>
          </a:p>
          <a:p>
            <a:pPr lvl="1"/>
            <a:r>
              <a:rPr lang="da-DK" altLang="da-DK" smtClean="0"/>
              <a:t>Second level</a:t>
            </a:r>
          </a:p>
          <a:p>
            <a:pPr lvl="2"/>
            <a:r>
              <a:rPr lang="da-DK" altLang="da-DK" smtClean="0"/>
              <a:t>Third level</a:t>
            </a:r>
          </a:p>
          <a:p>
            <a:pPr lvl="3"/>
            <a:r>
              <a:rPr lang="da-DK" altLang="da-DK" smtClean="0"/>
              <a:t>Fourth level</a:t>
            </a:r>
          </a:p>
          <a:p>
            <a:pPr lvl="4"/>
            <a:r>
              <a:rPr lang="da-DK" altLang="da-DK" smtClean="0"/>
              <a:t>Fifth level</a:t>
            </a:r>
          </a:p>
        </p:txBody>
      </p:sp>
    </p:spTree>
    <p:extLst>
      <p:ext uri="{BB962C8B-B14F-4D97-AF65-F5344CB8AC3E}">
        <p14:creationId xmlns:p14="http://schemas.microsoft.com/office/powerpoint/2010/main" val="29186704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fontAlgn="base">
        <a:spcBef>
          <a:spcPct val="0"/>
        </a:spcBef>
        <a:spcAft>
          <a:spcPct val="0"/>
        </a:spcAft>
        <a:defRPr sz="2400" b="1">
          <a:solidFill>
            <a:schemeClr val="tx2"/>
          </a:solidFill>
          <a:latin typeface="+mj-lt"/>
          <a:ea typeface="+mj-ea"/>
          <a:cs typeface="+mj-cs"/>
        </a:defRPr>
      </a:lvl1pPr>
      <a:lvl2pPr algn="l" rtl="0" fontAlgn="base">
        <a:spcBef>
          <a:spcPct val="0"/>
        </a:spcBef>
        <a:spcAft>
          <a:spcPct val="0"/>
        </a:spcAft>
        <a:defRPr sz="2400" b="1">
          <a:solidFill>
            <a:schemeClr val="tx2"/>
          </a:solidFill>
          <a:latin typeface="Helvetica" pitchFamily="84" charset="0"/>
          <a:ea typeface="ヒラギノ角ゴ Pro W3" pitchFamily="84" charset="-128"/>
        </a:defRPr>
      </a:lvl2pPr>
      <a:lvl3pPr algn="l" rtl="0" fontAlgn="base">
        <a:spcBef>
          <a:spcPct val="0"/>
        </a:spcBef>
        <a:spcAft>
          <a:spcPct val="0"/>
        </a:spcAft>
        <a:defRPr sz="2400" b="1">
          <a:solidFill>
            <a:schemeClr val="tx2"/>
          </a:solidFill>
          <a:latin typeface="Helvetica" pitchFamily="84" charset="0"/>
          <a:ea typeface="ヒラギノ角ゴ Pro W3" pitchFamily="84" charset="-128"/>
        </a:defRPr>
      </a:lvl3pPr>
      <a:lvl4pPr algn="l" rtl="0" fontAlgn="base">
        <a:spcBef>
          <a:spcPct val="0"/>
        </a:spcBef>
        <a:spcAft>
          <a:spcPct val="0"/>
        </a:spcAft>
        <a:defRPr sz="2400" b="1">
          <a:solidFill>
            <a:schemeClr val="tx2"/>
          </a:solidFill>
          <a:latin typeface="Helvetica" pitchFamily="84" charset="0"/>
          <a:ea typeface="ヒラギノ角ゴ Pro W3" pitchFamily="84" charset="-128"/>
        </a:defRPr>
      </a:lvl4pPr>
      <a:lvl5pPr algn="l" rtl="0" fontAlgn="base">
        <a:spcBef>
          <a:spcPct val="0"/>
        </a:spcBef>
        <a:spcAft>
          <a:spcPct val="0"/>
        </a:spcAft>
        <a:defRPr sz="2400" b="1">
          <a:solidFill>
            <a:schemeClr val="tx2"/>
          </a:solidFill>
          <a:latin typeface="Helvetica" pitchFamily="84" charset="0"/>
          <a:ea typeface="ヒラギノ角ゴ Pro W3" pitchFamily="84" charset="-128"/>
        </a:defRPr>
      </a:lvl5pPr>
      <a:lvl6pPr marL="457200" algn="l" rtl="0" fontAlgn="base">
        <a:spcBef>
          <a:spcPct val="0"/>
        </a:spcBef>
        <a:spcAft>
          <a:spcPct val="0"/>
        </a:spcAft>
        <a:defRPr sz="2400" b="1">
          <a:solidFill>
            <a:schemeClr val="tx2"/>
          </a:solidFill>
          <a:latin typeface="Helvetica" pitchFamily="84" charset="0"/>
          <a:ea typeface="ヒラギノ角ゴ Pro W3" pitchFamily="84" charset="-128"/>
        </a:defRPr>
      </a:lvl6pPr>
      <a:lvl7pPr marL="914400" algn="l" rtl="0" fontAlgn="base">
        <a:spcBef>
          <a:spcPct val="0"/>
        </a:spcBef>
        <a:spcAft>
          <a:spcPct val="0"/>
        </a:spcAft>
        <a:defRPr sz="2400" b="1">
          <a:solidFill>
            <a:schemeClr val="tx2"/>
          </a:solidFill>
          <a:latin typeface="Helvetica" pitchFamily="84" charset="0"/>
          <a:ea typeface="ヒラギノ角ゴ Pro W3" pitchFamily="84" charset="-128"/>
        </a:defRPr>
      </a:lvl7pPr>
      <a:lvl8pPr marL="1371600" algn="l" rtl="0" fontAlgn="base">
        <a:spcBef>
          <a:spcPct val="0"/>
        </a:spcBef>
        <a:spcAft>
          <a:spcPct val="0"/>
        </a:spcAft>
        <a:defRPr sz="2400" b="1">
          <a:solidFill>
            <a:schemeClr val="tx2"/>
          </a:solidFill>
          <a:latin typeface="Helvetica" pitchFamily="84" charset="0"/>
          <a:ea typeface="ヒラギノ角ゴ Pro W3" pitchFamily="84" charset="-128"/>
        </a:defRPr>
      </a:lvl8pPr>
      <a:lvl9pPr marL="1828800" algn="l" rtl="0" fontAlgn="base">
        <a:spcBef>
          <a:spcPct val="0"/>
        </a:spcBef>
        <a:spcAft>
          <a:spcPct val="0"/>
        </a:spcAft>
        <a:defRPr sz="2400" b="1">
          <a:solidFill>
            <a:schemeClr val="tx2"/>
          </a:solidFill>
          <a:latin typeface="Helvetica" pitchFamily="84" charset="0"/>
          <a:ea typeface="ヒラギノ角ゴ Pro W3" pitchFamily="84" charset="-128"/>
        </a:defRPr>
      </a:lvl9pPr>
    </p:titleStyle>
    <p:bodyStyle>
      <a:lvl1pPr marL="342900" indent="-342900" algn="l" rtl="0" fontAlgn="base">
        <a:spcBef>
          <a:spcPct val="20000"/>
        </a:spcBef>
        <a:spcAft>
          <a:spcPct val="0"/>
        </a:spcAft>
        <a:defRPr sz="1600">
          <a:solidFill>
            <a:schemeClr val="tx1"/>
          </a:solidFill>
          <a:latin typeface="+mn-lt"/>
          <a:ea typeface="+mn-ea"/>
          <a:cs typeface="+mn-cs"/>
        </a:defRPr>
      </a:lvl1pPr>
      <a:lvl2pPr marL="742950" indent="-285750" algn="l" rtl="0" fontAlgn="base">
        <a:spcBef>
          <a:spcPct val="20000"/>
        </a:spcBef>
        <a:spcAft>
          <a:spcPct val="0"/>
        </a:spcAft>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3.jpe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16.jpeg"/><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17.jpe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18.jpeg"/><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19.jpeg"/><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20.jpe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png"/><Relationship Id="rId7" Type="http://schemas.openxmlformats.org/officeDocument/2006/relationships/diagramQuickStyle" Target="../diagrams/quickStyle1.xm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diagramLayout" Target="../diagrams/layout1.xml"/><Relationship Id="rId11" Type="http://schemas.openxmlformats.org/officeDocument/2006/relationships/comments" Target="../comments/comment1.xml"/><Relationship Id="rId5" Type="http://schemas.openxmlformats.org/officeDocument/2006/relationships/diagramData" Target="../diagrams/data1.xml"/><Relationship Id="rId10" Type="http://schemas.openxmlformats.org/officeDocument/2006/relationships/image" Target="../media/image21.tiff"/><Relationship Id="rId4" Type="http://schemas.openxmlformats.org/officeDocument/2006/relationships/image" Target="../media/image2.jpeg"/><Relationship Id="rId9" Type="http://schemas.microsoft.com/office/2007/relationships/diagramDrawing" Target="../diagrams/drawing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22.tiff"/><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comments" Target="../comments/comment2.xml"/><Relationship Id="rId5" Type="http://schemas.openxmlformats.org/officeDocument/2006/relationships/image" Target="../media/image23.tiff"/><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comments" Target="../comments/comment3.xml"/><Relationship Id="rId5" Type="http://schemas.openxmlformats.org/officeDocument/2006/relationships/image" Target="../media/image24.tiff"/><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comments" Target="../comments/comment4.xml"/><Relationship Id="rId4" Type="http://schemas.openxmlformats.org/officeDocument/2006/relationships/image" Target="../media/image25.tiff"/></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26.jpeg"/><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27.jpeg"/><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28.jpeg"/><Relationship Id="rId4" Type="http://schemas.openxmlformats.org/officeDocument/2006/relationships/image" Target="../media/image2.jpe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3.jpeg"/><Relationship Id="rId4" Type="http://schemas.openxmlformats.org/officeDocument/2006/relationships/image" Target="../media/image2.jpe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29.jpeg"/><Relationship Id="rId4" Type="http://schemas.openxmlformats.org/officeDocument/2006/relationships/image" Target="../media/image2.jpe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12.jpeg"/><Relationship Id="rId4" Type="http://schemas.openxmlformats.org/officeDocument/2006/relationships/image" Target="../media/image2.jpe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image" Target="../media/image30.jpeg"/><Relationship Id="rId4" Type="http://schemas.openxmlformats.org/officeDocument/2006/relationships/image" Target="../media/image2.jpe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31.jpe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7.jpeg"/><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3.xml"/><Relationship Id="rId5" Type="http://schemas.openxmlformats.org/officeDocument/2006/relationships/image" Target="../media/image32.jpeg"/><Relationship Id="rId4" Type="http://schemas.openxmlformats.org/officeDocument/2006/relationships/image" Target="../media/image2.jpe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3.xml"/><Relationship Id="rId5" Type="http://schemas.openxmlformats.org/officeDocument/2006/relationships/image" Target="../media/image33.jpe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0.jpe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1.jpe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2.jpe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405_pp_trainers_A1B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0976"/>
            <a:ext cx="9144000" cy="1554163"/>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a:xfrm>
            <a:off x="395536" y="558130"/>
            <a:ext cx="7924800" cy="1066800"/>
          </a:xfrm>
        </p:spPr>
        <p:txBody>
          <a:bodyPr/>
          <a:lstStyle/>
          <a:p>
            <a:r>
              <a:rPr lang="da-DK" sz="3600" dirty="0" err="1" smtClean="0">
                <a:solidFill>
                  <a:srgbClr val="000000"/>
                </a:solidFill>
              </a:rPr>
              <a:t>Welcome</a:t>
            </a:r>
            <a:r>
              <a:rPr lang="da-DK" sz="3600" dirty="0" smtClean="0">
                <a:solidFill>
                  <a:srgbClr val="000000"/>
                </a:solidFill>
              </a:rPr>
              <a:t>!</a:t>
            </a:r>
            <a:endParaRPr lang="da-DK" altLang="da-DK" sz="3600" dirty="0">
              <a:solidFill>
                <a:schemeClr val="tx1"/>
              </a:solidFill>
            </a:endParaRPr>
          </a:p>
        </p:txBody>
      </p:sp>
      <p:sp>
        <p:nvSpPr>
          <p:cNvPr id="6147" name="Rectangle 3"/>
          <p:cNvSpPr>
            <a:spLocks noGrp="1" noChangeArrowheads="1"/>
          </p:cNvSpPr>
          <p:nvPr>
            <p:ph type="body" idx="1"/>
          </p:nvPr>
        </p:nvSpPr>
        <p:spPr>
          <a:xfrm>
            <a:off x="147458" y="4872815"/>
            <a:ext cx="8168958" cy="1940561"/>
          </a:xfrm>
        </p:spPr>
        <p:txBody>
          <a:bodyPr/>
          <a:lstStyle/>
          <a:p>
            <a:pPr marL="0" lvl="0" indent="0" fontAlgn="auto">
              <a:spcAft>
                <a:spcPts val="0"/>
              </a:spcAft>
              <a:defRPr/>
            </a:pPr>
            <a:endParaRPr lang="en-GB" sz="2800" b="1" i="1" kern="1200" dirty="0">
              <a:solidFill>
                <a:srgbClr val="FF0000"/>
              </a:solidFill>
              <a:latin typeface="+mj-lt"/>
            </a:endParaRPr>
          </a:p>
          <a:p>
            <a:pPr marL="0" lvl="0" indent="0" fontAlgn="auto">
              <a:spcAft>
                <a:spcPts val="0"/>
              </a:spcAft>
              <a:defRPr/>
            </a:pPr>
            <a:endParaRPr lang="en-GB" sz="2000" b="1" i="1" kern="1200" dirty="0" smtClean="0">
              <a:latin typeface="+mj-lt"/>
            </a:endParaRPr>
          </a:p>
          <a:p>
            <a:r>
              <a:rPr lang="en-GB" sz="2000" b="1" dirty="0" smtClean="0"/>
              <a:t>	</a:t>
            </a:r>
            <a:r>
              <a:rPr lang="en-GB" sz="2000" dirty="0" smtClean="0"/>
              <a:t>Broken Links: Psychosocial support for people separated from family members</a:t>
            </a:r>
            <a:r>
              <a:rPr lang="en-GB" sz="2000" i="1" dirty="0" smtClean="0"/>
              <a:t> -</a:t>
            </a:r>
            <a:r>
              <a:rPr lang="en-GB" sz="2000" dirty="0" smtClean="0"/>
              <a:t> </a:t>
            </a:r>
            <a:r>
              <a:rPr lang="en-GB" sz="2000" dirty="0"/>
              <a:t>T</a:t>
            </a:r>
            <a:r>
              <a:rPr lang="en-GB" sz="2000" dirty="0" smtClean="0"/>
              <a:t>raining module</a:t>
            </a:r>
            <a:endParaRPr lang="da-DK" sz="2000" dirty="0" smtClean="0"/>
          </a:p>
          <a:p>
            <a:pPr marL="0" lvl="0" indent="0" algn="ctr" fontAlgn="auto">
              <a:spcAft>
                <a:spcPts val="0"/>
              </a:spcAft>
              <a:defRPr/>
            </a:pPr>
            <a:endParaRPr lang="en-GB" sz="2800" i="1" kern="1200" dirty="0">
              <a:latin typeface="+mj-lt"/>
            </a:endParaRPr>
          </a:p>
        </p:txBody>
      </p:sp>
      <p:sp>
        <p:nvSpPr>
          <p:cNvPr id="10" name="Titel 1"/>
          <p:cNvSpPr txBox="1">
            <a:spLocks/>
          </p:cNvSpPr>
          <p:nvPr/>
        </p:nvSpPr>
        <p:spPr>
          <a:xfrm>
            <a:off x="685800" y="2130425"/>
            <a:ext cx="77724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0" i="0" u="none" strike="noStrike" kern="1200" cap="none" spc="0" normalizeH="0" baseline="0" noProof="0" dirty="0" smtClean="0">
                <a:ln>
                  <a:noFill/>
                </a:ln>
                <a:solidFill>
                  <a:sysClr val="windowText" lastClr="000000"/>
                </a:solidFill>
                <a:effectLst/>
                <a:uLnTx/>
                <a:uFillTx/>
              </a:rPr>
              <a:t/>
            </a:r>
            <a:br>
              <a:rPr kumimoji="0" lang="en-GB" sz="4400" b="0" i="0" u="none" strike="noStrike" kern="1200" cap="none" spc="0" normalizeH="0" baseline="0" noProof="0" dirty="0" smtClean="0">
                <a:ln>
                  <a:noFill/>
                </a:ln>
                <a:solidFill>
                  <a:sysClr val="windowText" lastClr="000000"/>
                </a:solidFill>
                <a:effectLst/>
                <a:uLnTx/>
                <a:uFillTx/>
              </a:rPr>
            </a:br>
            <a:endParaRPr kumimoji="0" lang="en-GB" sz="4400" b="0" i="0" u="none" strike="noStrike" kern="1200" cap="none" spc="0" normalizeH="0" baseline="0" noProof="0" dirty="0">
              <a:ln>
                <a:noFill/>
              </a:ln>
              <a:solidFill>
                <a:sysClr val="windowText" lastClr="000000"/>
              </a:solidFill>
              <a:effectLst/>
              <a:uLnTx/>
              <a:uFillTx/>
            </a:endParaRPr>
          </a:p>
        </p:txBody>
      </p:sp>
      <p:sp>
        <p:nvSpPr>
          <p:cNvPr id="12" name="Undertitel 2"/>
          <p:cNvSpPr txBox="1">
            <a:spLocks/>
          </p:cNvSpPr>
          <p:nvPr/>
        </p:nvSpPr>
        <p:spPr>
          <a:xfrm>
            <a:off x="1371600" y="4293096"/>
            <a:ext cx="64008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3200" b="0" i="0" u="none" strike="noStrike" kern="1200" cap="none" spc="0" normalizeH="0" baseline="0" noProof="0" dirty="0" smtClean="0">
                <a:ln>
                  <a:noFill/>
                </a:ln>
                <a:solidFill>
                  <a:sysClr val="windowText" lastClr="000000">
                    <a:tint val="75000"/>
                  </a:sysClr>
                </a:solidFill>
                <a:effectLst/>
                <a:uLnTx/>
                <a:uFillTx/>
                <a:latin typeface="+mj-lt"/>
              </a:rPr>
              <a:t/>
            </a:r>
            <a:br>
              <a:rPr kumimoji="0" lang="en-GB" sz="3200" b="0" i="0" u="none" strike="noStrike" kern="1200" cap="none" spc="0" normalizeH="0" baseline="0" noProof="0" dirty="0" smtClean="0">
                <a:ln>
                  <a:noFill/>
                </a:ln>
                <a:solidFill>
                  <a:sysClr val="windowText" lastClr="000000">
                    <a:tint val="75000"/>
                  </a:sysClr>
                </a:solidFill>
                <a:effectLst/>
                <a:uLnTx/>
                <a:uFillTx/>
                <a:latin typeface="+mj-lt"/>
              </a:rPr>
            </a:br>
            <a:endParaRPr kumimoji="0" lang="en-GB" sz="3200" b="0" i="0" u="none" strike="noStrike" kern="1200" cap="none" spc="0" normalizeH="0" baseline="0" noProof="0" dirty="0">
              <a:ln>
                <a:noFill/>
              </a:ln>
              <a:solidFill>
                <a:sysClr val="windowText" lastClr="000000">
                  <a:tint val="75000"/>
                </a:sysClr>
              </a:solidFill>
              <a:effectLst/>
              <a:uLnTx/>
              <a:uFillTx/>
              <a:latin typeface="+mj-lt"/>
            </a:endParaRPr>
          </a:p>
        </p:txBody>
      </p:sp>
      <p:pic>
        <p:nvPicPr>
          <p:cNvPr id="13" name="Picture 3" descr="T:\Reference Centre\3. Communications\5. Graphics, Logos &amp; Illustrations\Logos\PS Centre Logos\PSCentreLOGO_white\centre-logo-transpare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4193" y="188640"/>
            <a:ext cx="1008112" cy="22298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3687320"/>
            <a:ext cx="2625458" cy="1752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5010" y="3698383"/>
            <a:ext cx="2617341" cy="1746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66443" y="1953979"/>
            <a:ext cx="2625647" cy="1752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0985" y="1946042"/>
            <a:ext cx="2625458" cy="1752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25486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405_pp_trainers_A1B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554163"/>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a:xfrm>
            <a:off x="381000" y="457200"/>
            <a:ext cx="8007424" cy="1066800"/>
          </a:xfrm>
        </p:spPr>
        <p:txBody>
          <a:bodyPr/>
          <a:lstStyle/>
          <a:p>
            <a:r>
              <a:rPr lang="en-GB" dirty="0" smtClean="0"/>
              <a:t>Session 2: Consequences of separation from family members</a:t>
            </a:r>
            <a:endParaRPr lang="en-GB" dirty="0"/>
          </a:p>
        </p:txBody>
      </p:sp>
      <p:pic>
        <p:nvPicPr>
          <p:cNvPr id="6" name="Picture 3" descr="T:\Reference Centre\3. Communications\5. Graphics, Logos &amp; Illustrations\Logos\PS Centre Logos\PSCentreLOGO_white\centre-logo-transpare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3002" y="120105"/>
            <a:ext cx="1008112" cy="22298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539552" y="1805518"/>
            <a:ext cx="6424496" cy="4287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81550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405_pp_trainers_A1B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554163"/>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a:xfrm>
            <a:off x="381000" y="457200"/>
            <a:ext cx="8007424" cy="1066800"/>
          </a:xfrm>
        </p:spPr>
        <p:txBody>
          <a:bodyPr/>
          <a:lstStyle/>
          <a:p>
            <a:r>
              <a:rPr lang="en-US" dirty="0" smtClean="0"/>
              <a:t/>
            </a:r>
            <a:br>
              <a:rPr lang="en-US" dirty="0" smtClean="0"/>
            </a:br>
            <a:r>
              <a:rPr lang="en-US" dirty="0"/>
              <a:t>Consequences of separation for different groups (group work)</a:t>
            </a:r>
            <a:r>
              <a:rPr lang="en-GB" dirty="0" smtClean="0"/>
              <a:t/>
            </a:r>
            <a:br>
              <a:rPr lang="en-GB" dirty="0" smtClean="0"/>
            </a:br>
            <a:endParaRPr lang="en-GB" dirty="0"/>
          </a:p>
        </p:txBody>
      </p:sp>
      <p:sp>
        <p:nvSpPr>
          <p:cNvPr id="2" name="Content Placeholder 1"/>
          <p:cNvSpPr>
            <a:spLocks noGrp="1"/>
          </p:cNvSpPr>
          <p:nvPr>
            <p:ph idx="1"/>
          </p:nvPr>
        </p:nvSpPr>
        <p:spPr>
          <a:xfrm>
            <a:off x="381000" y="1752600"/>
            <a:ext cx="7215336" cy="4343400"/>
          </a:xfrm>
        </p:spPr>
        <p:txBody>
          <a:bodyPr/>
          <a:lstStyle/>
          <a:p>
            <a:pPr marL="0" lvl="0" indent="0">
              <a:lnSpc>
                <a:spcPct val="150000"/>
              </a:lnSpc>
              <a:buNone/>
            </a:pPr>
            <a:r>
              <a:rPr lang="en-GB" i="1" dirty="0" smtClean="0"/>
              <a:t>Spend </a:t>
            </a:r>
            <a:r>
              <a:rPr lang="en-GB" i="1" dirty="0"/>
              <a:t>fifteen minutes with </a:t>
            </a:r>
            <a:r>
              <a:rPr lang="en-GB" i="1" dirty="0" smtClean="0"/>
              <a:t>your group discussing the following</a:t>
            </a:r>
            <a:r>
              <a:rPr lang="en-US" dirty="0" smtClean="0"/>
              <a:t>:  </a:t>
            </a:r>
            <a:endParaRPr lang="en-US" dirty="0"/>
          </a:p>
          <a:p>
            <a:pPr lvl="0">
              <a:lnSpc>
                <a:spcPct val="150000"/>
              </a:lnSpc>
              <a:buFont typeface="Arial" panose="020B0604020202020204" pitchFamily="34" charset="0"/>
              <a:buChar char="•"/>
            </a:pPr>
            <a:r>
              <a:rPr lang="en-GB" dirty="0"/>
              <a:t>What might be </a:t>
            </a:r>
            <a:r>
              <a:rPr lang="en-GB" dirty="0" smtClean="0"/>
              <a:t>some of </a:t>
            </a:r>
            <a:r>
              <a:rPr lang="en-GB" dirty="0"/>
              <a:t>the reasons behind the separation from family </a:t>
            </a:r>
            <a:endParaRPr lang="en-GB" dirty="0" smtClean="0"/>
          </a:p>
          <a:p>
            <a:pPr lvl="0">
              <a:lnSpc>
                <a:spcPct val="150000"/>
              </a:lnSpc>
            </a:pPr>
            <a:r>
              <a:rPr lang="en-GB" dirty="0" smtClean="0"/>
              <a:t>	members </a:t>
            </a:r>
            <a:r>
              <a:rPr lang="en-GB" dirty="0"/>
              <a:t>for </a:t>
            </a:r>
            <a:r>
              <a:rPr lang="en-GB" dirty="0" smtClean="0"/>
              <a:t>your </a:t>
            </a:r>
            <a:r>
              <a:rPr lang="en-GB" dirty="0"/>
              <a:t>group (i.e. children, women or men)? </a:t>
            </a:r>
            <a:endParaRPr lang="da-DK" dirty="0"/>
          </a:p>
          <a:p>
            <a:pPr lvl="0">
              <a:lnSpc>
                <a:spcPct val="150000"/>
              </a:lnSpc>
              <a:buFont typeface="Arial" panose="020B0604020202020204" pitchFamily="34" charset="0"/>
              <a:buChar char="•"/>
            </a:pPr>
            <a:r>
              <a:rPr lang="en-GB" dirty="0" smtClean="0"/>
              <a:t>What </a:t>
            </a:r>
            <a:r>
              <a:rPr lang="en-GB" dirty="0"/>
              <a:t>is particular </a:t>
            </a:r>
            <a:r>
              <a:rPr lang="en-GB" dirty="0" smtClean="0"/>
              <a:t>about the </a:t>
            </a:r>
            <a:r>
              <a:rPr lang="en-GB" dirty="0"/>
              <a:t>consequences of separation for this group? </a:t>
            </a:r>
            <a:endParaRPr lang="da-DK" dirty="0"/>
          </a:p>
          <a:p>
            <a:pPr marL="0" lvl="0" indent="0">
              <a:lnSpc>
                <a:spcPct val="150000"/>
              </a:lnSpc>
              <a:buNone/>
            </a:pPr>
            <a:endParaRPr lang="en-GB" dirty="0" smtClean="0"/>
          </a:p>
          <a:p>
            <a:pPr marL="0" lvl="0" indent="0">
              <a:lnSpc>
                <a:spcPct val="150000"/>
              </a:lnSpc>
              <a:buNone/>
            </a:pPr>
            <a:r>
              <a:rPr lang="en-GB" i="1" dirty="0"/>
              <a:t>W</a:t>
            </a:r>
            <a:r>
              <a:rPr lang="en-GB" i="1" dirty="0" smtClean="0"/>
              <a:t>rite </a:t>
            </a:r>
            <a:r>
              <a:rPr lang="en-GB" i="1" dirty="0"/>
              <a:t>down </a:t>
            </a:r>
            <a:r>
              <a:rPr lang="en-GB" i="1" dirty="0" smtClean="0"/>
              <a:t>your </a:t>
            </a:r>
            <a:r>
              <a:rPr lang="en-GB" i="1" dirty="0"/>
              <a:t>answers on the post-it notes, one reason per post-it</a:t>
            </a:r>
            <a:r>
              <a:rPr lang="en-GB" i="1" dirty="0" smtClean="0"/>
              <a:t>.</a:t>
            </a:r>
          </a:p>
          <a:p>
            <a:pPr marL="0" lvl="0" indent="0">
              <a:lnSpc>
                <a:spcPct val="150000"/>
              </a:lnSpc>
              <a:buNone/>
            </a:pPr>
            <a:endParaRPr lang="en-GB" i="1" dirty="0"/>
          </a:p>
          <a:p>
            <a:pPr>
              <a:lnSpc>
                <a:spcPct val="150000"/>
              </a:lnSpc>
            </a:pPr>
            <a:endParaRPr lang="en-US" b="1" dirty="0" smtClean="0"/>
          </a:p>
          <a:p>
            <a:pPr>
              <a:lnSpc>
                <a:spcPct val="150000"/>
              </a:lnSpc>
            </a:pPr>
            <a:endParaRPr lang="da-DK" dirty="0"/>
          </a:p>
        </p:txBody>
      </p:sp>
      <p:pic>
        <p:nvPicPr>
          <p:cNvPr id="6" name="Picture 3" descr="T:\Reference Centre\3. Communications\5. Graphics, Logos &amp; Illustrations\Logos\PS Centre Logos\PSCentreLOGO_white\centre-logo-transpare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3002" y="120105"/>
            <a:ext cx="1008112" cy="222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7019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405_pp_trainers_A1B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554163"/>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a:xfrm>
            <a:off x="381000" y="457200"/>
            <a:ext cx="8655496" cy="1066800"/>
          </a:xfrm>
        </p:spPr>
        <p:txBody>
          <a:bodyPr/>
          <a:lstStyle/>
          <a:p>
            <a:r>
              <a:rPr lang="en-US" dirty="0" smtClean="0"/>
              <a:t/>
            </a:r>
            <a:br>
              <a:rPr lang="en-US" dirty="0" smtClean="0"/>
            </a:br>
            <a:r>
              <a:rPr lang="en-US" dirty="0"/>
              <a:t>Consequences of separation </a:t>
            </a:r>
            <a:r>
              <a:rPr lang="en-US" dirty="0" smtClean="0"/>
              <a:t>for children </a:t>
            </a:r>
            <a:r>
              <a:rPr lang="en-US" dirty="0"/>
              <a:t/>
            </a:r>
            <a:br>
              <a:rPr lang="en-US" dirty="0"/>
            </a:br>
            <a:endParaRPr lang="en-GB" dirty="0"/>
          </a:p>
        </p:txBody>
      </p:sp>
      <p:sp>
        <p:nvSpPr>
          <p:cNvPr id="2" name="Content Placeholder 1"/>
          <p:cNvSpPr>
            <a:spLocks noGrp="1"/>
          </p:cNvSpPr>
          <p:nvPr>
            <p:ph idx="1"/>
          </p:nvPr>
        </p:nvSpPr>
        <p:spPr>
          <a:xfrm>
            <a:off x="381000" y="1752600"/>
            <a:ext cx="3614936" cy="4343400"/>
          </a:xfrm>
        </p:spPr>
        <p:txBody>
          <a:bodyPr/>
          <a:lstStyle/>
          <a:p>
            <a:pPr marL="0" indent="0">
              <a:lnSpc>
                <a:spcPct val="150000"/>
              </a:lnSpc>
              <a:buNone/>
            </a:pPr>
            <a:r>
              <a:rPr lang="en-US" dirty="0" smtClean="0"/>
              <a:t>Separation </a:t>
            </a:r>
            <a:r>
              <a:rPr lang="en-US" dirty="0"/>
              <a:t>from parents </a:t>
            </a:r>
            <a:r>
              <a:rPr lang="en-US" dirty="0" smtClean="0"/>
              <a:t>can cause:</a:t>
            </a:r>
            <a:endParaRPr lang="en-US" dirty="0"/>
          </a:p>
          <a:p>
            <a:pPr>
              <a:lnSpc>
                <a:spcPct val="150000"/>
              </a:lnSpc>
              <a:buFont typeface="Arial" panose="020B0604020202020204" pitchFamily="34" charset="0"/>
              <a:buChar char="•"/>
            </a:pPr>
            <a:r>
              <a:rPr lang="en-US" dirty="0"/>
              <a:t>l</a:t>
            </a:r>
            <a:r>
              <a:rPr lang="en-US" dirty="0" smtClean="0"/>
              <a:t>oss </a:t>
            </a:r>
            <a:r>
              <a:rPr lang="en-US" dirty="0"/>
              <a:t>of sense of self </a:t>
            </a:r>
          </a:p>
          <a:p>
            <a:pPr>
              <a:lnSpc>
                <a:spcPct val="150000"/>
              </a:lnSpc>
              <a:buFont typeface="Arial" panose="020B0604020202020204" pitchFamily="34" charset="0"/>
              <a:buChar char="•"/>
            </a:pPr>
            <a:r>
              <a:rPr lang="en-US" dirty="0"/>
              <a:t>l</a:t>
            </a:r>
            <a:r>
              <a:rPr lang="en-US" dirty="0" smtClean="0"/>
              <a:t>oss </a:t>
            </a:r>
            <a:r>
              <a:rPr lang="en-US" dirty="0"/>
              <a:t>of sense of security </a:t>
            </a:r>
          </a:p>
          <a:p>
            <a:pPr>
              <a:lnSpc>
                <a:spcPct val="150000"/>
              </a:lnSpc>
              <a:buFont typeface="Arial" panose="020B0604020202020204" pitchFamily="34" charset="0"/>
              <a:buChar char="•"/>
            </a:pPr>
            <a:r>
              <a:rPr lang="en-US" dirty="0"/>
              <a:t>l</a:t>
            </a:r>
            <a:r>
              <a:rPr lang="en-US" dirty="0" smtClean="0"/>
              <a:t>oss </a:t>
            </a:r>
            <a:r>
              <a:rPr lang="en-US" dirty="0"/>
              <a:t>of protection </a:t>
            </a:r>
          </a:p>
          <a:p>
            <a:pPr>
              <a:lnSpc>
                <a:spcPct val="150000"/>
              </a:lnSpc>
              <a:buFont typeface="Arial" panose="020B0604020202020204" pitchFamily="34" charset="0"/>
              <a:buChar char="•"/>
            </a:pPr>
            <a:r>
              <a:rPr lang="en-US" dirty="0" smtClean="0"/>
              <a:t>complicated </a:t>
            </a:r>
            <a:r>
              <a:rPr lang="en-US" dirty="0"/>
              <a:t>reactions and feelings </a:t>
            </a:r>
            <a:endParaRPr lang="en-US" dirty="0" smtClean="0"/>
          </a:p>
          <a:p>
            <a:pPr>
              <a:lnSpc>
                <a:spcPct val="150000"/>
              </a:lnSpc>
              <a:buFont typeface="Arial" panose="020B0604020202020204" pitchFamily="34" charset="0"/>
              <a:buChar char="•"/>
            </a:pPr>
            <a:r>
              <a:rPr lang="en-US" dirty="0"/>
              <a:t>insecurity due to not knowing if one’s parents are alive or </a:t>
            </a:r>
            <a:r>
              <a:rPr lang="en-US" dirty="0" smtClean="0"/>
              <a:t>dead.</a:t>
            </a:r>
            <a:endParaRPr lang="en-US" dirty="0"/>
          </a:p>
          <a:p>
            <a:pPr marL="0" indent="0">
              <a:buNone/>
            </a:pPr>
            <a:endParaRPr lang="en-GB" dirty="0"/>
          </a:p>
          <a:p>
            <a:endParaRPr lang="en-US" b="1" dirty="0" smtClean="0"/>
          </a:p>
          <a:p>
            <a:endParaRPr lang="da-DK" dirty="0"/>
          </a:p>
        </p:txBody>
      </p:sp>
      <p:pic>
        <p:nvPicPr>
          <p:cNvPr id="8" name="Picture 3" descr="T:\Reference Centre\3. Communications\5. Graphics, Logos &amp; Illustrations\Logos\PS Centre Logos\PSCentreLOGO_white\centre-logo-transpare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3002" y="120105"/>
            <a:ext cx="1008112" cy="222986"/>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3538" y="1914619"/>
            <a:ext cx="4207576"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55488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405_pp_trainers_A1B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554163"/>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a:xfrm>
            <a:off x="381000" y="457200"/>
            <a:ext cx="8655496" cy="1066800"/>
          </a:xfrm>
        </p:spPr>
        <p:txBody>
          <a:bodyPr/>
          <a:lstStyle/>
          <a:p>
            <a:r>
              <a:rPr lang="en-US" dirty="0" smtClean="0"/>
              <a:t/>
            </a:r>
            <a:br>
              <a:rPr lang="en-US" dirty="0" smtClean="0"/>
            </a:br>
            <a:r>
              <a:rPr lang="en-US" dirty="0" smtClean="0"/>
              <a:t>Unaccompanied minors</a:t>
            </a:r>
            <a:r>
              <a:rPr lang="en-US" dirty="0"/>
              <a:t/>
            </a:r>
            <a:br>
              <a:rPr lang="en-US" dirty="0"/>
            </a:br>
            <a:endParaRPr lang="en-GB" dirty="0"/>
          </a:p>
        </p:txBody>
      </p:sp>
      <p:sp>
        <p:nvSpPr>
          <p:cNvPr id="2" name="Content Placeholder 1"/>
          <p:cNvSpPr>
            <a:spLocks noGrp="1"/>
          </p:cNvSpPr>
          <p:nvPr>
            <p:ph idx="1"/>
          </p:nvPr>
        </p:nvSpPr>
        <p:spPr>
          <a:xfrm>
            <a:off x="380999" y="1752600"/>
            <a:ext cx="4100675" cy="4343400"/>
          </a:xfrm>
        </p:spPr>
        <p:txBody>
          <a:bodyPr/>
          <a:lstStyle/>
          <a:p>
            <a:pPr marL="0" indent="0">
              <a:lnSpc>
                <a:spcPct val="150000"/>
              </a:lnSpc>
            </a:pPr>
            <a:r>
              <a:rPr lang="en-GB" dirty="0" smtClean="0"/>
              <a:t>Unaccompanied minors without </a:t>
            </a:r>
            <a:r>
              <a:rPr lang="en-GB" dirty="0"/>
              <a:t>adult or parental protection </a:t>
            </a:r>
            <a:r>
              <a:rPr lang="en-GB" dirty="0" smtClean="0"/>
              <a:t>are:</a:t>
            </a:r>
            <a:endParaRPr lang="en-GB" dirty="0"/>
          </a:p>
          <a:p>
            <a:pPr marL="285750" indent="-285750">
              <a:lnSpc>
                <a:spcPct val="150000"/>
              </a:lnSpc>
              <a:buFont typeface="Arial" panose="020B0604020202020204" pitchFamily="34" charset="0"/>
              <a:buChar char="•"/>
            </a:pPr>
            <a:r>
              <a:rPr lang="en-GB" dirty="0" smtClean="0"/>
              <a:t>dependent </a:t>
            </a:r>
            <a:r>
              <a:rPr lang="en-GB" dirty="0"/>
              <a:t>on external assistance with regard to their human rights </a:t>
            </a:r>
          </a:p>
          <a:p>
            <a:pPr marL="285750" indent="-285750">
              <a:lnSpc>
                <a:spcPct val="150000"/>
              </a:lnSpc>
              <a:buFont typeface="Arial" panose="020B0604020202020204" pitchFamily="34" charset="0"/>
              <a:buChar char="•"/>
            </a:pPr>
            <a:r>
              <a:rPr lang="en-GB" dirty="0"/>
              <a:t>at risk </a:t>
            </a:r>
            <a:r>
              <a:rPr lang="en-GB" dirty="0" smtClean="0"/>
              <a:t>for sexual </a:t>
            </a:r>
            <a:r>
              <a:rPr lang="en-GB" dirty="0"/>
              <a:t>violence, abuse, exploitation or recruitment into armed forces. </a:t>
            </a:r>
          </a:p>
          <a:p>
            <a:endParaRPr lang="en-US" b="1" dirty="0" smtClean="0"/>
          </a:p>
          <a:p>
            <a:endParaRPr lang="da-DK" dirty="0"/>
          </a:p>
        </p:txBody>
      </p:sp>
      <p:pic>
        <p:nvPicPr>
          <p:cNvPr id="8" name="Picture 3" descr="T:\Reference Centre\3. Communications\5. Graphics, Logos &amp; Illustrations\Logos\PS Centre Logos\PSCentreLOGO_white\centre-logo-transpare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3002" y="120105"/>
            <a:ext cx="1008112" cy="222986"/>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1844825"/>
            <a:ext cx="3668314"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0516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405_pp_trainers_A1B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554163"/>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a:xfrm>
            <a:off x="381000" y="457200"/>
            <a:ext cx="8007424" cy="1066800"/>
          </a:xfrm>
        </p:spPr>
        <p:txBody>
          <a:bodyPr/>
          <a:lstStyle/>
          <a:p>
            <a:r>
              <a:rPr lang="en-US" dirty="0" smtClean="0"/>
              <a:t/>
            </a:r>
            <a:br>
              <a:rPr lang="en-US" dirty="0" smtClean="0"/>
            </a:br>
            <a:r>
              <a:rPr lang="en-US" dirty="0"/>
              <a:t>Consequences of separation </a:t>
            </a:r>
            <a:r>
              <a:rPr lang="en-US" dirty="0" smtClean="0"/>
              <a:t>for men </a:t>
            </a:r>
            <a:r>
              <a:rPr lang="en-US" dirty="0"/>
              <a:t/>
            </a:r>
            <a:br>
              <a:rPr lang="en-US" dirty="0"/>
            </a:br>
            <a:endParaRPr lang="en-GB" dirty="0"/>
          </a:p>
        </p:txBody>
      </p:sp>
      <p:sp>
        <p:nvSpPr>
          <p:cNvPr id="2" name="Content Placeholder 1"/>
          <p:cNvSpPr>
            <a:spLocks noGrp="1"/>
          </p:cNvSpPr>
          <p:nvPr>
            <p:ph idx="1"/>
          </p:nvPr>
        </p:nvSpPr>
        <p:spPr>
          <a:xfrm>
            <a:off x="323528" y="1700808"/>
            <a:ext cx="3960440" cy="4772744"/>
          </a:xfrm>
        </p:spPr>
        <p:txBody>
          <a:bodyPr/>
          <a:lstStyle/>
          <a:p>
            <a:pPr marL="0" indent="0">
              <a:lnSpc>
                <a:spcPct val="150000"/>
              </a:lnSpc>
              <a:buNone/>
            </a:pPr>
            <a:r>
              <a:rPr lang="en-GB" dirty="0"/>
              <a:t>Men report a range of reactions and </a:t>
            </a:r>
            <a:r>
              <a:rPr lang="en-GB" dirty="0" smtClean="0"/>
              <a:t>feelings such as:</a:t>
            </a:r>
            <a:endParaRPr lang="en-GB" dirty="0"/>
          </a:p>
          <a:p>
            <a:pPr>
              <a:lnSpc>
                <a:spcPct val="150000"/>
              </a:lnSpc>
              <a:buFont typeface="Arial"/>
              <a:buChar char="•"/>
            </a:pPr>
            <a:r>
              <a:rPr lang="en-US" dirty="0" smtClean="0"/>
              <a:t>Frustration</a:t>
            </a:r>
          </a:p>
          <a:p>
            <a:pPr>
              <a:lnSpc>
                <a:spcPct val="150000"/>
              </a:lnSpc>
              <a:buFont typeface="Arial"/>
              <a:buChar char="•"/>
            </a:pPr>
            <a:r>
              <a:rPr lang="en-US" dirty="0" smtClean="0"/>
              <a:t>Powerlessness </a:t>
            </a:r>
          </a:p>
          <a:p>
            <a:pPr>
              <a:lnSpc>
                <a:spcPct val="150000"/>
              </a:lnSpc>
              <a:buFont typeface="Arial"/>
              <a:buChar char="•"/>
            </a:pPr>
            <a:r>
              <a:rPr lang="en-US" dirty="0" smtClean="0"/>
              <a:t>Anger </a:t>
            </a:r>
            <a:endParaRPr lang="en-US" dirty="0"/>
          </a:p>
          <a:p>
            <a:pPr>
              <a:lnSpc>
                <a:spcPct val="150000"/>
              </a:lnSpc>
              <a:buFont typeface="Arial"/>
              <a:buChar char="•"/>
            </a:pPr>
            <a:r>
              <a:rPr lang="en-US" dirty="0" smtClean="0"/>
              <a:t>Desperation </a:t>
            </a:r>
          </a:p>
          <a:p>
            <a:pPr>
              <a:lnSpc>
                <a:spcPct val="150000"/>
              </a:lnSpc>
              <a:buFont typeface="Arial"/>
              <a:buChar char="•"/>
            </a:pPr>
            <a:r>
              <a:rPr lang="en-US" dirty="0" smtClean="0"/>
              <a:t>Denial, loneliness </a:t>
            </a:r>
          </a:p>
          <a:p>
            <a:pPr>
              <a:lnSpc>
                <a:spcPct val="150000"/>
              </a:lnSpc>
              <a:buFont typeface="Arial"/>
              <a:buChar char="•"/>
            </a:pPr>
            <a:r>
              <a:rPr lang="en-US" dirty="0" smtClean="0"/>
              <a:t>Sadness </a:t>
            </a:r>
          </a:p>
          <a:p>
            <a:pPr>
              <a:lnSpc>
                <a:spcPct val="150000"/>
              </a:lnSpc>
              <a:buFont typeface="Arial"/>
              <a:buChar char="•"/>
            </a:pPr>
            <a:r>
              <a:rPr lang="en-US" dirty="0" smtClean="0"/>
              <a:t>Isolation </a:t>
            </a:r>
          </a:p>
          <a:p>
            <a:pPr>
              <a:lnSpc>
                <a:spcPct val="150000"/>
              </a:lnSpc>
              <a:buFont typeface="Arial"/>
              <a:buChar char="•"/>
            </a:pPr>
            <a:r>
              <a:rPr lang="en-US" dirty="0"/>
              <a:t>S</a:t>
            </a:r>
            <a:r>
              <a:rPr lang="en-US" dirty="0" smtClean="0"/>
              <a:t>hock.</a:t>
            </a:r>
          </a:p>
          <a:p>
            <a:pPr marL="0" indent="0">
              <a:lnSpc>
                <a:spcPct val="150000"/>
              </a:lnSpc>
            </a:pPr>
            <a:endParaRPr lang="en-US" dirty="0"/>
          </a:p>
          <a:p>
            <a:pPr marL="0" lvl="0" indent="0"/>
            <a:endParaRPr lang="en-GB" dirty="0" smtClean="0">
              <a:solidFill>
                <a:srgbClr val="000000"/>
              </a:solidFill>
            </a:endParaRPr>
          </a:p>
          <a:p>
            <a:pPr marL="0" indent="0">
              <a:buNone/>
            </a:pPr>
            <a:endParaRPr lang="en-GB" dirty="0"/>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endParaRPr lang="en-GB" dirty="0"/>
          </a:p>
          <a:p>
            <a:pPr>
              <a:buFontTx/>
              <a:buChar char="-"/>
            </a:pPr>
            <a:endParaRPr lang="da-DK" dirty="0"/>
          </a:p>
          <a:p>
            <a:pPr marL="0" indent="0">
              <a:buNone/>
            </a:pPr>
            <a:endParaRPr lang="en-GB" dirty="0" smtClean="0"/>
          </a:p>
          <a:p>
            <a:endParaRPr lang="en-US" b="1" dirty="0" smtClean="0"/>
          </a:p>
          <a:p>
            <a:endParaRPr lang="da-DK" dirty="0"/>
          </a:p>
        </p:txBody>
      </p:sp>
      <p:pic>
        <p:nvPicPr>
          <p:cNvPr id="7" name="Picture 3" descr="T:\Reference Centre\3. Communications\5. Graphics, Logos &amp; Illustrations\Logos\PS Centre Logos\PSCentreLOGO_white\centre-logo-transpare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3002" y="120105"/>
            <a:ext cx="1008112" cy="22298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5444" y="1789117"/>
            <a:ext cx="3778030" cy="2647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645444" y="4822993"/>
            <a:ext cx="4194296" cy="1569660"/>
          </a:xfrm>
          <a:prstGeom prst="rect">
            <a:avLst/>
          </a:prstGeom>
        </p:spPr>
        <p:txBody>
          <a:bodyPr wrap="square">
            <a:spAutoFit/>
          </a:bodyPr>
          <a:lstStyle/>
          <a:p>
            <a:pPr lvl="0" fontAlgn="base">
              <a:lnSpc>
                <a:spcPct val="150000"/>
              </a:lnSpc>
              <a:spcBef>
                <a:spcPct val="20000"/>
              </a:spcBef>
              <a:spcAft>
                <a:spcPct val="0"/>
              </a:spcAft>
            </a:pPr>
            <a:r>
              <a:rPr lang="en-US" sz="1600" i="1" kern="0" dirty="0" smtClean="0">
                <a:solidFill>
                  <a:srgbClr val="000000"/>
                </a:solidFill>
              </a:rPr>
              <a:t>Men </a:t>
            </a:r>
            <a:r>
              <a:rPr lang="en-US" sz="1600" i="1" kern="0" dirty="0">
                <a:solidFill>
                  <a:srgbClr val="000000"/>
                </a:solidFill>
              </a:rPr>
              <a:t>are often left alone with the responsibility for housekeeping and child-rearing, which may contribute to these feelings.</a:t>
            </a:r>
          </a:p>
        </p:txBody>
      </p:sp>
    </p:spTree>
    <p:extLst>
      <p:ext uri="{BB962C8B-B14F-4D97-AF65-F5344CB8AC3E}">
        <p14:creationId xmlns:p14="http://schemas.microsoft.com/office/powerpoint/2010/main" val="18243219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405_pp_trainers_A1B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554163"/>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a:xfrm>
            <a:off x="381000" y="457200"/>
            <a:ext cx="8007424" cy="1066800"/>
          </a:xfrm>
        </p:spPr>
        <p:txBody>
          <a:bodyPr/>
          <a:lstStyle/>
          <a:p>
            <a:r>
              <a:rPr lang="en-US" dirty="0" smtClean="0"/>
              <a:t/>
            </a:r>
            <a:br>
              <a:rPr lang="en-US" dirty="0" smtClean="0"/>
            </a:br>
            <a:r>
              <a:rPr lang="en-US" dirty="0"/>
              <a:t>Consequences of separation </a:t>
            </a:r>
            <a:r>
              <a:rPr lang="en-US" dirty="0" smtClean="0"/>
              <a:t>for women </a:t>
            </a:r>
            <a:r>
              <a:rPr lang="en-US" dirty="0"/>
              <a:t/>
            </a:r>
            <a:br>
              <a:rPr lang="en-US" dirty="0"/>
            </a:br>
            <a:endParaRPr lang="en-GB" dirty="0"/>
          </a:p>
        </p:txBody>
      </p:sp>
      <p:sp>
        <p:nvSpPr>
          <p:cNvPr id="2" name="Content Placeholder 1"/>
          <p:cNvSpPr>
            <a:spLocks noGrp="1"/>
          </p:cNvSpPr>
          <p:nvPr>
            <p:ph idx="1"/>
          </p:nvPr>
        </p:nvSpPr>
        <p:spPr>
          <a:xfrm>
            <a:off x="381000" y="1752600"/>
            <a:ext cx="4191000" cy="3980656"/>
          </a:xfrm>
        </p:spPr>
        <p:txBody>
          <a:bodyPr/>
          <a:lstStyle/>
          <a:p>
            <a:pPr marL="0" indent="0">
              <a:lnSpc>
                <a:spcPct val="150000"/>
              </a:lnSpc>
              <a:buNone/>
            </a:pPr>
            <a:r>
              <a:rPr lang="en-GB" dirty="0"/>
              <a:t>Women left alone </a:t>
            </a:r>
            <a:r>
              <a:rPr lang="en-GB" dirty="0" smtClean="0"/>
              <a:t>are: </a:t>
            </a:r>
            <a:endParaRPr lang="en-GB" dirty="0"/>
          </a:p>
          <a:p>
            <a:pPr>
              <a:lnSpc>
                <a:spcPct val="150000"/>
              </a:lnSpc>
              <a:buFont typeface="Arial" panose="020B0604020202020204" pitchFamily="34" charset="0"/>
              <a:buChar char="•"/>
            </a:pPr>
            <a:r>
              <a:rPr lang="en-GB" dirty="0"/>
              <a:t>more at </a:t>
            </a:r>
            <a:r>
              <a:rPr lang="en-GB" dirty="0" smtClean="0"/>
              <a:t>risk </a:t>
            </a:r>
            <a:r>
              <a:rPr lang="en-GB" dirty="0"/>
              <a:t>for and vulnerable to </a:t>
            </a:r>
            <a:r>
              <a:rPr lang="en-GB" dirty="0" smtClean="0"/>
              <a:t>violence</a:t>
            </a:r>
            <a:endParaRPr lang="en-GB" dirty="0"/>
          </a:p>
          <a:p>
            <a:pPr>
              <a:lnSpc>
                <a:spcPct val="150000"/>
              </a:lnSpc>
              <a:buFont typeface="Arial" panose="020B0604020202020204" pitchFamily="34" charset="0"/>
              <a:buChar char="•"/>
            </a:pPr>
            <a:r>
              <a:rPr lang="en-GB" dirty="0"/>
              <a:t>more at </a:t>
            </a:r>
            <a:r>
              <a:rPr lang="en-GB" dirty="0" smtClean="0"/>
              <a:t>risk for sex </a:t>
            </a:r>
            <a:r>
              <a:rPr lang="en-GB" dirty="0"/>
              <a:t>trafficking </a:t>
            </a:r>
          </a:p>
          <a:p>
            <a:pPr>
              <a:lnSpc>
                <a:spcPct val="150000"/>
              </a:lnSpc>
              <a:buFont typeface="Arial" panose="020B0604020202020204" pitchFamily="34" charset="0"/>
              <a:buChar char="•"/>
            </a:pPr>
            <a:r>
              <a:rPr lang="en-GB" dirty="0"/>
              <a:t>o</a:t>
            </a:r>
            <a:r>
              <a:rPr lang="en-GB" dirty="0" smtClean="0"/>
              <a:t>ften disconnected from their community</a:t>
            </a:r>
          </a:p>
          <a:p>
            <a:pPr>
              <a:lnSpc>
                <a:spcPct val="150000"/>
              </a:lnSpc>
              <a:buFont typeface="Arial" panose="020B0604020202020204" pitchFamily="34" charset="0"/>
              <a:buChar char="•"/>
            </a:pPr>
            <a:r>
              <a:rPr lang="en-GB" dirty="0" smtClean="0"/>
              <a:t>stigmatized</a:t>
            </a:r>
            <a:r>
              <a:rPr lang="en-GB" dirty="0"/>
              <a:t>, haunted by guilt and </a:t>
            </a:r>
            <a:r>
              <a:rPr lang="en-GB" dirty="0" smtClean="0"/>
              <a:t>shame</a:t>
            </a:r>
          </a:p>
          <a:p>
            <a:pPr>
              <a:lnSpc>
                <a:spcPct val="150000"/>
              </a:lnSpc>
              <a:buFont typeface="Arial" panose="020B0604020202020204" pitchFamily="34" charset="0"/>
              <a:buChar char="•"/>
            </a:pPr>
            <a:r>
              <a:rPr lang="en-GB" dirty="0"/>
              <a:t>o</a:t>
            </a:r>
            <a:r>
              <a:rPr lang="en-GB" dirty="0" smtClean="0"/>
              <a:t>ften feeling that the situation is their own fault.</a:t>
            </a:r>
          </a:p>
          <a:p>
            <a:endParaRPr lang="en-GB" dirty="0" smtClean="0"/>
          </a:p>
          <a:p>
            <a:endParaRPr lang="en-US" b="1" dirty="0" smtClean="0"/>
          </a:p>
          <a:p>
            <a:endParaRPr lang="da-DK" dirty="0"/>
          </a:p>
        </p:txBody>
      </p:sp>
      <p:pic>
        <p:nvPicPr>
          <p:cNvPr id="7" name="Picture 3" descr="T:\Reference Centre\3. Communications\5. Graphics, Logos &amp; Illustrations\Logos\PS Centre Logos\PSCentreLOGO_white\centre-logo-transpare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3002" y="120105"/>
            <a:ext cx="1008112" cy="22298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1869093"/>
            <a:ext cx="3168352" cy="4549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48152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405_pp_trainers_A1B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554163"/>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a:xfrm>
            <a:off x="381000" y="457200"/>
            <a:ext cx="8007424" cy="1066800"/>
          </a:xfrm>
        </p:spPr>
        <p:txBody>
          <a:bodyPr/>
          <a:lstStyle/>
          <a:p>
            <a:r>
              <a:rPr lang="en-US" dirty="0" smtClean="0"/>
              <a:t/>
            </a:r>
            <a:br>
              <a:rPr lang="en-US" dirty="0" smtClean="0"/>
            </a:br>
            <a:r>
              <a:rPr lang="en-GB" dirty="0"/>
              <a:t>Secondary separation</a:t>
            </a:r>
            <a:r>
              <a:rPr lang="en-US" dirty="0"/>
              <a:t/>
            </a:r>
            <a:br>
              <a:rPr lang="en-US" dirty="0"/>
            </a:br>
            <a:endParaRPr lang="en-GB" dirty="0"/>
          </a:p>
        </p:txBody>
      </p:sp>
      <p:sp>
        <p:nvSpPr>
          <p:cNvPr id="2" name="Content Placeholder 1"/>
          <p:cNvSpPr>
            <a:spLocks noGrp="1"/>
          </p:cNvSpPr>
          <p:nvPr>
            <p:ph idx="1"/>
          </p:nvPr>
        </p:nvSpPr>
        <p:spPr>
          <a:xfrm>
            <a:off x="381000" y="1752600"/>
            <a:ext cx="4623048" cy="4343400"/>
          </a:xfrm>
        </p:spPr>
        <p:txBody>
          <a:bodyPr/>
          <a:lstStyle/>
          <a:p>
            <a:pPr>
              <a:lnSpc>
                <a:spcPct val="150000"/>
              </a:lnSpc>
            </a:pPr>
            <a:r>
              <a:rPr lang="en-GB" dirty="0"/>
              <a:t>Occasionally, medical evacuations and </a:t>
            </a:r>
            <a:r>
              <a:rPr lang="en-GB" dirty="0" smtClean="0"/>
              <a:t>transfers </a:t>
            </a:r>
          </a:p>
          <a:p>
            <a:pPr>
              <a:lnSpc>
                <a:spcPct val="150000"/>
              </a:lnSpc>
            </a:pPr>
            <a:r>
              <a:rPr lang="en-GB" dirty="0" smtClean="0"/>
              <a:t>in emergencies </a:t>
            </a:r>
            <a:r>
              <a:rPr lang="en-GB" dirty="0"/>
              <a:t>lead </a:t>
            </a:r>
            <a:r>
              <a:rPr lang="en-GB" dirty="0" smtClean="0"/>
              <a:t>to </a:t>
            </a:r>
            <a:r>
              <a:rPr lang="en-GB" b="1" dirty="0" smtClean="0"/>
              <a:t>‘secondary </a:t>
            </a:r>
          </a:p>
          <a:p>
            <a:pPr>
              <a:lnSpc>
                <a:spcPct val="150000"/>
              </a:lnSpc>
            </a:pPr>
            <a:r>
              <a:rPr lang="en-GB" b="1" dirty="0" smtClean="0"/>
              <a:t>Separations,’</a:t>
            </a:r>
            <a:r>
              <a:rPr lang="en-GB" dirty="0" smtClean="0"/>
              <a:t> </a:t>
            </a:r>
            <a:r>
              <a:rPr lang="en-GB" dirty="0"/>
              <a:t>which occur </a:t>
            </a:r>
            <a:r>
              <a:rPr lang="en-GB" dirty="0" smtClean="0"/>
              <a:t>when people </a:t>
            </a:r>
            <a:r>
              <a:rPr lang="en-GB" dirty="0"/>
              <a:t>cannot </a:t>
            </a:r>
            <a:endParaRPr lang="en-GB" dirty="0" smtClean="0"/>
          </a:p>
          <a:p>
            <a:pPr>
              <a:lnSpc>
                <a:spcPct val="150000"/>
              </a:lnSpc>
            </a:pPr>
            <a:r>
              <a:rPr lang="en-GB" dirty="0" smtClean="0"/>
              <a:t>be </a:t>
            </a:r>
            <a:r>
              <a:rPr lang="en-GB" dirty="0"/>
              <a:t>traced in the </a:t>
            </a:r>
            <a:r>
              <a:rPr lang="en-GB" dirty="0" smtClean="0"/>
              <a:t>system </a:t>
            </a:r>
            <a:r>
              <a:rPr lang="en-GB" dirty="0"/>
              <a:t>of being </a:t>
            </a:r>
            <a:r>
              <a:rPr lang="en-GB" dirty="0" smtClean="0"/>
              <a:t>transferred </a:t>
            </a:r>
          </a:p>
          <a:p>
            <a:pPr>
              <a:lnSpc>
                <a:spcPct val="150000"/>
              </a:lnSpc>
            </a:pPr>
            <a:r>
              <a:rPr lang="en-GB" dirty="0" smtClean="0"/>
              <a:t>between health </a:t>
            </a:r>
            <a:r>
              <a:rPr lang="en-GB" dirty="0"/>
              <a:t>and/or other services in </a:t>
            </a:r>
            <a:endParaRPr lang="en-GB" dirty="0" smtClean="0"/>
          </a:p>
          <a:p>
            <a:pPr>
              <a:lnSpc>
                <a:spcPct val="150000"/>
              </a:lnSpc>
            </a:pPr>
            <a:r>
              <a:rPr lang="en-GB" dirty="0" smtClean="0"/>
              <a:t>emergencies</a:t>
            </a:r>
            <a:r>
              <a:rPr lang="en-GB" dirty="0"/>
              <a:t>. </a:t>
            </a:r>
            <a:endParaRPr lang="da-DK" dirty="0"/>
          </a:p>
          <a:p>
            <a:pPr marL="0" indent="0">
              <a:lnSpc>
                <a:spcPct val="150000"/>
              </a:lnSpc>
            </a:pPr>
            <a:endParaRPr lang="en-US" i="1" dirty="0" smtClean="0"/>
          </a:p>
          <a:p>
            <a:pPr marL="0" indent="0">
              <a:lnSpc>
                <a:spcPct val="150000"/>
              </a:lnSpc>
            </a:pPr>
            <a:r>
              <a:rPr lang="en-US" i="1" dirty="0" smtClean="0"/>
              <a:t>Have any of you experienced this problem? </a:t>
            </a:r>
          </a:p>
          <a:p>
            <a:pPr marL="0" indent="0">
              <a:lnSpc>
                <a:spcPct val="150000"/>
              </a:lnSpc>
            </a:pPr>
            <a:r>
              <a:rPr lang="en-US" i="1" dirty="0"/>
              <a:t>H</a:t>
            </a:r>
            <a:r>
              <a:rPr lang="en-US" i="1" dirty="0" smtClean="0"/>
              <a:t>ow did you deal with it?</a:t>
            </a:r>
          </a:p>
          <a:p>
            <a:endParaRPr lang="da-DK" dirty="0"/>
          </a:p>
        </p:txBody>
      </p:sp>
      <p:pic>
        <p:nvPicPr>
          <p:cNvPr id="6" name="Picture 3" descr="T:\Reference Centre\3. Communications\5. Graphics, Logos &amp; Illustrations\Logos\PS Centre Logos\PSCentreLOGO_white\centre-logo-transpare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3002" y="120105"/>
            <a:ext cx="1008112" cy="2229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6145" y="1772114"/>
            <a:ext cx="3627066" cy="2534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27083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405_pp_trainers_A1B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554163"/>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a:xfrm>
            <a:off x="381000" y="457200"/>
            <a:ext cx="8007424" cy="1066800"/>
          </a:xfrm>
        </p:spPr>
        <p:txBody>
          <a:bodyPr/>
          <a:lstStyle/>
          <a:p>
            <a:r>
              <a:rPr lang="en-US" dirty="0" smtClean="0"/>
              <a:t/>
            </a:r>
            <a:br>
              <a:rPr lang="en-US" dirty="0" smtClean="0"/>
            </a:br>
            <a:r>
              <a:rPr lang="en-GB" dirty="0" smtClean="0"/>
              <a:t>Secondary separation</a:t>
            </a:r>
            <a:r>
              <a:rPr lang="en-US" dirty="0"/>
              <a:t/>
            </a:r>
            <a:br>
              <a:rPr lang="en-US" dirty="0"/>
            </a:br>
            <a:endParaRPr lang="en-GB" dirty="0"/>
          </a:p>
        </p:txBody>
      </p:sp>
      <p:sp>
        <p:nvSpPr>
          <p:cNvPr id="2" name="Content Placeholder 1"/>
          <p:cNvSpPr>
            <a:spLocks noGrp="1"/>
          </p:cNvSpPr>
          <p:nvPr>
            <p:ph idx="1"/>
          </p:nvPr>
        </p:nvSpPr>
        <p:spPr>
          <a:xfrm>
            <a:off x="381000" y="1752600"/>
            <a:ext cx="6711280" cy="4343400"/>
          </a:xfrm>
        </p:spPr>
        <p:txBody>
          <a:bodyPr/>
          <a:lstStyle/>
          <a:p>
            <a:pPr marL="0" indent="0">
              <a:lnSpc>
                <a:spcPct val="150000"/>
              </a:lnSpc>
            </a:pPr>
            <a:r>
              <a:rPr lang="en-GB" dirty="0"/>
              <a:t>Accurate records </a:t>
            </a:r>
            <a:r>
              <a:rPr lang="en-GB" dirty="0" smtClean="0"/>
              <a:t>are crucial to avoid secondary separation.</a:t>
            </a:r>
          </a:p>
          <a:p>
            <a:pPr marL="0" indent="0">
              <a:lnSpc>
                <a:spcPct val="150000"/>
              </a:lnSpc>
            </a:pPr>
            <a:endParaRPr lang="en-GB" dirty="0"/>
          </a:p>
          <a:p>
            <a:pPr>
              <a:lnSpc>
                <a:spcPct val="150000"/>
              </a:lnSpc>
              <a:buFont typeface="Arial" panose="020B0604020202020204" pitchFamily="34" charset="0"/>
              <a:buChar char="•"/>
            </a:pPr>
            <a:r>
              <a:rPr lang="en-GB" dirty="0" smtClean="0"/>
              <a:t>Inform </a:t>
            </a:r>
            <a:r>
              <a:rPr lang="en-GB" dirty="0"/>
              <a:t>health staff </a:t>
            </a:r>
            <a:r>
              <a:rPr lang="en-GB" dirty="0" smtClean="0"/>
              <a:t>of the </a:t>
            </a:r>
            <a:r>
              <a:rPr lang="en-GB" dirty="0"/>
              <a:t>risks of secondary </a:t>
            </a:r>
            <a:r>
              <a:rPr lang="en-GB" dirty="0" smtClean="0"/>
              <a:t>separation.</a:t>
            </a:r>
            <a:endParaRPr lang="en-GB" dirty="0"/>
          </a:p>
          <a:p>
            <a:pPr lvl="0">
              <a:lnSpc>
                <a:spcPct val="150000"/>
              </a:lnSpc>
              <a:buFont typeface="Arial" panose="020B0604020202020204" pitchFamily="34" charset="0"/>
              <a:buChar char="•"/>
            </a:pPr>
            <a:r>
              <a:rPr lang="en-GB" dirty="0"/>
              <a:t>Take accurate records of all </a:t>
            </a:r>
            <a:r>
              <a:rPr lang="en-GB" dirty="0" smtClean="0"/>
              <a:t>patients on arrival, </a:t>
            </a:r>
            <a:r>
              <a:rPr lang="en-GB" dirty="0"/>
              <a:t>as far as the situation allows. </a:t>
            </a:r>
          </a:p>
          <a:p>
            <a:pPr lvl="0">
              <a:lnSpc>
                <a:spcPct val="150000"/>
              </a:lnSpc>
              <a:buFont typeface="Arial" panose="020B0604020202020204" pitchFamily="34" charset="0"/>
              <a:buChar char="•"/>
            </a:pPr>
            <a:r>
              <a:rPr lang="en-GB" dirty="0"/>
              <a:t>Record all transfers, including departure and arrival points, as well as the details on individuals transferred and the team performing the transfer. </a:t>
            </a:r>
          </a:p>
          <a:p>
            <a:pPr lvl="0">
              <a:lnSpc>
                <a:spcPct val="150000"/>
              </a:lnSpc>
              <a:buFont typeface="Arial" panose="020B0604020202020204" pitchFamily="34" charset="0"/>
              <a:buChar char="•"/>
            </a:pPr>
            <a:r>
              <a:rPr lang="en-GB" dirty="0"/>
              <a:t>Record all deaths, including unidentified persons who have died in medical </a:t>
            </a:r>
            <a:r>
              <a:rPr lang="en-GB" dirty="0" smtClean="0"/>
              <a:t>facilities, </a:t>
            </a:r>
            <a:r>
              <a:rPr lang="en-GB" dirty="0"/>
              <a:t>including their place of burial. </a:t>
            </a:r>
          </a:p>
          <a:p>
            <a:pPr marL="0" indent="0">
              <a:buNone/>
            </a:pPr>
            <a:endParaRPr lang="en-GB" dirty="0"/>
          </a:p>
        </p:txBody>
      </p:sp>
      <p:pic>
        <p:nvPicPr>
          <p:cNvPr id="7" name="Picture 3" descr="T:\Reference Centre\3. Communications\5. Graphics, Logos &amp; Illustrations\Logos\PS Centre Logos\PSCentreLOGO_white\centre-logo-transpare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3002" y="120105"/>
            <a:ext cx="1008112" cy="222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23019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405_pp_trainers_A1B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554163"/>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a:xfrm>
            <a:off x="381000" y="457200"/>
            <a:ext cx="8007424" cy="1066800"/>
          </a:xfrm>
        </p:spPr>
        <p:txBody>
          <a:bodyPr/>
          <a:lstStyle/>
          <a:p>
            <a:r>
              <a:rPr lang="en-US" dirty="0" smtClean="0"/>
              <a:t/>
            </a:r>
            <a:br>
              <a:rPr lang="en-US" dirty="0" smtClean="0"/>
            </a:br>
            <a:r>
              <a:rPr lang="en-US" dirty="0" smtClean="0"/>
              <a:t>Summary</a:t>
            </a:r>
            <a:r>
              <a:rPr lang="en-US" dirty="0"/>
              <a:t/>
            </a:r>
            <a:br>
              <a:rPr lang="en-US" dirty="0"/>
            </a:br>
            <a:endParaRPr lang="en-GB" dirty="0"/>
          </a:p>
        </p:txBody>
      </p:sp>
      <p:sp>
        <p:nvSpPr>
          <p:cNvPr id="2" name="Content Placeholder 1"/>
          <p:cNvSpPr>
            <a:spLocks noGrp="1"/>
          </p:cNvSpPr>
          <p:nvPr>
            <p:ph idx="1"/>
          </p:nvPr>
        </p:nvSpPr>
        <p:spPr>
          <a:xfrm>
            <a:off x="381000" y="1752600"/>
            <a:ext cx="3758952" cy="4343400"/>
          </a:xfrm>
        </p:spPr>
        <p:txBody>
          <a:bodyPr/>
          <a:lstStyle/>
          <a:p>
            <a:pPr marL="285750" indent="-285750">
              <a:lnSpc>
                <a:spcPct val="150000"/>
              </a:lnSpc>
              <a:buFont typeface="Arial" panose="020B0604020202020204" pitchFamily="34" charset="0"/>
              <a:buChar char="•"/>
            </a:pPr>
            <a:r>
              <a:rPr lang="en-GB" dirty="0"/>
              <a:t>Staff and volunteers</a:t>
            </a:r>
          </a:p>
          <a:p>
            <a:pPr marL="285750" indent="-285750">
              <a:lnSpc>
                <a:spcPct val="150000"/>
              </a:lnSpc>
              <a:buFont typeface="Arial" panose="020B0604020202020204" pitchFamily="34" charset="0"/>
              <a:buChar char="•"/>
            </a:pPr>
            <a:r>
              <a:rPr lang="en-GB" dirty="0" smtClean="0"/>
              <a:t>Children</a:t>
            </a:r>
          </a:p>
          <a:p>
            <a:pPr marL="285750" indent="-285750">
              <a:lnSpc>
                <a:spcPct val="150000"/>
              </a:lnSpc>
              <a:buFont typeface="Arial" panose="020B0604020202020204" pitchFamily="34" charset="0"/>
              <a:buChar char="•"/>
            </a:pPr>
            <a:r>
              <a:rPr lang="en-GB" dirty="0" smtClean="0"/>
              <a:t>Parents</a:t>
            </a:r>
          </a:p>
          <a:p>
            <a:pPr marL="285750" indent="-285750">
              <a:lnSpc>
                <a:spcPct val="150000"/>
              </a:lnSpc>
              <a:buFont typeface="Arial" panose="020B0604020202020204" pitchFamily="34" charset="0"/>
              <a:buChar char="•"/>
            </a:pPr>
            <a:r>
              <a:rPr lang="en-GB" dirty="0" smtClean="0"/>
              <a:t>Unaccompanied minors</a:t>
            </a:r>
          </a:p>
          <a:p>
            <a:pPr marL="285750" indent="-285750">
              <a:lnSpc>
                <a:spcPct val="150000"/>
              </a:lnSpc>
              <a:buFont typeface="Arial" panose="020B0604020202020204" pitchFamily="34" charset="0"/>
              <a:buChar char="•"/>
            </a:pPr>
            <a:r>
              <a:rPr lang="en-GB" dirty="0" smtClean="0"/>
              <a:t>Men </a:t>
            </a:r>
          </a:p>
          <a:p>
            <a:pPr marL="285750" indent="-285750">
              <a:lnSpc>
                <a:spcPct val="150000"/>
              </a:lnSpc>
              <a:buFont typeface="Arial" panose="020B0604020202020204" pitchFamily="34" charset="0"/>
              <a:buChar char="•"/>
            </a:pPr>
            <a:r>
              <a:rPr lang="en-GB" dirty="0" smtClean="0"/>
              <a:t>Families</a:t>
            </a:r>
          </a:p>
          <a:p>
            <a:pPr marL="285750" indent="-285750">
              <a:lnSpc>
                <a:spcPct val="150000"/>
              </a:lnSpc>
              <a:buFont typeface="Arial" panose="020B0604020202020204" pitchFamily="34" charset="0"/>
              <a:buChar char="•"/>
            </a:pPr>
            <a:r>
              <a:rPr lang="en-GB" dirty="0" smtClean="0"/>
              <a:t>Women</a:t>
            </a:r>
            <a:endParaRPr lang="en-GB" dirty="0"/>
          </a:p>
          <a:p>
            <a:pPr marL="285750" indent="-285750">
              <a:lnSpc>
                <a:spcPct val="150000"/>
              </a:lnSpc>
              <a:buFont typeface="Arial" panose="020B0604020202020204" pitchFamily="34" charset="0"/>
              <a:buChar char="•"/>
            </a:pPr>
            <a:r>
              <a:rPr lang="en-GB" dirty="0" smtClean="0"/>
              <a:t>Women seeking jobs as domestic workers or as factory workers</a:t>
            </a:r>
          </a:p>
          <a:p>
            <a:pPr marL="285750" indent="-285750">
              <a:lnSpc>
                <a:spcPct val="150000"/>
              </a:lnSpc>
              <a:buFont typeface="Arial" panose="020B0604020202020204" pitchFamily="34" charset="0"/>
              <a:buChar char="•"/>
            </a:pPr>
            <a:endParaRPr lang="en-GB" dirty="0"/>
          </a:p>
        </p:txBody>
      </p:sp>
      <p:pic>
        <p:nvPicPr>
          <p:cNvPr id="7" name="Picture 3" descr="T:\Reference Centre\3. Communications\5. Graphics, Logos &amp; Illustrations\Logos\PS Centre Logos\PSCentreLOGO_white\centre-logo-transpare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3002" y="120105"/>
            <a:ext cx="1008112" cy="2229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960" y="1844824"/>
            <a:ext cx="4356600"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2120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405_pp_trainers_A1B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554163"/>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a:xfrm>
            <a:off x="381000" y="457200"/>
            <a:ext cx="8007424" cy="1066800"/>
          </a:xfrm>
        </p:spPr>
        <p:txBody>
          <a:bodyPr/>
          <a:lstStyle/>
          <a:p>
            <a:r>
              <a:rPr lang="en-GB" dirty="0" smtClean="0"/>
              <a:t>Session 3: The psychosocial impact of separation from family members</a:t>
            </a:r>
            <a:endParaRPr lang="en-GB" dirty="0"/>
          </a:p>
        </p:txBody>
      </p:sp>
      <p:pic>
        <p:nvPicPr>
          <p:cNvPr id="6" name="Picture 3" descr="T:\Reference Centre\3. Communications\5. Graphics, Logos &amp; Illustrations\Logos\PS Centre Logos\PSCentreLOGO_white\centre-logo-transpare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3002" y="120105"/>
            <a:ext cx="1008112" cy="22298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611560" y="1844824"/>
            <a:ext cx="6624736" cy="4436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86838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405_pp_trainers_A1B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554163"/>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p:txBody>
          <a:bodyPr/>
          <a:lstStyle/>
          <a:p>
            <a:r>
              <a:rPr lang="da-DK" sz="3600" dirty="0" smtClean="0"/>
              <a:t>Programme</a:t>
            </a:r>
            <a:endParaRPr lang="da-DK" altLang="da-DK" sz="3600" dirty="0"/>
          </a:p>
        </p:txBody>
      </p:sp>
      <p:sp>
        <p:nvSpPr>
          <p:cNvPr id="6147" name="Rectangle 3"/>
          <p:cNvSpPr>
            <a:spLocks noGrp="1" noChangeArrowheads="1"/>
          </p:cNvSpPr>
          <p:nvPr>
            <p:ph type="body" idx="1"/>
          </p:nvPr>
        </p:nvSpPr>
        <p:spPr/>
        <p:txBody>
          <a:bodyPr/>
          <a:lstStyle/>
          <a:p>
            <a:pPr fontAlgn="t">
              <a:lnSpc>
                <a:spcPct val="150000"/>
              </a:lnSpc>
            </a:pPr>
            <a:r>
              <a:rPr lang="en-US" b="1" dirty="0" smtClean="0"/>
              <a:t>09.00 </a:t>
            </a:r>
            <a:r>
              <a:rPr lang="en-US" b="1" dirty="0"/>
              <a:t>- </a:t>
            </a:r>
            <a:r>
              <a:rPr lang="en-US" b="1" dirty="0" smtClean="0"/>
              <a:t>09.30</a:t>
            </a:r>
            <a:r>
              <a:rPr lang="da-DK" dirty="0"/>
              <a:t> </a:t>
            </a:r>
            <a:r>
              <a:rPr lang="da-DK" dirty="0" smtClean="0"/>
              <a:t>	</a:t>
            </a:r>
            <a:r>
              <a:rPr lang="en-US" dirty="0" smtClean="0"/>
              <a:t>Welcome </a:t>
            </a:r>
            <a:r>
              <a:rPr lang="en-US" dirty="0"/>
              <a:t>and </a:t>
            </a:r>
            <a:r>
              <a:rPr lang="en-US" dirty="0" smtClean="0"/>
              <a:t>introduction </a:t>
            </a:r>
            <a:endParaRPr lang="da-DK" dirty="0"/>
          </a:p>
          <a:p>
            <a:pPr fontAlgn="t">
              <a:lnSpc>
                <a:spcPct val="150000"/>
              </a:lnSpc>
            </a:pPr>
            <a:r>
              <a:rPr lang="en-US" b="1" dirty="0" smtClean="0"/>
              <a:t>09.30 </a:t>
            </a:r>
            <a:r>
              <a:rPr lang="en-US" b="1" dirty="0"/>
              <a:t>- </a:t>
            </a:r>
            <a:r>
              <a:rPr lang="en-US" b="1" dirty="0" smtClean="0"/>
              <a:t>10.00</a:t>
            </a:r>
            <a:r>
              <a:rPr lang="da-DK" dirty="0"/>
              <a:t>	</a:t>
            </a:r>
            <a:r>
              <a:rPr lang="da-DK" dirty="0" smtClean="0"/>
              <a:t>Session 1: </a:t>
            </a:r>
            <a:r>
              <a:rPr lang="en-GB" dirty="0"/>
              <a:t>C</a:t>
            </a:r>
            <a:r>
              <a:rPr lang="en-GB" dirty="0" smtClean="0"/>
              <a:t>auses of separation</a:t>
            </a:r>
          </a:p>
          <a:p>
            <a:pPr fontAlgn="t">
              <a:lnSpc>
                <a:spcPct val="150000"/>
              </a:lnSpc>
            </a:pPr>
            <a:r>
              <a:rPr lang="en-US" b="1" dirty="0" smtClean="0"/>
              <a:t>10.00 - 10.20</a:t>
            </a:r>
            <a:r>
              <a:rPr lang="da-DK" dirty="0"/>
              <a:t>	</a:t>
            </a:r>
            <a:r>
              <a:rPr lang="en-US" dirty="0" smtClean="0"/>
              <a:t>BREAK</a:t>
            </a:r>
            <a:endParaRPr lang="da-DK" dirty="0"/>
          </a:p>
          <a:p>
            <a:pPr fontAlgn="t">
              <a:lnSpc>
                <a:spcPct val="150000"/>
              </a:lnSpc>
            </a:pPr>
            <a:r>
              <a:rPr lang="en-US" b="1" dirty="0" smtClean="0"/>
              <a:t>10.20 - 11.00</a:t>
            </a:r>
            <a:r>
              <a:rPr lang="da-DK" dirty="0"/>
              <a:t>	</a:t>
            </a:r>
            <a:r>
              <a:rPr lang="da-DK" dirty="0" smtClean="0"/>
              <a:t>Session 2: </a:t>
            </a:r>
            <a:r>
              <a:rPr lang="en-GB" dirty="0" smtClean="0"/>
              <a:t>Consequences of separation</a:t>
            </a:r>
            <a:endParaRPr lang="da-DK" dirty="0"/>
          </a:p>
          <a:p>
            <a:pPr fontAlgn="t">
              <a:lnSpc>
                <a:spcPct val="150000"/>
              </a:lnSpc>
            </a:pPr>
            <a:r>
              <a:rPr lang="en-US" b="1" dirty="0" smtClean="0"/>
              <a:t>11.00 - 12.00</a:t>
            </a:r>
            <a:r>
              <a:rPr lang="da-DK" dirty="0"/>
              <a:t>	</a:t>
            </a:r>
            <a:r>
              <a:rPr lang="da-DK" dirty="0" smtClean="0"/>
              <a:t>Session 3: </a:t>
            </a:r>
            <a:r>
              <a:rPr lang="en-GB" dirty="0" smtClean="0"/>
              <a:t>Psychosocial </a:t>
            </a:r>
            <a:r>
              <a:rPr lang="en-GB" dirty="0"/>
              <a:t>impact of being separated </a:t>
            </a:r>
            <a:endParaRPr lang="da-DK" dirty="0"/>
          </a:p>
          <a:p>
            <a:pPr fontAlgn="t">
              <a:lnSpc>
                <a:spcPct val="150000"/>
              </a:lnSpc>
            </a:pPr>
            <a:r>
              <a:rPr lang="en-US" b="1" dirty="0" smtClean="0"/>
              <a:t>12.00 - 13.00</a:t>
            </a:r>
            <a:r>
              <a:rPr lang="da-DK" dirty="0"/>
              <a:t>	</a:t>
            </a:r>
            <a:r>
              <a:rPr lang="en-US" dirty="0" smtClean="0"/>
              <a:t>LUNCH </a:t>
            </a:r>
            <a:r>
              <a:rPr lang="en-US" dirty="0"/>
              <a:t>BREAK</a:t>
            </a:r>
            <a:endParaRPr lang="da-DK" dirty="0"/>
          </a:p>
          <a:p>
            <a:pPr fontAlgn="t">
              <a:lnSpc>
                <a:spcPct val="150000"/>
              </a:lnSpc>
            </a:pPr>
            <a:r>
              <a:rPr lang="en-US" b="1" dirty="0" smtClean="0"/>
              <a:t>13.00 - 14.30</a:t>
            </a:r>
            <a:r>
              <a:rPr lang="da-DK" dirty="0"/>
              <a:t>	</a:t>
            </a:r>
            <a:r>
              <a:rPr lang="da-DK" dirty="0" smtClean="0"/>
              <a:t>Session 4: </a:t>
            </a:r>
            <a:r>
              <a:rPr lang="en-GB" dirty="0" smtClean="0"/>
              <a:t>How </a:t>
            </a:r>
            <a:r>
              <a:rPr lang="en-GB" dirty="0"/>
              <a:t>to support</a:t>
            </a:r>
            <a:endParaRPr lang="da-DK" dirty="0"/>
          </a:p>
          <a:p>
            <a:pPr fontAlgn="t">
              <a:lnSpc>
                <a:spcPct val="150000"/>
              </a:lnSpc>
            </a:pPr>
            <a:r>
              <a:rPr lang="en-US" b="1" dirty="0" smtClean="0"/>
              <a:t>14.30 - 15.00</a:t>
            </a:r>
            <a:r>
              <a:rPr lang="da-DK" dirty="0"/>
              <a:t>	</a:t>
            </a:r>
            <a:r>
              <a:rPr lang="en-US" dirty="0" smtClean="0"/>
              <a:t>BREAK </a:t>
            </a:r>
            <a:endParaRPr lang="da-DK" dirty="0"/>
          </a:p>
          <a:p>
            <a:pPr fontAlgn="t">
              <a:lnSpc>
                <a:spcPct val="150000"/>
              </a:lnSpc>
            </a:pPr>
            <a:r>
              <a:rPr lang="en-US" b="1" dirty="0" smtClean="0"/>
              <a:t>15.00 - 16.00</a:t>
            </a:r>
            <a:r>
              <a:rPr lang="da-DK" dirty="0"/>
              <a:t>	</a:t>
            </a:r>
            <a:r>
              <a:rPr lang="da-DK" dirty="0" smtClean="0"/>
              <a:t>Session 5: </a:t>
            </a:r>
            <a:r>
              <a:rPr lang="en-GB" dirty="0" smtClean="0"/>
              <a:t>Self-Care </a:t>
            </a:r>
            <a:endParaRPr lang="da-DK" dirty="0"/>
          </a:p>
          <a:p>
            <a:pPr fontAlgn="t">
              <a:lnSpc>
                <a:spcPct val="150000"/>
              </a:lnSpc>
            </a:pPr>
            <a:r>
              <a:rPr lang="en-US" b="1" smtClean="0"/>
              <a:t>16.00 - 16.30</a:t>
            </a:r>
            <a:r>
              <a:rPr lang="da-DK" dirty="0"/>
              <a:t>	</a:t>
            </a:r>
            <a:r>
              <a:rPr lang="da-DK" dirty="0" smtClean="0"/>
              <a:t>Winding up the </a:t>
            </a:r>
            <a:r>
              <a:rPr lang="en-GB" dirty="0" smtClean="0"/>
              <a:t>day</a:t>
            </a:r>
          </a:p>
          <a:p>
            <a:endParaRPr lang="da-DK" altLang="da-DK" dirty="0"/>
          </a:p>
        </p:txBody>
      </p:sp>
      <p:pic>
        <p:nvPicPr>
          <p:cNvPr id="6" name="Picture 3" descr="T:\Reference Centre\3. Communications\5. Graphics, Logos &amp; Illustrations\Logos\PS Centre Logos\PSCentreLOGO_white\centre-logo-transpare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3002" y="120105"/>
            <a:ext cx="1008112" cy="222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1373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405_pp_trainers_A1B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554163"/>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a:xfrm>
            <a:off x="381000" y="457200"/>
            <a:ext cx="8007424" cy="1066800"/>
          </a:xfrm>
        </p:spPr>
        <p:txBody>
          <a:bodyPr/>
          <a:lstStyle/>
          <a:p>
            <a:r>
              <a:rPr lang="en-GB" dirty="0" smtClean="0"/>
              <a:t>Psychosocial support</a:t>
            </a:r>
            <a:endParaRPr lang="en-GB" dirty="0"/>
          </a:p>
        </p:txBody>
      </p:sp>
      <p:sp>
        <p:nvSpPr>
          <p:cNvPr id="2" name="Content Placeholder 1"/>
          <p:cNvSpPr>
            <a:spLocks noGrp="1"/>
          </p:cNvSpPr>
          <p:nvPr>
            <p:ph idx="1"/>
          </p:nvPr>
        </p:nvSpPr>
        <p:spPr>
          <a:xfrm>
            <a:off x="467544" y="1734888"/>
            <a:ext cx="6624736" cy="2270176"/>
          </a:xfrm>
        </p:spPr>
        <p:txBody>
          <a:bodyPr/>
          <a:lstStyle/>
          <a:p>
            <a:pPr marL="0" indent="0"/>
            <a:r>
              <a:rPr lang="en-GB" dirty="0" smtClean="0"/>
              <a:t>The </a:t>
            </a:r>
            <a:r>
              <a:rPr lang="en-GB" dirty="0"/>
              <a:t>term </a:t>
            </a:r>
            <a:r>
              <a:rPr lang="en-GB" b="1" dirty="0" smtClean="0"/>
              <a:t>‘psychosocial’</a:t>
            </a:r>
            <a:r>
              <a:rPr lang="en-GB" dirty="0" smtClean="0"/>
              <a:t> </a:t>
            </a:r>
            <a:r>
              <a:rPr lang="en-GB" dirty="0"/>
              <a:t>refers to the interconnection between psychological and social aspects of human life. </a:t>
            </a:r>
          </a:p>
          <a:p>
            <a:pPr marL="0" indent="0">
              <a:buNone/>
            </a:pPr>
            <a:endParaRPr lang="en-GB" dirty="0"/>
          </a:p>
          <a:p>
            <a:pPr marL="0" indent="0"/>
            <a:r>
              <a:rPr lang="en-GB" dirty="0" smtClean="0"/>
              <a:t>	</a:t>
            </a:r>
          </a:p>
          <a:p>
            <a:pPr marL="0" indent="0"/>
            <a:endParaRPr lang="en-GB" dirty="0"/>
          </a:p>
          <a:p>
            <a:pPr marL="0" indent="0"/>
            <a:endParaRPr lang="en-GB" dirty="0" smtClean="0"/>
          </a:p>
          <a:p>
            <a:pPr marL="0" indent="0"/>
            <a:endParaRPr lang="en-GB" dirty="0" smtClean="0"/>
          </a:p>
          <a:p>
            <a:pPr marL="0" indent="0"/>
            <a:endParaRPr lang="en-GB" dirty="0"/>
          </a:p>
          <a:p>
            <a:pPr marL="0" indent="0"/>
            <a:endParaRPr lang="en-GB" dirty="0" smtClean="0"/>
          </a:p>
          <a:p>
            <a:pPr marL="0" indent="0"/>
            <a:endParaRPr lang="en-GB" dirty="0"/>
          </a:p>
          <a:p>
            <a:pPr marL="0" indent="0"/>
            <a:endParaRPr lang="en-GB" dirty="0" smtClean="0"/>
          </a:p>
          <a:p>
            <a:pPr marL="0" indent="0"/>
            <a:endParaRPr lang="en-GB" dirty="0"/>
          </a:p>
          <a:p>
            <a:pPr marL="0" indent="0"/>
            <a:endParaRPr lang="en-GB" dirty="0"/>
          </a:p>
        </p:txBody>
      </p:sp>
      <p:pic>
        <p:nvPicPr>
          <p:cNvPr id="6" name="Picture 3" descr="T:\Reference Centre\3. Communications\5. Graphics, Logos &amp; Illustrations\Logos\PS Centre Logos\PSCentreLOGO_white\centre-logo-transpare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3002" y="120105"/>
            <a:ext cx="1008112" cy="2229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Content Placeholder 4"/>
          <p:cNvGraphicFramePr>
            <a:graphicFrameLocks/>
          </p:cNvGraphicFramePr>
          <p:nvPr>
            <p:extLst>
              <p:ext uri="{D42A27DB-BD31-4B8C-83A1-F6EECF244321}">
                <p14:modId xmlns:p14="http://schemas.microsoft.com/office/powerpoint/2010/main" val="3545204556"/>
              </p:ext>
            </p:extLst>
          </p:nvPr>
        </p:nvGraphicFramePr>
        <p:xfrm>
          <a:off x="899592" y="2564904"/>
          <a:ext cx="6984776" cy="3600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Billede 3" descr="illu_pp_20.tif"/>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8682" y="2564904"/>
            <a:ext cx="7005606" cy="3858452"/>
          </a:xfrm>
          <a:prstGeom prst="rect">
            <a:avLst/>
          </a:prstGeom>
        </p:spPr>
      </p:pic>
    </p:spTree>
    <p:extLst>
      <p:ext uri="{BB962C8B-B14F-4D97-AF65-F5344CB8AC3E}">
        <p14:creationId xmlns:p14="http://schemas.microsoft.com/office/powerpoint/2010/main" val="19157795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405_pp_trainers_A1B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554163"/>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a:xfrm>
            <a:off x="381000" y="457200"/>
            <a:ext cx="8007424" cy="1066800"/>
          </a:xfrm>
        </p:spPr>
        <p:txBody>
          <a:bodyPr/>
          <a:lstStyle/>
          <a:p>
            <a:r>
              <a:rPr lang="en-GB" dirty="0"/>
              <a:t/>
            </a:r>
            <a:br>
              <a:rPr lang="en-GB" dirty="0"/>
            </a:br>
            <a:r>
              <a:rPr lang="en-GB" dirty="0"/>
              <a:t>The psychosocial support pyramid </a:t>
            </a:r>
            <a:br>
              <a:rPr lang="en-GB" dirty="0"/>
            </a:br>
            <a:endParaRPr lang="en-GB" dirty="0"/>
          </a:p>
        </p:txBody>
      </p:sp>
      <p:pic>
        <p:nvPicPr>
          <p:cNvPr id="6" name="Picture 3" descr="T:\Reference Centre\3. Communications\5. Graphics, Logos &amp; Illustrations\Logos\PS Centre Logos\PSCentreLOGO_white\centre-logo-transpare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3002" y="120105"/>
            <a:ext cx="1008112" cy="222986"/>
          </a:xfrm>
          <a:prstGeom prst="rect">
            <a:avLst/>
          </a:prstGeom>
          <a:noFill/>
          <a:extLst>
            <a:ext uri="{909E8E84-426E-40DD-AFC4-6F175D3DCCD1}">
              <a14:hiddenFill xmlns:a14="http://schemas.microsoft.com/office/drawing/2010/main">
                <a:solidFill>
                  <a:srgbClr val="FFFFFF"/>
                </a:solidFill>
              </a14:hiddenFill>
            </a:ext>
          </a:extLst>
        </p:spPr>
      </p:pic>
      <p:pic>
        <p:nvPicPr>
          <p:cNvPr id="2" name="Billede 1" descr="illu_pp_21.ti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552" y="1916831"/>
            <a:ext cx="6087562" cy="4568484"/>
          </a:xfrm>
          <a:prstGeom prst="rect">
            <a:avLst/>
          </a:prstGeom>
        </p:spPr>
      </p:pic>
    </p:spTree>
    <p:extLst>
      <p:ext uri="{BB962C8B-B14F-4D97-AF65-F5344CB8AC3E}">
        <p14:creationId xmlns:p14="http://schemas.microsoft.com/office/powerpoint/2010/main" val="9293382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405_pp_trainers_A1B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554163"/>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a:xfrm>
            <a:off x="381000" y="457200"/>
            <a:ext cx="8007424" cy="1066800"/>
          </a:xfrm>
        </p:spPr>
        <p:txBody>
          <a:bodyPr/>
          <a:lstStyle/>
          <a:p>
            <a:r>
              <a:rPr lang="en-GB" dirty="0" smtClean="0"/>
              <a:t>The psychosocial impact of separation</a:t>
            </a:r>
            <a:endParaRPr lang="en-GB" dirty="0"/>
          </a:p>
        </p:txBody>
      </p:sp>
      <p:sp>
        <p:nvSpPr>
          <p:cNvPr id="2" name="Content Placeholder 1"/>
          <p:cNvSpPr>
            <a:spLocks noGrp="1"/>
          </p:cNvSpPr>
          <p:nvPr>
            <p:ph idx="1"/>
          </p:nvPr>
        </p:nvSpPr>
        <p:spPr>
          <a:xfrm>
            <a:off x="381000" y="1752600"/>
            <a:ext cx="7935416" cy="2756520"/>
          </a:xfrm>
        </p:spPr>
        <p:txBody>
          <a:bodyPr/>
          <a:lstStyle/>
          <a:p>
            <a:pPr>
              <a:lnSpc>
                <a:spcPct val="150000"/>
              </a:lnSpc>
            </a:pPr>
            <a:r>
              <a:rPr lang="en-GB" dirty="0" smtClean="0"/>
              <a:t>Reactions to loss and separation vary for individuals, families and communities, </a:t>
            </a:r>
          </a:p>
          <a:p>
            <a:pPr>
              <a:lnSpc>
                <a:spcPct val="150000"/>
              </a:lnSpc>
            </a:pPr>
            <a:r>
              <a:rPr lang="en-GB" dirty="0" smtClean="0"/>
              <a:t>depending on personal resilience, social support and cultural values. </a:t>
            </a:r>
          </a:p>
          <a:p>
            <a:pPr>
              <a:lnSpc>
                <a:spcPct val="150000"/>
              </a:lnSpc>
            </a:pPr>
            <a:r>
              <a:rPr lang="en-GB" dirty="0" smtClean="0"/>
              <a:t>Some of the impacts that can be felt are:</a:t>
            </a:r>
          </a:p>
          <a:p>
            <a:endParaRPr lang="en-GB" dirty="0" smtClean="0"/>
          </a:p>
          <a:p>
            <a:endParaRPr lang="en-GB" dirty="0" smtClean="0"/>
          </a:p>
          <a:p>
            <a:endParaRPr lang="en-GB" dirty="0" smtClean="0"/>
          </a:p>
        </p:txBody>
      </p:sp>
      <p:pic>
        <p:nvPicPr>
          <p:cNvPr id="6" name="Picture 3" descr="T:\Reference Centre\3. Communications\5. Graphics, Logos &amp; Illustrations\Logos\PS Centre Logos\PSCentreLOGO_white\centre-logo-transpare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3002" y="120105"/>
            <a:ext cx="1008112" cy="222986"/>
          </a:xfrm>
          <a:prstGeom prst="rect">
            <a:avLst/>
          </a:prstGeom>
          <a:noFill/>
          <a:extLst>
            <a:ext uri="{909E8E84-426E-40DD-AFC4-6F175D3DCCD1}">
              <a14:hiddenFill xmlns:a14="http://schemas.microsoft.com/office/drawing/2010/main">
                <a:solidFill>
                  <a:srgbClr val="FFFFFF"/>
                </a:solidFill>
              </a14:hiddenFill>
            </a:ext>
          </a:extLst>
        </p:spPr>
      </p:pic>
      <p:pic>
        <p:nvPicPr>
          <p:cNvPr id="3" name="Billede 2" descr="illu_pp_22.ti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0573" y="3213185"/>
            <a:ext cx="8229859" cy="3164012"/>
          </a:xfrm>
          <a:prstGeom prst="rect">
            <a:avLst/>
          </a:prstGeom>
        </p:spPr>
      </p:pic>
    </p:spTree>
    <p:extLst>
      <p:ext uri="{BB962C8B-B14F-4D97-AF65-F5344CB8AC3E}">
        <p14:creationId xmlns:p14="http://schemas.microsoft.com/office/powerpoint/2010/main" val="33934804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405_pp_trainers_A1B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554163"/>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a:xfrm>
            <a:off x="381000" y="457200"/>
            <a:ext cx="8007424" cy="1066800"/>
          </a:xfrm>
        </p:spPr>
        <p:txBody>
          <a:bodyPr/>
          <a:lstStyle/>
          <a:p>
            <a:r>
              <a:rPr lang="en-GB" dirty="0" smtClean="0"/>
              <a:t>The psychosocial impact of separation</a:t>
            </a:r>
            <a:endParaRPr lang="en-GB" dirty="0"/>
          </a:p>
        </p:txBody>
      </p:sp>
      <p:pic>
        <p:nvPicPr>
          <p:cNvPr id="11" name="Picture 3" descr="T:\Reference Centre\3. Communications\5. Graphics, Logos &amp; Illustrations\Logos\PS Centre Logos\PSCentreLOGO_white\centre-logo-transpare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3002" y="120105"/>
            <a:ext cx="1008112" cy="222986"/>
          </a:xfrm>
          <a:prstGeom prst="rect">
            <a:avLst/>
          </a:prstGeom>
          <a:noFill/>
          <a:extLst>
            <a:ext uri="{909E8E84-426E-40DD-AFC4-6F175D3DCCD1}">
              <a14:hiddenFill xmlns:a14="http://schemas.microsoft.com/office/drawing/2010/main">
                <a:solidFill>
                  <a:srgbClr val="FFFFFF"/>
                </a:solidFill>
              </a14:hiddenFill>
            </a:ext>
          </a:extLst>
        </p:spPr>
      </p:pic>
      <p:pic>
        <p:nvPicPr>
          <p:cNvPr id="2" name="Billede 1" descr="illu_pp_23.ti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552" y="1865678"/>
            <a:ext cx="6342616" cy="4659666"/>
          </a:xfrm>
          <a:prstGeom prst="rect">
            <a:avLst/>
          </a:prstGeom>
        </p:spPr>
      </p:pic>
    </p:spTree>
    <p:extLst>
      <p:ext uri="{BB962C8B-B14F-4D97-AF65-F5344CB8AC3E}">
        <p14:creationId xmlns:p14="http://schemas.microsoft.com/office/powerpoint/2010/main" val="13414959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405_pp_trainers_A1B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554163"/>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a:xfrm>
            <a:off x="381000" y="457200"/>
            <a:ext cx="8007424" cy="1066800"/>
          </a:xfrm>
        </p:spPr>
        <p:txBody>
          <a:bodyPr/>
          <a:lstStyle/>
          <a:p>
            <a:r>
              <a:rPr lang="en-GB" dirty="0" smtClean="0"/>
              <a:t>The psychosocial impact of separation</a:t>
            </a:r>
            <a:endParaRPr lang="en-GB" dirty="0"/>
          </a:p>
        </p:txBody>
      </p:sp>
      <p:sp>
        <p:nvSpPr>
          <p:cNvPr id="2" name="Content Placeholder 1"/>
          <p:cNvSpPr>
            <a:spLocks noGrp="1"/>
          </p:cNvSpPr>
          <p:nvPr>
            <p:ph idx="1"/>
          </p:nvPr>
        </p:nvSpPr>
        <p:spPr>
          <a:xfrm>
            <a:off x="449238" y="1620094"/>
            <a:ext cx="4554810" cy="3321074"/>
          </a:xfrm>
        </p:spPr>
        <p:txBody>
          <a:bodyPr/>
          <a:lstStyle/>
          <a:p>
            <a:pPr marL="0" indent="0"/>
            <a:endParaRPr lang="en-IE" dirty="0" smtClean="0"/>
          </a:p>
          <a:p>
            <a:pPr marL="0" indent="0"/>
            <a:endParaRPr lang="en-IE" dirty="0" smtClean="0"/>
          </a:p>
          <a:p>
            <a:pPr marL="285750" indent="-285750">
              <a:lnSpc>
                <a:spcPct val="150000"/>
              </a:lnSpc>
              <a:buFont typeface="Arial" panose="020B0604020202020204" pitchFamily="34" charset="0"/>
              <a:buChar char="•"/>
            </a:pPr>
            <a:r>
              <a:rPr lang="en-IE" dirty="0" smtClean="0"/>
              <a:t>Avoidance / Withdrawal</a:t>
            </a:r>
            <a:endParaRPr lang="en-IE" dirty="0"/>
          </a:p>
          <a:p>
            <a:pPr marL="285750" indent="-285750">
              <a:lnSpc>
                <a:spcPct val="150000"/>
              </a:lnSpc>
              <a:buFont typeface="Arial" panose="020B0604020202020204" pitchFamily="34" charset="0"/>
              <a:buChar char="•"/>
            </a:pPr>
            <a:r>
              <a:rPr lang="en-IE" dirty="0" smtClean="0"/>
              <a:t>Lack </a:t>
            </a:r>
            <a:r>
              <a:rPr lang="en-IE" dirty="0"/>
              <a:t>of </a:t>
            </a:r>
            <a:r>
              <a:rPr lang="en-IE" dirty="0" smtClean="0"/>
              <a:t>interest in social activities</a:t>
            </a:r>
          </a:p>
          <a:p>
            <a:pPr marL="285750" indent="-285750">
              <a:lnSpc>
                <a:spcPct val="150000"/>
              </a:lnSpc>
              <a:buFont typeface="Arial" panose="020B0604020202020204" pitchFamily="34" charset="0"/>
              <a:buChar char="•"/>
            </a:pPr>
            <a:r>
              <a:rPr lang="en-IE" dirty="0" smtClean="0"/>
              <a:t>Emotional isolation / Inability to engage emotionally</a:t>
            </a:r>
            <a:endParaRPr lang="en-IE" dirty="0"/>
          </a:p>
          <a:p>
            <a:pPr marL="285750" indent="-285750">
              <a:lnSpc>
                <a:spcPct val="150000"/>
              </a:lnSpc>
              <a:buFont typeface="Arial" panose="020B0604020202020204" pitchFamily="34" charset="0"/>
              <a:buChar char="•"/>
            </a:pPr>
            <a:r>
              <a:rPr lang="en-IE" dirty="0" smtClean="0"/>
              <a:t>Distress / Uncertainty / Anxiety</a:t>
            </a:r>
            <a:endParaRPr lang="en-IE" dirty="0"/>
          </a:p>
          <a:p>
            <a:pPr marL="285750" indent="-285750">
              <a:lnSpc>
                <a:spcPct val="150000"/>
              </a:lnSpc>
              <a:buFont typeface="Arial" panose="020B0604020202020204" pitchFamily="34" charset="0"/>
              <a:buChar char="•"/>
            </a:pPr>
            <a:r>
              <a:rPr lang="en-IE" dirty="0" smtClean="0"/>
              <a:t>Undefined </a:t>
            </a:r>
            <a:r>
              <a:rPr lang="en-IE" dirty="0"/>
              <a:t>social </a:t>
            </a:r>
            <a:r>
              <a:rPr lang="en-IE" dirty="0" smtClean="0"/>
              <a:t>status</a:t>
            </a:r>
            <a:endParaRPr lang="en-IE" dirty="0"/>
          </a:p>
          <a:p>
            <a:pPr marL="285750" indent="-285750">
              <a:lnSpc>
                <a:spcPct val="150000"/>
              </a:lnSpc>
              <a:buFont typeface="Arial" panose="020B0604020202020204" pitchFamily="34" charset="0"/>
              <a:buChar char="•"/>
            </a:pPr>
            <a:r>
              <a:rPr lang="en-IE" dirty="0" smtClean="0"/>
              <a:t>Difficulties </a:t>
            </a:r>
            <a:r>
              <a:rPr lang="en-IE" dirty="0"/>
              <a:t>in communicating with the rest of </a:t>
            </a:r>
            <a:r>
              <a:rPr lang="en-IE" dirty="0" smtClean="0"/>
              <a:t>the family</a:t>
            </a:r>
            <a:endParaRPr lang="en-GB" dirty="0"/>
          </a:p>
          <a:p>
            <a:pPr>
              <a:buFont typeface="Arial" panose="020B0604020202020204" pitchFamily="34" charset="0"/>
              <a:buChar char="•"/>
            </a:pPr>
            <a:endParaRPr lang="en-IE" sz="1800" dirty="0" smtClean="0"/>
          </a:p>
          <a:p>
            <a:endParaRPr lang="da-DK" dirty="0"/>
          </a:p>
        </p:txBody>
      </p:sp>
      <p:sp>
        <p:nvSpPr>
          <p:cNvPr id="3" name="TextBox 2"/>
          <p:cNvSpPr txBox="1"/>
          <p:nvPr/>
        </p:nvSpPr>
        <p:spPr>
          <a:xfrm>
            <a:off x="4963794" y="2085838"/>
            <a:ext cx="3816424" cy="341632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IE" sz="1600" dirty="0"/>
              <a:t>Refusal to accept loss</a:t>
            </a:r>
          </a:p>
          <a:p>
            <a:pPr marL="285750" indent="-285750">
              <a:lnSpc>
                <a:spcPct val="150000"/>
              </a:lnSpc>
              <a:buFont typeface="Arial" panose="020B0604020202020204" pitchFamily="34" charset="0"/>
              <a:buChar char="•"/>
            </a:pPr>
            <a:r>
              <a:rPr lang="en-IE" sz="1600" dirty="0"/>
              <a:t>Stigma</a:t>
            </a:r>
            <a:r>
              <a:rPr lang="en-US" sz="1600" dirty="0"/>
              <a:t> </a:t>
            </a:r>
            <a:r>
              <a:rPr lang="en-GB" sz="1600" dirty="0"/>
              <a:t> </a:t>
            </a:r>
            <a:endParaRPr lang="en-IE" sz="1600" dirty="0" smtClean="0"/>
          </a:p>
          <a:p>
            <a:pPr marL="285750" indent="-285750">
              <a:lnSpc>
                <a:spcPct val="150000"/>
              </a:lnSpc>
              <a:buFont typeface="Arial" panose="020B0604020202020204" pitchFamily="34" charset="0"/>
              <a:buChar char="•"/>
            </a:pPr>
            <a:r>
              <a:rPr lang="en-IE" sz="1600" dirty="0" smtClean="0"/>
              <a:t>Guilt / Self-accusation / </a:t>
            </a:r>
            <a:r>
              <a:rPr lang="en-IE" sz="1600" dirty="0"/>
              <a:t>A</a:t>
            </a:r>
            <a:r>
              <a:rPr lang="en-IE" sz="1600" dirty="0" smtClean="0"/>
              <a:t>nger</a:t>
            </a:r>
          </a:p>
          <a:p>
            <a:pPr marL="285750" indent="-285750">
              <a:lnSpc>
                <a:spcPct val="150000"/>
              </a:lnSpc>
              <a:buFont typeface="Arial" panose="020B0604020202020204" pitchFamily="34" charset="0"/>
              <a:buChar char="•"/>
            </a:pPr>
            <a:r>
              <a:rPr lang="en-IE" sz="1600" dirty="0" smtClean="0"/>
              <a:t>Disagreements </a:t>
            </a:r>
            <a:r>
              <a:rPr lang="en-IE" sz="1600" dirty="0"/>
              <a:t>over the fate of </a:t>
            </a:r>
            <a:r>
              <a:rPr lang="en-IE" sz="1600" dirty="0" smtClean="0"/>
              <a:t>the missing </a:t>
            </a:r>
            <a:r>
              <a:rPr lang="en-IE" sz="1600" dirty="0"/>
              <a:t>person </a:t>
            </a:r>
            <a:endParaRPr lang="en-IE" sz="1600" dirty="0" smtClean="0"/>
          </a:p>
          <a:p>
            <a:pPr marL="285750" indent="-285750">
              <a:lnSpc>
                <a:spcPct val="150000"/>
              </a:lnSpc>
              <a:buFont typeface="Arial" panose="020B0604020202020204" pitchFamily="34" charset="0"/>
              <a:buChar char="•"/>
            </a:pPr>
            <a:r>
              <a:rPr lang="en-IE" sz="1600" dirty="0" smtClean="0"/>
              <a:t>Absence </a:t>
            </a:r>
            <a:r>
              <a:rPr lang="en-IE" sz="1600" dirty="0"/>
              <a:t>of </a:t>
            </a:r>
            <a:r>
              <a:rPr lang="en-IE" sz="1600" dirty="0" smtClean="0"/>
              <a:t>rituals</a:t>
            </a:r>
          </a:p>
          <a:p>
            <a:pPr marL="285750" indent="-285750">
              <a:lnSpc>
                <a:spcPct val="150000"/>
              </a:lnSpc>
              <a:buFont typeface="Arial" panose="020B0604020202020204" pitchFamily="34" charset="0"/>
              <a:buChar char="•"/>
            </a:pPr>
            <a:r>
              <a:rPr lang="en-IE" sz="1600" dirty="0" smtClean="0"/>
              <a:t>Gaps in personal / family story</a:t>
            </a:r>
          </a:p>
          <a:p>
            <a:pPr marL="285750" indent="-285750">
              <a:lnSpc>
                <a:spcPct val="150000"/>
              </a:lnSpc>
              <a:buFont typeface="Arial" panose="020B0604020202020204" pitchFamily="34" charset="0"/>
              <a:buChar char="•"/>
            </a:pPr>
            <a:r>
              <a:rPr lang="en-IE" sz="1600" dirty="0" smtClean="0"/>
              <a:t>Swinging </a:t>
            </a:r>
            <a:r>
              <a:rPr lang="en-IE" sz="1600" dirty="0"/>
              <a:t>between hope and </a:t>
            </a:r>
            <a:r>
              <a:rPr lang="en-IE" sz="1600" dirty="0" smtClean="0"/>
              <a:t>despair</a:t>
            </a:r>
          </a:p>
          <a:p>
            <a:pPr marL="285750" indent="-285750">
              <a:lnSpc>
                <a:spcPct val="150000"/>
              </a:lnSpc>
              <a:buFont typeface="Arial" panose="020B0604020202020204" pitchFamily="34" charset="0"/>
              <a:buChar char="•"/>
            </a:pPr>
            <a:r>
              <a:rPr lang="en-IE" sz="1600" dirty="0" smtClean="0"/>
              <a:t>Challenges with </a:t>
            </a:r>
            <a:r>
              <a:rPr lang="en-IE" sz="1600" dirty="0"/>
              <a:t>changed roles</a:t>
            </a:r>
            <a:endParaRPr lang="en-GB" sz="1600" dirty="0"/>
          </a:p>
        </p:txBody>
      </p:sp>
      <p:pic>
        <p:nvPicPr>
          <p:cNvPr id="7" name="Picture 3" descr="T:\Reference Centre\3. Communications\5. Graphics, Logos &amp; Illustrations\Logos\PS Centre Logos\PSCentreLOGO_white\centre-logo-transpare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3002" y="120105"/>
            <a:ext cx="1008112" cy="22298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39552" y="1711751"/>
            <a:ext cx="6075290" cy="338554"/>
          </a:xfrm>
          <a:prstGeom prst="rect">
            <a:avLst/>
          </a:prstGeom>
        </p:spPr>
        <p:txBody>
          <a:bodyPr wrap="square">
            <a:spAutoFit/>
          </a:bodyPr>
          <a:lstStyle/>
          <a:p>
            <a:pPr lvl="0" fontAlgn="base">
              <a:spcBef>
                <a:spcPct val="20000"/>
              </a:spcBef>
              <a:spcAft>
                <a:spcPct val="0"/>
              </a:spcAft>
            </a:pPr>
            <a:r>
              <a:rPr lang="en-GB" sz="1600" i="1" kern="0" dirty="0" smtClean="0">
                <a:solidFill>
                  <a:srgbClr val="000000"/>
                </a:solidFill>
              </a:rPr>
              <a:t>Place the words below in the circles where they belong</a:t>
            </a:r>
            <a:endParaRPr lang="en-GB" sz="1600" kern="0" dirty="0">
              <a:solidFill>
                <a:srgbClr val="000000"/>
              </a:solidFill>
            </a:endParaRPr>
          </a:p>
        </p:txBody>
      </p:sp>
    </p:spTree>
    <p:extLst>
      <p:ext uri="{BB962C8B-B14F-4D97-AF65-F5344CB8AC3E}">
        <p14:creationId xmlns:p14="http://schemas.microsoft.com/office/powerpoint/2010/main" val="6830823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da-DK" sz="3600" dirty="0" smtClean="0"/>
              <a:t>Psychosocial </a:t>
            </a:r>
            <a:r>
              <a:rPr lang="da-DK" sz="3600" dirty="0" err="1" smtClean="0"/>
              <a:t>impact</a:t>
            </a:r>
            <a:r>
              <a:rPr lang="da-DK" sz="3600" dirty="0" smtClean="0"/>
              <a:t> of separation </a:t>
            </a:r>
          </a:p>
        </p:txBody>
      </p:sp>
      <p:sp>
        <p:nvSpPr>
          <p:cNvPr id="3" name="Pladsholder til indhold 2"/>
          <p:cNvSpPr>
            <a:spLocks noGrp="1"/>
          </p:cNvSpPr>
          <p:nvPr>
            <p:ph idx="1"/>
          </p:nvPr>
        </p:nvSpPr>
        <p:spPr>
          <a:xfrm>
            <a:off x="457200" y="1556792"/>
            <a:ext cx="8229600" cy="4525963"/>
          </a:xfrm>
        </p:spPr>
        <p:txBody>
          <a:bodyPr/>
          <a:lstStyle/>
          <a:p>
            <a:pPr marL="0" indent="0">
              <a:buNone/>
            </a:pPr>
            <a:endParaRPr lang="da-DK" dirty="0"/>
          </a:p>
          <a:p>
            <a:pPr marL="0" indent="0">
              <a:buNone/>
            </a:pPr>
            <a:r>
              <a:rPr lang="da-DK" dirty="0" smtClean="0"/>
              <a:t> </a:t>
            </a:r>
          </a:p>
          <a:p>
            <a:pPr marL="0" indent="0">
              <a:buNone/>
            </a:pPr>
            <a:endParaRPr lang="en-GB" dirty="0"/>
          </a:p>
        </p:txBody>
      </p:sp>
      <p:sp>
        <p:nvSpPr>
          <p:cNvPr id="5" name="Slide Number Placeholder 4"/>
          <p:cNvSpPr>
            <a:spLocks noGrp="1"/>
          </p:cNvSpPr>
          <p:nvPr>
            <p:ph type="sldNum" sz="quarter" idx="12"/>
          </p:nvPr>
        </p:nvSpPr>
        <p:spPr/>
        <p:txBody>
          <a:bodyPr/>
          <a:lstStyle/>
          <a:p>
            <a:fld id="{8AD1A296-1EDB-413C-BEA4-7758CBD8B836}" type="slidenum">
              <a:rPr lang="en-GB" smtClean="0"/>
              <a:t>25</a:t>
            </a:fld>
            <a:endParaRPr lang="en-GB"/>
          </a:p>
        </p:txBody>
      </p:sp>
      <p:pic>
        <p:nvPicPr>
          <p:cNvPr id="11" name="Picture 4" descr="1405_pp_trainers_A1B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155416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350910" y="692696"/>
            <a:ext cx="8037513" cy="46166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dirty="0" smtClean="0">
                <a:ln>
                  <a:noFill/>
                </a:ln>
                <a:solidFill>
                  <a:srgbClr val="000000"/>
                </a:solidFill>
                <a:effectLst/>
                <a:uLnTx/>
                <a:uFillTx/>
                <a:latin typeface="Helvetica"/>
              </a:rPr>
              <a:t>The psychosocial impact of separation</a:t>
            </a:r>
            <a:endParaRPr kumimoji="0" lang="en-GB" sz="2400" b="0" i="0" u="none" strike="noStrike" kern="0" cap="none" spc="0" normalizeH="0" baseline="0" dirty="0" smtClean="0">
              <a:ln>
                <a:noFill/>
              </a:ln>
              <a:solidFill>
                <a:sysClr val="windowText" lastClr="000000"/>
              </a:solidFill>
              <a:effectLst/>
              <a:uLnTx/>
              <a:uFillTx/>
            </a:endParaRPr>
          </a:p>
        </p:txBody>
      </p:sp>
      <p:pic>
        <p:nvPicPr>
          <p:cNvPr id="14" name="Picture 3" descr="T:\Reference Centre\3. Communications\5. Graphics, Logos &amp; Illustrations\Logos\PS Centre Logos\PSCentreLOGO_white\centre-logo-transpare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3002" y="120105"/>
            <a:ext cx="1008112" cy="222986"/>
          </a:xfrm>
          <a:prstGeom prst="rect">
            <a:avLst/>
          </a:prstGeom>
          <a:noFill/>
          <a:extLst>
            <a:ext uri="{909E8E84-426E-40DD-AFC4-6F175D3DCCD1}">
              <a14:hiddenFill xmlns:a14="http://schemas.microsoft.com/office/drawing/2010/main">
                <a:solidFill>
                  <a:srgbClr val="FFFFFF"/>
                </a:solidFill>
              </a14:hiddenFill>
            </a:ext>
          </a:extLst>
        </p:spPr>
      </p:pic>
      <p:pic>
        <p:nvPicPr>
          <p:cNvPr id="4" name="Billede 3" descr="illu_pp_25.t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756" y="1844823"/>
            <a:ext cx="6334500" cy="4653704"/>
          </a:xfrm>
          <a:prstGeom prst="rect">
            <a:avLst/>
          </a:prstGeom>
        </p:spPr>
      </p:pic>
    </p:spTree>
    <p:extLst>
      <p:ext uri="{BB962C8B-B14F-4D97-AF65-F5344CB8AC3E}">
        <p14:creationId xmlns:p14="http://schemas.microsoft.com/office/powerpoint/2010/main" val="15413583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405_pp_trainers_A1B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554163"/>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a:xfrm>
            <a:off x="381000" y="457200"/>
            <a:ext cx="8007424" cy="1066800"/>
          </a:xfrm>
        </p:spPr>
        <p:txBody>
          <a:bodyPr/>
          <a:lstStyle/>
          <a:p>
            <a:r>
              <a:rPr lang="en-GB" dirty="0" smtClean="0"/>
              <a:t>Ambiguous loss</a:t>
            </a:r>
            <a:endParaRPr lang="en-GB" dirty="0"/>
          </a:p>
        </p:txBody>
      </p:sp>
      <p:sp>
        <p:nvSpPr>
          <p:cNvPr id="2" name="Content Placeholder 1"/>
          <p:cNvSpPr>
            <a:spLocks noGrp="1"/>
          </p:cNvSpPr>
          <p:nvPr>
            <p:ph idx="1"/>
          </p:nvPr>
        </p:nvSpPr>
        <p:spPr>
          <a:xfrm>
            <a:off x="395536" y="1700808"/>
            <a:ext cx="4248472" cy="4343400"/>
          </a:xfrm>
        </p:spPr>
        <p:txBody>
          <a:bodyPr/>
          <a:lstStyle/>
          <a:p>
            <a:pPr>
              <a:lnSpc>
                <a:spcPct val="150000"/>
              </a:lnSpc>
            </a:pPr>
            <a:r>
              <a:rPr lang="en-US" dirty="0" smtClean="0"/>
              <a:t>Ambiguous loss:</a:t>
            </a:r>
            <a:endParaRPr lang="en-US" dirty="0"/>
          </a:p>
          <a:p>
            <a:pPr>
              <a:lnSpc>
                <a:spcPct val="150000"/>
              </a:lnSpc>
              <a:buFont typeface="Arial" panose="020B0604020202020204" pitchFamily="34" charset="0"/>
              <a:buChar char="•"/>
            </a:pPr>
            <a:r>
              <a:rPr lang="en-US" dirty="0" smtClean="0"/>
              <a:t>is </a:t>
            </a:r>
            <a:r>
              <a:rPr lang="en-US" dirty="0"/>
              <a:t>defined as the </a:t>
            </a:r>
            <a:r>
              <a:rPr lang="en-US" dirty="0" smtClean="0"/>
              <a:t>absence of </a:t>
            </a:r>
            <a:r>
              <a:rPr lang="en-US" dirty="0"/>
              <a:t>a loved one, where the </a:t>
            </a:r>
            <a:r>
              <a:rPr lang="en-US" dirty="0" smtClean="0"/>
              <a:t>individual’s situation</a:t>
            </a:r>
            <a:r>
              <a:rPr lang="en-US" dirty="0"/>
              <a:t>, location and condition </a:t>
            </a:r>
            <a:r>
              <a:rPr lang="en-US" dirty="0" smtClean="0"/>
              <a:t>are unknown.</a:t>
            </a:r>
          </a:p>
          <a:p>
            <a:pPr>
              <a:lnSpc>
                <a:spcPct val="150000"/>
              </a:lnSpc>
              <a:buFont typeface="Arial" panose="020B0604020202020204" pitchFamily="34" charset="0"/>
              <a:buChar char="•"/>
            </a:pPr>
            <a:endParaRPr lang="en-US" dirty="0" smtClean="0"/>
          </a:p>
          <a:p>
            <a:pPr>
              <a:lnSpc>
                <a:spcPct val="150000"/>
              </a:lnSpc>
              <a:buFont typeface="Arial" panose="020B0604020202020204" pitchFamily="34" charset="0"/>
              <a:buChar char="•"/>
            </a:pPr>
            <a:r>
              <a:rPr lang="en-US" dirty="0" smtClean="0"/>
              <a:t>generally </a:t>
            </a:r>
            <a:r>
              <a:rPr lang="en-US" dirty="0"/>
              <a:t>refers </a:t>
            </a:r>
            <a:r>
              <a:rPr lang="en-US" dirty="0" smtClean="0"/>
              <a:t>to situations </a:t>
            </a:r>
            <a:r>
              <a:rPr lang="en-US" dirty="0"/>
              <a:t>where people have gone </a:t>
            </a:r>
            <a:r>
              <a:rPr lang="en-US" dirty="0" smtClean="0"/>
              <a:t>missing and </a:t>
            </a:r>
            <a:r>
              <a:rPr lang="en-US" dirty="0"/>
              <a:t>are therefore physically absent, </a:t>
            </a:r>
            <a:r>
              <a:rPr lang="en-US" dirty="0" smtClean="0"/>
              <a:t>but psychologically present</a:t>
            </a:r>
            <a:r>
              <a:rPr lang="en-US" dirty="0"/>
              <a:t>, meaning that </a:t>
            </a:r>
            <a:r>
              <a:rPr lang="en-US" dirty="0" smtClean="0"/>
              <a:t>their families </a:t>
            </a:r>
            <a:r>
              <a:rPr lang="en-US" dirty="0"/>
              <a:t>still actively seek and/or </a:t>
            </a:r>
            <a:r>
              <a:rPr lang="en-US" dirty="0" smtClean="0"/>
              <a:t>think about </a:t>
            </a:r>
            <a:r>
              <a:rPr lang="en-US" dirty="0"/>
              <a:t>them.</a:t>
            </a:r>
            <a:endParaRPr lang="da-DK" dirty="0" smtClean="0"/>
          </a:p>
        </p:txBody>
      </p:sp>
      <p:pic>
        <p:nvPicPr>
          <p:cNvPr id="7" name="Picture 3" descr="T:\Reference Centre\3. Communications\5. Graphics, Logos &amp; Illustrations\Logos\PS Centre Logos\PSCentreLOGO_white\centre-logo-transpare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3002" y="120105"/>
            <a:ext cx="1008112" cy="2229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8668" y="1886332"/>
            <a:ext cx="3883916"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61425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405_pp_trainers_A1B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554163"/>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a:xfrm>
            <a:off x="381000" y="457200"/>
            <a:ext cx="8007424" cy="1066800"/>
          </a:xfrm>
        </p:spPr>
        <p:txBody>
          <a:bodyPr/>
          <a:lstStyle/>
          <a:p>
            <a:r>
              <a:rPr lang="en-GB" dirty="0" smtClean="0"/>
              <a:t>Death and Disappearance (group work)</a:t>
            </a:r>
            <a:endParaRPr lang="en-GB" dirty="0"/>
          </a:p>
        </p:txBody>
      </p:sp>
      <p:sp>
        <p:nvSpPr>
          <p:cNvPr id="3" name="Rectangle 2"/>
          <p:cNvSpPr/>
          <p:nvPr/>
        </p:nvSpPr>
        <p:spPr>
          <a:xfrm>
            <a:off x="405456" y="2348879"/>
            <a:ext cx="4166543" cy="4062651"/>
          </a:xfrm>
          <a:prstGeom prst="rect">
            <a:avLst/>
          </a:prstGeom>
        </p:spPr>
        <p:txBody>
          <a:bodyPr wrap="square">
            <a:spAutoFit/>
          </a:bodyPr>
          <a:lstStyle/>
          <a:p>
            <a:pPr marL="285750" indent="-285750">
              <a:lnSpc>
                <a:spcPct val="150000"/>
              </a:lnSpc>
              <a:buFont typeface="Arial" panose="020B0604020202020204" pitchFamily="34" charset="0"/>
              <a:buChar char="•"/>
            </a:pPr>
            <a:r>
              <a:rPr lang="fr-FR" sz="1600" dirty="0" smtClean="0"/>
              <a:t>Evidence</a:t>
            </a:r>
            <a:endParaRPr lang="en-GB" sz="1600" dirty="0"/>
          </a:p>
          <a:p>
            <a:pPr marL="285750" indent="-285750">
              <a:lnSpc>
                <a:spcPct val="150000"/>
              </a:lnSpc>
              <a:buFont typeface="Arial" panose="020B0604020202020204" pitchFamily="34" charset="0"/>
              <a:buChar char="•"/>
            </a:pPr>
            <a:r>
              <a:rPr lang="en-GB" sz="1600" dirty="0" smtClean="0"/>
              <a:t>Rituals</a:t>
            </a:r>
            <a:r>
              <a:rPr lang="en-US" sz="1600" dirty="0" smtClean="0"/>
              <a:t> </a:t>
            </a:r>
            <a:r>
              <a:rPr lang="en-US" sz="1600" dirty="0"/>
              <a:t>(e.g. </a:t>
            </a:r>
            <a:r>
              <a:rPr lang="en-GB" sz="1600" dirty="0" smtClean="0"/>
              <a:t>funeral, witnesses of loss</a:t>
            </a:r>
            <a:r>
              <a:rPr lang="fr-FR" sz="1600" dirty="0" smtClean="0"/>
              <a:t>)</a:t>
            </a:r>
            <a:endParaRPr lang="en-GB" sz="1600" dirty="0"/>
          </a:p>
          <a:p>
            <a:pPr marL="285750" indent="-285750">
              <a:lnSpc>
                <a:spcPct val="150000"/>
              </a:lnSpc>
              <a:buFont typeface="Arial" panose="020B0604020202020204" pitchFamily="34" charset="0"/>
              <a:buChar char="•"/>
            </a:pPr>
            <a:r>
              <a:rPr lang="en-NZ" sz="1600" dirty="0" smtClean="0"/>
              <a:t>Possibility of social stigmatization</a:t>
            </a:r>
            <a:r>
              <a:rPr lang="en-NZ" sz="1600" dirty="0"/>
              <a:t>, isolation and vulnerability to violence</a:t>
            </a:r>
            <a:endParaRPr lang="en-GB" sz="1600" dirty="0"/>
          </a:p>
          <a:p>
            <a:pPr marL="285750" indent="-285750">
              <a:lnSpc>
                <a:spcPct val="150000"/>
              </a:lnSpc>
              <a:buFont typeface="Arial" panose="020B0604020202020204" pitchFamily="34" charset="0"/>
              <a:buChar char="•"/>
            </a:pPr>
            <a:r>
              <a:rPr lang="fr-FR" sz="1600" dirty="0" smtClean="0"/>
              <a:t>New </a:t>
            </a:r>
            <a:r>
              <a:rPr lang="fr-FR" sz="1600" dirty="0"/>
              <a:t>social </a:t>
            </a:r>
            <a:r>
              <a:rPr lang="fr-FR" sz="1600" dirty="0" err="1"/>
              <a:t>role</a:t>
            </a:r>
            <a:r>
              <a:rPr lang="fr-FR" sz="1600" dirty="0"/>
              <a:t> </a:t>
            </a:r>
          </a:p>
          <a:p>
            <a:pPr marL="285750" indent="-285750">
              <a:lnSpc>
                <a:spcPct val="150000"/>
              </a:lnSpc>
              <a:buFont typeface="Arial" panose="020B0604020202020204" pitchFamily="34" charset="0"/>
              <a:buChar char="•"/>
            </a:pPr>
            <a:r>
              <a:rPr lang="en-NZ" sz="1600" dirty="0" smtClean="0"/>
              <a:t>Clear outcome / ending of a relationship</a:t>
            </a:r>
          </a:p>
          <a:p>
            <a:pPr marL="285750" indent="-285750">
              <a:lnSpc>
                <a:spcPct val="150000"/>
              </a:lnSpc>
              <a:buFont typeface="Arial" panose="020B0604020202020204" pitchFamily="34" charset="0"/>
              <a:buChar char="•"/>
            </a:pPr>
            <a:r>
              <a:rPr lang="en-NZ" sz="1600" dirty="0" smtClean="0"/>
              <a:t>Clear start to grieving process</a:t>
            </a:r>
          </a:p>
          <a:p>
            <a:pPr marL="285750" indent="-285750">
              <a:lnSpc>
                <a:spcPct val="150000"/>
              </a:lnSpc>
              <a:buFont typeface="Arial" panose="020B0604020202020204" pitchFamily="34" charset="0"/>
              <a:buChar char="•"/>
            </a:pPr>
            <a:r>
              <a:rPr lang="en-NZ" sz="1600" dirty="0" smtClean="0"/>
              <a:t>No stigma – death is natural part of life</a:t>
            </a:r>
          </a:p>
          <a:p>
            <a:pPr marL="285750" indent="-285750">
              <a:lnSpc>
                <a:spcPct val="150000"/>
              </a:lnSpc>
              <a:buFont typeface="Arial" panose="020B0604020202020204" pitchFamily="34" charset="0"/>
              <a:buChar char="•"/>
            </a:pPr>
            <a:r>
              <a:rPr lang="en-NZ" sz="1600" dirty="0"/>
              <a:t>Uncertainty of outcome </a:t>
            </a:r>
          </a:p>
          <a:p>
            <a:pPr marL="285750" indent="-285750">
              <a:lnSpc>
                <a:spcPct val="150000"/>
              </a:lnSpc>
              <a:buFont typeface="Arial" panose="020B0604020202020204" pitchFamily="34" charset="0"/>
              <a:buChar char="•"/>
            </a:pPr>
            <a:endParaRPr lang="en-NZ" sz="1600" dirty="0" smtClean="0"/>
          </a:p>
          <a:p>
            <a:pPr marL="285750" indent="-285750">
              <a:buFont typeface="Arial" panose="020B0604020202020204" pitchFamily="34" charset="0"/>
              <a:buChar char="•"/>
            </a:pPr>
            <a:endParaRPr lang="en-GB" dirty="0"/>
          </a:p>
        </p:txBody>
      </p:sp>
      <p:pic>
        <p:nvPicPr>
          <p:cNvPr id="8" name="Picture 3" descr="T:\Reference Centre\3. Communications\5. Graphics, Logos &amp; Illustrations\Logos\PS Centre Logos\PSCentreLOGO_white\centre-logo-transpare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3002" y="120105"/>
            <a:ext cx="1008112" cy="2229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91000" y="1702180"/>
            <a:ext cx="8352928" cy="338554"/>
          </a:xfrm>
          <a:prstGeom prst="rect">
            <a:avLst/>
          </a:prstGeom>
        </p:spPr>
        <p:txBody>
          <a:bodyPr wrap="square">
            <a:spAutoFit/>
          </a:bodyPr>
          <a:lstStyle/>
          <a:p>
            <a:pPr marL="342900" lvl="0" indent="-342900" fontAlgn="base">
              <a:spcBef>
                <a:spcPct val="20000"/>
              </a:spcBef>
              <a:spcAft>
                <a:spcPct val="0"/>
              </a:spcAft>
            </a:pPr>
            <a:r>
              <a:rPr lang="en-GB" sz="1600" i="1" kern="0" dirty="0" smtClean="0">
                <a:solidFill>
                  <a:srgbClr val="000000"/>
                </a:solidFill>
              </a:rPr>
              <a:t>In groups of three sort the following into the two categories: death and disappearance</a:t>
            </a:r>
            <a:endParaRPr lang="en-GB" sz="1600" kern="0" dirty="0">
              <a:solidFill>
                <a:srgbClr val="000000"/>
              </a:solidFill>
            </a:endParaRPr>
          </a:p>
        </p:txBody>
      </p:sp>
      <p:sp>
        <p:nvSpPr>
          <p:cNvPr id="6" name="TextBox 5"/>
          <p:cNvSpPr txBox="1"/>
          <p:nvPr/>
        </p:nvSpPr>
        <p:spPr>
          <a:xfrm>
            <a:off x="4860032" y="2348880"/>
            <a:ext cx="3456384" cy="341632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NZ" sz="1600" dirty="0" smtClean="0"/>
              <a:t>Only </a:t>
            </a:r>
            <a:r>
              <a:rPr lang="en-NZ" sz="1600" dirty="0"/>
              <a:t>open question with no </a:t>
            </a:r>
            <a:r>
              <a:rPr lang="en-NZ" sz="1600" dirty="0" smtClean="0"/>
              <a:t>answers</a:t>
            </a:r>
          </a:p>
          <a:p>
            <a:pPr marL="285750" lvl="0" indent="-285750">
              <a:lnSpc>
                <a:spcPct val="150000"/>
              </a:lnSpc>
              <a:buFont typeface="Arial" panose="020B0604020202020204" pitchFamily="34" charset="0"/>
              <a:buChar char="•"/>
            </a:pPr>
            <a:r>
              <a:rPr lang="en-NZ" sz="1600" dirty="0" smtClean="0"/>
              <a:t>No </a:t>
            </a:r>
            <a:r>
              <a:rPr lang="en-NZ" sz="1600" dirty="0"/>
              <a:t>evidence of death or life</a:t>
            </a:r>
            <a:endParaRPr lang="en-GB" sz="1600" dirty="0"/>
          </a:p>
          <a:p>
            <a:pPr marL="285750" lvl="0" indent="-285750">
              <a:lnSpc>
                <a:spcPct val="150000"/>
              </a:lnSpc>
              <a:buFont typeface="Arial" panose="020B0604020202020204" pitchFamily="34" charset="0"/>
              <a:buChar char="•"/>
            </a:pPr>
            <a:r>
              <a:rPr lang="en-NZ" sz="1600" dirty="0" smtClean="0"/>
              <a:t>No </a:t>
            </a:r>
            <a:r>
              <a:rPr lang="en-NZ" sz="1600" dirty="0"/>
              <a:t>rituals </a:t>
            </a:r>
            <a:endParaRPr lang="en-GB" sz="1600" dirty="0"/>
          </a:p>
          <a:p>
            <a:pPr marL="285750" lvl="0" indent="-285750">
              <a:lnSpc>
                <a:spcPct val="150000"/>
              </a:lnSpc>
              <a:buFont typeface="Arial" panose="020B0604020202020204" pitchFamily="34" charset="0"/>
              <a:buChar char="•"/>
            </a:pPr>
            <a:r>
              <a:rPr lang="en-NZ" sz="1600" dirty="0" smtClean="0"/>
              <a:t>Ambiguous </a:t>
            </a:r>
            <a:r>
              <a:rPr lang="da-DK" sz="1600" dirty="0" smtClean="0"/>
              <a:t>situation (</a:t>
            </a:r>
            <a:r>
              <a:rPr lang="da-DK" sz="1600" dirty="0" err="1" smtClean="0"/>
              <a:t>search</a:t>
            </a:r>
            <a:r>
              <a:rPr lang="da-DK" sz="1600" dirty="0"/>
              <a:t>,</a:t>
            </a:r>
            <a:r>
              <a:rPr lang="da-DK" sz="1600" dirty="0" smtClean="0"/>
              <a:t> </a:t>
            </a:r>
            <a:r>
              <a:rPr lang="en-GB" sz="1600" dirty="0" smtClean="0"/>
              <a:t>wait or move on</a:t>
            </a:r>
            <a:r>
              <a:rPr lang="da-DK" sz="1600" dirty="0" smtClean="0"/>
              <a:t>?)</a:t>
            </a:r>
            <a:endParaRPr lang="en-GB" sz="1600" dirty="0"/>
          </a:p>
          <a:p>
            <a:pPr marL="285750" indent="-285750">
              <a:lnSpc>
                <a:spcPct val="150000"/>
              </a:lnSpc>
              <a:buFont typeface="Arial" panose="020B0604020202020204" pitchFamily="34" charset="0"/>
              <a:buChar char="•"/>
            </a:pPr>
            <a:r>
              <a:rPr lang="en-NZ" sz="1600" dirty="0" smtClean="0"/>
              <a:t>Unclear</a:t>
            </a:r>
            <a:r>
              <a:rPr lang="en-GB" sz="1600" dirty="0" smtClean="0"/>
              <a:t> </a:t>
            </a:r>
            <a:r>
              <a:rPr lang="en-NZ" sz="1600" dirty="0"/>
              <a:t>s</a:t>
            </a:r>
            <a:r>
              <a:rPr lang="en-NZ" sz="1600" dirty="0" smtClean="0"/>
              <a:t>ocial </a:t>
            </a:r>
            <a:r>
              <a:rPr lang="en-NZ" sz="1600" dirty="0"/>
              <a:t>role </a:t>
            </a:r>
            <a:r>
              <a:rPr lang="en-NZ" sz="1600" dirty="0" smtClean="0"/>
              <a:t>(i.e. wife or widow?)</a:t>
            </a:r>
          </a:p>
          <a:p>
            <a:pPr marL="285750" indent="-285750">
              <a:lnSpc>
                <a:spcPct val="150000"/>
              </a:lnSpc>
              <a:buFont typeface="Arial" panose="020B0604020202020204" pitchFamily="34" charset="0"/>
              <a:buChar char="•"/>
            </a:pPr>
            <a:r>
              <a:rPr lang="en-NZ" sz="1600" dirty="0" smtClean="0"/>
              <a:t>No </a:t>
            </a:r>
            <a:r>
              <a:rPr lang="en-NZ" sz="1600" dirty="0"/>
              <a:t>social or religious norms </a:t>
            </a:r>
          </a:p>
        </p:txBody>
      </p:sp>
    </p:spTree>
    <p:extLst>
      <p:ext uri="{BB962C8B-B14F-4D97-AF65-F5344CB8AC3E}">
        <p14:creationId xmlns:p14="http://schemas.microsoft.com/office/powerpoint/2010/main" val="11234780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405_pp_trainers_A1B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554163"/>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a:xfrm>
            <a:off x="381000" y="457200"/>
            <a:ext cx="8007424" cy="1066800"/>
          </a:xfrm>
        </p:spPr>
        <p:txBody>
          <a:bodyPr/>
          <a:lstStyle/>
          <a:p>
            <a:r>
              <a:rPr lang="en-GB" dirty="0" smtClean="0"/>
              <a:t>Grief</a:t>
            </a:r>
            <a:endParaRPr lang="en-GB" dirty="0"/>
          </a:p>
        </p:txBody>
      </p:sp>
      <p:sp>
        <p:nvSpPr>
          <p:cNvPr id="2" name="Content Placeholder 1"/>
          <p:cNvSpPr>
            <a:spLocks noGrp="1"/>
          </p:cNvSpPr>
          <p:nvPr>
            <p:ph idx="1"/>
          </p:nvPr>
        </p:nvSpPr>
        <p:spPr>
          <a:xfrm>
            <a:off x="395536" y="1700808"/>
            <a:ext cx="7992888" cy="4343400"/>
          </a:xfrm>
        </p:spPr>
        <p:txBody>
          <a:bodyPr/>
          <a:lstStyle/>
          <a:p>
            <a:pPr>
              <a:lnSpc>
                <a:spcPct val="150000"/>
              </a:lnSpc>
            </a:pPr>
            <a:r>
              <a:rPr lang="en-GB" dirty="0" smtClean="0"/>
              <a:t>Grief</a:t>
            </a:r>
          </a:p>
          <a:p>
            <a:pPr>
              <a:lnSpc>
                <a:spcPct val="150000"/>
              </a:lnSpc>
              <a:buFont typeface="Arial" panose="020B0604020202020204" pitchFamily="34" charset="0"/>
              <a:buChar char="•"/>
            </a:pPr>
            <a:r>
              <a:rPr lang="en-GB" dirty="0"/>
              <a:t>i</a:t>
            </a:r>
            <a:r>
              <a:rPr lang="en-GB" dirty="0" smtClean="0"/>
              <a:t>s a </a:t>
            </a:r>
            <a:r>
              <a:rPr lang="en-GB" dirty="0"/>
              <a:t>normal psychological reaction to loss of any </a:t>
            </a:r>
            <a:r>
              <a:rPr lang="en-GB" dirty="0" smtClean="0"/>
              <a:t>kind</a:t>
            </a:r>
          </a:p>
          <a:p>
            <a:pPr>
              <a:lnSpc>
                <a:spcPct val="150000"/>
              </a:lnSpc>
              <a:buFont typeface="Arial" panose="020B0604020202020204" pitchFamily="34" charset="0"/>
              <a:buChar char="•"/>
            </a:pPr>
            <a:r>
              <a:rPr lang="en-GB" dirty="0"/>
              <a:t>i</a:t>
            </a:r>
            <a:r>
              <a:rPr lang="en-GB" dirty="0" smtClean="0"/>
              <a:t>s a </a:t>
            </a:r>
            <a:r>
              <a:rPr lang="en-GB" dirty="0"/>
              <a:t>natural but painful process that allows the affected person to release the pain associated with what has been </a:t>
            </a:r>
            <a:r>
              <a:rPr lang="en-GB" dirty="0" smtClean="0"/>
              <a:t>lost </a:t>
            </a:r>
            <a:endParaRPr lang="en-GB" dirty="0"/>
          </a:p>
          <a:p>
            <a:pPr>
              <a:lnSpc>
                <a:spcPct val="150000"/>
              </a:lnSpc>
              <a:buFont typeface="Arial" panose="020B0604020202020204" pitchFamily="34" charset="0"/>
              <a:buChar char="•"/>
            </a:pPr>
            <a:r>
              <a:rPr lang="en-GB" dirty="0" smtClean="0"/>
              <a:t>involves </a:t>
            </a:r>
            <a:r>
              <a:rPr lang="en-GB" dirty="0"/>
              <a:t>a process of acceptance and adjustment, leading to a stabilization of emotion and routine, and a turning to the future and moving on. </a:t>
            </a:r>
            <a:endParaRPr lang="en-GB" dirty="0" smtClean="0"/>
          </a:p>
          <a:p>
            <a:pPr marL="0" indent="0">
              <a:lnSpc>
                <a:spcPct val="150000"/>
              </a:lnSpc>
            </a:pPr>
            <a:endParaRPr lang="en-GB" dirty="0" smtClean="0"/>
          </a:p>
          <a:p>
            <a:pPr marL="0" indent="0">
              <a:lnSpc>
                <a:spcPct val="150000"/>
              </a:lnSpc>
            </a:pPr>
            <a:r>
              <a:rPr lang="en-GB" i="1" dirty="0" smtClean="0"/>
              <a:t>It </a:t>
            </a:r>
            <a:r>
              <a:rPr lang="en-GB" i="1" dirty="0"/>
              <a:t>is important to keep in mind that the objective of the grieving process is not to forget the missing or deceased person, but to remember him or her in a way that causes less pain. </a:t>
            </a:r>
            <a:endParaRPr lang="da-DK" i="1" dirty="0"/>
          </a:p>
          <a:p>
            <a:pPr>
              <a:lnSpc>
                <a:spcPct val="150000"/>
              </a:lnSpc>
            </a:pPr>
            <a:endParaRPr lang="da-DK" dirty="0" smtClean="0"/>
          </a:p>
        </p:txBody>
      </p:sp>
      <p:pic>
        <p:nvPicPr>
          <p:cNvPr id="8" name="Picture 3" descr="T:\Reference Centre\3. Communications\5. Graphics, Logos &amp; Illustrations\Logos\PS Centre Logos\PSCentreLOGO_white\centre-logo-transpare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3002" y="120105"/>
            <a:ext cx="1008112" cy="222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1079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405_pp_trainers_A1B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554163"/>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a:xfrm>
            <a:off x="381000" y="457200"/>
            <a:ext cx="8007424" cy="1066800"/>
          </a:xfrm>
        </p:spPr>
        <p:txBody>
          <a:bodyPr/>
          <a:lstStyle/>
          <a:p>
            <a:r>
              <a:rPr lang="en-GB" dirty="0" smtClean="0"/>
              <a:t>Supporting </a:t>
            </a:r>
            <a:r>
              <a:rPr lang="en-GB" dirty="0"/>
              <a:t>people in their grief </a:t>
            </a:r>
          </a:p>
        </p:txBody>
      </p:sp>
      <p:sp>
        <p:nvSpPr>
          <p:cNvPr id="2" name="Content Placeholder 1"/>
          <p:cNvSpPr>
            <a:spLocks noGrp="1"/>
          </p:cNvSpPr>
          <p:nvPr>
            <p:ph idx="1"/>
          </p:nvPr>
        </p:nvSpPr>
        <p:spPr>
          <a:xfrm>
            <a:off x="395536" y="1700808"/>
            <a:ext cx="8568952" cy="4343400"/>
          </a:xfrm>
        </p:spPr>
        <p:txBody>
          <a:bodyPr/>
          <a:lstStyle/>
          <a:p>
            <a:pPr>
              <a:lnSpc>
                <a:spcPct val="150000"/>
              </a:lnSpc>
            </a:pPr>
            <a:r>
              <a:rPr lang="en-GB" dirty="0" smtClean="0"/>
              <a:t>Supporting people in their grief needs </a:t>
            </a:r>
            <a:r>
              <a:rPr lang="en-GB" dirty="0"/>
              <a:t>to be adapted to each individual situation </a:t>
            </a:r>
            <a:r>
              <a:rPr lang="en-GB" dirty="0" smtClean="0"/>
              <a:t>and</a:t>
            </a:r>
          </a:p>
          <a:p>
            <a:pPr>
              <a:lnSpc>
                <a:spcPct val="150000"/>
              </a:lnSpc>
            </a:pPr>
            <a:r>
              <a:rPr lang="en-GB" dirty="0" smtClean="0"/>
              <a:t>to </a:t>
            </a:r>
            <a:r>
              <a:rPr lang="en-GB" dirty="0"/>
              <a:t>the specific cultural frame of </a:t>
            </a:r>
            <a:r>
              <a:rPr lang="en-GB" dirty="0" smtClean="0"/>
              <a:t>reference.</a:t>
            </a:r>
            <a:r>
              <a:rPr lang="da-DK" dirty="0"/>
              <a:t> </a:t>
            </a:r>
            <a:r>
              <a:rPr lang="en-GB" dirty="0" smtClean="0"/>
              <a:t>It </a:t>
            </a:r>
            <a:r>
              <a:rPr lang="en-GB" dirty="0"/>
              <a:t>is crucial to allow people to react in their own </a:t>
            </a:r>
            <a:endParaRPr lang="en-GB" dirty="0" smtClean="0"/>
          </a:p>
          <a:p>
            <a:pPr>
              <a:lnSpc>
                <a:spcPct val="150000"/>
              </a:lnSpc>
            </a:pPr>
            <a:r>
              <a:rPr lang="en-GB" dirty="0" smtClean="0"/>
              <a:t>way </a:t>
            </a:r>
            <a:r>
              <a:rPr lang="en-GB" dirty="0"/>
              <a:t>to what they have lost. </a:t>
            </a:r>
          </a:p>
          <a:p>
            <a:pPr>
              <a:lnSpc>
                <a:spcPct val="150000"/>
              </a:lnSpc>
            </a:pPr>
            <a:endParaRPr lang="en-GB" dirty="0" smtClean="0"/>
          </a:p>
          <a:p>
            <a:pPr lvl="0">
              <a:lnSpc>
                <a:spcPct val="150000"/>
              </a:lnSpc>
            </a:pPr>
            <a:r>
              <a:rPr lang="en-GB" dirty="0" smtClean="0"/>
              <a:t>Their </a:t>
            </a:r>
            <a:r>
              <a:rPr lang="en-GB" dirty="0"/>
              <a:t>reactions will be influenced by a number of </a:t>
            </a:r>
            <a:r>
              <a:rPr lang="en-GB" dirty="0" smtClean="0"/>
              <a:t>factors:</a:t>
            </a:r>
          </a:p>
          <a:p>
            <a:pPr lvl="0">
              <a:lnSpc>
                <a:spcPct val="150000"/>
              </a:lnSpc>
              <a:buFont typeface="Arial" panose="020B0604020202020204" pitchFamily="34" charset="0"/>
              <a:buChar char="•"/>
            </a:pPr>
            <a:r>
              <a:rPr lang="en-GB" dirty="0" smtClean="0"/>
              <a:t>their </a:t>
            </a:r>
            <a:r>
              <a:rPr lang="en-GB" dirty="0"/>
              <a:t>relationship to the lost </a:t>
            </a:r>
            <a:r>
              <a:rPr lang="en-GB" dirty="0" smtClean="0"/>
              <a:t>person</a:t>
            </a:r>
          </a:p>
          <a:p>
            <a:pPr lvl="0">
              <a:lnSpc>
                <a:spcPct val="150000"/>
              </a:lnSpc>
              <a:buFont typeface="Arial" panose="020B0604020202020204" pitchFamily="34" charset="0"/>
              <a:buChar char="•"/>
            </a:pPr>
            <a:r>
              <a:rPr lang="en-GB" dirty="0" smtClean="0"/>
              <a:t>the </a:t>
            </a:r>
            <a:r>
              <a:rPr lang="en-GB" dirty="0"/>
              <a:t>circumstances of the </a:t>
            </a:r>
            <a:r>
              <a:rPr lang="en-GB" dirty="0" smtClean="0"/>
              <a:t>loss </a:t>
            </a:r>
          </a:p>
          <a:p>
            <a:pPr lvl="0">
              <a:lnSpc>
                <a:spcPct val="150000"/>
              </a:lnSpc>
              <a:buFont typeface="Arial" panose="020B0604020202020204" pitchFamily="34" charset="0"/>
              <a:buChar char="•"/>
            </a:pPr>
            <a:r>
              <a:rPr lang="en-GB" dirty="0" smtClean="0"/>
              <a:t>their </a:t>
            </a:r>
            <a:r>
              <a:rPr lang="en-GB" dirty="0"/>
              <a:t>own character traits </a:t>
            </a:r>
          </a:p>
          <a:p>
            <a:pPr lvl="0">
              <a:lnSpc>
                <a:spcPct val="150000"/>
              </a:lnSpc>
              <a:buFont typeface="Arial" panose="020B0604020202020204" pitchFamily="34" charset="0"/>
              <a:buChar char="•"/>
            </a:pPr>
            <a:r>
              <a:rPr lang="en-GB" dirty="0" smtClean="0"/>
              <a:t>the </a:t>
            </a:r>
            <a:r>
              <a:rPr lang="en-GB" dirty="0"/>
              <a:t>social and cultural environment.</a:t>
            </a:r>
            <a:endParaRPr lang="da-DK" dirty="0"/>
          </a:p>
          <a:p>
            <a:pPr>
              <a:lnSpc>
                <a:spcPct val="150000"/>
              </a:lnSpc>
            </a:pPr>
            <a:r>
              <a:rPr lang="en-GB" b="1" dirty="0"/>
              <a:t> </a:t>
            </a:r>
            <a:endParaRPr lang="da-DK" dirty="0"/>
          </a:p>
        </p:txBody>
      </p:sp>
      <p:pic>
        <p:nvPicPr>
          <p:cNvPr id="8" name="Picture 3" descr="T:\Reference Centre\3. Communications\5. Graphics, Logos &amp; Illustrations\Logos\PS Centre Logos\PSCentreLOGO_white\centre-logo-transpare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3002" y="120105"/>
            <a:ext cx="1008112" cy="222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0994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405_pp_trainers_A1B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554163"/>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p:txBody>
          <a:bodyPr/>
          <a:lstStyle/>
          <a:p>
            <a:r>
              <a:rPr lang="en-GB" sz="3600" dirty="0" smtClean="0"/>
              <a:t>Learning objectives</a:t>
            </a:r>
            <a:endParaRPr lang="en-GB" altLang="da-DK" sz="3600" dirty="0"/>
          </a:p>
        </p:txBody>
      </p:sp>
      <p:sp>
        <p:nvSpPr>
          <p:cNvPr id="6147" name="Rectangle 3"/>
          <p:cNvSpPr>
            <a:spLocks noGrp="1" noChangeArrowheads="1"/>
          </p:cNvSpPr>
          <p:nvPr>
            <p:ph type="body" idx="1"/>
          </p:nvPr>
        </p:nvSpPr>
        <p:spPr/>
        <p:txBody>
          <a:bodyPr/>
          <a:lstStyle/>
          <a:p>
            <a:pPr>
              <a:lnSpc>
                <a:spcPct val="150000"/>
              </a:lnSpc>
            </a:pPr>
            <a:r>
              <a:rPr lang="en-GB" altLang="da-DK" dirty="0" smtClean="0"/>
              <a:t>The training will enable you to: </a:t>
            </a:r>
          </a:p>
          <a:p>
            <a:pPr>
              <a:lnSpc>
                <a:spcPct val="150000"/>
              </a:lnSpc>
            </a:pPr>
            <a:r>
              <a:rPr lang="en-GB" altLang="da-DK" dirty="0" smtClean="0"/>
              <a:t>•	understand psychological and social reactions to separation</a:t>
            </a:r>
          </a:p>
          <a:p>
            <a:pPr>
              <a:lnSpc>
                <a:spcPct val="150000"/>
              </a:lnSpc>
              <a:buFont typeface="Arial" panose="020B0604020202020204" pitchFamily="34" charset="0"/>
              <a:buChar char="•"/>
            </a:pPr>
            <a:r>
              <a:rPr lang="en-GB" altLang="da-DK" dirty="0" smtClean="0"/>
              <a:t>recognize and support people who have been separated from family members with sensitivity and in line with local customs</a:t>
            </a:r>
          </a:p>
          <a:p>
            <a:pPr>
              <a:lnSpc>
                <a:spcPct val="150000"/>
              </a:lnSpc>
              <a:buFont typeface="Arial" panose="020B0604020202020204" pitchFamily="34" charset="0"/>
              <a:buChar char="•"/>
            </a:pPr>
            <a:r>
              <a:rPr lang="en-GB" altLang="da-DK" dirty="0" smtClean="0"/>
              <a:t>take care of yourself in your work.</a:t>
            </a:r>
          </a:p>
          <a:p>
            <a:endParaRPr lang="en-GB" altLang="da-DK" dirty="0"/>
          </a:p>
        </p:txBody>
      </p:sp>
      <p:pic>
        <p:nvPicPr>
          <p:cNvPr id="6" name="Picture 3" descr="T:\Reference Centre\3. Communications\5. Graphics, Logos &amp; Illustrations\Logos\PS Centre Logos\PSCentreLOGO_white\centre-logo-transpare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3002" y="120105"/>
            <a:ext cx="1008112" cy="222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3826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405_pp_trainers_A1B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554163"/>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a:xfrm>
            <a:off x="381000" y="457200"/>
            <a:ext cx="8007424" cy="1066800"/>
          </a:xfrm>
        </p:spPr>
        <p:txBody>
          <a:bodyPr/>
          <a:lstStyle/>
          <a:p>
            <a:r>
              <a:rPr lang="da-DK" sz="3600" dirty="0" smtClean="0"/>
              <a:t>Lunch break</a:t>
            </a:r>
            <a:endParaRPr lang="en-GB" sz="3600" dirty="0"/>
          </a:p>
        </p:txBody>
      </p:sp>
      <p:pic>
        <p:nvPicPr>
          <p:cNvPr id="6" name="Picture 3" descr="T:\Reference Centre\3. Communications\5. Graphics, Logos &amp; Illustrations\Logos\PS Centre Logos\PSCentreLOGO_white\centre-logo-transpare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3002" y="120105"/>
            <a:ext cx="1008112" cy="22298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683568" y="1916832"/>
            <a:ext cx="5616624" cy="3924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06798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405_pp_trainers_A1B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554163"/>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a:xfrm>
            <a:off x="381000" y="457200"/>
            <a:ext cx="8511480" cy="1066800"/>
          </a:xfrm>
        </p:spPr>
        <p:txBody>
          <a:bodyPr/>
          <a:lstStyle/>
          <a:p>
            <a:r>
              <a:rPr lang="en-GB" dirty="0" smtClean="0"/>
              <a:t>Session 4: Supporting people who have been separated</a:t>
            </a:r>
            <a:endParaRPr lang="en-GB" dirty="0"/>
          </a:p>
        </p:txBody>
      </p:sp>
      <p:pic>
        <p:nvPicPr>
          <p:cNvPr id="7" name="Picture 3" descr="T:\Reference Centre\3. Communications\5. Graphics, Logos &amp; Illustrations\Logos\PS Centre Logos\PSCentreLOGO_white\centre-logo-transpare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3002" y="120105"/>
            <a:ext cx="1008112" cy="222986"/>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611560" y="1772816"/>
            <a:ext cx="5930676" cy="4508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21957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405_pp_trainers_A1B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554163"/>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a:xfrm>
            <a:off x="381000" y="457200"/>
            <a:ext cx="8007424" cy="1066800"/>
          </a:xfrm>
        </p:spPr>
        <p:txBody>
          <a:bodyPr/>
          <a:lstStyle/>
          <a:p>
            <a:r>
              <a:rPr lang="en-GB" dirty="0" smtClean="0"/>
              <a:t>Basic helping skills</a:t>
            </a:r>
            <a:endParaRPr lang="en-GB" dirty="0"/>
          </a:p>
        </p:txBody>
      </p:sp>
      <p:pic>
        <p:nvPicPr>
          <p:cNvPr id="1027" name="Picture 3" descr="T:\Reference Centre\3. Communications\5. Graphics, Logos &amp; Illustrations\Logos\PS Centre Logos\PSCentreLOGO_white\centre-logo-transpare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6336" y="116632"/>
            <a:ext cx="1008112" cy="222986"/>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683568" y="1700808"/>
            <a:ext cx="3600400" cy="4343400"/>
          </a:xfrm>
        </p:spPr>
        <p:txBody>
          <a:bodyPr/>
          <a:lstStyle/>
          <a:p>
            <a:pPr lvl="0">
              <a:lnSpc>
                <a:spcPct val="150000"/>
              </a:lnSpc>
              <a:buFont typeface="Arial" panose="020B0604020202020204" pitchFamily="34" charset="0"/>
              <a:buChar char="•"/>
            </a:pPr>
            <a:r>
              <a:rPr lang="en-GB" dirty="0" smtClean="0"/>
              <a:t>using </a:t>
            </a:r>
            <a:r>
              <a:rPr lang="en-GB" dirty="0"/>
              <a:t>supportive </a:t>
            </a:r>
            <a:r>
              <a:rPr lang="en-GB" dirty="0" smtClean="0"/>
              <a:t>communication</a:t>
            </a:r>
            <a:endParaRPr lang="da-DK" dirty="0"/>
          </a:p>
          <a:p>
            <a:pPr lvl="0">
              <a:lnSpc>
                <a:spcPct val="150000"/>
              </a:lnSpc>
              <a:buFont typeface="Arial" panose="020B0604020202020204" pitchFamily="34" charset="0"/>
              <a:buChar char="•"/>
            </a:pPr>
            <a:r>
              <a:rPr lang="en-GB" dirty="0" smtClean="0"/>
              <a:t>providing </a:t>
            </a:r>
            <a:r>
              <a:rPr lang="en-GB" dirty="0"/>
              <a:t>a consistent member of staff or volunteer for contact with a </a:t>
            </a:r>
            <a:r>
              <a:rPr lang="en-GB" dirty="0" smtClean="0"/>
              <a:t>family, if </a:t>
            </a:r>
            <a:r>
              <a:rPr lang="en-GB" dirty="0"/>
              <a:t>at all </a:t>
            </a:r>
            <a:r>
              <a:rPr lang="en-GB" dirty="0" smtClean="0"/>
              <a:t>possible</a:t>
            </a:r>
            <a:endParaRPr lang="da-DK" dirty="0"/>
          </a:p>
          <a:p>
            <a:pPr lvl="0">
              <a:lnSpc>
                <a:spcPct val="150000"/>
              </a:lnSpc>
              <a:buFont typeface="Arial" panose="020B0604020202020204" pitchFamily="34" charset="0"/>
              <a:buChar char="•"/>
            </a:pPr>
            <a:r>
              <a:rPr lang="en-GB" dirty="0" smtClean="0"/>
              <a:t>giving </a:t>
            </a:r>
            <a:r>
              <a:rPr lang="en-GB" dirty="0"/>
              <a:t>clear explanations of the process and possible </a:t>
            </a:r>
            <a:r>
              <a:rPr lang="en-GB" dirty="0" smtClean="0"/>
              <a:t>outcomes</a:t>
            </a:r>
          </a:p>
          <a:p>
            <a:pPr>
              <a:lnSpc>
                <a:spcPct val="150000"/>
              </a:lnSpc>
              <a:buFont typeface="Arial" panose="020B0604020202020204" pitchFamily="34" charset="0"/>
              <a:buChar char="•"/>
            </a:pPr>
            <a:r>
              <a:rPr lang="en-GB" dirty="0"/>
              <a:t>keeping information confidential where </a:t>
            </a:r>
            <a:r>
              <a:rPr lang="en-GB" dirty="0" smtClean="0"/>
              <a:t>appropriate</a:t>
            </a:r>
            <a:endParaRPr lang="da-DK" dirty="0"/>
          </a:p>
          <a:p>
            <a:pPr>
              <a:lnSpc>
                <a:spcPct val="150000"/>
              </a:lnSpc>
              <a:buFont typeface="Arial" panose="020B0604020202020204" pitchFamily="34" charset="0"/>
              <a:buChar char="•"/>
            </a:pPr>
            <a:r>
              <a:rPr lang="en-GB" dirty="0" smtClean="0"/>
              <a:t>treating </a:t>
            </a:r>
            <a:r>
              <a:rPr lang="en-GB" dirty="0"/>
              <a:t>people with respect and dignity</a:t>
            </a:r>
          </a:p>
          <a:p>
            <a:endParaRPr lang="da-DK" dirty="0" smtClean="0"/>
          </a:p>
        </p:txBody>
      </p:sp>
      <p:sp>
        <p:nvSpPr>
          <p:cNvPr id="3" name="TextBox 2"/>
          <p:cNvSpPr txBox="1"/>
          <p:nvPr/>
        </p:nvSpPr>
        <p:spPr>
          <a:xfrm>
            <a:off x="4558283" y="1412776"/>
            <a:ext cx="3600400" cy="4133952"/>
          </a:xfrm>
          <a:prstGeom prst="rect">
            <a:avLst/>
          </a:prstGeom>
          <a:noFill/>
        </p:spPr>
        <p:txBody>
          <a:bodyPr wrap="square" rtlCol="0">
            <a:spAutoFit/>
          </a:bodyPr>
          <a:lstStyle/>
          <a:p>
            <a:pPr marL="342900" indent="-342900" fontAlgn="base">
              <a:spcBef>
                <a:spcPct val="20000"/>
              </a:spcBef>
              <a:spcAft>
                <a:spcPct val="0"/>
              </a:spcAft>
              <a:buFont typeface="Arial" panose="020B0604020202020204" pitchFamily="34" charset="0"/>
              <a:buChar char="•"/>
            </a:pPr>
            <a:endParaRPr lang="en-GB" sz="1600" kern="0" dirty="0" smtClean="0">
              <a:solidFill>
                <a:srgbClr val="000000"/>
              </a:solidFill>
            </a:endParaRPr>
          </a:p>
          <a:p>
            <a:pPr marL="342900" lvl="0" indent="-342900" fontAlgn="base">
              <a:lnSpc>
                <a:spcPct val="150000"/>
              </a:lnSpc>
              <a:spcBef>
                <a:spcPct val="20000"/>
              </a:spcBef>
              <a:spcAft>
                <a:spcPct val="0"/>
              </a:spcAft>
              <a:buFont typeface="Arial" panose="020B0604020202020204" pitchFamily="34" charset="0"/>
              <a:buChar char="•"/>
            </a:pPr>
            <a:r>
              <a:rPr lang="en-GB" sz="1600" kern="0" dirty="0" smtClean="0">
                <a:solidFill>
                  <a:srgbClr val="000000"/>
                </a:solidFill>
              </a:rPr>
              <a:t>keeping </a:t>
            </a:r>
            <a:r>
              <a:rPr lang="en-GB" sz="1600" kern="0" dirty="0">
                <a:solidFill>
                  <a:srgbClr val="000000"/>
                </a:solidFill>
              </a:rPr>
              <a:t>questions focused on what needs to be known   </a:t>
            </a:r>
            <a:endParaRPr lang="da-DK" sz="1600" kern="0" dirty="0">
              <a:solidFill>
                <a:srgbClr val="000000"/>
              </a:solidFill>
            </a:endParaRPr>
          </a:p>
          <a:p>
            <a:pPr marL="342900" lvl="0" indent="-342900" fontAlgn="base">
              <a:lnSpc>
                <a:spcPct val="150000"/>
              </a:lnSpc>
              <a:spcBef>
                <a:spcPct val="20000"/>
              </a:spcBef>
              <a:spcAft>
                <a:spcPct val="0"/>
              </a:spcAft>
              <a:buFont typeface="Arial" panose="020B0604020202020204" pitchFamily="34" charset="0"/>
              <a:buChar char="•"/>
            </a:pPr>
            <a:r>
              <a:rPr lang="en-GB" sz="1600" kern="0" dirty="0">
                <a:solidFill>
                  <a:srgbClr val="000000"/>
                </a:solidFill>
              </a:rPr>
              <a:t>reassuring families that their reactions are normal and understandable, given the </a:t>
            </a:r>
            <a:r>
              <a:rPr lang="en-GB" sz="1600" kern="0" dirty="0" smtClean="0">
                <a:solidFill>
                  <a:srgbClr val="000000"/>
                </a:solidFill>
              </a:rPr>
              <a:t>circumstances</a:t>
            </a:r>
            <a:endParaRPr lang="da-DK" sz="1600" kern="0" dirty="0">
              <a:solidFill>
                <a:srgbClr val="000000"/>
              </a:solidFill>
            </a:endParaRPr>
          </a:p>
          <a:p>
            <a:pPr marL="342900" lvl="0" indent="-342900" fontAlgn="base">
              <a:lnSpc>
                <a:spcPct val="150000"/>
              </a:lnSpc>
              <a:spcBef>
                <a:spcPct val="20000"/>
              </a:spcBef>
              <a:spcAft>
                <a:spcPct val="0"/>
              </a:spcAft>
              <a:buFont typeface="Arial" panose="020B0604020202020204" pitchFamily="34" charset="0"/>
              <a:buChar char="•"/>
            </a:pPr>
            <a:r>
              <a:rPr lang="en-GB" sz="1600" kern="0" dirty="0">
                <a:solidFill>
                  <a:srgbClr val="000000"/>
                </a:solidFill>
              </a:rPr>
              <a:t>providing options for participating in activities that can distract them from disturbing thoughts and feelings for a while. </a:t>
            </a:r>
            <a:endParaRPr lang="da-DK" sz="1600" kern="0" dirty="0">
              <a:solidFill>
                <a:srgbClr val="000000"/>
              </a:solidFill>
            </a:endParaRPr>
          </a:p>
        </p:txBody>
      </p:sp>
      <p:pic>
        <p:nvPicPr>
          <p:cNvPr id="7" name="Picture 3" descr="T:\Reference Centre\3. Communications\5. Graphics, Logos &amp; Illustrations\Logos\PS Centre Logos\PSCentreLOGO_white\centre-logo-transpare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3002" y="120105"/>
            <a:ext cx="1008112" cy="222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1547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405_pp_trainers_A1B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554163"/>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a:xfrm>
            <a:off x="381000" y="457200"/>
            <a:ext cx="8007424" cy="1066800"/>
          </a:xfrm>
        </p:spPr>
        <p:txBody>
          <a:bodyPr/>
          <a:lstStyle/>
          <a:p>
            <a:r>
              <a:rPr lang="en-GB" dirty="0" smtClean="0"/>
              <a:t>Basic helping skills</a:t>
            </a:r>
            <a:endParaRPr lang="en-GB" dirty="0"/>
          </a:p>
        </p:txBody>
      </p:sp>
      <p:sp>
        <p:nvSpPr>
          <p:cNvPr id="2" name="Content Placeholder 1"/>
          <p:cNvSpPr>
            <a:spLocks noGrp="1"/>
          </p:cNvSpPr>
          <p:nvPr>
            <p:ph idx="1"/>
          </p:nvPr>
        </p:nvSpPr>
        <p:spPr>
          <a:xfrm>
            <a:off x="395536" y="1700808"/>
            <a:ext cx="3816424" cy="4343400"/>
          </a:xfrm>
        </p:spPr>
        <p:txBody>
          <a:bodyPr/>
          <a:lstStyle/>
          <a:p>
            <a:pPr marL="0" lvl="0" indent="0">
              <a:lnSpc>
                <a:spcPct val="150000"/>
              </a:lnSpc>
            </a:pPr>
            <a:r>
              <a:rPr lang="en-GB" dirty="0"/>
              <a:t>Staff and volunteers can support families </a:t>
            </a:r>
            <a:r>
              <a:rPr lang="en-GB" dirty="0" smtClean="0"/>
              <a:t>by:</a:t>
            </a:r>
          </a:p>
          <a:p>
            <a:pPr lvl="0">
              <a:lnSpc>
                <a:spcPct val="150000"/>
              </a:lnSpc>
              <a:buFont typeface="Arial" panose="020B0604020202020204" pitchFamily="34" charset="0"/>
              <a:buChar char="•"/>
            </a:pPr>
            <a:r>
              <a:rPr lang="en-GB" dirty="0" smtClean="0"/>
              <a:t>Recognizing and naming </a:t>
            </a:r>
            <a:r>
              <a:rPr lang="en-GB" dirty="0"/>
              <a:t>the situation as ambiguous loss </a:t>
            </a:r>
            <a:endParaRPr lang="da-DK" dirty="0"/>
          </a:p>
          <a:p>
            <a:pPr lvl="0">
              <a:lnSpc>
                <a:spcPct val="150000"/>
              </a:lnSpc>
              <a:buFont typeface="Arial" panose="020B0604020202020204" pitchFamily="34" charset="0"/>
              <a:buChar char="•"/>
            </a:pPr>
            <a:r>
              <a:rPr lang="en-GB" dirty="0" smtClean="0"/>
              <a:t>normalising stress levels, </a:t>
            </a:r>
            <a:r>
              <a:rPr lang="en-GB" dirty="0"/>
              <a:t>confusion and sense of hopelessness </a:t>
            </a:r>
            <a:endParaRPr lang="da-DK" dirty="0"/>
          </a:p>
          <a:p>
            <a:pPr lvl="0">
              <a:lnSpc>
                <a:spcPct val="150000"/>
              </a:lnSpc>
              <a:buFont typeface="Arial" panose="020B0604020202020204" pitchFamily="34" charset="0"/>
              <a:buChar char="•"/>
            </a:pPr>
            <a:r>
              <a:rPr lang="en-GB" dirty="0"/>
              <a:t>creating opportunities for families to talk about the missing person </a:t>
            </a:r>
            <a:endParaRPr lang="da-DK" dirty="0"/>
          </a:p>
          <a:p>
            <a:pPr lvl="0">
              <a:lnSpc>
                <a:spcPct val="150000"/>
              </a:lnSpc>
              <a:buFont typeface="Arial" panose="020B0604020202020204" pitchFamily="34" charset="0"/>
              <a:buChar char="•"/>
            </a:pPr>
            <a:r>
              <a:rPr lang="en-GB" dirty="0"/>
              <a:t>looking for ways of rebuilding roles in the family and creating rituals to commemorate the missing person.</a:t>
            </a:r>
            <a:endParaRPr lang="da-DK" dirty="0"/>
          </a:p>
          <a:p>
            <a:pPr>
              <a:lnSpc>
                <a:spcPct val="150000"/>
              </a:lnSpc>
            </a:pPr>
            <a:endParaRPr lang="da-DK" dirty="0" smtClean="0"/>
          </a:p>
        </p:txBody>
      </p:sp>
      <p:pic>
        <p:nvPicPr>
          <p:cNvPr id="7" name="Picture 3" descr="T:\Reference Centre\3. Communications\5. Graphics, Logos &amp; Illustrations\Logos\PS Centre Logos\PSCentreLOGO_white\centre-logo-transpare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3002" y="120105"/>
            <a:ext cx="1008112" cy="222986"/>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402" y="1844824"/>
            <a:ext cx="4211711" cy="2810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24260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405_pp_trainers_A1B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554163"/>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a:xfrm>
            <a:off x="381000" y="457200"/>
            <a:ext cx="8007424" cy="1066800"/>
          </a:xfrm>
        </p:spPr>
        <p:txBody>
          <a:bodyPr/>
          <a:lstStyle/>
          <a:p>
            <a:r>
              <a:rPr lang="en-GB" sz="2000" dirty="0" smtClean="0"/>
              <a:t>Practising support (group </a:t>
            </a:r>
            <a:r>
              <a:rPr lang="en-GB" sz="2000" dirty="0"/>
              <a:t>work)</a:t>
            </a:r>
          </a:p>
        </p:txBody>
      </p:sp>
      <p:sp>
        <p:nvSpPr>
          <p:cNvPr id="2" name="Content Placeholder 1"/>
          <p:cNvSpPr>
            <a:spLocks noGrp="1"/>
          </p:cNvSpPr>
          <p:nvPr>
            <p:ph idx="1"/>
          </p:nvPr>
        </p:nvSpPr>
        <p:spPr>
          <a:xfrm>
            <a:off x="463563" y="1700808"/>
            <a:ext cx="8136904" cy="4343400"/>
          </a:xfrm>
        </p:spPr>
        <p:txBody>
          <a:bodyPr/>
          <a:lstStyle/>
          <a:p>
            <a:pPr>
              <a:lnSpc>
                <a:spcPct val="150000"/>
              </a:lnSpc>
            </a:pPr>
            <a:r>
              <a:rPr lang="en-GB" i="1" dirty="0"/>
              <a:t>I</a:t>
            </a:r>
            <a:r>
              <a:rPr lang="en-GB" i="1" dirty="0" smtClean="0"/>
              <a:t>n </a:t>
            </a:r>
            <a:r>
              <a:rPr lang="en-GB" i="1" dirty="0"/>
              <a:t>this activity </a:t>
            </a:r>
            <a:r>
              <a:rPr lang="en-GB" i="1" dirty="0" smtClean="0"/>
              <a:t>you </a:t>
            </a:r>
            <a:r>
              <a:rPr lang="en-GB" i="1" dirty="0"/>
              <a:t>will be doing a role play in groups of three people.</a:t>
            </a:r>
            <a:r>
              <a:rPr lang="en-GB" dirty="0"/>
              <a:t> </a:t>
            </a:r>
            <a:endParaRPr lang="en-GB" dirty="0" smtClean="0"/>
          </a:p>
          <a:p>
            <a:pPr>
              <a:lnSpc>
                <a:spcPct val="150000"/>
              </a:lnSpc>
            </a:pPr>
            <a:r>
              <a:rPr lang="en-GB" i="1" dirty="0" smtClean="0"/>
              <a:t>Read</a:t>
            </a:r>
            <a:r>
              <a:rPr lang="en-GB" i="1" dirty="0"/>
              <a:t> </a:t>
            </a:r>
            <a:r>
              <a:rPr lang="en-GB" i="1" dirty="0" smtClean="0"/>
              <a:t>the </a:t>
            </a:r>
            <a:r>
              <a:rPr lang="en-GB" i="1" dirty="0"/>
              <a:t>scenario </a:t>
            </a:r>
            <a:r>
              <a:rPr lang="en-GB" i="1" dirty="0" smtClean="0"/>
              <a:t>and divide the following roles between you:</a:t>
            </a:r>
          </a:p>
          <a:p>
            <a:pPr>
              <a:lnSpc>
                <a:spcPct val="150000"/>
              </a:lnSpc>
              <a:buFont typeface="Arial" panose="020B0604020202020204" pitchFamily="34" charset="0"/>
              <a:buChar char="•"/>
            </a:pPr>
            <a:r>
              <a:rPr lang="en-GB" dirty="0"/>
              <a:t>a</a:t>
            </a:r>
            <a:r>
              <a:rPr lang="en-GB" dirty="0" smtClean="0"/>
              <a:t> helper</a:t>
            </a:r>
          </a:p>
          <a:p>
            <a:pPr>
              <a:lnSpc>
                <a:spcPct val="150000"/>
              </a:lnSpc>
              <a:buFont typeface="Arial" panose="020B0604020202020204" pitchFamily="34" charset="0"/>
              <a:buChar char="•"/>
            </a:pPr>
            <a:r>
              <a:rPr lang="en-GB" dirty="0" smtClean="0"/>
              <a:t>a </a:t>
            </a:r>
            <a:r>
              <a:rPr lang="en-GB" dirty="0"/>
              <a:t>person who is separated from a loved one </a:t>
            </a:r>
            <a:endParaRPr lang="en-GB" dirty="0" smtClean="0"/>
          </a:p>
          <a:p>
            <a:pPr>
              <a:lnSpc>
                <a:spcPct val="150000"/>
              </a:lnSpc>
              <a:buFont typeface="Arial" panose="020B0604020202020204" pitchFamily="34" charset="0"/>
              <a:buChar char="•"/>
            </a:pPr>
            <a:r>
              <a:rPr lang="en-GB" dirty="0" smtClean="0"/>
              <a:t>an observer.</a:t>
            </a:r>
          </a:p>
          <a:p>
            <a:pPr marL="0" indent="0">
              <a:lnSpc>
                <a:spcPct val="150000"/>
              </a:lnSpc>
            </a:pPr>
            <a:endParaRPr lang="da-DK" dirty="0"/>
          </a:p>
          <a:p>
            <a:pPr marL="0" indent="0">
              <a:lnSpc>
                <a:spcPct val="150000"/>
              </a:lnSpc>
            </a:pPr>
            <a:r>
              <a:rPr lang="da-DK" i="1" dirty="0" smtClean="0"/>
              <a:t>U</a:t>
            </a:r>
            <a:r>
              <a:rPr lang="en-GB" i="1" dirty="0" smtClean="0"/>
              <a:t>se </a:t>
            </a:r>
            <a:r>
              <a:rPr lang="en-GB" i="1" dirty="0"/>
              <a:t>basic helping skills and the pointers given in </a:t>
            </a:r>
            <a:r>
              <a:rPr lang="en-GB" i="1" dirty="0" smtClean="0"/>
              <a:t>the previous slide to </a:t>
            </a:r>
            <a:r>
              <a:rPr lang="en-GB" i="1" dirty="0"/>
              <a:t>help support the person in their </a:t>
            </a:r>
            <a:r>
              <a:rPr lang="en-GB" i="1" dirty="0" smtClean="0"/>
              <a:t>uncertainty.</a:t>
            </a:r>
          </a:p>
          <a:p>
            <a:pPr>
              <a:lnSpc>
                <a:spcPct val="150000"/>
              </a:lnSpc>
              <a:buFont typeface="Arial" panose="020B0604020202020204" pitchFamily="34" charset="0"/>
              <a:buChar char="•"/>
            </a:pPr>
            <a:r>
              <a:rPr lang="en-GB" i="1" dirty="0" smtClean="0"/>
              <a:t>Spend 10 minutes doing the role play</a:t>
            </a:r>
          </a:p>
          <a:p>
            <a:pPr>
              <a:lnSpc>
                <a:spcPct val="150000"/>
              </a:lnSpc>
              <a:buFont typeface="Arial" panose="020B0604020202020204" pitchFamily="34" charset="0"/>
              <a:buChar char="•"/>
            </a:pPr>
            <a:r>
              <a:rPr lang="en-GB" i="1" dirty="0" smtClean="0"/>
              <a:t>Spend 10 minutes answering the questions</a:t>
            </a:r>
            <a:r>
              <a:rPr lang="da-DK" i="1" dirty="0" smtClean="0"/>
              <a:t> for feedback</a:t>
            </a:r>
            <a:endParaRPr lang="da-DK" i="1" dirty="0"/>
          </a:p>
          <a:p>
            <a:pPr>
              <a:lnSpc>
                <a:spcPct val="150000"/>
              </a:lnSpc>
            </a:pPr>
            <a:r>
              <a:rPr lang="en-GB" i="1" dirty="0"/>
              <a:t> </a:t>
            </a:r>
            <a:endParaRPr lang="da-DK" i="1" dirty="0"/>
          </a:p>
          <a:p>
            <a:endParaRPr lang="da-DK" dirty="0" smtClean="0"/>
          </a:p>
        </p:txBody>
      </p:sp>
      <p:pic>
        <p:nvPicPr>
          <p:cNvPr id="6" name="Picture 3" descr="T:\Reference Centre\3. Communications\5. Graphics, Logos &amp; Illustrations\Logos\PS Centre Logos\PSCentreLOGO_white\centre-logo-transpare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3002" y="120105"/>
            <a:ext cx="1008112" cy="222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3145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405_pp_trainers_A1B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554163"/>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a:xfrm>
            <a:off x="381000" y="457200"/>
            <a:ext cx="8007424" cy="1066800"/>
          </a:xfrm>
        </p:spPr>
        <p:txBody>
          <a:bodyPr/>
          <a:lstStyle/>
          <a:p>
            <a:r>
              <a:rPr lang="en-GB" dirty="0" smtClean="0"/>
              <a:t>Questions</a:t>
            </a:r>
            <a:r>
              <a:rPr lang="da-DK" dirty="0" smtClean="0"/>
              <a:t> for feedback</a:t>
            </a:r>
            <a:endParaRPr lang="en-GB" dirty="0"/>
          </a:p>
        </p:txBody>
      </p:sp>
      <p:sp>
        <p:nvSpPr>
          <p:cNvPr id="2" name="Content Placeholder 1"/>
          <p:cNvSpPr>
            <a:spLocks noGrp="1"/>
          </p:cNvSpPr>
          <p:nvPr>
            <p:ph idx="1"/>
          </p:nvPr>
        </p:nvSpPr>
        <p:spPr>
          <a:xfrm>
            <a:off x="395536" y="1700808"/>
            <a:ext cx="6858000" cy="4343400"/>
          </a:xfrm>
        </p:spPr>
        <p:txBody>
          <a:bodyPr/>
          <a:lstStyle/>
          <a:p>
            <a:pPr>
              <a:lnSpc>
                <a:spcPct val="150000"/>
              </a:lnSpc>
              <a:buFont typeface="Arial" panose="020B0604020202020204" pitchFamily="34" charset="0"/>
              <a:buChar char="•"/>
            </a:pPr>
            <a:r>
              <a:rPr lang="en-GB" dirty="0" smtClean="0"/>
              <a:t>What </a:t>
            </a:r>
            <a:r>
              <a:rPr lang="en-GB" dirty="0"/>
              <a:t>basic helping skills were used? </a:t>
            </a:r>
            <a:endParaRPr lang="da-DK" dirty="0"/>
          </a:p>
          <a:p>
            <a:pPr>
              <a:lnSpc>
                <a:spcPct val="150000"/>
              </a:lnSpc>
              <a:buFont typeface="Arial" panose="020B0604020202020204" pitchFamily="34" charset="0"/>
              <a:buChar char="•"/>
            </a:pPr>
            <a:r>
              <a:rPr lang="en-GB" dirty="0" smtClean="0"/>
              <a:t>What </a:t>
            </a:r>
            <a:r>
              <a:rPr lang="en-GB" dirty="0"/>
              <a:t>examples were there of supporting the person in their uncertainty? (</a:t>
            </a:r>
            <a:r>
              <a:rPr lang="en-GB" dirty="0" smtClean="0"/>
              <a:t>naming, normalising, creating opportunities, rebuilding roles, commemorating</a:t>
            </a:r>
            <a:r>
              <a:rPr lang="en-GB" dirty="0"/>
              <a:t>)</a:t>
            </a:r>
            <a:endParaRPr lang="da-DK" dirty="0"/>
          </a:p>
          <a:p>
            <a:pPr lvl="0">
              <a:lnSpc>
                <a:spcPct val="150000"/>
              </a:lnSpc>
              <a:buFont typeface="Arial" panose="020B0604020202020204" pitchFamily="34" charset="0"/>
              <a:buChar char="•"/>
            </a:pPr>
            <a:r>
              <a:rPr lang="en-GB" dirty="0"/>
              <a:t>What was done well?</a:t>
            </a:r>
            <a:endParaRPr lang="da-DK" dirty="0"/>
          </a:p>
          <a:p>
            <a:pPr>
              <a:lnSpc>
                <a:spcPct val="150000"/>
              </a:lnSpc>
              <a:buFont typeface="Arial" panose="020B0604020202020204" pitchFamily="34" charset="0"/>
              <a:buChar char="•"/>
            </a:pPr>
            <a:r>
              <a:rPr lang="en-GB" dirty="0"/>
              <a:t>What could have been done better? </a:t>
            </a:r>
            <a:endParaRPr lang="da-DK" dirty="0" smtClean="0"/>
          </a:p>
        </p:txBody>
      </p:sp>
      <p:pic>
        <p:nvPicPr>
          <p:cNvPr id="6" name="Picture 3" descr="T:\Reference Centre\3. Communications\5. Graphics, Logos &amp; Illustrations\Logos\PS Centre Logos\PSCentreLOGO_white\centre-logo-transpare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3002" y="120105"/>
            <a:ext cx="1008112" cy="222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3782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405_pp_trainers_A1B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554163"/>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a:xfrm>
            <a:off x="381000" y="457200"/>
            <a:ext cx="8007424" cy="1066800"/>
          </a:xfrm>
        </p:spPr>
        <p:txBody>
          <a:bodyPr/>
          <a:lstStyle/>
          <a:p>
            <a:r>
              <a:rPr lang="en-GB" dirty="0" smtClean="0"/>
              <a:t>Reunification</a:t>
            </a:r>
            <a:endParaRPr lang="en-GB" dirty="0"/>
          </a:p>
        </p:txBody>
      </p:sp>
      <p:sp>
        <p:nvSpPr>
          <p:cNvPr id="2" name="Content Placeholder 1"/>
          <p:cNvSpPr>
            <a:spLocks noGrp="1"/>
          </p:cNvSpPr>
          <p:nvPr>
            <p:ph idx="1"/>
          </p:nvPr>
        </p:nvSpPr>
        <p:spPr>
          <a:xfrm>
            <a:off x="395536" y="1700808"/>
            <a:ext cx="6858000" cy="4343400"/>
          </a:xfrm>
        </p:spPr>
        <p:txBody>
          <a:bodyPr/>
          <a:lstStyle/>
          <a:p>
            <a:r>
              <a:rPr lang="en-GB" i="1" dirty="0"/>
              <a:t> </a:t>
            </a:r>
            <a:endParaRPr lang="da-DK" i="1" dirty="0"/>
          </a:p>
        </p:txBody>
      </p:sp>
      <p:sp>
        <p:nvSpPr>
          <p:cNvPr id="3" name="Rectangle 2"/>
          <p:cNvSpPr/>
          <p:nvPr/>
        </p:nvSpPr>
        <p:spPr>
          <a:xfrm>
            <a:off x="496516" y="1700808"/>
            <a:ext cx="3931468" cy="2677656"/>
          </a:xfrm>
          <a:prstGeom prst="rect">
            <a:avLst/>
          </a:prstGeom>
        </p:spPr>
        <p:txBody>
          <a:bodyPr wrap="square">
            <a:spAutoFit/>
          </a:bodyPr>
          <a:lstStyle/>
          <a:p>
            <a:pPr marL="285750" indent="-285750">
              <a:lnSpc>
                <a:spcPct val="150000"/>
              </a:lnSpc>
              <a:buFont typeface="Arial" panose="020B0604020202020204" pitchFamily="34" charset="0"/>
              <a:buChar char="•"/>
            </a:pPr>
            <a:r>
              <a:rPr lang="en-US" sz="1600" dirty="0"/>
              <a:t>Re-establishment of </a:t>
            </a:r>
            <a:r>
              <a:rPr lang="en-US" sz="1600" dirty="0" smtClean="0"/>
              <a:t>contact</a:t>
            </a:r>
          </a:p>
          <a:p>
            <a:pPr marL="285750" indent="-285750">
              <a:lnSpc>
                <a:spcPct val="150000"/>
              </a:lnSpc>
              <a:buFont typeface="Arial" panose="020B0604020202020204" pitchFamily="34" charset="0"/>
              <a:buChar char="•"/>
            </a:pPr>
            <a:r>
              <a:rPr lang="en-US" sz="1600" dirty="0" smtClean="0"/>
              <a:t>Identity </a:t>
            </a:r>
            <a:r>
              <a:rPr lang="en-US" sz="1600" dirty="0"/>
              <a:t>and kinship </a:t>
            </a:r>
          </a:p>
          <a:p>
            <a:pPr marL="285750" indent="-285750">
              <a:lnSpc>
                <a:spcPct val="150000"/>
              </a:lnSpc>
              <a:buFont typeface="Arial" panose="020B0604020202020204" pitchFamily="34" charset="0"/>
              <a:buChar char="•"/>
            </a:pPr>
            <a:r>
              <a:rPr lang="en-US" sz="1600" dirty="0" smtClean="0"/>
              <a:t>Mutual consent</a:t>
            </a:r>
          </a:p>
          <a:p>
            <a:pPr marL="285750" indent="-285750">
              <a:lnSpc>
                <a:spcPct val="150000"/>
              </a:lnSpc>
              <a:buFont typeface="Arial" panose="020B0604020202020204" pitchFamily="34" charset="0"/>
              <a:buChar char="•"/>
            </a:pPr>
            <a:r>
              <a:rPr lang="en-US" sz="1600" dirty="0" smtClean="0"/>
              <a:t>Assessment </a:t>
            </a:r>
            <a:r>
              <a:rPr lang="en-US" sz="1600" dirty="0"/>
              <a:t>of best interests </a:t>
            </a:r>
          </a:p>
          <a:p>
            <a:pPr marL="285750" indent="-285750">
              <a:lnSpc>
                <a:spcPct val="150000"/>
              </a:lnSpc>
              <a:buFont typeface="Arial" panose="020B0604020202020204" pitchFamily="34" charset="0"/>
              <a:buChar char="•"/>
            </a:pPr>
            <a:r>
              <a:rPr lang="en-US" sz="1600" dirty="0" smtClean="0"/>
              <a:t>Primacy </a:t>
            </a:r>
            <a:r>
              <a:rPr lang="en-US" sz="1600" dirty="0"/>
              <a:t>of </a:t>
            </a:r>
            <a:r>
              <a:rPr lang="en-US" sz="1600" dirty="0" smtClean="0"/>
              <a:t>safety</a:t>
            </a:r>
          </a:p>
          <a:p>
            <a:pPr marL="285750" indent="-285750">
              <a:lnSpc>
                <a:spcPct val="150000"/>
              </a:lnSpc>
              <a:buFont typeface="Arial" panose="020B0604020202020204" pitchFamily="34" charset="0"/>
              <a:buChar char="•"/>
            </a:pPr>
            <a:r>
              <a:rPr lang="en-US" sz="1600" dirty="0" smtClean="0"/>
              <a:t>Logistical support</a:t>
            </a:r>
          </a:p>
          <a:p>
            <a:pPr marL="285750" indent="-285750">
              <a:lnSpc>
                <a:spcPct val="150000"/>
              </a:lnSpc>
              <a:buFont typeface="Arial" panose="020B0604020202020204" pitchFamily="34" charset="0"/>
              <a:buChar char="•"/>
            </a:pPr>
            <a:r>
              <a:rPr lang="en-US" sz="1600" dirty="0" smtClean="0"/>
              <a:t>Authorization </a:t>
            </a:r>
            <a:r>
              <a:rPr lang="en-US" sz="1600" dirty="0"/>
              <a:t>of the </a:t>
            </a:r>
            <a:r>
              <a:rPr lang="en-US" sz="1600" dirty="0" smtClean="0"/>
              <a:t>authorities.</a:t>
            </a:r>
            <a:endParaRPr lang="en-US" sz="1600" dirty="0"/>
          </a:p>
        </p:txBody>
      </p:sp>
      <p:pic>
        <p:nvPicPr>
          <p:cNvPr id="8" name="Picture 3" descr="T:\Reference Centre\3. Communications\5. Graphics, Logos &amp; Illustrations\Logos\PS Centre Logos\PSCentreLOGO_white\centre-logo-transpare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3002" y="120105"/>
            <a:ext cx="1008112" cy="222986"/>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844824"/>
            <a:ext cx="4211710" cy="2810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62974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405_pp_trainers_A1B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554163"/>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a:xfrm>
            <a:off x="381000" y="457200"/>
            <a:ext cx="8007424" cy="1066800"/>
          </a:xfrm>
        </p:spPr>
        <p:txBody>
          <a:bodyPr/>
          <a:lstStyle/>
          <a:p>
            <a:r>
              <a:rPr lang="da-DK" sz="3600" dirty="0"/>
              <a:t>B</a:t>
            </a:r>
            <a:r>
              <a:rPr lang="da-DK" sz="3600" dirty="0" smtClean="0"/>
              <a:t>reak</a:t>
            </a:r>
            <a:endParaRPr lang="en-GB" sz="3600" dirty="0"/>
          </a:p>
        </p:txBody>
      </p:sp>
      <p:sp>
        <p:nvSpPr>
          <p:cNvPr id="2" name="Content Placeholder 1"/>
          <p:cNvSpPr>
            <a:spLocks noGrp="1"/>
          </p:cNvSpPr>
          <p:nvPr>
            <p:ph idx="1"/>
          </p:nvPr>
        </p:nvSpPr>
        <p:spPr>
          <a:xfrm>
            <a:off x="395536" y="1700808"/>
            <a:ext cx="6858000" cy="4343400"/>
          </a:xfrm>
        </p:spPr>
        <p:txBody>
          <a:bodyPr/>
          <a:lstStyle/>
          <a:p>
            <a:r>
              <a:rPr lang="en-GB" i="1" dirty="0"/>
              <a:t> </a:t>
            </a:r>
            <a:endParaRPr lang="da-DK" i="1" dirty="0"/>
          </a:p>
        </p:txBody>
      </p:sp>
      <p:pic>
        <p:nvPicPr>
          <p:cNvPr id="6" name="Picture 3" descr="T:\Reference Centre\3. Communications\5. Graphics, Logos &amp; Illustrations\Logos\PS Centre Logos\PSCentreLOGO_white\centre-logo-transpare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3002" y="120105"/>
            <a:ext cx="1008112" cy="22298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1" y="1988840"/>
            <a:ext cx="5610101"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91418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405_pp_trainers_A1B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554163"/>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a:xfrm>
            <a:off x="381000" y="457200"/>
            <a:ext cx="8007424" cy="1066800"/>
          </a:xfrm>
        </p:spPr>
        <p:txBody>
          <a:bodyPr/>
          <a:lstStyle/>
          <a:p>
            <a:r>
              <a:rPr lang="en-GB" sz="3200" dirty="0" smtClean="0"/>
              <a:t>Session 5: Self-care </a:t>
            </a:r>
            <a:endParaRPr lang="en-GB" sz="3200" dirty="0"/>
          </a:p>
        </p:txBody>
      </p:sp>
      <p:pic>
        <p:nvPicPr>
          <p:cNvPr id="7" name="Picture 3" descr="T:\Reference Centre\3. Communications\5. Graphics, Logos &amp; Illustrations\Logos\PS Centre Logos\PSCentreLOGO_white\centre-logo-transpare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3002" y="120105"/>
            <a:ext cx="1008112" cy="222986"/>
          </a:xfrm>
          <a:prstGeom prst="rect">
            <a:avLst/>
          </a:prstGeom>
          <a:noFill/>
          <a:extLst>
            <a:ext uri="{909E8E84-426E-40DD-AFC4-6F175D3DCCD1}">
              <a14:hiddenFill xmlns:a14="http://schemas.microsoft.com/office/drawing/2010/main">
                <a:solidFill>
                  <a:srgbClr val="FFFFFF"/>
                </a:solidFill>
              </a14:hiddenFill>
            </a:ext>
          </a:extLst>
        </p:spPr>
      </p:pic>
      <p:pic>
        <p:nvPicPr>
          <p:cNvPr id="3" name="Pladsholder til indhold 2" descr="29. Self-care-alt-SDN0254.jpg"/>
          <p:cNvPicPr>
            <a:picLocks noGrp="1" noChangeAspect="1"/>
          </p:cNvPicPr>
          <p:nvPr>
            <p:ph idx="1"/>
          </p:nvPr>
        </p:nvPicPr>
        <p:blipFill>
          <a:blip r:embed="rId5" cstate="print">
            <a:extLst>
              <a:ext uri="{28A0092B-C50C-407E-A947-70E740481C1C}">
                <a14:useLocalDpi xmlns:a14="http://schemas.microsoft.com/office/drawing/2010/main" val="0"/>
              </a:ext>
            </a:extLst>
          </a:blip>
          <a:srcRect t="2500" b="2500"/>
          <a:stretch>
            <a:fillRect/>
          </a:stretch>
        </p:blipFill>
        <p:spPr/>
      </p:pic>
    </p:spTree>
    <p:extLst>
      <p:ext uri="{BB962C8B-B14F-4D97-AF65-F5344CB8AC3E}">
        <p14:creationId xmlns:p14="http://schemas.microsoft.com/office/powerpoint/2010/main" val="36460996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405_pp_trainers_A1B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554163"/>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a:xfrm>
            <a:off x="381000" y="457200"/>
            <a:ext cx="8007424" cy="1066800"/>
          </a:xfrm>
        </p:spPr>
        <p:txBody>
          <a:bodyPr/>
          <a:lstStyle/>
          <a:p>
            <a:r>
              <a:rPr lang="en-GB" dirty="0" smtClean="0"/>
              <a:t>Delivering news (individual work)</a:t>
            </a:r>
            <a:endParaRPr lang="en-GB" dirty="0"/>
          </a:p>
        </p:txBody>
      </p:sp>
      <p:sp>
        <p:nvSpPr>
          <p:cNvPr id="2" name="Content Placeholder 1"/>
          <p:cNvSpPr>
            <a:spLocks noGrp="1"/>
          </p:cNvSpPr>
          <p:nvPr>
            <p:ph idx="1"/>
          </p:nvPr>
        </p:nvSpPr>
        <p:spPr>
          <a:xfrm>
            <a:off x="395536" y="1700808"/>
            <a:ext cx="3672408" cy="4343400"/>
          </a:xfrm>
        </p:spPr>
        <p:txBody>
          <a:bodyPr/>
          <a:lstStyle/>
          <a:p>
            <a:pPr marL="0" indent="0">
              <a:lnSpc>
                <a:spcPct val="150000"/>
              </a:lnSpc>
            </a:pPr>
            <a:r>
              <a:rPr lang="en-US" dirty="0" smtClean="0"/>
              <a:t>Imagine </a:t>
            </a:r>
            <a:r>
              <a:rPr lang="en-US" dirty="0"/>
              <a:t>you are in a situation where you </a:t>
            </a:r>
            <a:r>
              <a:rPr lang="en-US" dirty="0" smtClean="0"/>
              <a:t>have to </a:t>
            </a:r>
            <a:r>
              <a:rPr lang="en-US" dirty="0"/>
              <a:t>tell </a:t>
            </a:r>
            <a:r>
              <a:rPr lang="en-US" dirty="0" smtClean="0"/>
              <a:t>someone </a:t>
            </a:r>
            <a:r>
              <a:rPr lang="en-US" dirty="0"/>
              <a:t>that </a:t>
            </a:r>
            <a:r>
              <a:rPr lang="en-US" dirty="0" smtClean="0"/>
              <a:t>a person </a:t>
            </a:r>
            <a:r>
              <a:rPr lang="en-US" dirty="0"/>
              <a:t>close to them has </a:t>
            </a:r>
            <a:r>
              <a:rPr lang="en-US" dirty="0" smtClean="0"/>
              <a:t>died. </a:t>
            </a:r>
          </a:p>
          <a:p>
            <a:pPr marL="0" indent="0">
              <a:lnSpc>
                <a:spcPct val="150000"/>
              </a:lnSpc>
            </a:pPr>
            <a:endParaRPr lang="en-US" i="1" dirty="0"/>
          </a:p>
          <a:p>
            <a:pPr marL="0" indent="0">
              <a:lnSpc>
                <a:spcPct val="150000"/>
              </a:lnSpc>
            </a:pPr>
            <a:r>
              <a:rPr lang="en-US" i="1" dirty="0" smtClean="0"/>
              <a:t>Think </a:t>
            </a:r>
            <a:r>
              <a:rPr lang="en-US" i="1" dirty="0"/>
              <a:t>about how to deliver </a:t>
            </a:r>
            <a:r>
              <a:rPr lang="en-US" i="1" dirty="0" smtClean="0"/>
              <a:t>the news and </a:t>
            </a:r>
            <a:r>
              <a:rPr lang="en-US" i="1" dirty="0"/>
              <a:t>w</a:t>
            </a:r>
            <a:r>
              <a:rPr lang="en-US" i="1" dirty="0" smtClean="0"/>
              <a:t>rite </a:t>
            </a:r>
            <a:r>
              <a:rPr lang="en-US" i="1" dirty="0"/>
              <a:t>down the actual </a:t>
            </a:r>
            <a:r>
              <a:rPr lang="en-US" i="1" dirty="0" smtClean="0"/>
              <a:t>sentences you would use when delivering distressing news</a:t>
            </a:r>
            <a:r>
              <a:rPr lang="en-US" i="1" dirty="0"/>
              <a:t>. </a:t>
            </a:r>
          </a:p>
          <a:p>
            <a:endParaRPr lang="da-DK" i="1" dirty="0"/>
          </a:p>
        </p:txBody>
      </p:sp>
      <p:pic>
        <p:nvPicPr>
          <p:cNvPr id="7" name="Picture 3" descr="T:\Reference Centre\3. Communications\5. Graphics, Logos &amp; Illustrations\Logos\PS Centre Logos\PSCentreLOGO_white\centre-logo-transpare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3002" y="120105"/>
            <a:ext cx="1008112" cy="222986"/>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6855" y="1844824"/>
            <a:ext cx="4058180" cy="2708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34111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405_pp_trainers_A1B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554163"/>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p:txBody>
          <a:bodyPr/>
          <a:lstStyle/>
          <a:p>
            <a:r>
              <a:rPr lang="en-GB" sz="3600" dirty="0" smtClean="0"/>
              <a:t>Ground rules</a:t>
            </a:r>
            <a:endParaRPr lang="en-GB" altLang="da-DK" sz="3600" dirty="0"/>
          </a:p>
        </p:txBody>
      </p:sp>
      <p:pic>
        <p:nvPicPr>
          <p:cNvPr id="6" name="Picture 3" descr="T:\Reference Centre\3. Communications\5. Graphics, Logos &amp; Illustrations\Logos\PS Centre Logos\PSCentreLOGO_white\centre-logo-transpare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3002" y="120105"/>
            <a:ext cx="1008112" cy="22298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803" y="1916832"/>
            <a:ext cx="5832648" cy="3804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11583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405_pp_trainers_A1B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554163"/>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a:xfrm>
            <a:off x="381000" y="457200"/>
            <a:ext cx="8007424" cy="1066800"/>
          </a:xfrm>
        </p:spPr>
        <p:txBody>
          <a:bodyPr/>
          <a:lstStyle/>
          <a:p>
            <a:r>
              <a:rPr lang="en-GB" sz="3200" dirty="0" smtClean="0"/>
              <a:t>Do</a:t>
            </a:r>
            <a:endParaRPr lang="en-GB" sz="3200" dirty="0"/>
          </a:p>
        </p:txBody>
      </p:sp>
      <p:sp>
        <p:nvSpPr>
          <p:cNvPr id="2" name="Content Placeholder 1"/>
          <p:cNvSpPr>
            <a:spLocks noGrp="1"/>
          </p:cNvSpPr>
          <p:nvPr>
            <p:ph idx="1"/>
          </p:nvPr>
        </p:nvSpPr>
        <p:spPr>
          <a:xfrm>
            <a:off x="611560" y="1844824"/>
            <a:ext cx="3168352" cy="4900777"/>
          </a:xfrm>
        </p:spPr>
        <p:txBody>
          <a:bodyPr numCol="1"/>
          <a:lstStyle/>
          <a:p>
            <a:pPr>
              <a:lnSpc>
                <a:spcPct val="150000"/>
              </a:lnSpc>
            </a:pPr>
            <a:r>
              <a:rPr lang="en-GB" i="1" dirty="0"/>
              <a:t> </a:t>
            </a:r>
            <a:r>
              <a:rPr lang="en-US" i="1" dirty="0"/>
              <a:t>•	</a:t>
            </a:r>
            <a:r>
              <a:rPr lang="en-US" dirty="0" smtClean="0"/>
              <a:t>Mention </a:t>
            </a:r>
            <a:r>
              <a:rPr lang="en-US" dirty="0"/>
              <a:t>the person who has died and acknowledge an awareness of the </a:t>
            </a:r>
            <a:r>
              <a:rPr lang="en-US" dirty="0" smtClean="0"/>
              <a:t>loss.</a:t>
            </a:r>
            <a:endParaRPr lang="en-US" dirty="0"/>
          </a:p>
          <a:p>
            <a:pPr>
              <a:lnSpc>
                <a:spcPct val="150000"/>
              </a:lnSpc>
            </a:pPr>
            <a:r>
              <a:rPr lang="en-US" dirty="0"/>
              <a:t>•	Remember that grieving is a process and that the </a:t>
            </a:r>
            <a:r>
              <a:rPr lang="en-US" dirty="0" smtClean="0"/>
              <a:t>person or family </a:t>
            </a:r>
            <a:r>
              <a:rPr lang="en-US" dirty="0"/>
              <a:t>will need support long after the event has </a:t>
            </a:r>
            <a:r>
              <a:rPr lang="en-US" dirty="0" smtClean="0"/>
              <a:t>passed.</a:t>
            </a:r>
            <a:endParaRPr lang="en-US" dirty="0"/>
          </a:p>
          <a:p>
            <a:pPr>
              <a:lnSpc>
                <a:spcPct val="150000"/>
              </a:lnSpc>
            </a:pPr>
            <a:r>
              <a:rPr lang="en-US" dirty="0"/>
              <a:t>•	Listen to the grieving </a:t>
            </a:r>
            <a:r>
              <a:rPr lang="en-US" dirty="0" smtClean="0"/>
              <a:t>person.</a:t>
            </a:r>
            <a:endParaRPr lang="en-US" dirty="0"/>
          </a:p>
          <a:p>
            <a:pPr>
              <a:lnSpc>
                <a:spcPct val="150000"/>
              </a:lnSpc>
            </a:pPr>
            <a:endParaRPr lang="da-DK" i="1" dirty="0"/>
          </a:p>
        </p:txBody>
      </p:sp>
      <p:sp>
        <p:nvSpPr>
          <p:cNvPr id="3" name="TextBox 2"/>
          <p:cNvSpPr txBox="1"/>
          <p:nvPr/>
        </p:nvSpPr>
        <p:spPr>
          <a:xfrm>
            <a:off x="3995936" y="1844824"/>
            <a:ext cx="4392488" cy="3194721"/>
          </a:xfrm>
          <a:prstGeom prst="rect">
            <a:avLst/>
          </a:prstGeom>
          <a:noFill/>
        </p:spPr>
        <p:txBody>
          <a:bodyPr wrap="square" rtlCol="0">
            <a:spAutoFit/>
          </a:bodyPr>
          <a:lstStyle/>
          <a:p>
            <a:pPr marL="342900" lvl="0" indent="-342900" fontAlgn="base">
              <a:lnSpc>
                <a:spcPct val="150000"/>
              </a:lnSpc>
              <a:spcBef>
                <a:spcPct val="20000"/>
              </a:spcBef>
              <a:spcAft>
                <a:spcPct val="0"/>
              </a:spcAft>
              <a:buFont typeface="Arial" panose="020B0604020202020204" pitchFamily="34" charset="0"/>
              <a:buChar char="•"/>
            </a:pPr>
            <a:r>
              <a:rPr lang="en-US" sz="1600" kern="0" dirty="0">
                <a:solidFill>
                  <a:srgbClr val="000000"/>
                </a:solidFill>
              </a:rPr>
              <a:t>Validate </a:t>
            </a:r>
            <a:r>
              <a:rPr lang="en-US" sz="1600" kern="0" dirty="0" smtClean="0">
                <a:solidFill>
                  <a:srgbClr val="000000"/>
                </a:solidFill>
              </a:rPr>
              <a:t>feelings</a:t>
            </a:r>
            <a:r>
              <a:rPr lang="en-US" sz="1600" kern="0" dirty="0">
                <a:solidFill>
                  <a:srgbClr val="000000"/>
                </a:solidFill>
              </a:rPr>
              <a:t>: “This is clearly a shock to you,” “I understand that this is very upsetting news for </a:t>
            </a:r>
            <a:r>
              <a:rPr lang="en-US" sz="1600" kern="0" dirty="0" smtClean="0">
                <a:solidFill>
                  <a:srgbClr val="000000"/>
                </a:solidFill>
              </a:rPr>
              <a:t>you.”</a:t>
            </a:r>
            <a:endParaRPr lang="en-US" sz="1600" kern="0" dirty="0">
              <a:solidFill>
                <a:srgbClr val="000000"/>
              </a:solidFill>
            </a:endParaRPr>
          </a:p>
          <a:p>
            <a:pPr marL="342900" lvl="0" indent="-342900" fontAlgn="base">
              <a:lnSpc>
                <a:spcPct val="150000"/>
              </a:lnSpc>
              <a:spcBef>
                <a:spcPct val="20000"/>
              </a:spcBef>
              <a:spcAft>
                <a:spcPct val="0"/>
              </a:spcAft>
            </a:pPr>
            <a:r>
              <a:rPr lang="en-US" sz="1600" kern="0" dirty="0">
                <a:solidFill>
                  <a:srgbClr val="000000"/>
                </a:solidFill>
              </a:rPr>
              <a:t>•	Keep eye contact, show warmth and </a:t>
            </a:r>
            <a:r>
              <a:rPr lang="en-US" sz="1600" kern="0" dirty="0" smtClean="0">
                <a:solidFill>
                  <a:srgbClr val="000000"/>
                </a:solidFill>
              </a:rPr>
              <a:t>compassion.</a:t>
            </a:r>
            <a:endParaRPr lang="en-US" sz="1600" kern="0" dirty="0">
              <a:solidFill>
                <a:srgbClr val="000000"/>
              </a:solidFill>
            </a:endParaRPr>
          </a:p>
          <a:p>
            <a:pPr marL="342900" lvl="0" indent="-342900" fontAlgn="base">
              <a:lnSpc>
                <a:spcPct val="150000"/>
              </a:lnSpc>
              <a:spcBef>
                <a:spcPct val="20000"/>
              </a:spcBef>
              <a:spcAft>
                <a:spcPct val="0"/>
              </a:spcAft>
            </a:pPr>
            <a:r>
              <a:rPr lang="en-US" sz="1600" kern="0" dirty="0">
                <a:solidFill>
                  <a:srgbClr val="000000"/>
                </a:solidFill>
              </a:rPr>
              <a:t>•	Speak </a:t>
            </a:r>
            <a:r>
              <a:rPr lang="en-US" sz="1600" kern="0" dirty="0" smtClean="0">
                <a:solidFill>
                  <a:srgbClr val="000000"/>
                </a:solidFill>
              </a:rPr>
              <a:t>calmly </a:t>
            </a:r>
            <a:r>
              <a:rPr lang="en-US" sz="1600" kern="0" dirty="0">
                <a:solidFill>
                  <a:srgbClr val="000000"/>
                </a:solidFill>
              </a:rPr>
              <a:t>and </a:t>
            </a:r>
            <a:r>
              <a:rPr lang="en-US" sz="1600" kern="0" dirty="0" smtClean="0">
                <a:solidFill>
                  <a:srgbClr val="000000"/>
                </a:solidFill>
              </a:rPr>
              <a:t>slowly.</a:t>
            </a:r>
            <a:endParaRPr lang="en-US" sz="1600" kern="0" dirty="0">
              <a:solidFill>
                <a:srgbClr val="000000"/>
              </a:solidFill>
            </a:endParaRPr>
          </a:p>
          <a:p>
            <a:pPr marL="342900" lvl="0" indent="-342900" fontAlgn="base">
              <a:lnSpc>
                <a:spcPct val="150000"/>
              </a:lnSpc>
              <a:spcBef>
                <a:spcPct val="20000"/>
              </a:spcBef>
              <a:spcAft>
                <a:spcPct val="0"/>
              </a:spcAft>
            </a:pPr>
            <a:r>
              <a:rPr lang="en-US" sz="1600" kern="0" dirty="0">
                <a:solidFill>
                  <a:srgbClr val="000000"/>
                </a:solidFill>
              </a:rPr>
              <a:t>•	Allow the families time to </a:t>
            </a:r>
            <a:r>
              <a:rPr lang="en-US" sz="1600" kern="0" dirty="0" smtClean="0">
                <a:solidFill>
                  <a:srgbClr val="000000"/>
                </a:solidFill>
              </a:rPr>
              <a:t>react; </a:t>
            </a:r>
            <a:r>
              <a:rPr lang="en-US" sz="1600" kern="0" dirty="0">
                <a:solidFill>
                  <a:srgbClr val="000000"/>
                </a:solidFill>
              </a:rPr>
              <a:t>do not be afraid of silence.</a:t>
            </a:r>
          </a:p>
        </p:txBody>
      </p:sp>
      <p:pic>
        <p:nvPicPr>
          <p:cNvPr id="7" name="Picture 3" descr="T:\Reference Centre\3. Communications\5. Graphics, Logos &amp; Illustrations\Logos\PS Centre Logos\PSCentreLOGO_white\centre-logo-transpare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3002" y="120105"/>
            <a:ext cx="1008112" cy="222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098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405_pp_trainers_A1B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554163"/>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a:xfrm>
            <a:off x="381000" y="457200"/>
            <a:ext cx="8007424" cy="1066800"/>
          </a:xfrm>
        </p:spPr>
        <p:txBody>
          <a:bodyPr/>
          <a:lstStyle/>
          <a:p>
            <a:r>
              <a:rPr lang="en-GB" sz="2800" dirty="0" smtClean="0"/>
              <a:t>Don’t</a:t>
            </a:r>
            <a:endParaRPr lang="en-GB" sz="2800" dirty="0"/>
          </a:p>
        </p:txBody>
      </p:sp>
      <p:sp>
        <p:nvSpPr>
          <p:cNvPr id="2" name="Content Placeholder 1"/>
          <p:cNvSpPr>
            <a:spLocks noGrp="1"/>
          </p:cNvSpPr>
          <p:nvPr>
            <p:ph idx="1"/>
          </p:nvPr>
        </p:nvSpPr>
        <p:spPr>
          <a:xfrm>
            <a:off x="611560" y="1844824"/>
            <a:ext cx="3816424" cy="4900777"/>
          </a:xfrm>
        </p:spPr>
        <p:txBody>
          <a:bodyPr numCol="1"/>
          <a:lstStyle/>
          <a:p>
            <a:pPr>
              <a:lnSpc>
                <a:spcPct val="150000"/>
              </a:lnSpc>
            </a:pPr>
            <a:r>
              <a:rPr lang="en-US" dirty="0"/>
              <a:t>•	</a:t>
            </a:r>
            <a:r>
              <a:rPr lang="en-US" dirty="0" smtClean="0"/>
              <a:t>Don’t suggest </a:t>
            </a:r>
            <a:r>
              <a:rPr lang="en-US" dirty="0"/>
              <a:t>replacing the person that is lost, by saying, for example, “You can have another </a:t>
            </a:r>
            <a:r>
              <a:rPr lang="en-US" dirty="0" smtClean="0"/>
              <a:t>baby.”</a:t>
            </a:r>
            <a:endParaRPr lang="en-US" dirty="0"/>
          </a:p>
          <a:p>
            <a:pPr>
              <a:lnSpc>
                <a:spcPct val="150000"/>
              </a:lnSpc>
            </a:pPr>
            <a:r>
              <a:rPr lang="en-US" dirty="0"/>
              <a:t>•	</a:t>
            </a:r>
            <a:r>
              <a:rPr lang="en-US" dirty="0" smtClean="0"/>
              <a:t>Don’t use clichés </a:t>
            </a:r>
            <a:r>
              <a:rPr lang="en-US" dirty="0"/>
              <a:t>such </a:t>
            </a:r>
            <a:r>
              <a:rPr lang="en-US" dirty="0" smtClean="0"/>
              <a:t>as, “Time </a:t>
            </a:r>
            <a:r>
              <a:rPr lang="en-US" dirty="0"/>
              <a:t>heals all </a:t>
            </a:r>
            <a:r>
              <a:rPr lang="en-US" dirty="0" smtClean="0"/>
              <a:t>wounds,” </a:t>
            </a:r>
            <a:r>
              <a:rPr lang="en-US" dirty="0"/>
              <a:t>“It will soon </a:t>
            </a:r>
            <a:r>
              <a:rPr lang="en-US" dirty="0" smtClean="0"/>
              <a:t>pass,” </a:t>
            </a:r>
            <a:r>
              <a:rPr lang="en-US" dirty="0"/>
              <a:t>etc</a:t>
            </a:r>
            <a:r>
              <a:rPr lang="en-US" dirty="0" smtClean="0"/>
              <a:t>.</a:t>
            </a:r>
            <a:endParaRPr lang="en-US" dirty="0"/>
          </a:p>
          <a:p>
            <a:pPr>
              <a:lnSpc>
                <a:spcPct val="150000"/>
              </a:lnSpc>
            </a:pPr>
            <a:r>
              <a:rPr lang="en-US" dirty="0"/>
              <a:t>•	</a:t>
            </a:r>
            <a:r>
              <a:rPr lang="en-US" dirty="0" smtClean="0"/>
              <a:t>Don’t compare </a:t>
            </a:r>
            <a:r>
              <a:rPr lang="en-US" dirty="0"/>
              <a:t>the way one person grieves with </a:t>
            </a:r>
            <a:r>
              <a:rPr lang="en-US" dirty="0" smtClean="0"/>
              <a:t>another.</a:t>
            </a:r>
          </a:p>
          <a:p>
            <a:endParaRPr lang="en-US" dirty="0"/>
          </a:p>
          <a:p>
            <a:endParaRPr lang="da-DK" i="1" dirty="0"/>
          </a:p>
        </p:txBody>
      </p:sp>
      <p:sp>
        <p:nvSpPr>
          <p:cNvPr id="3" name="TextBox 2"/>
          <p:cNvSpPr txBox="1"/>
          <p:nvPr/>
        </p:nvSpPr>
        <p:spPr>
          <a:xfrm>
            <a:off x="4644008" y="1844824"/>
            <a:ext cx="3744416" cy="3810274"/>
          </a:xfrm>
          <a:prstGeom prst="rect">
            <a:avLst/>
          </a:prstGeom>
          <a:noFill/>
        </p:spPr>
        <p:txBody>
          <a:bodyPr wrap="square" rtlCol="0">
            <a:spAutoFit/>
          </a:bodyPr>
          <a:lstStyle/>
          <a:p>
            <a:pPr marL="342900" lvl="0" indent="-342900" fontAlgn="base">
              <a:lnSpc>
                <a:spcPct val="150000"/>
              </a:lnSpc>
              <a:spcBef>
                <a:spcPct val="20000"/>
              </a:spcBef>
              <a:spcAft>
                <a:spcPct val="0"/>
              </a:spcAft>
              <a:buFont typeface="Arial" panose="020B0604020202020204" pitchFamily="34" charset="0"/>
              <a:buChar char="•"/>
            </a:pPr>
            <a:r>
              <a:rPr lang="en-US" sz="1600" kern="0" dirty="0" smtClean="0">
                <a:solidFill>
                  <a:srgbClr val="000000"/>
                </a:solidFill>
              </a:rPr>
              <a:t>Don’t encourage </a:t>
            </a:r>
            <a:r>
              <a:rPr lang="en-US" sz="1600" kern="0" dirty="0">
                <a:solidFill>
                  <a:srgbClr val="000000"/>
                </a:solidFill>
              </a:rPr>
              <a:t>the grieving person to make any big life </a:t>
            </a:r>
            <a:r>
              <a:rPr lang="en-US" sz="1600" kern="0" dirty="0" smtClean="0">
                <a:solidFill>
                  <a:srgbClr val="000000"/>
                </a:solidFill>
              </a:rPr>
              <a:t>changes.</a:t>
            </a:r>
            <a:endParaRPr lang="en-US" sz="1600" kern="0" dirty="0">
              <a:solidFill>
                <a:srgbClr val="000000"/>
              </a:solidFill>
            </a:endParaRPr>
          </a:p>
          <a:p>
            <a:pPr marL="342900" lvl="0" indent="-342900" fontAlgn="base">
              <a:lnSpc>
                <a:spcPct val="150000"/>
              </a:lnSpc>
              <a:spcBef>
                <a:spcPct val="20000"/>
              </a:spcBef>
              <a:spcAft>
                <a:spcPct val="0"/>
              </a:spcAft>
            </a:pPr>
            <a:r>
              <a:rPr lang="en-US" sz="1600" kern="0" dirty="0">
                <a:solidFill>
                  <a:srgbClr val="000000"/>
                </a:solidFill>
              </a:rPr>
              <a:t>•	</a:t>
            </a:r>
            <a:r>
              <a:rPr lang="en-US" sz="1600" kern="0" dirty="0" smtClean="0">
                <a:solidFill>
                  <a:srgbClr val="000000"/>
                </a:solidFill>
              </a:rPr>
              <a:t>Don’t give </a:t>
            </a:r>
            <a:r>
              <a:rPr lang="en-US" sz="1600" kern="0" dirty="0">
                <a:solidFill>
                  <a:srgbClr val="000000"/>
                </a:solidFill>
              </a:rPr>
              <a:t>advice or lecture the grieving </a:t>
            </a:r>
            <a:r>
              <a:rPr lang="en-US" sz="1600" kern="0" dirty="0" smtClean="0">
                <a:solidFill>
                  <a:srgbClr val="000000"/>
                </a:solidFill>
              </a:rPr>
              <a:t>person.</a:t>
            </a:r>
            <a:endParaRPr lang="en-US" sz="1600" kern="0" dirty="0">
              <a:solidFill>
                <a:srgbClr val="000000"/>
              </a:solidFill>
            </a:endParaRPr>
          </a:p>
          <a:p>
            <a:pPr marL="342900" lvl="0" indent="-342900" fontAlgn="base">
              <a:lnSpc>
                <a:spcPct val="150000"/>
              </a:lnSpc>
              <a:spcBef>
                <a:spcPct val="20000"/>
              </a:spcBef>
              <a:spcAft>
                <a:spcPct val="0"/>
              </a:spcAft>
            </a:pPr>
            <a:r>
              <a:rPr lang="en-US" sz="1600" kern="0" dirty="0">
                <a:solidFill>
                  <a:srgbClr val="000000"/>
                </a:solidFill>
              </a:rPr>
              <a:t>•	</a:t>
            </a:r>
            <a:r>
              <a:rPr lang="en-US" sz="1600" kern="0" dirty="0" smtClean="0">
                <a:solidFill>
                  <a:srgbClr val="000000"/>
                </a:solidFill>
              </a:rPr>
              <a:t>Don’t try </a:t>
            </a:r>
            <a:r>
              <a:rPr lang="en-US" sz="1600" kern="0" dirty="0">
                <a:solidFill>
                  <a:srgbClr val="000000"/>
                </a:solidFill>
              </a:rPr>
              <a:t>to change the subject when the person is crying or wants to talk about the person who has died.</a:t>
            </a:r>
          </a:p>
          <a:p>
            <a:pPr marL="342900" lvl="0" indent="-342900" fontAlgn="base">
              <a:spcBef>
                <a:spcPct val="20000"/>
              </a:spcBef>
              <a:spcAft>
                <a:spcPct val="0"/>
              </a:spcAft>
            </a:pPr>
            <a:endParaRPr lang="da-DK" sz="1600" i="1" kern="0" dirty="0">
              <a:solidFill>
                <a:srgbClr val="000000"/>
              </a:solidFill>
            </a:endParaRPr>
          </a:p>
        </p:txBody>
      </p:sp>
      <p:pic>
        <p:nvPicPr>
          <p:cNvPr id="7" name="Picture 3" descr="T:\Reference Centre\3. Communications\5. Graphics, Logos &amp; Illustrations\Logos\PS Centre Logos\PSCentreLOGO_white\centre-logo-transpare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3002" y="120105"/>
            <a:ext cx="1008112" cy="222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8493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405_pp_trainers_A1B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554163"/>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a:xfrm>
            <a:off x="381000" y="457200"/>
            <a:ext cx="8007424" cy="1066800"/>
          </a:xfrm>
        </p:spPr>
        <p:txBody>
          <a:bodyPr/>
          <a:lstStyle/>
          <a:p>
            <a:r>
              <a:rPr lang="en-GB" dirty="0" smtClean="0"/>
              <a:t>Stress on staff and volunteers (group work)</a:t>
            </a:r>
            <a:endParaRPr lang="en-GB" dirty="0"/>
          </a:p>
        </p:txBody>
      </p:sp>
      <p:sp>
        <p:nvSpPr>
          <p:cNvPr id="2" name="Content Placeholder 1"/>
          <p:cNvSpPr>
            <a:spLocks noGrp="1"/>
          </p:cNvSpPr>
          <p:nvPr>
            <p:ph idx="1"/>
          </p:nvPr>
        </p:nvSpPr>
        <p:spPr>
          <a:xfrm>
            <a:off x="467544" y="1844824"/>
            <a:ext cx="4320480" cy="4900777"/>
          </a:xfrm>
        </p:spPr>
        <p:txBody>
          <a:bodyPr numCol="1"/>
          <a:lstStyle/>
          <a:p>
            <a:pPr>
              <a:lnSpc>
                <a:spcPct val="150000"/>
              </a:lnSpc>
            </a:pPr>
            <a:r>
              <a:rPr lang="en-US" i="1" dirty="0"/>
              <a:t>L</a:t>
            </a:r>
            <a:r>
              <a:rPr lang="en-US" i="1" dirty="0" smtClean="0"/>
              <a:t>ook </a:t>
            </a:r>
            <a:r>
              <a:rPr lang="en-US" i="1" dirty="0"/>
              <a:t>at the case study and discuss </a:t>
            </a:r>
            <a:r>
              <a:rPr lang="en-US" i="1" dirty="0" smtClean="0"/>
              <a:t>the</a:t>
            </a:r>
          </a:p>
          <a:p>
            <a:pPr>
              <a:lnSpc>
                <a:spcPct val="150000"/>
              </a:lnSpc>
            </a:pPr>
            <a:r>
              <a:rPr lang="en-US" i="1" dirty="0" smtClean="0"/>
              <a:t>following </a:t>
            </a:r>
            <a:r>
              <a:rPr lang="en-US" i="1" dirty="0"/>
              <a:t>questions in </a:t>
            </a:r>
            <a:r>
              <a:rPr lang="en-US" i="1" dirty="0" smtClean="0"/>
              <a:t>groups of three or four:</a:t>
            </a:r>
          </a:p>
          <a:p>
            <a:pPr>
              <a:lnSpc>
                <a:spcPct val="150000"/>
              </a:lnSpc>
            </a:pPr>
            <a:r>
              <a:rPr lang="en-US" dirty="0"/>
              <a:t>	</a:t>
            </a:r>
          </a:p>
          <a:p>
            <a:pPr>
              <a:lnSpc>
                <a:spcPct val="150000"/>
              </a:lnSpc>
            </a:pPr>
            <a:r>
              <a:rPr lang="en-US" dirty="0" smtClean="0"/>
              <a:t>•</a:t>
            </a:r>
            <a:r>
              <a:rPr lang="en-US" dirty="0"/>
              <a:t>	</a:t>
            </a:r>
            <a:r>
              <a:rPr lang="en-US" dirty="0" smtClean="0"/>
              <a:t>What </a:t>
            </a:r>
            <a:r>
              <a:rPr lang="en-US" dirty="0"/>
              <a:t>sources of stress for the staff member or volunteer do you see in this situation</a:t>
            </a:r>
            <a:r>
              <a:rPr lang="en-US" dirty="0" smtClean="0"/>
              <a:t>?</a:t>
            </a:r>
            <a:endParaRPr lang="en-US" dirty="0"/>
          </a:p>
          <a:p>
            <a:pPr>
              <a:lnSpc>
                <a:spcPct val="150000"/>
              </a:lnSpc>
            </a:pPr>
            <a:r>
              <a:rPr lang="en-US" dirty="0"/>
              <a:t>•	If you </a:t>
            </a:r>
            <a:r>
              <a:rPr lang="en-US" dirty="0" smtClean="0"/>
              <a:t>wish, </a:t>
            </a:r>
            <a:r>
              <a:rPr lang="en-US" dirty="0"/>
              <a:t>share examples of stress that you have experienced.</a:t>
            </a:r>
          </a:p>
          <a:p>
            <a:endParaRPr lang="da-DK" i="1" dirty="0"/>
          </a:p>
        </p:txBody>
      </p:sp>
      <p:pic>
        <p:nvPicPr>
          <p:cNvPr id="7" name="Picture 3" descr="T:\Reference Centre\3. Communications\5. Graphics, Logos &amp; Illustrations\Logos\PS Centre Logos\PSCentreLOGO_white\centre-logo-transpare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3002" y="120105"/>
            <a:ext cx="1008112" cy="222986"/>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032" y="1844824"/>
            <a:ext cx="3850872" cy="256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11637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405_pp_trainers_A1B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554163"/>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a:xfrm>
            <a:off x="381000" y="457200"/>
            <a:ext cx="8007424" cy="1066800"/>
          </a:xfrm>
        </p:spPr>
        <p:txBody>
          <a:bodyPr/>
          <a:lstStyle/>
          <a:p>
            <a:r>
              <a:rPr lang="en-GB" dirty="0" smtClean="0"/>
              <a:t>Causes of stress reactions in staff and volunteers</a:t>
            </a:r>
            <a:endParaRPr lang="en-GB" dirty="0"/>
          </a:p>
        </p:txBody>
      </p:sp>
      <p:sp>
        <p:nvSpPr>
          <p:cNvPr id="2" name="Content Placeholder 1"/>
          <p:cNvSpPr>
            <a:spLocks noGrp="1"/>
          </p:cNvSpPr>
          <p:nvPr>
            <p:ph idx="1"/>
          </p:nvPr>
        </p:nvSpPr>
        <p:spPr>
          <a:xfrm>
            <a:off x="611560" y="1844824"/>
            <a:ext cx="4176464" cy="4900777"/>
          </a:xfrm>
        </p:spPr>
        <p:txBody>
          <a:bodyPr numCol="1"/>
          <a:lstStyle/>
          <a:p>
            <a:pPr>
              <a:lnSpc>
                <a:spcPct val="150000"/>
              </a:lnSpc>
            </a:pPr>
            <a:r>
              <a:rPr lang="en-US" i="1" dirty="0"/>
              <a:t>•	</a:t>
            </a:r>
            <a:r>
              <a:rPr lang="en-US" dirty="0"/>
              <a:t>non-existent job </a:t>
            </a:r>
            <a:r>
              <a:rPr lang="en-US" dirty="0" smtClean="0"/>
              <a:t>descriptions</a:t>
            </a:r>
            <a:endParaRPr lang="en-US" dirty="0"/>
          </a:p>
          <a:p>
            <a:pPr>
              <a:lnSpc>
                <a:spcPct val="150000"/>
              </a:lnSpc>
            </a:pPr>
            <a:r>
              <a:rPr lang="en-US" dirty="0"/>
              <a:t>•	poor preparation and </a:t>
            </a:r>
            <a:r>
              <a:rPr lang="en-US" dirty="0" smtClean="0"/>
              <a:t>briefing</a:t>
            </a:r>
            <a:endParaRPr lang="en-US" dirty="0"/>
          </a:p>
          <a:p>
            <a:pPr>
              <a:lnSpc>
                <a:spcPct val="150000"/>
              </a:lnSpc>
            </a:pPr>
            <a:r>
              <a:rPr lang="en-US" dirty="0"/>
              <a:t>•	lack of boundaries </a:t>
            </a:r>
            <a:r>
              <a:rPr lang="en-US" dirty="0" smtClean="0"/>
              <a:t>in work</a:t>
            </a:r>
            <a:endParaRPr lang="en-US" dirty="0"/>
          </a:p>
          <a:p>
            <a:pPr>
              <a:lnSpc>
                <a:spcPct val="150000"/>
              </a:lnSpc>
            </a:pPr>
            <a:r>
              <a:rPr lang="en-US" dirty="0"/>
              <a:t>•	lack of support or acknowledgement from </a:t>
            </a:r>
            <a:r>
              <a:rPr lang="en-US" dirty="0" smtClean="0"/>
              <a:t>management</a:t>
            </a:r>
          </a:p>
          <a:p>
            <a:pPr>
              <a:lnSpc>
                <a:spcPct val="150000"/>
              </a:lnSpc>
              <a:buFont typeface="Arial" panose="020B0604020202020204" pitchFamily="34" charset="0"/>
              <a:buChar char="•"/>
            </a:pPr>
            <a:r>
              <a:rPr lang="en-US" dirty="0" smtClean="0">
                <a:solidFill>
                  <a:srgbClr val="000000"/>
                </a:solidFill>
              </a:rPr>
              <a:t>harsh </a:t>
            </a:r>
            <a:r>
              <a:rPr lang="en-US" dirty="0">
                <a:solidFill>
                  <a:srgbClr val="000000"/>
                </a:solidFill>
              </a:rPr>
              <a:t>working conditions related to the nature of the crisis event </a:t>
            </a:r>
          </a:p>
          <a:p>
            <a:endParaRPr lang="en-US" i="1" dirty="0"/>
          </a:p>
          <a:p>
            <a:endParaRPr lang="da-DK" i="1" dirty="0"/>
          </a:p>
        </p:txBody>
      </p:sp>
      <p:sp>
        <p:nvSpPr>
          <p:cNvPr id="3" name="TextBox 2"/>
          <p:cNvSpPr txBox="1"/>
          <p:nvPr/>
        </p:nvSpPr>
        <p:spPr>
          <a:xfrm>
            <a:off x="4716016" y="1844080"/>
            <a:ext cx="3240360" cy="2357568"/>
          </a:xfrm>
          <a:prstGeom prst="rect">
            <a:avLst/>
          </a:prstGeom>
          <a:noFill/>
        </p:spPr>
        <p:txBody>
          <a:bodyPr wrap="square" rtlCol="0">
            <a:spAutoFit/>
          </a:bodyPr>
          <a:lstStyle/>
          <a:p>
            <a:pPr marL="342900" lvl="0" indent="-342900" fontAlgn="base">
              <a:lnSpc>
                <a:spcPct val="150000"/>
              </a:lnSpc>
              <a:spcBef>
                <a:spcPct val="20000"/>
              </a:spcBef>
              <a:spcAft>
                <a:spcPct val="0"/>
              </a:spcAft>
            </a:pPr>
            <a:r>
              <a:rPr lang="en-US" sz="1600" kern="0" dirty="0" smtClean="0">
                <a:solidFill>
                  <a:srgbClr val="000000"/>
                </a:solidFill>
              </a:rPr>
              <a:t>•</a:t>
            </a:r>
            <a:r>
              <a:rPr lang="en-US" sz="1600" kern="0" dirty="0">
                <a:solidFill>
                  <a:srgbClr val="000000"/>
                </a:solidFill>
              </a:rPr>
              <a:t>	ethical dilemmas arising at </a:t>
            </a:r>
            <a:r>
              <a:rPr lang="en-US" sz="1600" kern="0" dirty="0" smtClean="0">
                <a:solidFill>
                  <a:srgbClr val="000000"/>
                </a:solidFill>
              </a:rPr>
              <a:t>work</a:t>
            </a:r>
            <a:endParaRPr lang="en-US" sz="1600" kern="0" dirty="0">
              <a:solidFill>
                <a:srgbClr val="000000"/>
              </a:solidFill>
            </a:endParaRPr>
          </a:p>
          <a:p>
            <a:pPr marL="342900" lvl="0" indent="-342900" fontAlgn="base">
              <a:lnSpc>
                <a:spcPct val="150000"/>
              </a:lnSpc>
              <a:spcBef>
                <a:spcPct val="20000"/>
              </a:spcBef>
              <a:spcAft>
                <a:spcPct val="0"/>
              </a:spcAft>
            </a:pPr>
            <a:r>
              <a:rPr lang="en-US" sz="1600" kern="0" dirty="0">
                <a:solidFill>
                  <a:srgbClr val="000000"/>
                </a:solidFill>
              </a:rPr>
              <a:t>•	long </a:t>
            </a:r>
            <a:r>
              <a:rPr lang="en-US" sz="1600" kern="0" dirty="0" smtClean="0">
                <a:solidFill>
                  <a:srgbClr val="000000"/>
                </a:solidFill>
              </a:rPr>
              <a:t>assignments / missions (causing staff </a:t>
            </a:r>
            <a:r>
              <a:rPr lang="en-US" sz="1600" kern="0" dirty="0">
                <a:solidFill>
                  <a:srgbClr val="000000"/>
                </a:solidFill>
              </a:rPr>
              <a:t>or volunteers </a:t>
            </a:r>
            <a:r>
              <a:rPr lang="en-US" sz="1600" kern="0" dirty="0" smtClean="0">
                <a:solidFill>
                  <a:srgbClr val="000000"/>
                </a:solidFill>
              </a:rPr>
              <a:t>to be away </a:t>
            </a:r>
            <a:r>
              <a:rPr lang="en-US" sz="1600" kern="0" dirty="0">
                <a:solidFill>
                  <a:srgbClr val="000000"/>
                </a:solidFill>
              </a:rPr>
              <a:t>from home for long periods of </a:t>
            </a:r>
            <a:r>
              <a:rPr lang="en-US" sz="1600" kern="0" dirty="0" smtClean="0">
                <a:solidFill>
                  <a:srgbClr val="000000"/>
                </a:solidFill>
              </a:rPr>
              <a:t>time).</a:t>
            </a:r>
            <a:endParaRPr lang="en-US" sz="1600" kern="0" dirty="0">
              <a:solidFill>
                <a:srgbClr val="000000"/>
              </a:solidFill>
            </a:endParaRPr>
          </a:p>
        </p:txBody>
      </p:sp>
      <p:pic>
        <p:nvPicPr>
          <p:cNvPr id="7" name="Picture 3" descr="T:\Reference Centre\3. Communications\5. Graphics, Logos &amp; Illustrations\Logos\PS Centre Logos\PSCentreLOGO_white\centre-logo-transpare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3002" y="120105"/>
            <a:ext cx="1008112" cy="222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370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405_pp_trainers_A1B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554163"/>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a:xfrm>
            <a:off x="381000" y="457200"/>
            <a:ext cx="8007424" cy="1066800"/>
          </a:xfrm>
        </p:spPr>
        <p:txBody>
          <a:bodyPr/>
          <a:lstStyle/>
          <a:p>
            <a:r>
              <a:rPr lang="en-GB" dirty="0" smtClean="0"/>
              <a:t>Support for staff and volunteers</a:t>
            </a:r>
            <a:endParaRPr lang="en-GB" dirty="0"/>
          </a:p>
        </p:txBody>
      </p:sp>
      <p:sp>
        <p:nvSpPr>
          <p:cNvPr id="2" name="Content Placeholder 1"/>
          <p:cNvSpPr>
            <a:spLocks noGrp="1"/>
          </p:cNvSpPr>
          <p:nvPr>
            <p:ph idx="1"/>
          </p:nvPr>
        </p:nvSpPr>
        <p:spPr>
          <a:xfrm>
            <a:off x="611560" y="1844824"/>
            <a:ext cx="7848872" cy="4900777"/>
          </a:xfrm>
        </p:spPr>
        <p:txBody>
          <a:bodyPr numCol="1"/>
          <a:lstStyle/>
          <a:p>
            <a:pPr>
              <a:lnSpc>
                <a:spcPct val="150000"/>
              </a:lnSpc>
            </a:pPr>
            <a:r>
              <a:rPr lang="en-GB" dirty="0" smtClean="0"/>
              <a:t>Each </a:t>
            </a:r>
            <a:r>
              <a:rPr lang="en-GB" dirty="0"/>
              <a:t>person’s response to stress </a:t>
            </a:r>
            <a:r>
              <a:rPr lang="en-GB" dirty="0" smtClean="0"/>
              <a:t>is </a:t>
            </a:r>
            <a:r>
              <a:rPr lang="en-GB" dirty="0"/>
              <a:t>influenced by many different factors, </a:t>
            </a:r>
            <a:r>
              <a:rPr lang="en-GB" dirty="0" smtClean="0"/>
              <a:t>including:</a:t>
            </a:r>
          </a:p>
          <a:p>
            <a:pPr>
              <a:lnSpc>
                <a:spcPct val="150000"/>
              </a:lnSpc>
              <a:buFont typeface="Arial" panose="020B0604020202020204" pitchFamily="34" charset="0"/>
              <a:buChar char="•"/>
            </a:pPr>
            <a:r>
              <a:rPr lang="en-GB" dirty="0" smtClean="0"/>
              <a:t>the </a:t>
            </a:r>
            <a:r>
              <a:rPr lang="en-GB" dirty="0"/>
              <a:t>nature and severity of the crisis </a:t>
            </a:r>
            <a:r>
              <a:rPr lang="en-GB" dirty="0" smtClean="0"/>
              <a:t>event </a:t>
            </a:r>
          </a:p>
          <a:p>
            <a:pPr>
              <a:lnSpc>
                <a:spcPct val="150000"/>
              </a:lnSpc>
              <a:buFont typeface="Arial" panose="020B0604020202020204" pitchFamily="34" charset="0"/>
              <a:buChar char="•"/>
            </a:pPr>
            <a:r>
              <a:rPr lang="en-GB" dirty="0" smtClean="0"/>
              <a:t>personality </a:t>
            </a:r>
            <a:r>
              <a:rPr lang="en-GB" dirty="0"/>
              <a:t>and personal </a:t>
            </a:r>
            <a:r>
              <a:rPr lang="en-GB" dirty="0" smtClean="0"/>
              <a:t>history</a:t>
            </a:r>
          </a:p>
          <a:p>
            <a:pPr>
              <a:lnSpc>
                <a:spcPct val="150000"/>
              </a:lnSpc>
              <a:buFont typeface="Arial" panose="020B0604020202020204" pitchFamily="34" charset="0"/>
              <a:buChar char="•"/>
            </a:pPr>
            <a:r>
              <a:rPr lang="en-GB" dirty="0" smtClean="0"/>
              <a:t>available </a:t>
            </a:r>
            <a:r>
              <a:rPr lang="en-GB" dirty="0"/>
              <a:t>support systems. </a:t>
            </a:r>
            <a:endParaRPr lang="da-DK" dirty="0"/>
          </a:p>
          <a:p>
            <a:pPr>
              <a:lnSpc>
                <a:spcPct val="150000"/>
              </a:lnSpc>
            </a:pPr>
            <a:endParaRPr lang="en-GB" dirty="0" smtClean="0"/>
          </a:p>
          <a:p>
            <a:pPr>
              <a:lnSpc>
                <a:spcPct val="150000"/>
              </a:lnSpc>
            </a:pPr>
            <a:r>
              <a:rPr lang="en-GB" i="1" dirty="0" smtClean="0"/>
              <a:t>Emotional stress </a:t>
            </a:r>
            <a:r>
              <a:rPr lang="en-GB" i="1" dirty="0"/>
              <a:t>among volunteers and staff should never be an </a:t>
            </a:r>
            <a:r>
              <a:rPr lang="en-GB" i="1" dirty="0" smtClean="0"/>
              <a:t>individual </a:t>
            </a:r>
          </a:p>
          <a:p>
            <a:pPr>
              <a:lnSpc>
                <a:spcPct val="150000"/>
              </a:lnSpc>
            </a:pPr>
            <a:r>
              <a:rPr lang="en-GB" i="1" dirty="0" smtClean="0"/>
              <a:t>responsibility</a:t>
            </a:r>
            <a:r>
              <a:rPr lang="en-GB" i="1" dirty="0"/>
              <a:t>. National Societies can create conditions that foster resilience in </a:t>
            </a:r>
            <a:endParaRPr lang="en-GB" i="1" dirty="0" smtClean="0"/>
          </a:p>
          <a:p>
            <a:pPr>
              <a:lnSpc>
                <a:spcPct val="150000"/>
              </a:lnSpc>
            </a:pPr>
            <a:r>
              <a:rPr lang="en-GB" i="1" dirty="0" smtClean="0"/>
              <a:t>individuals </a:t>
            </a:r>
            <a:r>
              <a:rPr lang="en-GB" i="1" dirty="0"/>
              <a:t>and teams. </a:t>
            </a:r>
            <a:endParaRPr lang="da-DK" i="1" dirty="0"/>
          </a:p>
          <a:p>
            <a:pPr marL="0" lvl="0" indent="0">
              <a:lnSpc>
                <a:spcPct val="150000"/>
              </a:lnSpc>
            </a:pPr>
            <a:endParaRPr lang="en-GB" dirty="0">
              <a:solidFill>
                <a:srgbClr val="000000"/>
              </a:solidFill>
            </a:endParaRPr>
          </a:p>
          <a:p>
            <a:endParaRPr lang="da-DK" i="1" dirty="0"/>
          </a:p>
        </p:txBody>
      </p:sp>
      <p:pic>
        <p:nvPicPr>
          <p:cNvPr id="7" name="Picture 3" descr="T:\Reference Centre\3. Communications\5. Graphics, Logos &amp; Illustrations\Logos\PS Centre Logos\PSCentreLOGO_white\centre-logo-transpare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3002" y="120105"/>
            <a:ext cx="1008112" cy="222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7552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405_pp_trainers_A1B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554163"/>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a:xfrm>
            <a:off x="381000" y="457200"/>
            <a:ext cx="8007424" cy="1066800"/>
          </a:xfrm>
        </p:spPr>
        <p:txBody>
          <a:bodyPr/>
          <a:lstStyle/>
          <a:p>
            <a:r>
              <a:rPr lang="en-GB" dirty="0" smtClean="0"/>
              <a:t>Support for staff and volunteers</a:t>
            </a:r>
            <a:endParaRPr lang="en-GB" dirty="0"/>
          </a:p>
        </p:txBody>
      </p:sp>
      <p:sp>
        <p:nvSpPr>
          <p:cNvPr id="2" name="Content Placeholder 1"/>
          <p:cNvSpPr>
            <a:spLocks noGrp="1"/>
          </p:cNvSpPr>
          <p:nvPr>
            <p:ph idx="1"/>
          </p:nvPr>
        </p:nvSpPr>
        <p:spPr>
          <a:xfrm>
            <a:off x="611560" y="1844824"/>
            <a:ext cx="7848872" cy="4900777"/>
          </a:xfrm>
        </p:spPr>
        <p:txBody>
          <a:bodyPr numCol="1"/>
          <a:lstStyle/>
          <a:p>
            <a:pPr>
              <a:lnSpc>
                <a:spcPct val="150000"/>
              </a:lnSpc>
            </a:pPr>
            <a:r>
              <a:rPr lang="en-GB" dirty="0"/>
              <a:t>National societies can create conditions that foster resilience by</a:t>
            </a:r>
            <a:r>
              <a:rPr lang="en-GB" dirty="0" smtClean="0"/>
              <a:t>:</a:t>
            </a:r>
            <a:endParaRPr lang="da-DK" dirty="0"/>
          </a:p>
          <a:p>
            <a:pPr lvl="0">
              <a:lnSpc>
                <a:spcPct val="150000"/>
              </a:lnSpc>
              <a:buFont typeface="Arial" panose="020B0604020202020204" pitchFamily="34" charset="0"/>
              <a:buChar char="•"/>
            </a:pPr>
            <a:r>
              <a:rPr lang="en-GB" dirty="0"/>
              <a:t>e</a:t>
            </a:r>
            <a:r>
              <a:rPr lang="en-GB" dirty="0" smtClean="0"/>
              <a:t>ncouraging </a:t>
            </a:r>
            <a:r>
              <a:rPr lang="en-GB" dirty="0"/>
              <a:t>reasonable working conditions through policies and </a:t>
            </a:r>
            <a:r>
              <a:rPr lang="en-GB" dirty="0" smtClean="0"/>
              <a:t>strategies</a:t>
            </a:r>
          </a:p>
          <a:p>
            <a:pPr lvl="0">
              <a:lnSpc>
                <a:spcPct val="150000"/>
              </a:lnSpc>
              <a:buFont typeface="Arial" panose="020B0604020202020204" pitchFamily="34" charset="0"/>
              <a:buChar char="•"/>
            </a:pPr>
            <a:r>
              <a:rPr lang="en-GB" dirty="0" smtClean="0"/>
              <a:t>providing </a:t>
            </a:r>
            <a:r>
              <a:rPr lang="en-GB" dirty="0"/>
              <a:t>accessible guidance and support from managers and </a:t>
            </a:r>
            <a:r>
              <a:rPr lang="en-GB" dirty="0" smtClean="0"/>
              <a:t>peers</a:t>
            </a:r>
          </a:p>
          <a:p>
            <a:pPr lvl="0">
              <a:lnSpc>
                <a:spcPct val="150000"/>
              </a:lnSpc>
              <a:buFont typeface="Arial" panose="020B0604020202020204" pitchFamily="34" charset="0"/>
              <a:buChar char="•"/>
            </a:pPr>
            <a:r>
              <a:rPr lang="en-GB" dirty="0" smtClean="0"/>
              <a:t>normalizing responses</a:t>
            </a:r>
            <a:endParaRPr lang="da-DK" dirty="0"/>
          </a:p>
          <a:p>
            <a:pPr lvl="0">
              <a:lnSpc>
                <a:spcPct val="150000"/>
              </a:lnSpc>
              <a:buFont typeface="Arial" panose="020B0604020202020204" pitchFamily="34" charset="0"/>
              <a:buChar char="•"/>
            </a:pPr>
            <a:r>
              <a:rPr lang="en-GB" dirty="0"/>
              <a:t>p</a:t>
            </a:r>
            <a:r>
              <a:rPr lang="en-GB" dirty="0" smtClean="0"/>
              <a:t>roviding </a:t>
            </a:r>
            <a:r>
              <a:rPr lang="en-GB" dirty="0"/>
              <a:t>psycho-education regarding </a:t>
            </a:r>
            <a:r>
              <a:rPr lang="en-GB" dirty="0" smtClean="0"/>
              <a:t>emotionally </a:t>
            </a:r>
            <a:r>
              <a:rPr lang="en-GB" dirty="0"/>
              <a:t>stressful work </a:t>
            </a:r>
            <a:endParaRPr lang="da-DK" dirty="0"/>
          </a:p>
          <a:p>
            <a:pPr>
              <a:lnSpc>
                <a:spcPct val="150000"/>
              </a:lnSpc>
              <a:buFont typeface="Arial" panose="020B0604020202020204" pitchFamily="34" charset="0"/>
              <a:buChar char="•"/>
            </a:pPr>
            <a:r>
              <a:rPr lang="en-GB" dirty="0"/>
              <a:t>c</a:t>
            </a:r>
            <a:r>
              <a:rPr lang="en-GB" dirty="0" smtClean="0"/>
              <a:t>reating </a:t>
            </a:r>
            <a:r>
              <a:rPr lang="en-GB" dirty="0"/>
              <a:t>an organizational culture where people can talk openly and share </a:t>
            </a:r>
            <a:r>
              <a:rPr lang="en-GB" dirty="0" smtClean="0"/>
              <a:t>problems respecting </a:t>
            </a:r>
            <a:r>
              <a:rPr lang="en-GB" dirty="0"/>
              <a:t>the principle of </a:t>
            </a:r>
            <a:r>
              <a:rPr lang="en-GB" dirty="0" smtClean="0"/>
              <a:t>confidentiality, and where </a:t>
            </a:r>
            <a:r>
              <a:rPr lang="en-GB" dirty="0"/>
              <a:t>getting together after a critical event is the </a:t>
            </a:r>
            <a:r>
              <a:rPr lang="en-GB" dirty="0" smtClean="0"/>
              <a:t>norm</a:t>
            </a:r>
          </a:p>
          <a:p>
            <a:pPr>
              <a:lnSpc>
                <a:spcPct val="150000"/>
              </a:lnSpc>
              <a:buFont typeface="Arial" panose="020B0604020202020204" pitchFamily="34" charset="0"/>
              <a:buChar char="•"/>
            </a:pPr>
            <a:r>
              <a:rPr lang="en-GB" dirty="0"/>
              <a:t>a</a:t>
            </a:r>
            <a:r>
              <a:rPr lang="en-GB" dirty="0" smtClean="0"/>
              <a:t>rranging </a:t>
            </a:r>
            <a:r>
              <a:rPr lang="en-GB" dirty="0"/>
              <a:t>regular meetings which bring all staff and/or volunteers together and foster a feeling of belonging to a </a:t>
            </a:r>
            <a:r>
              <a:rPr lang="en-GB" dirty="0" smtClean="0"/>
              <a:t>team.</a:t>
            </a:r>
            <a:endParaRPr lang="da-DK" dirty="0"/>
          </a:p>
        </p:txBody>
      </p:sp>
      <p:pic>
        <p:nvPicPr>
          <p:cNvPr id="7" name="Picture 3" descr="T:\Reference Centre\3. Communications\5. Graphics, Logos &amp; Illustrations\Logos\PS Centre Logos\PSCentreLOGO_white\centre-logo-transpare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3002" y="120105"/>
            <a:ext cx="1008112" cy="222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6068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405_pp_trainers_A1B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554163"/>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a:xfrm>
            <a:off x="381000" y="457200"/>
            <a:ext cx="8007424" cy="1066800"/>
          </a:xfrm>
        </p:spPr>
        <p:txBody>
          <a:bodyPr/>
          <a:lstStyle/>
          <a:p>
            <a:r>
              <a:rPr lang="en-GB" dirty="0" smtClean="0"/>
              <a:t>Self-care reminders</a:t>
            </a:r>
            <a:endParaRPr lang="en-GB" dirty="0"/>
          </a:p>
        </p:txBody>
      </p:sp>
      <p:sp>
        <p:nvSpPr>
          <p:cNvPr id="6" name="Pladsholder til indhold 2"/>
          <p:cNvSpPr txBox="1">
            <a:spLocks/>
          </p:cNvSpPr>
          <p:nvPr/>
        </p:nvSpPr>
        <p:spPr>
          <a:xfrm>
            <a:off x="457200" y="1700808"/>
            <a:ext cx="7499176" cy="4525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GB" sz="1600" b="1" dirty="0" smtClean="0"/>
              <a:t>Focus </a:t>
            </a:r>
            <a:r>
              <a:rPr lang="en-GB" sz="1600" b="1" dirty="0"/>
              <a:t>on routine </a:t>
            </a:r>
            <a:r>
              <a:rPr lang="en-GB" sz="1600" b="1" dirty="0" smtClean="0"/>
              <a:t>tasks</a:t>
            </a:r>
            <a:endParaRPr lang="da-DK" sz="1600" b="1" dirty="0"/>
          </a:p>
          <a:p>
            <a:pPr lvl="0">
              <a:lnSpc>
                <a:spcPct val="150000"/>
              </a:lnSpc>
            </a:pPr>
            <a:r>
              <a:rPr lang="en-GB" sz="1600" dirty="0"/>
              <a:t>If you feel overwhelmed by the situation or your duties, try focusing on simple tasks and routines. </a:t>
            </a:r>
            <a:endParaRPr lang="da-DK" sz="1600" dirty="0"/>
          </a:p>
          <a:p>
            <a:pPr marL="0" indent="0">
              <a:lnSpc>
                <a:spcPct val="150000"/>
              </a:lnSpc>
              <a:buNone/>
            </a:pPr>
            <a:r>
              <a:rPr lang="en-GB" sz="1600" b="1" dirty="0" smtClean="0"/>
              <a:t>Communicate </a:t>
            </a:r>
            <a:r>
              <a:rPr lang="en-GB" sz="1600" b="1" dirty="0"/>
              <a:t>with </a:t>
            </a:r>
            <a:r>
              <a:rPr lang="en-GB" sz="1600" b="1" dirty="0" smtClean="0"/>
              <a:t>others</a:t>
            </a:r>
            <a:endParaRPr lang="da-DK" sz="1600" b="1" dirty="0"/>
          </a:p>
          <a:p>
            <a:pPr lvl="0">
              <a:lnSpc>
                <a:spcPct val="150000"/>
              </a:lnSpc>
            </a:pPr>
            <a:r>
              <a:rPr lang="en-GB" sz="1600" dirty="0"/>
              <a:t>Let peers and supervisors know how you feel and be patient with yourself.  </a:t>
            </a:r>
            <a:endParaRPr lang="da-DK" sz="1600" dirty="0"/>
          </a:p>
          <a:p>
            <a:pPr lvl="0">
              <a:lnSpc>
                <a:spcPct val="150000"/>
              </a:lnSpc>
            </a:pPr>
            <a:r>
              <a:rPr lang="en-GB" sz="1600" dirty="0"/>
              <a:t>Talk about your experiences and feelings (even those that seem frightening or strange) with colleagues or a trusted person. </a:t>
            </a:r>
            <a:endParaRPr lang="da-DK" sz="1600" dirty="0"/>
          </a:p>
          <a:p>
            <a:pPr lvl="0">
              <a:lnSpc>
                <a:spcPct val="150000"/>
              </a:lnSpc>
            </a:pPr>
            <a:r>
              <a:rPr lang="en-GB" sz="1600" dirty="0"/>
              <a:t>Talking with someone about your thoughts and feelings may help you to process the event and come to terms with any unpleasant experiences. </a:t>
            </a:r>
            <a:endParaRPr lang="da-DK" sz="1600" dirty="0"/>
          </a:p>
          <a:p>
            <a:pPr lvl="0">
              <a:lnSpc>
                <a:spcPct val="150000"/>
              </a:lnSpc>
            </a:pPr>
            <a:r>
              <a:rPr lang="en-GB" sz="1600" dirty="0"/>
              <a:t>Listen to what others say about how the event has affected them and how they cope; they may share useful insights. </a:t>
            </a:r>
            <a:endParaRPr lang="da-DK" sz="1600" dirty="0"/>
          </a:p>
          <a:p>
            <a:pPr lvl="0">
              <a:lnSpc>
                <a:spcPct val="150000"/>
              </a:lnSpc>
            </a:pPr>
            <a:r>
              <a:rPr lang="en-GB" sz="1600" dirty="0"/>
              <a:t>Keep in touch with loved ones. </a:t>
            </a:r>
            <a:endParaRPr lang="da-DK" sz="1600" dirty="0"/>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sysClr val="windowText" lastClr="000000"/>
              </a:solidFill>
              <a:effectLst/>
              <a:uLnTx/>
              <a:uFillTx/>
              <a:latin typeface="Calibri"/>
            </a:endParaRPr>
          </a:p>
        </p:txBody>
      </p:sp>
      <p:pic>
        <p:nvPicPr>
          <p:cNvPr id="7" name="Picture 3" descr="T:\Reference Centre\3. Communications\5. Graphics, Logos &amp; Illustrations\Logos\PS Centre Logos\PSCentreLOGO_white\centre-logo-transpare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3002" y="120105"/>
            <a:ext cx="1008112" cy="222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9511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405_pp_trainers_A1B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554163"/>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a:xfrm>
            <a:off x="381000" y="457200"/>
            <a:ext cx="8007424" cy="1066800"/>
          </a:xfrm>
        </p:spPr>
        <p:txBody>
          <a:bodyPr/>
          <a:lstStyle/>
          <a:p>
            <a:r>
              <a:rPr lang="en-GB" dirty="0" smtClean="0"/>
              <a:t>Self-care reminders</a:t>
            </a:r>
            <a:endParaRPr lang="en-GB" dirty="0"/>
          </a:p>
        </p:txBody>
      </p:sp>
      <p:sp>
        <p:nvSpPr>
          <p:cNvPr id="6" name="Pladsholder til indhold 2"/>
          <p:cNvSpPr txBox="1">
            <a:spLocks/>
          </p:cNvSpPr>
          <p:nvPr/>
        </p:nvSpPr>
        <p:spPr>
          <a:xfrm>
            <a:off x="445468" y="1772816"/>
            <a:ext cx="4038600" cy="4525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lvl="0"/>
            <a:endParaRPr lang="en-US" sz="1600" dirty="0">
              <a:solidFill>
                <a:sysClr val="windowText" lastClr="000000"/>
              </a:solidFill>
              <a:latin typeface="+mj-lt"/>
            </a:endParaRPr>
          </a:p>
          <a:p>
            <a:pPr lvl="0"/>
            <a:endParaRPr lang="en-US" sz="1600" dirty="0">
              <a:solidFill>
                <a:sysClr val="windowText" lastClr="000000"/>
              </a:solidFill>
              <a:latin typeface="+mj-lt"/>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sysClr val="windowText" lastClr="000000"/>
              </a:solidFill>
              <a:effectLst/>
              <a:uLnTx/>
              <a:uFillTx/>
              <a:latin typeface="Calibri"/>
            </a:endParaRPr>
          </a:p>
        </p:txBody>
      </p:sp>
      <p:pic>
        <p:nvPicPr>
          <p:cNvPr id="7" name="Picture 3" descr="T:\Reference Centre\3. Communications\5. Graphics, Logos &amp; Illustrations\Logos\PS Centre Logos\PSCentreLOGO_white\centre-logo-transpare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3002" y="120105"/>
            <a:ext cx="1008112" cy="2229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5468" y="1772816"/>
            <a:ext cx="7681590" cy="4062651"/>
          </a:xfrm>
          <a:prstGeom prst="rect">
            <a:avLst/>
          </a:prstGeom>
          <a:noFill/>
        </p:spPr>
        <p:txBody>
          <a:bodyPr wrap="square" rtlCol="0">
            <a:spAutoFit/>
          </a:bodyPr>
          <a:lstStyle/>
          <a:p>
            <a:pPr>
              <a:lnSpc>
                <a:spcPct val="150000"/>
              </a:lnSpc>
            </a:pPr>
            <a:r>
              <a:rPr lang="en-GB" sz="1600" b="1" dirty="0"/>
              <a:t>Take care of your own body and </a:t>
            </a:r>
            <a:r>
              <a:rPr lang="en-GB" sz="1600" b="1" dirty="0" smtClean="0"/>
              <a:t>mind</a:t>
            </a:r>
            <a:endParaRPr lang="da-DK" sz="1600" b="1" dirty="0"/>
          </a:p>
          <a:p>
            <a:pPr marL="285750" lvl="0" indent="-285750">
              <a:lnSpc>
                <a:spcPct val="150000"/>
              </a:lnSpc>
              <a:buFont typeface="Arial" panose="020B0604020202020204" pitchFamily="34" charset="0"/>
              <a:buChar char="•"/>
            </a:pPr>
            <a:r>
              <a:rPr lang="en-GB" sz="1600" dirty="0"/>
              <a:t>Get enough rest and sleep. If you have sleep difficulties or feel anxious, avoid caffeine, especially before bedtime. </a:t>
            </a:r>
            <a:endParaRPr lang="da-DK" sz="1600" dirty="0"/>
          </a:p>
          <a:p>
            <a:pPr marL="285750" lvl="0" indent="-285750">
              <a:lnSpc>
                <a:spcPct val="150000"/>
              </a:lnSpc>
              <a:buFont typeface="Arial" panose="020B0604020202020204" pitchFamily="34" charset="0"/>
              <a:buChar char="•"/>
            </a:pPr>
            <a:r>
              <a:rPr lang="en-GB" sz="1600" dirty="0" smtClean="0"/>
              <a:t>Consciously </a:t>
            </a:r>
            <a:r>
              <a:rPr lang="en-GB" sz="1600" dirty="0"/>
              <a:t>try to relax by doing things you enjoy, like meditation or </a:t>
            </a:r>
            <a:r>
              <a:rPr lang="en-GB" sz="1600" dirty="0" smtClean="0"/>
              <a:t>yoga.</a:t>
            </a:r>
            <a:endParaRPr lang="da-DK" sz="1600" dirty="0"/>
          </a:p>
          <a:p>
            <a:pPr marL="285750" lvl="0" indent="-285750">
              <a:lnSpc>
                <a:spcPct val="150000"/>
              </a:lnSpc>
              <a:buFont typeface="Arial" panose="020B0604020202020204" pitchFamily="34" charset="0"/>
              <a:buChar char="•"/>
            </a:pPr>
            <a:r>
              <a:rPr lang="en-GB" sz="1600" dirty="0" smtClean="0"/>
              <a:t>Limit </a:t>
            </a:r>
            <a:r>
              <a:rPr lang="en-GB" sz="1600" dirty="0"/>
              <a:t>your intake of alcohol and tobacco. </a:t>
            </a:r>
            <a:endParaRPr lang="da-DK" sz="1600" dirty="0"/>
          </a:p>
          <a:p>
            <a:pPr marL="285750" lvl="0" indent="-285750">
              <a:lnSpc>
                <a:spcPct val="150000"/>
              </a:lnSpc>
              <a:buFont typeface="Arial" panose="020B0604020202020204" pitchFamily="34" charset="0"/>
              <a:buChar char="•"/>
            </a:pPr>
            <a:r>
              <a:rPr lang="en-GB" sz="1600" dirty="0" smtClean="0"/>
              <a:t>Exercise </a:t>
            </a:r>
            <a:r>
              <a:rPr lang="en-GB" sz="1600" dirty="0"/>
              <a:t>to relieve tension, eat healthy foods and keep regular meal times. </a:t>
            </a:r>
            <a:endParaRPr lang="da-DK" sz="1600" dirty="0"/>
          </a:p>
          <a:p>
            <a:pPr>
              <a:lnSpc>
                <a:spcPct val="150000"/>
              </a:lnSpc>
            </a:pPr>
            <a:r>
              <a:rPr lang="en-GB" sz="1600" dirty="0"/>
              <a:t> </a:t>
            </a:r>
            <a:endParaRPr lang="da-DK" sz="1600" dirty="0"/>
          </a:p>
          <a:p>
            <a:pPr>
              <a:lnSpc>
                <a:spcPct val="150000"/>
              </a:lnSpc>
            </a:pPr>
            <a:r>
              <a:rPr lang="en-GB" sz="1600" b="1" dirty="0"/>
              <a:t>Play and take time for </a:t>
            </a:r>
            <a:r>
              <a:rPr lang="en-GB" sz="1600" b="1" dirty="0" smtClean="0"/>
              <a:t>fun</a:t>
            </a:r>
            <a:endParaRPr lang="da-DK" sz="1600" b="1" dirty="0"/>
          </a:p>
          <a:p>
            <a:pPr marL="285750" lvl="0" indent="-285750">
              <a:lnSpc>
                <a:spcPct val="150000"/>
              </a:lnSpc>
              <a:buFont typeface="Arial" panose="020B0604020202020204" pitchFamily="34" charset="0"/>
              <a:buChar char="•"/>
            </a:pPr>
            <a:r>
              <a:rPr lang="en-GB" sz="1600" dirty="0"/>
              <a:t>Express your feelings through creative activities, like drawing, painting, writing or </a:t>
            </a:r>
            <a:r>
              <a:rPr lang="en-GB" sz="1600" dirty="0" smtClean="0"/>
              <a:t>music</a:t>
            </a:r>
            <a:r>
              <a:rPr lang="en-GB" sz="1600" dirty="0"/>
              <a:t>.</a:t>
            </a:r>
            <a:endParaRPr lang="da-DK" sz="1600" dirty="0"/>
          </a:p>
          <a:p>
            <a:endParaRPr lang="da-DK" dirty="0"/>
          </a:p>
        </p:txBody>
      </p:sp>
    </p:spTree>
    <p:extLst>
      <p:ext uri="{BB962C8B-B14F-4D97-AF65-F5344CB8AC3E}">
        <p14:creationId xmlns:p14="http://schemas.microsoft.com/office/powerpoint/2010/main" val="254700007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405_pp_trainers_A1B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554163"/>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a:xfrm>
            <a:off x="395536" y="457200"/>
            <a:ext cx="8928992" cy="1066800"/>
          </a:xfrm>
        </p:spPr>
        <p:txBody>
          <a:bodyPr/>
          <a:lstStyle/>
          <a:p>
            <a:r>
              <a:rPr lang="en-GB" sz="3200" dirty="0" smtClean="0"/>
              <a:t>Winding up the day</a:t>
            </a:r>
            <a:endParaRPr lang="en-GB" sz="3200" dirty="0"/>
          </a:p>
        </p:txBody>
      </p:sp>
      <p:pic>
        <p:nvPicPr>
          <p:cNvPr id="6" name="Picture 3" descr="T:\Reference Centre\3. Communications\5. Graphics, Logos &amp; Illustrations\Logos\PS Centre Logos\PSCentreLOGO_white\centre-logo-transpare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3002" y="120105"/>
            <a:ext cx="1008112" cy="22298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600" y="1964921"/>
            <a:ext cx="5616624" cy="4288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37441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405_pp_trainers_A1B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554163"/>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p:txBody>
          <a:bodyPr/>
          <a:lstStyle/>
          <a:p>
            <a:r>
              <a:rPr lang="en-GB" altLang="da-DK" dirty="0" smtClean="0"/>
              <a:t>Session 1: Causes of separation from family members</a:t>
            </a:r>
            <a:endParaRPr lang="en-GB" altLang="da-DK" dirty="0"/>
          </a:p>
        </p:txBody>
      </p:sp>
      <p:pic>
        <p:nvPicPr>
          <p:cNvPr id="7" name="Picture 3" descr="T:\Reference Centre\3. Communications\5. Graphics, Logos &amp; Illustrations\Logos\PS Centre Logos\PSCentreLOGO_white\centre-logo-transpare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3002" y="120105"/>
            <a:ext cx="1008112" cy="22298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84" y="1844824"/>
            <a:ext cx="6363370" cy="4559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23743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405_pp_trainers_A1B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554163"/>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p:txBody>
          <a:bodyPr/>
          <a:lstStyle/>
          <a:p>
            <a:r>
              <a:rPr lang="en-GB" altLang="da-DK" dirty="0" smtClean="0"/>
              <a:t>Possible causes for family members becoming separated (group work)</a:t>
            </a:r>
            <a:endParaRPr lang="en-GB" altLang="da-DK" dirty="0"/>
          </a:p>
        </p:txBody>
      </p:sp>
      <p:sp>
        <p:nvSpPr>
          <p:cNvPr id="6147" name="Rectangle 3"/>
          <p:cNvSpPr>
            <a:spLocks noGrp="1" noChangeArrowheads="1"/>
          </p:cNvSpPr>
          <p:nvPr>
            <p:ph type="body" idx="1"/>
          </p:nvPr>
        </p:nvSpPr>
        <p:spPr>
          <a:xfrm>
            <a:off x="381000" y="1752600"/>
            <a:ext cx="4118992" cy="4343400"/>
          </a:xfrm>
        </p:spPr>
        <p:txBody>
          <a:bodyPr/>
          <a:lstStyle/>
          <a:p>
            <a:pPr marL="0" indent="0">
              <a:lnSpc>
                <a:spcPct val="150000"/>
              </a:lnSpc>
            </a:pPr>
            <a:r>
              <a:rPr lang="en-GB" altLang="da-DK" i="1" dirty="0" smtClean="0"/>
              <a:t>Spend</a:t>
            </a:r>
            <a:r>
              <a:rPr lang="da-DK" altLang="da-DK" i="1" dirty="0" smtClean="0"/>
              <a:t> </a:t>
            </a:r>
            <a:r>
              <a:rPr lang="en-GB" altLang="da-DK" i="1" dirty="0" smtClean="0"/>
              <a:t>ten minutes with the person next to you identifying the following</a:t>
            </a:r>
            <a:r>
              <a:rPr lang="da-DK" altLang="da-DK" dirty="0" smtClean="0"/>
              <a:t>:</a:t>
            </a:r>
          </a:p>
          <a:p>
            <a:pPr>
              <a:lnSpc>
                <a:spcPct val="150000"/>
              </a:lnSpc>
              <a:buFont typeface="Arial" panose="020B0604020202020204" pitchFamily="34" charset="0"/>
              <a:buChar char="•"/>
            </a:pPr>
            <a:r>
              <a:rPr lang="en-GB" altLang="da-DK" dirty="0" smtClean="0"/>
              <a:t>Situations that can cause families and individuals to become separated</a:t>
            </a:r>
            <a:endParaRPr lang="en-GB" altLang="da-DK" dirty="0"/>
          </a:p>
        </p:txBody>
      </p:sp>
      <p:pic>
        <p:nvPicPr>
          <p:cNvPr id="7" name="Picture 3" descr="T:\Reference Centre\3. Communications\5. Graphics, Logos &amp; Illustrations\Logos\PS Centre Logos\PSCentreLOGO_white\centre-logo-transpare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3002" y="120105"/>
            <a:ext cx="1008112" cy="22298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22960" y="1916832"/>
            <a:ext cx="4208154"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71928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405_pp_trainers_A1B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554163"/>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p:txBody>
          <a:bodyPr/>
          <a:lstStyle/>
          <a:p>
            <a:r>
              <a:rPr lang="en-GB" dirty="0" smtClean="0"/>
              <a:t>Causes </a:t>
            </a:r>
            <a:r>
              <a:rPr lang="da-DK" dirty="0" smtClean="0"/>
              <a:t>of separation</a:t>
            </a:r>
            <a:endParaRPr lang="da-DK" altLang="da-DK" dirty="0"/>
          </a:p>
        </p:txBody>
      </p:sp>
      <p:sp>
        <p:nvSpPr>
          <p:cNvPr id="6147" name="Rectangle 3"/>
          <p:cNvSpPr>
            <a:spLocks noGrp="1" noChangeArrowheads="1"/>
          </p:cNvSpPr>
          <p:nvPr>
            <p:ph type="body" idx="1"/>
          </p:nvPr>
        </p:nvSpPr>
        <p:spPr>
          <a:xfrm>
            <a:off x="381000" y="1752600"/>
            <a:ext cx="4623048" cy="4343400"/>
          </a:xfrm>
        </p:spPr>
        <p:txBody>
          <a:bodyPr/>
          <a:lstStyle/>
          <a:p>
            <a:pPr lvl="0">
              <a:lnSpc>
                <a:spcPct val="150000"/>
              </a:lnSpc>
              <a:buFont typeface="Arial" panose="020B0604020202020204" pitchFamily="34" charset="0"/>
              <a:buChar char="•"/>
            </a:pPr>
            <a:r>
              <a:rPr lang="en-GB" dirty="0" smtClean="0"/>
              <a:t>Migration</a:t>
            </a:r>
            <a:r>
              <a:rPr lang="en-US" dirty="0" smtClean="0"/>
              <a:t> </a:t>
            </a:r>
            <a:endParaRPr lang="en-US" dirty="0"/>
          </a:p>
          <a:p>
            <a:pPr lvl="0">
              <a:lnSpc>
                <a:spcPct val="150000"/>
              </a:lnSpc>
              <a:buFont typeface="Arial" panose="020B0604020202020204" pitchFamily="34" charset="0"/>
              <a:buChar char="•"/>
            </a:pPr>
            <a:r>
              <a:rPr lang="en-US" dirty="0"/>
              <a:t>Disasters – natural or </a:t>
            </a:r>
            <a:r>
              <a:rPr lang="en-GB" dirty="0" smtClean="0"/>
              <a:t>man-made</a:t>
            </a:r>
            <a:r>
              <a:rPr lang="en-US" dirty="0" smtClean="0"/>
              <a:t> </a:t>
            </a:r>
            <a:endParaRPr lang="en-GB" dirty="0"/>
          </a:p>
          <a:p>
            <a:pPr lvl="0">
              <a:lnSpc>
                <a:spcPct val="150000"/>
              </a:lnSpc>
              <a:buFont typeface="Arial" panose="020B0604020202020204" pitchFamily="34" charset="0"/>
              <a:buChar char="•"/>
            </a:pPr>
            <a:r>
              <a:rPr lang="en-US" dirty="0"/>
              <a:t>Pandemics and epidemics</a:t>
            </a:r>
            <a:endParaRPr lang="en-GB" dirty="0"/>
          </a:p>
          <a:p>
            <a:pPr lvl="0">
              <a:lnSpc>
                <a:spcPct val="150000"/>
              </a:lnSpc>
              <a:buFont typeface="Arial" panose="020B0604020202020204" pitchFamily="34" charset="0"/>
              <a:buChar char="•"/>
            </a:pPr>
            <a:r>
              <a:rPr lang="en-US" dirty="0"/>
              <a:t>Armed </a:t>
            </a:r>
            <a:r>
              <a:rPr lang="en-GB" dirty="0" smtClean="0"/>
              <a:t>conflict</a:t>
            </a:r>
            <a:r>
              <a:rPr lang="en-US" dirty="0" smtClean="0"/>
              <a:t> </a:t>
            </a:r>
            <a:r>
              <a:rPr lang="en-US" dirty="0"/>
              <a:t>and other situations of violence</a:t>
            </a:r>
            <a:endParaRPr lang="en-GB" dirty="0"/>
          </a:p>
          <a:p>
            <a:pPr lvl="0">
              <a:lnSpc>
                <a:spcPct val="150000"/>
              </a:lnSpc>
              <a:buFont typeface="Arial" panose="020B0604020202020204" pitchFamily="34" charset="0"/>
              <a:buChar char="•"/>
            </a:pPr>
            <a:r>
              <a:rPr lang="en-US" dirty="0"/>
              <a:t>Imprisonment and detention</a:t>
            </a:r>
            <a:endParaRPr lang="en-GB" dirty="0"/>
          </a:p>
          <a:p>
            <a:pPr lvl="0">
              <a:lnSpc>
                <a:spcPct val="150000"/>
              </a:lnSpc>
              <a:buFont typeface="Arial" panose="020B0604020202020204" pitchFamily="34" charset="0"/>
              <a:buChar char="•"/>
            </a:pPr>
            <a:r>
              <a:rPr lang="en-US" dirty="0"/>
              <a:t>T</a:t>
            </a:r>
            <a:r>
              <a:rPr lang="en-GB" dirty="0"/>
              <a:t>he death of a parent or close relative</a:t>
            </a:r>
          </a:p>
          <a:p>
            <a:pPr lvl="0">
              <a:lnSpc>
                <a:spcPct val="150000"/>
              </a:lnSpc>
              <a:buFont typeface="Arial" panose="020B0604020202020204" pitchFamily="34" charset="0"/>
              <a:buChar char="•"/>
            </a:pPr>
            <a:r>
              <a:rPr lang="en-US" dirty="0" smtClean="0"/>
              <a:t>Seeking </a:t>
            </a:r>
            <a:r>
              <a:rPr lang="en-US" dirty="0"/>
              <a:t>refuge</a:t>
            </a:r>
            <a:endParaRPr lang="en-GB" dirty="0"/>
          </a:p>
          <a:p>
            <a:pPr>
              <a:lnSpc>
                <a:spcPct val="150000"/>
              </a:lnSpc>
              <a:buFont typeface="Arial" panose="020B0604020202020204" pitchFamily="34" charset="0"/>
              <a:buChar char="•"/>
            </a:pPr>
            <a:r>
              <a:rPr lang="en-GB" dirty="0"/>
              <a:t>Human </a:t>
            </a:r>
            <a:r>
              <a:rPr lang="en-GB" dirty="0" smtClean="0"/>
              <a:t>trafficking.</a:t>
            </a:r>
            <a:endParaRPr lang="en-GB" dirty="0"/>
          </a:p>
          <a:p>
            <a:pPr marL="0" indent="0">
              <a:lnSpc>
                <a:spcPct val="150000"/>
              </a:lnSpc>
            </a:pPr>
            <a:endParaRPr lang="en-GB" altLang="da-DK" dirty="0" smtClean="0"/>
          </a:p>
        </p:txBody>
      </p:sp>
      <p:pic>
        <p:nvPicPr>
          <p:cNvPr id="7" name="Picture 3" descr="T:\Reference Centre\3. Communications\5. Graphics, Logos &amp; Illustrations\Logos\PS Centre Logos\PSCentreLOGO_white\centre-logo-transpare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3002" y="120105"/>
            <a:ext cx="1008112" cy="2229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7751" y="1771359"/>
            <a:ext cx="4207575"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46399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405_pp_trainers_A1B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554163"/>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p:txBody>
          <a:bodyPr/>
          <a:lstStyle/>
          <a:p>
            <a:r>
              <a:rPr lang="en-US" altLang="da-DK" dirty="0" smtClean="0"/>
              <a:t>Survivors </a:t>
            </a:r>
            <a:r>
              <a:rPr lang="en-US" altLang="da-DK" dirty="0"/>
              <a:t>found after Turkish </a:t>
            </a:r>
            <a:r>
              <a:rPr lang="en-US" altLang="da-DK" dirty="0" smtClean="0"/>
              <a:t>earthquake</a:t>
            </a:r>
            <a:br>
              <a:rPr lang="en-US" altLang="da-DK" dirty="0" smtClean="0"/>
            </a:br>
            <a:r>
              <a:rPr lang="en-US" altLang="da-DK" dirty="0" smtClean="0"/>
              <a:t>(</a:t>
            </a:r>
            <a:r>
              <a:rPr lang="en-US" altLang="da-DK" dirty="0"/>
              <a:t>group work).</a:t>
            </a:r>
            <a:endParaRPr lang="da-DK" altLang="da-DK" dirty="0"/>
          </a:p>
        </p:txBody>
      </p:sp>
      <p:sp>
        <p:nvSpPr>
          <p:cNvPr id="6147" name="Rectangle 3"/>
          <p:cNvSpPr>
            <a:spLocks noGrp="1" noChangeArrowheads="1"/>
          </p:cNvSpPr>
          <p:nvPr>
            <p:ph type="body" idx="1"/>
          </p:nvPr>
        </p:nvSpPr>
        <p:spPr>
          <a:xfrm>
            <a:off x="381000" y="1752600"/>
            <a:ext cx="4556230" cy="4343400"/>
          </a:xfrm>
        </p:spPr>
        <p:txBody>
          <a:bodyPr/>
          <a:lstStyle/>
          <a:p>
            <a:pPr>
              <a:lnSpc>
                <a:spcPct val="150000"/>
              </a:lnSpc>
            </a:pPr>
            <a:r>
              <a:rPr lang="en-GB" i="1" dirty="0"/>
              <a:t>I</a:t>
            </a:r>
            <a:r>
              <a:rPr lang="en-GB" i="1" dirty="0" smtClean="0"/>
              <a:t>dentify </a:t>
            </a:r>
            <a:r>
              <a:rPr lang="en-GB" i="1" dirty="0"/>
              <a:t>in the article the following themes </a:t>
            </a:r>
            <a:r>
              <a:rPr lang="en-GB" i="1" dirty="0" smtClean="0"/>
              <a:t>arising </a:t>
            </a:r>
          </a:p>
          <a:p>
            <a:pPr>
              <a:lnSpc>
                <a:spcPct val="150000"/>
              </a:lnSpc>
            </a:pPr>
            <a:r>
              <a:rPr lang="en-GB" i="1" dirty="0" smtClean="0"/>
              <a:t>from the disaster and sketch them on paper</a:t>
            </a:r>
            <a:r>
              <a:rPr lang="en-GB" i="1" dirty="0"/>
              <a:t>:</a:t>
            </a:r>
            <a:endParaRPr lang="da-DK" altLang="da-DK" dirty="0"/>
          </a:p>
          <a:p>
            <a:pPr lvl="0">
              <a:lnSpc>
                <a:spcPct val="150000"/>
              </a:lnSpc>
              <a:buFont typeface="Arial" panose="020B0604020202020204" pitchFamily="34" charset="0"/>
              <a:buChar char="•"/>
            </a:pPr>
            <a:r>
              <a:rPr lang="en-GB" dirty="0" smtClean="0"/>
              <a:t>persons </a:t>
            </a:r>
            <a:r>
              <a:rPr lang="en-GB" dirty="0"/>
              <a:t>affected by the disaster</a:t>
            </a:r>
            <a:endParaRPr lang="da-DK" dirty="0"/>
          </a:p>
          <a:p>
            <a:pPr lvl="0">
              <a:lnSpc>
                <a:spcPct val="150000"/>
              </a:lnSpc>
              <a:buFont typeface="Arial" panose="020B0604020202020204" pitchFamily="34" charset="0"/>
              <a:buChar char="•"/>
            </a:pPr>
            <a:r>
              <a:rPr lang="en-GB" dirty="0"/>
              <a:t>basic needs (health, food, shelter, etc.) </a:t>
            </a:r>
            <a:endParaRPr lang="da-DK" dirty="0"/>
          </a:p>
          <a:p>
            <a:pPr lvl="0">
              <a:lnSpc>
                <a:spcPct val="150000"/>
              </a:lnSpc>
              <a:buFont typeface="Arial" panose="020B0604020202020204" pitchFamily="34" charset="0"/>
              <a:buChar char="•"/>
            </a:pPr>
            <a:r>
              <a:rPr lang="en-GB" dirty="0" smtClean="0"/>
              <a:t>psychosocial </a:t>
            </a:r>
            <a:r>
              <a:rPr lang="en-GB" dirty="0"/>
              <a:t>consequences of the disaster </a:t>
            </a:r>
            <a:endParaRPr lang="da-DK" dirty="0"/>
          </a:p>
          <a:p>
            <a:pPr lvl="0">
              <a:lnSpc>
                <a:spcPct val="150000"/>
              </a:lnSpc>
              <a:buFont typeface="Arial" panose="020B0604020202020204" pitchFamily="34" charset="0"/>
              <a:buChar char="•"/>
            </a:pPr>
            <a:r>
              <a:rPr lang="en-GB" dirty="0"/>
              <a:t>psychosocial support </a:t>
            </a:r>
            <a:r>
              <a:rPr lang="en-GB" dirty="0" smtClean="0"/>
              <a:t>activities for </a:t>
            </a:r>
            <a:r>
              <a:rPr lang="en-GB" dirty="0"/>
              <a:t>affected persons</a:t>
            </a:r>
            <a:endParaRPr lang="da-DK" dirty="0"/>
          </a:p>
          <a:p>
            <a:pPr lvl="0">
              <a:lnSpc>
                <a:spcPct val="150000"/>
              </a:lnSpc>
              <a:buFont typeface="Arial" panose="020B0604020202020204" pitchFamily="34" charset="0"/>
              <a:buChar char="•"/>
            </a:pPr>
            <a:r>
              <a:rPr lang="en-GB" dirty="0"/>
              <a:t>psychosocial support </a:t>
            </a:r>
            <a:r>
              <a:rPr lang="en-GB" dirty="0" smtClean="0"/>
              <a:t>activities for </a:t>
            </a:r>
            <a:r>
              <a:rPr lang="en-GB" dirty="0"/>
              <a:t>aid and rescue </a:t>
            </a:r>
            <a:r>
              <a:rPr lang="en-GB" dirty="0" smtClean="0"/>
              <a:t>workers.</a:t>
            </a:r>
            <a:endParaRPr lang="da-DK" dirty="0"/>
          </a:p>
        </p:txBody>
      </p:sp>
      <p:pic>
        <p:nvPicPr>
          <p:cNvPr id="7" name="Picture 3" descr="T:\Reference Centre\3. Communications\5. Graphics, Logos &amp; Illustrations\Logos\PS Centre Logos\PSCentreLOGO_white\centre-logo-transpare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3002" y="120105"/>
            <a:ext cx="1008112" cy="222986"/>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7896" y="1818160"/>
            <a:ext cx="3516827" cy="2330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39560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405_pp_trainers_A1B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554163"/>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p:txBody>
          <a:bodyPr/>
          <a:lstStyle/>
          <a:p>
            <a:r>
              <a:rPr lang="en-GB" sz="3600" dirty="0" smtClean="0"/>
              <a:t>Break</a:t>
            </a:r>
            <a:endParaRPr lang="en-GB" sz="3600" dirty="0"/>
          </a:p>
        </p:txBody>
      </p:sp>
      <p:pic>
        <p:nvPicPr>
          <p:cNvPr id="6" name="Picture 3" descr="T:\Reference Centre\3. Communications\5. Graphics, Logos &amp; Illustrations\Logos\PS Centre Logos\PSCentreLOGO_white\centre-logo-transpare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3002" y="120105"/>
            <a:ext cx="1008112" cy="2229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1844824"/>
            <a:ext cx="6149534"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3372357"/>
      </p:ext>
    </p:extLst>
  </p:cSld>
  <p:clrMapOvr>
    <a:masterClrMapping/>
  </p:clrMapOvr>
  <p:timing>
    <p:tnLst>
      <p:par>
        <p:cTn id="1" dur="indefinite" restart="never" nodeType="tmRoot"/>
      </p:par>
    </p:tnLst>
  </p:timing>
</p:sld>
</file>

<file path=ppt/theme/theme1.xml><?xml version="1.0" encoding="utf-8"?>
<a:theme xmlns:a="http://schemas.openxmlformats.org/drawingml/2006/main" name="Kontortema">
  <a:themeElements>
    <a:clrScheme name="Dansk Røde Kors Red">
      <a:dk1>
        <a:sysClr val="windowText" lastClr="000000"/>
      </a:dk1>
      <a:lt1>
        <a:sysClr val="window" lastClr="FFFFFF"/>
      </a:lt1>
      <a:dk2>
        <a:srgbClr val="E30A0B"/>
      </a:dk2>
      <a:lt2>
        <a:srgbClr val="FFFFFF"/>
      </a:lt2>
      <a:accent1>
        <a:srgbClr val="C8171E"/>
      </a:accent1>
      <a:accent2>
        <a:srgbClr val="F27581"/>
      </a:accent2>
      <a:accent3>
        <a:srgbClr val="F7B0BD"/>
      </a:accent3>
      <a:accent4>
        <a:srgbClr val="FCD2DD"/>
      </a:accent4>
      <a:accent5>
        <a:srgbClr val="FAF2F4"/>
      </a:accent5>
      <a:accent6>
        <a:srgbClr val="C6C4C5"/>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spek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Helvetica"/>
        <a:ea typeface="ヒラギノ角ゴ Pro W3"/>
        <a:cs typeface=""/>
      </a:majorFont>
      <a:minorFont>
        <a:latin typeface="Helvetica"/>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altLang="da-DK" sz="2400" b="0" i="0" u="none" strike="noStrike" cap="none" normalizeH="0" baseline="0" smtClean="0">
            <a:ln>
              <a:noFill/>
            </a:ln>
            <a:solidFill>
              <a:schemeClr val="tx1"/>
            </a:solidFill>
            <a:effectLst/>
            <a:latin typeface="Arial"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altLang="da-DK" sz="2400" b="0" i="0" u="none" strike="noStrike" cap="none" normalizeH="0" baseline="0" smtClean="0">
            <a:ln>
              <a:noFill/>
            </a:ln>
            <a:solidFill>
              <a:schemeClr val="tx1"/>
            </a:solidFill>
            <a:effectLst/>
            <a:latin typeface="Arial"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4025</TotalTime>
  <Words>2020</Words>
  <Application>Microsoft Office PowerPoint</Application>
  <PresentationFormat>On-screen Show (4:3)</PresentationFormat>
  <Paragraphs>396</Paragraphs>
  <Slides>48</Slides>
  <Notes>47</Notes>
  <HiddenSlides>0</HiddenSlides>
  <MMClips>0</MMClips>
  <ScaleCrop>false</ScaleCrop>
  <HeadingPairs>
    <vt:vector size="4" baseType="variant">
      <vt:variant>
        <vt:lpstr>Theme</vt:lpstr>
      </vt:variant>
      <vt:variant>
        <vt:i4>2</vt:i4>
      </vt:variant>
      <vt:variant>
        <vt:lpstr>Slide Titles</vt:lpstr>
      </vt:variant>
      <vt:variant>
        <vt:i4>48</vt:i4>
      </vt:variant>
    </vt:vector>
  </HeadingPairs>
  <TitlesOfParts>
    <vt:vector size="50" baseType="lpstr">
      <vt:lpstr>Kontortema</vt:lpstr>
      <vt:lpstr>Blank Presentation</vt:lpstr>
      <vt:lpstr>Welcome!</vt:lpstr>
      <vt:lpstr>Programme</vt:lpstr>
      <vt:lpstr>Learning objectives</vt:lpstr>
      <vt:lpstr>Ground rules</vt:lpstr>
      <vt:lpstr>Session 1: Causes of separation from family members</vt:lpstr>
      <vt:lpstr>Possible causes for family members becoming separated (group work)</vt:lpstr>
      <vt:lpstr>Causes of separation</vt:lpstr>
      <vt:lpstr>Survivors found after Turkish earthquake (group work).</vt:lpstr>
      <vt:lpstr>Break</vt:lpstr>
      <vt:lpstr>Session 2: Consequences of separation from family members</vt:lpstr>
      <vt:lpstr> Consequences of separation for different groups (group work) </vt:lpstr>
      <vt:lpstr> Consequences of separation for children  </vt:lpstr>
      <vt:lpstr> Unaccompanied minors </vt:lpstr>
      <vt:lpstr> Consequences of separation for men  </vt:lpstr>
      <vt:lpstr> Consequences of separation for women  </vt:lpstr>
      <vt:lpstr> Secondary separation </vt:lpstr>
      <vt:lpstr> Secondary separation </vt:lpstr>
      <vt:lpstr> Summary </vt:lpstr>
      <vt:lpstr>Session 3: The psychosocial impact of separation from family members</vt:lpstr>
      <vt:lpstr>Psychosocial support</vt:lpstr>
      <vt:lpstr> The psychosocial support pyramid  </vt:lpstr>
      <vt:lpstr>The psychosocial impact of separation</vt:lpstr>
      <vt:lpstr>The psychosocial impact of separation</vt:lpstr>
      <vt:lpstr>The psychosocial impact of separation</vt:lpstr>
      <vt:lpstr>Psychosocial impact of separation </vt:lpstr>
      <vt:lpstr>Ambiguous loss</vt:lpstr>
      <vt:lpstr>Death and Disappearance (group work)</vt:lpstr>
      <vt:lpstr>Grief</vt:lpstr>
      <vt:lpstr>Supporting people in their grief </vt:lpstr>
      <vt:lpstr>Lunch break</vt:lpstr>
      <vt:lpstr>Session 4: Supporting people who have been separated</vt:lpstr>
      <vt:lpstr>Basic helping skills</vt:lpstr>
      <vt:lpstr>Basic helping skills</vt:lpstr>
      <vt:lpstr>Practising support (group work)</vt:lpstr>
      <vt:lpstr>Questions for feedback</vt:lpstr>
      <vt:lpstr>Reunification</vt:lpstr>
      <vt:lpstr>Break</vt:lpstr>
      <vt:lpstr>Session 5: Self-care </vt:lpstr>
      <vt:lpstr>Delivering news (individual work)</vt:lpstr>
      <vt:lpstr>Do</vt:lpstr>
      <vt:lpstr>Don’t</vt:lpstr>
      <vt:lpstr>Stress on staff and volunteers (group work)</vt:lpstr>
      <vt:lpstr>Causes of stress reactions in staff and volunteers</vt:lpstr>
      <vt:lpstr>Support for staff and volunteers</vt:lpstr>
      <vt:lpstr>Support for staff and volunteers</vt:lpstr>
      <vt:lpstr>Self-care reminders</vt:lpstr>
      <vt:lpstr>Self-care reminders</vt:lpstr>
      <vt:lpstr>Winding up the day</vt:lpstr>
    </vt:vector>
  </TitlesOfParts>
  <Company>DRK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Psychosocial support for people separated from family members  -</dc:title>
  <dc:creator>Louise Steen Kryger</dc:creator>
  <cp:lastModifiedBy>Anne Lomholt Lei Hansen</cp:lastModifiedBy>
  <cp:revision>408</cp:revision>
  <dcterms:created xsi:type="dcterms:W3CDTF">2014-01-08T09:43:23Z</dcterms:created>
  <dcterms:modified xsi:type="dcterms:W3CDTF">2014-06-19T12:20:45Z</dcterms:modified>
</cp:coreProperties>
</file>